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4"/>
  </p:notesMasterIdLst>
  <p:handoutMasterIdLst>
    <p:handoutMasterId r:id="rId15"/>
  </p:handoutMasterIdLst>
  <p:sldIdLst>
    <p:sldId id="336" r:id="rId2"/>
    <p:sldId id="337" r:id="rId3"/>
    <p:sldId id="338" r:id="rId4"/>
    <p:sldId id="339" r:id="rId5"/>
    <p:sldId id="345" r:id="rId6"/>
    <p:sldId id="343" r:id="rId7"/>
    <p:sldId id="344" r:id="rId8"/>
    <p:sldId id="341" r:id="rId9"/>
    <p:sldId id="342" r:id="rId10"/>
    <p:sldId id="346" r:id="rId11"/>
    <p:sldId id="340" r:id="rId12"/>
    <p:sldId id="315" r:id="rId13"/>
  </p:sldIdLst>
  <p:sldSz cx="9144000" cy="6858000" type="screen4x3"/>
  <p:notesSz cx="6797675" cy="987425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作者" initials="作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0602"/>
    <a:srgbClr val="2318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0A1B5D5-9B99-4C35-A422-299274C87663}" styleName="中度样式 1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中度样式 1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中度样式 1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9309" autoAdjust="0"/>
    <p:restoredTop sz="74026" autoAdjust="0"/>
  </p:normalViewPr>
  <p:slideViewPr>
    <p:cSldViewPr>
      <p:cViewPr varScale="1">
        <p:scale>
          <a:sx n="55" d="100"/>
          <a:sy n="55" d="100"/>
        </p:scale>
        <p:origin x="78" y="12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1308" y="9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CA427-F93D-4DED-AC4C-DBEFBF3AAECB}" type="datetimeFigureOut">
              <a:rPr lang="zh-CN" altLang="en-US" smtClean="0"/>
              <a:pPr/>
              <a:t>2014/12/15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E7DDC-DAA8-4D59-904F-4F8A2E23462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6089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DC97291-CDD4-4C8D-9D9D-E10D98C66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21" y="814251"/>
            <a:ext cx="806640" cy="378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190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C97291-CDD4-4C8D-9D9D-E10D98C660F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55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32772" name="灯片编号占位符 3"/>
          <p:cNvSpPr txBox="1">
            <a:spLocks noGrp="1"/>
          </p:cNvSpPr>
          <p:nvPr/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06BB969-013F-47A0-83AD-F4C52CDFB041}" type="slidenum">
              <a:rPr lang="en-US" altLang="zh-CN" sz="1200"/>
              <a:pPr algn="r"/>
              <a:t>12</a:t>
            </a:fld>
            <a:endParaRPr lang="en-US" altLang="zh-CN" sz="1200"/>
          </a:p>
        </p:txBody>
      </p:sp>
    </p:spTree>
    <p:extLst>
      <p:ext uri="{BB962C8B-B14F-4D97-AF65-F5344CB8AC3E}">
        <p14:creationId xmlns:p14="http://schemas.microsoft.com/office/powerpoint/2010/main" val="2952704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F2FE-A438-483F-AF29-6BF90A8497A1}" type="datetimeFigureOut">
              <a:rPr lang="zh-CN" altLang="en-US" smtClean="0"/>
              <a:pPr/>
              <a:t>2014/12/15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066E-A02F-454C-9382-D44979F24C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4057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F2FE-A438-483F-AF29-6BF90A8497A1}" type="datetimeFigureOut">
              <a:rPr lang="zh-CN" altLang="en-US" smtClean="0"/>
              <a:pPr/>
              <a:t>2014/12/15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066E-A02F-454C-9382-D44979F24C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2272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F2FE-A438-483F-AF29-6BF90A8497A1}" type="datetimeFigureOut">
              <a:rPr lang="zh-CN" altLang="en-US" smtClean="0"/>
              <a:pPr/>
              <a:t>2014/12/15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066E-A02F-454C-9382-D44979F24C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1018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F2FE-A438-483F-AF29-6BF90A8497A1}" type="datetimeFigureOut">
              <a:rPr lang="zh-CN" altLang="en-US" smtClean="0"/>
              <a:pPr/>
              <a:t>2014/12/15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066E-A02F-454C-9382-D44979F24C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6159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F2FE-A438-483F-AF29-6BF90A8497A1}" type="datetimeFigureOut">
              <a:rPr lang="zh-CN" altLang="en-US" smtClean="0"/>
              <a:pPr/>
              <a:t>2014/12/15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066E-A02F-454C-9382-D44979F24C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492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F2FE-A438-483F-AF29-6BF90A8497A1}" type="datetimeFigureOut">
              <a:rPr lang="zh-CN" altLang="en-US" smtClean="0"/>
              <a:pPr/>
              <a:t>2014/12/15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066E-A02F-454C-9382-D44979F24C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3155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F2FE-A438-483F-AF29-6BF90A8497A1}" type="datetimeFigureOut">
              <a:rPr lang="zh-CN" altLang="en-US" smtClean="0"/>
              <a:pPr/>
              <a:t>2014/12/15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066E-A02F-454C-9382-D44979F24C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052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F2FE-A438-483F-AF29-6BF90A8497A1}" type="datetimeFigureOut">
              <a:rPr lang="zh-CN" altLang="en-US" smtClean="0"/>
              <a:pPr/>
              <a:t>2014/12/15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066E-A02F-454C-9382-D44979F24C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5761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F2FE-A438-483F-AF29-6BF90A8497A1}" type="datetimeFigureOut">
              <a:rPr lang="zh-CN" altLang="en-US" smtClean="0"/>
              <a:pPr/>
              <a:t>2014/12/15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066E-A02F-454C-9382-D44979F24C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3961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F2FE-A438-483F-AF29-6BF90A8497A1}" type="datetimeFigureOut">
              <a:rPr lang="zh-CN" altLang="en-US" smtClean="0"/>
              <a:pPr/>
              <a:t>2014/12/15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066E-A02F-454C-9382-D44979F24C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237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DF2FE-A438-483F-AF29-6BF90A8497A1}" type="datetimeFigureOut">
              <a:rPr lang="zh-CN" altLang="en-US" smtClean="0"/>
              <a:pPr/>
              <a:t>2014/12/15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4066E-A02F-454C-9382-D44979F24C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3764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DF2FE-A438-483F-AF29-6BF90A8497A1}" type="datetimeFigureOut">
              <a:rPr lang="zh-CN" altLang="en-US" smtClean="0"/>
              <a:pPr/>
              <a:t>2014/12/15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4066E-A02F-454C-9382-D44979F24C4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7" name="直接连接符 6"/>
          <p:cNvCxnSpPr>
            <a:stCxn id="9" idx="3"/>
          </p:cNvCxnSpPr>
          <p:nvPr userDrawn="1"/>
        </p:nvCxnSpPr>
        <p:spPr>
          <a:xfrm>
            <a:off x="1752600" y="1219200"/>
            <a:ext cx="7010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03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536" y="1700808"/>
            <a:ext cx="8208912" cy="2232248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 自动化测试工具</a:t>
            </a:r>
            <a:r>
              <a:rPr lang="en-US" altLang="zh-CN" dirty="0" err="1" smtClean="0"/>
              <a:t>Appium</a:t>
            </a:r>
            <a:r>
              <a:rPr lang="zh-CN" altLang="en-US" dirty="0" smtClean="0"/>
              <a:t>介绍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355976" y="5013176"/>
            <a:ext cx="3920480" cy="1201688"/>
          </a:xfrm>
        </p:spPr>
        <p:txBody>
          <a:bodyPr>
            <a:normAutofit/>
          </a:bodyPr>
          <a:lstStyle/>
          <a:p>
            <a:pPr algn="r"/>
            <a:r>
              <a:rPr lang="zh-CN" altLang="en-US" sz="2000" dirty="0" smtClean="0"/>
              <a:t>章国俊</a:t>
            </a:r>
            <a:endParaRPr lang="en-US" altLang="zh-CN" sz="2000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03146"/>
            <a:ext cx="1779885" cy="83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81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范例代码</a:t>
            </a:r>
            <a:endParaRPr lang="en-US" altLang="zh-CN" dirty="0" smtClean="0"/>
          </a:p>
          <a:p>
            <a:pPr lvl="1"/>
            <a:r>
              <a:rPr lang="en-US" altLang="zh-CN" sz="2400" dirty="0" smtClean="0"/>
              <a:t>Android</a:t>
            </a:r>
            <a:r>
              <a:rPr lang="zh-CN" altLang="en-US" sz="2400" dirty="0" smtClean="0"/>
              <a:t>版超级相机测试</a:t>
            </a:r>
            <a:endParaRPr lang="en-US" altLang="zh-CN" sz="2400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03146"/>
            <a:ext cx="1779885" cy="83508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常用资料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altLang="zh-CN" dirty="0" smtClean="0"/>
          </a:p>
          <a:p>
            <a:pPr lvl="2"/>
            <a:r>
              <a:rPr lang="zh-CN" altLang="en-US" dirty="0" smtClean="0"/>
              <a:t>常见问题解决方法</a:t>
            </a:r>
            <a:r>
              <a:rPr lang="en-US" altLang="zh-CN" dirty="0" smtClean="0"/>
              <a:t>https://github.com/appium/appium/blob/master/docs/en/troubleshooting.md</a:t>
            </a:r>
          </a:p>
          <a:p>
            <a:endParaRPr lang="en-US" altLang="zh-CN" dirty="0" smtClean="0"/>
          </a:p>
          <a:p>
            <a:pPr lvl="2"/>
            <a:r>
              <a:rPr lang="en-US" altLang="zh-CN" b="1" dirty="0" smtClean="0"/>
              <a:t>The </a:t>
            </a:r>
            <a:r>
              <a:rPr lang="en-US" altLang="zh-CN" b="1" dirty="0" err="1" smtClean="0"/>
              <a:t>WebDriver</a:t>
            </a:r>
            <a:r>
              <a:rPr lang="en-US" altLang="zh-CN" b="1" dirty="0" smtClean="0"/>
              <a:t> Wire Protocol </a:t>
            </a:r>
            <a:r>
              <a:rPr lang="en-US" altLang="zh-CN" dirty="0"/>
              <a:t>https</a:t>
            </a:r>
            <a:r>
              <a:rPr lang="en-US" altLang="zh-CN" dirty="0"/>
              <a:t>://code.google.com/p/selenium/wiki/JsonWireProtocol</a:t>
            </a:r>
          </a:p>
          <a:p>
            <a:pPr lvl="2"/>
            <a:endParaRPr lang="en-US" altLang="zh-CN" dirty="0" smtClean="0"/>
          </a:p>
          <a:p>
            <a:pPr lvl="2"/>
            <a:r>
              <a:rPr lang="zh-CN" altLang="en-US" dirty="0" smtClean="0"/>
              <a:t>社区</a:t>
            </a:r>
            <a:endParaRPr lang="en-US" altLang="zh-CN" dirty="0" smtClean="0"/>
          </a:p>
          <a:p>
            <a:pPr lvl="2"/>
            <a:r>
              <a:rPr lang="en-US" altLang="zh-CN" dirty="0"/>
              <a:t>http://testerhome.com/topics/node23</a:t>
            </a:r>
          </a:p>
          <a:p>
            <a:pPr lvl="2"/>
            <a:endParaRPr lang="en-US" altLang="zh-CN" dirty="0" smtClean="0"/>
          </a:p>
          <a:p>
            <a:pPr lvl="2"/>
            <a:r>
              <a:rPr lang="en-US" altLang="zh-CN" dirty="0"/>
              <a:t>http://blog.3pillarglobal.com/appium-cross-browser-mobile-automation-tool 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03146"/>
            <a:ext cx="1779885" cy="8350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8496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完</a:t>
            </a:r>
            <a:endParaRPr lang="en-US" altLang="zh-CN" sz="3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3968" y="3585175"/>
            <a:ext cx="36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6000" dirty="0" smtClean="0">
                <a:latin typeface="微软雅黑" pitchFamily="34" charset="-122"/>
                <a:ea typeface="微软雅黑" pitchFamily="34" charset="-122"/>
              </a:rPr>
              <a:t>谢谢</a:t>
            </a:r>
            <a:r>
              <a:rPr lang="en-US" altLang="zh-CN" sz="6000" dirty="0" smtClean="0">
                <a:latin typeface="微软雅黑" pitchFamily="34" charset="-122"/>
                <a:ea typeface="微软雅黑" pitchFamily="34" charset="-122"/>
              </a:rPr>
              <a:t>~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03146"/>
            <a:ext cx="1779885" cy="83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14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简介和方法论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 smtClean="0"/>
              <a:t>简介： 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Appium</a:t>
            </a:r>
            <a:r>
              <a:rPr lang="zh-CN" altLang="en-US" dirty="0" smtClean="0"/>
              <a:t>（挨撇姆）是一个开源的，适用于原生或混合移动应用应用</a:t>
            </a:r>
            <a:r>
              <a:rPr lang="en-US" altLang="zh-CN" dirty="0" smtClean="0"/>
              <a:t>(hybrid mobile apps)</a:t>
            </a:r>
            <a:r>
              <a:rPr lang="zh-CN" altLang="en-US" dirty="0" smtClean="0"/>
              <a:t>的自动化测试平台。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Appium</a:t>
            </a:r>
            <a:r>
              <a:rPr lang="zh-CN" altLang="en-US" dirty="0" smtClean="0"/>
              <a:t>应用</a:t>
            </a:r>
            <a:r>
              <a:rPr lang="en-US" altLang="zh-CN" dirty="0" err="1" smtClean="0"/>
              <a:t>WebDriver</a:t>
            </a:r>
            <a:r>
              <a:rPr lang="en-US" altLang="zh-CN" dirty="0" smtClean="0"/>
              <a:t>: JSON wire protocol</a:t>
            </a:r>
            <a:r>
              <a:rPr lang="zh-CN" altLang="en-US" dirty="0" smtClean="0"/>
              <a:t>驱动</a:t>
            </a:r>
            <a:r>
              <a:rPr lang="en-US" altLang="zh-CN" dirty="0" smtClean="0"/>
              <a:t>android</a:t>
            </a:r>
            <a:r>
              <a:rPr lang="zh-CN" altLang="en-US" dirty="0" smtClean="0"/>
              <a:t>和</a:t>
            </a:r>
            <a:r>
              <a:rPr lang="en-US" altLang="zh-CN" dirty="0" err="1" smtClean="0"/>
              <a:t>iOS</a:t>
            </a:r>
            <a:r>
              <a:rPr lang="zh-CN" altLang="en-US" dirty="0" smtClean="0"/>
              <a:t>，</a:t>
            </a:r>
            <a:r>
              <a:rPr lang="en-US" altLang="zh-CN" dirty="0" err="1" smtClean="0"/>
              <a:t>firefoxOS</a:t>
            </a:r>
            <a:r>
              <a:rPr lang="zh-CN" altLang="en-US" dirty="0" smtClean="0"/>
              <a:t>移动应用</a:t>
            </a:r>
            <a:r>
              <a:rPr lang="en-US" altLang="zh-CN" dirty="0" smtClean="0"/>
              <a:t>.</a:t>
            </a:r>
          </a:p>
          <a:p>
            <a:pPr lvl="1"/>
            <a:endParaRPr lang="en-US" altLang="zh-CN" dirty="0" smtClean="0"/>
          </a:p>
          <a:p>
            <a:r>
              <a:rPr lang="zh-CN" altLang="en-US" dirty="0" smtClean="0"/>
              <a:t>哲学： 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我们相信，对原生应用的自动化测试，应当不必要包含其他的</a:t>
            </a:r>
            <a:r>
              <a:rPr lang="en-US" altLang="zh-CN" dirty="0" smtClean="0"/>
              <a:t>SDK</a:t>
            </a:r>
            <a:r>
              <a:rPr lang="zh-CN" altLang="en-US" dirty="0" smtClean="0"/>
              <a:t>组件或者特别编译您的</a:t>
            </a:r>
            <a:r>
              <a:rPr lang="en-US" altLang="zh-CN" dirty="0" smtClean="0"/>
              <a:t>App</a:t>
            </a:r>
            <a:r>
              <a:rPr lang="zh-CN" altLang="en-US" dirty="0" smtClean="0"/>
              <a:t>，并且应当</a:t>
            </a:r>
            <a:r>
              <a:rPr lang="zh-CN" altLang="en-US" dirty="0" smtClean="0">
                <a:solidFill>
                  <a:srgbClr val="FF0000"/>
                </a:solidFill>
              </a:rPr>
              <a:t>可以选择任何您喜欢的测试方法，框架和工具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03146"/>
            <a:ext cx="1779885" cy="8350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特色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跨语言：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Appium</a:t>
            </a:r>
            <a:r>
              <a:rPr lang="zh-CN" altLang="en-US" dirty="0" smtClean="0"/>
              <a:t>的初衷是</a:t>
            </a:r>
            <a:r>
              <a:rPr lang="zh-CN" altLang="en-US" b="1" dirty="0" smtClean="0"/>
              <a:t>将使用任何开发语言、测试框架进行移动</a:t>
            </a:r>
            <a:r>
              <a:rPr lang="en-US" altLang="zh-CN" b="1" dirty="0" smtClean="0"/>
              <a:t>app</a:t>
            </a:r>
            <a:r>
              <a:rPr lang="zh-CN" altLang="en-US" b="1" dirty="0" smtClean="0"/>
              <a:t>自动化测试成为可能。</a:t>
            </a:r>
            <a:endParaRPr lang="en-US" altLang="zh-CN" b="1" dirty="0" smtClean="0"/>
          </a:p>
          <a:p>
            <a:pPr lvl="1">
              <a:buNone/>
            </a:pPr>
            <a:r>
              <a:rPr lang="zh-CN" altLang="en-US" sz="1600" dirty="0" smtClean="0"/>
              <a:t>（</a:t>
            </a:r>
            <a:r>
              <a:rPr lang="zh-CN" altLang="en-US" sz="1600" i="1" dirty="0" smtClean="0"/>
              <a:t>对于其他语言，只需要支持</a:t>
            </a:r>
            <a:r>
              <a:rPr lang="en-US" altLang="zh-CN" sz="1600" i="1" dirty="0" smtClean="0"/>
              <a:t>Selenium </a:t>
            </a:r>
            <a:r>
              <a:rPr lang="en-US" altLang="zh-CN" sz="1600" i="1" dirty="0" err="1" smtClean="0"/>
              <a:t>WebDriver</a:t>
            </a:r>
            <a:r>
              <a:rPr lang="en-US" altLang="zh-CN" sz="1600" i="1" dirty="0" smtClean="0"/>
              <a:t> API </a:t>
            </a:r>
            <a:r>
              <a:rPr lang="zh-CN" altLang="en-US" sz="1600" i="1" dirty="0" smtClean="0"/>
              <a:t>和该语言相关的 </a:t>
            </a:r>
            <a:r>
              <a:rPr lang="en-US" altLang="zh-CN" sz="1600" i="1" dirty="0" smtClean="0"/>
              <a:t>client libraries</a:t>
            </a:r>
            <a:r>
              <a:rPr lang="zh-CN" altLang="en-US" sz="1600" i="1" dirty="0" smtClean="0"/>
              <a:t>即可</a:t>
            </a:r>
            <a:r>
              <a:rPr lang="en-US" altLang="zh-CN" sz="1600" dirty="0" smtClean="0"/>
              <a:t>)</a:t>
            </a:r>
            <a:endParaRPr lang="zh-CN" altLang="en-US" sz="1400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系统需求：</a:t>
            </a:r>
          </a:p>
          <a:p>
            <a:pPr lvl="1"/>
            <a:r>
              <a:rPr lang="en-US" altLang="zh-CN" sz="2100" dirty="0" err="1" smtClean="0"/>
              <a:t>iOS</a:t>
            </a:r>
            <a:r>
              <a:rPr lang="zh-CN" altLang="en-US" sz="2100" dirty="0" smtClean="0"/>
              <a:t>： </a:t>
            </a:r>
            <a:r>
              <a:rPr lang="en-US" altLang="zh-CN" sz="2100" dirty="0" smtClean="0"/>
              <a:t>Mac OSX 10.7+ </a:t>
            </a:r>
            <a:r>
              <a:rPr lang="en-US" altLang="zh-CN" sz="2100" dirty="0" err="1" smtClean="0"/>
              <a:t>XCode</a:t>
            </a:r>
            <a:r>
              <a:rPr lang="en-US" altLang="zh-CN" sz="2100" dirty="0" smtClean="0"/>
              <a:t> 4.5+ w/ Command Line Tools</a:t>
            </a:r>
          </a:p>
          <a:p>
            <a:pPr lvl="1"/>
            <a:r>
              <a:rPr lang="en-US" altLang="zh-CN" sz="2100" dirty="0" smtClean="0"/>
              <a:t>Android</a:t>
            </a:r>
            <a:r>
              <a:rPr lang="zh-CN" altLang="en-US" sz="2100" dirty="0" smtClean="0"/>
              <a:t>： </a:t>
            </a:r>
            <a:r>
              <a:rPr lang="en-US" altLang="zh-CN" sz="2100" dirty="0" smtClean="0"/>
              <a:t>Mac OSX 10.7+ or Windows 7+ or Linux Android SDK ≥ 16 (SDK &lt; 16 in </a:t>
            </a:r>
            <a:r>
              <a:rPr lang="en-US" altLang="zh-CN" sz="2100" dirty="0" err="1" smtClean="0"/>
              <a:t>Selendroid</a:t>
            </a:r>
            <a:r>
              <a:rPr lang="en-US" altLang="zh-CN" sz="2100" dirty="0" smtClean="0"/>
              <a:t> mode) </a:t>
            </a:r>
            <a:r>
              <a:rPr lang="zh-CN" altLang="en-US" sz="2100" dirty="0" smtClean="0"/>
              <a:t>推荐使用</a:t>
            </a:r>
            <a:r>
              <a:rPr lang="en-US" altLang="zh-CN" sz="2100" dirty="0" err="1" smtClean="0"/>
              <a:t>linux</a:t>
            </a:r>
            <a:r>
              <a:rPr lang="zh-CN" altLang="en-US" sz="2100" dirty="0" smtClean="0"/>
              <a:t>。</a:t>
            </a:r>
            <a:endParaRPr lang="zh-CN" altLang="en-US" sz="21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03146"/>
            <a:ext cx="1779885" cy="8350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优越性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使用</a:t>
            </a:r>
            <a:r>
              <a:rPr lang="en-US" altLang="zh-CN" dirty="0" err="1" smtClean="0"/>
              <a:t>Appium</a:t>
            </a:r>
            <a:r>
              <a:rPr lang="zh-CN" altLang="en-US" dirty="0" smtClean="0"/>
              <a:t>进行自动化测试有两个好处：</a:t>
            </a:r>
          </a:p>
          <a:p>
            <a:pPr lvl="1"/>
            <a:r>
              <a:rPr lang="en-US" altLang="zh-CN" sz="2400" dirty="0" err="1" smtClean="0"/>
              <a:t>Appium</a:t>
            </a:r>
            <a:r>
              <a:rPr lang="zh-CN" altLang="en-US" sz="2400" dirty="0" smtClean="0"/>
              <a:t>在不同平台中使用了</a:t>
            </a:r>
            <a:r>
              <a:rPr lang="zh-CN" altLang="en-US" sz="2400" dirty="0" smtClean="0">
                <a:solidFill>
                  <a:srgbClr val="FF0000"/>
                </a:solidFill>
              </a:rPr>
              <a:t>标准的自动化</a:t>
            </a:r>
            <a:r>
              <a:rPr lang="en-US" altLang="zh-CN" sz="2400" dirty="0" smtClean="0">
                <a:solidFill>
                  <a:srgbClr val="FF0000"/>
                </a:solidFill>
              </a:rPr>
              <a:t>APIs</a:t>
            </a:r>
            <a:r>
              <a:rPr lang="zh-CN" altLang="en-US" sz="2400" dirty="0" smtClean="0"/>
              <a:t>，所以在跨平台时，不需要重新编译或者修改自己的应用。</a:t>
            </a:r>
          </a:p>
          <a:p>
            <a:pPr lvl="1"/>
            <a:r>
              <a:rPr lang="en-US" altLang="zh-CN" sz="2400" dirty="0" err="1" smtClean="0"/>
              <a:t>Appium</a:t>
            </a:r>
            <a:r>
              <a:rPr lang="zh-CN" altLang="en-US" sz="2400" dirty="0" smtClean="0">
                <a:solidFill>
                  <a:srgbClr val="FF0000"/>
                </a:solidFill>
              </a:rPr>
              <a:t>支持</a:t>
            </a:r>
            <a:r>
              <a:rPr lang="en-US" altLang="zh-CN" sz="2400" dirty="0" smtClean="0">
                <a:solidFill>
                  <a:srgbClr val="FF0000"/>
                </a:solidFill>
              </a:rPr>
              <a:t>Selenium </a:t>
            </a:r>
            <a:r>
              <a:rPr lang="en-US" altLang="zh-CN" sz="2400" dirty="0" err="1" smtClean="0">
                <a:solidFill>
                  <a:srgbClr val="FF0000"/>
                </a:solidFill>
              </a:rPr>
              <a:t>WebDriver</a:t>
            </a:r>
            <a:r>
              <a:rPr lang="zh-CN" altLang="en-US" sz="2400" dirty="0" smtClean="0">
                <a:solidFill>
                  <a:srgbClr val="FF0000"/>
                </a:solidFill>
              </a:rPr>
              <a:t>支持的所有语言</a:t>
            </a:r>
            <a:r>
              <a:rPr lang="zh-CN" altLang="en-US" sz="2400" dirty="0" smtClean="0"/>
              <a:t>，如</a:t>
            </a:r>
            <a:r>
              <a:rPr lang="en-US" altLang="zh-CN" sz="2400" dirty="0" smtClean="0"/>
              <a:t>java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Object-C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JavaScript</a:t>
            </a:r>
            <a:r>
              <a:rPr lang="zh-CN" altLang="en-US" sz="2400" dirty="0" smtClean="0"/>
              <a:t>、</a:t>
            </a:r>
            <a:r>
              <a:rPr lang="en-US" altLang="zh-CN" sz="2400" dirty="0" err="1" smtClean="0"/>
              <a:t>Php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Python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Ruby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C#</a:t>
            </a:r>
            <a:r>
              <a:rPr lang="zh-CN" altLang="en-US" sz="2400" dirty="0" smtClean="0"/>
              <a:t>、</a:t>
            </a:r>
            <a:r>
              <a:rPr lang="en-US" altLang="zh-CN" sz="2400" dirty="0" err="1" smtClean="0"/>
              <a:t>Clojure</a:t>
            </a:r>
            <a:r>
              <a:rPr lang="zh-CN" altLang="en-US" sz="2400" dirty="0" smtClean="0"/>
              <a:t>，或者</a:t>
            </a:r>
            <a:r>
              <a:rPr lang="en-US" altLang="zh-CN" sz="2400" dirty="0" smtClean="0"/>
              <a:t>Perl</a:t>
            </a:r>
            <a:r>
              <a:rPr lang="zh-CN" altLang="en-US" sz="2400" dirty="0" smtClean="0"/>
              <a:t>语言，更可以使用</a:t>
            </a:r>
            <a:r>
              <a:rPr lang="en-US" altLang="zh-CN" sz="2400" dirty="0" smtClean="0"/>
              <a:t>Selenium </a:t>
            </a:r>
            <a:r>
              <a:rPr lang="en-US" altLang="zh-CN" sz="2400" dirty="0" err="1" smtClean="0"/>
              <a:t>WebDriver</a:t>
            </a:r>
            <a:r>
              <a:rPr lang="zh-CN" altLang="en-US" sz="2400" dirty="0" smtClean="0"/>
              <a:t>的</a:t>
            </a:r>
            <a:r>
              <a:rPr lang="en-US" altLang="zh-CN" sz="2400" dirty="0" err="1" smtClean="0"/>
              <a:t>Api</a:t>
            </a:r>
            <a:r>
              <a:rPr lang="zh-CN" altLang="en-US" sz="2400" dirty="0" smtClean="0"/>
              <a:t>。</a:t>
            </a:r>
            <a:r>
              <a:rPr lang="en-US" altLang="zh-CN" sz="2400" dirty="0" err="1" smtClean="0"/>
              <a:t>Appium</a:t>
            </a:r>
            <a:r>
              <a:rPr lang="zh-CN" altLang="en-US" sz="2400" dirty="0" smtClean="0"/>
              <a:t>支持任何一种测试框架</a:t>
            </a:r>
            <a:r>
              <a:rPr lang="en-US" altLang="zh-CN" sz="2400" dirty="0" smtClean="0"/>
              <a:t>.</a:t>
            </a:r>
            <a:r>
              <a:rPr lang="en-US" altLang="zh-CN" sz="2400" dirty="0" err="1" smtClean="0"/>
              <a:t>Appium</a:t>
            </a:r>
            <a:r>
              <a:rPr lang="zh-CN" altLang="en-US" sz="2400" dirty="0" smtClean="0"/>
              <a:t>实现了真正的跨平台自动化测试。</a:t>
            </a:r>
            <a:endParaRPr lang="zh-CN" altLang="en-US" sz="2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03146"/>
            <a:ext cx="1779885" cy="8350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Appium</a:t>
            </a:r>
            <a:r>
              <a:rPr lang="zh-CN" altLang="en-US" dirty="0" smtClean="0"/>
              <a:t>架构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fontAlgn="base"/>
            <a:r>
              <a:rPr lang="en-US" altLang="zh-CN" sz="2400" dirty="0" err="1" smtClean="0"/>
              <a:t>Appium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是一个用</a:t>
            </a:r>
            <a:r>
              <a:rPr lang="en-US" altLang="zh-CN" sz="2400" dirty="0" smtClean="0"/>
              <a:t>Node.js</a:t>
            </a:r>
            <a:r>
              <a:rPr lang="zh-CN" altLang="en-US" sz="2400" dirty="0" smtClean="0"/>
              <a:t>编写的</a:t>
            </a:r>
            <a:r>
              <a:rPr lang="en-US" altLang="zh-CN" sz="2400" dirty="0" smtClean="0"/>
              <a:t>HTTP server</a:t>
            </a:r>
            <a:r>
              <a:rPr lang="zh-CN" altLang="en-US" sz="2400" dirty="0" smtClean="0"/>
              <a:t>，它创建、并管理多个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WebDriver</a:t>
            </a:r>
            <a:r>
              <a:rPr lang="en-US" altLang="zh-CN" sz="2400" dirty="0" smtClean="0"/>
              <a:t> sessions </a:t>
            </a:r>
            <a:r>
              <a:rPr lang="zh-CN" altLang="en-US" sz="2400" dirty="0" smtClean="0"/>
              <a:t>来和不同平台交互，如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iOS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Android</a:t>
            </a:r>
            <a:r>
              <a:rPr lang="zh-CN" altLang="en-US" sz="2400" dirty="0" smtClean="0"/>
              <a:t>等等</a:t>
            </a:r>
            <a:r>
              <a:rPr lang="en-US" altLang="zh-CN" sz="2400" dirty="0" smtClean="0"/>
              <a:t>. </a:t>
            </a:r>
          </a:p>
          <a:p>
            <a:pPr lvl="1" fontAlgn="base"/>
            <a:endParaRPr lang="en-US" altLang="zh-CN" sz="2400" dirty="0" smtClean="0"/>
          </a:p>
          <a:p>
            <a:pPr lvl="1" fontAlgn="base"/>
            <a:r>
              <a:rPr lang="en-US" altLang="zh-CN" sz="2400" dirty="0" err="1" smtClean="0"/>
              <a:t>Appium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开始一个测试后，就会在被测设备（手机）上启动一个</a:t>
            </a:r>
            <a:r>
              <a:rPr lang="en-US" altLang="zh-CN" sz="2400" dirty="0" smtClean="0"/>
              <a:t> server </a:t>
            </a:r>
            <a:r>
              <a:rPr lang="zh-CN" altLang="en-US" sz="2400" dirty="0" smtClean="0"/>
              <a:t>，监听来自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Appium</a:t>
            </a:r>
            <a:r>
              <a:rPr lang="en-US" altLang="zh-CN" sz="2400" dirty="0" smtClean="0"/>
              <a:t> server</a:t>
            </a:r>
            <a:r>
              <a:rPr lang="zh-CN" altLang="en-US" sz="2400" dirty="0" smtClean="0"/>
              <a:t>的指令</a:t>
            </a:r>
            <a:r>
              <a:rPr lang="en-US" altLang="zh-CN" sz="2400" dirty="0" smtClean="0"/>
              <a:t>. </a:t>
            </a:r>
            <a:r>
              <a:rPr lang="zh-CN" altLang="en-US" sz="2400" dirty="0" smtClean="0"/>
              <a:t>每种平台像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iOS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Android </a:t>
            </a:r>
            <a:r>
              <a:rPr lang="zh-CN" altLang="en-US" sz="2400" dirty="0" smtClean="0"/>
              <a:t>都有不同的运行、和交互方式。所以</a:t>
            </a:r>
            <a:r>
              <a:rPr lang="en-US" altLang="zh-CN" sz="2400" dirty="0" err="1" smtClean="0"/>
              <a:t>Appium</a:t>
            </a:r>
            <a:r>
              <a:rPr lang="zh-CN" altLang="en-US" sz="2400" dirty="0" smtClean="0"/>
              <a:t>会用某个桩程序“侵入”该平台，并接受指令，来完成测试用例的运行。</a:t>
            </a:r>
            <a:endParaRPr lang="en-US" altLang="zh-CN" sz="2400" dirty="0" smtClean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03146"/>
            <a:ext cx="1779885" cy="8350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Appium</a:t>
            </a:r>
            <a:r>
              <a:rPr lang="zh-CN" altLang="en-US" dirty="0" smtClean="0"/>
              <a:t>概念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Autofit/>
          </a:bodyPr>
          <a:lstStyle/>
          <a:p>
            <a:r>
              <a:rPr lang="zh-CN" altLang="en-US" sz="1800" dirty="0" smtClean="0"/>
              <a:t>会话</a:t>
            </a:r>
          </a:p>
          <a:p>
            <a:pPr lvl="1"/>
            <a:r>
              <a:rPr lang="zh-CN" altLang="en-US" sz="1050" dirty="0" smtClean="0"/>
              <a:t>自动化测试一般都在某个会话（</a:t>
            </a:r>
            <a:r>
              <a:rPr lang="en-US" altLang="zh-CN" sz="1050" dirty="0" smtClean="0"/>
              <a:t>Session</a:t>
            </a:r>
            <a:r>
              <a:rPr lang="zh-CN" altLang="en-US" sz="1050" dirty="0" smtClean="0"/>
              <a:t>）的上下文里进行。客户端发起一个特定会话到服务器，但各种会话都会发送</a:t>
            </a:r>
            <a:r>
              <a:rPr lang="en-US" altLang="zh-CN" sz="1050" dirty="0" smtClean="0"/>
              <a:t>POST</a:t>
            </a:r>
            <a:r>
              <a:rPr lang="zh-CN" altLang="en-US" sz="1050" dirty="0" smtClean="0"/>
              <a:t>会话请求（带着</a:t>
            </a:r>
            <a:r>
              <a:rPr lang="en-US" altLang="zh-CN" sz="1050" dirty="0" smtClean="0"/>
              <a:t>JSON</a:t>
            </a:r>
            <a:r>
              <a:rPr lang="zh-CN" altLang="en-US" sz="1050" dirty="0" smtClean="0"/>
              <a:t>的请求对象“期望功能”），服务器收到请求后，启动自动化测试的会话，它有着自己的会话标识符，便于之后定向发送命令。 </a:t>
            </a:r>
          </a:p>
          <a:p>
            <a:endParaRPr lang="zh-CN" altLang="en-US" sz="1800" dirty="0" smtClean="0"/>
          </a:p>
          <a:p>
            <a:r>
              <a:rPr lang="zh-CN" altLang="en-US" sz="1800" dirty="0" smtClean="0"/>
              <a:t>期望功能（</a:t>
            </a:r>
            <a:r>
              <a:rPr lang="en-US" altLang="zh-CN" sz="1800" dirty="0" smtClean="0"/>
              <a:t>Desired Capabilities</a:t>
            </a:r>
            <a:r>
              <a:rPr lang="zh-CN" altLang="en-US" sz="1800" dirty="0" smtClean="0"/>
              <a:t>）</a:t>
            </a:r>
          </a:p>
          <a:p>
            <a:pPr lvl="1"/>
            <a:r>
              <a:rPr lang="zh-CN" altLang="en-US" sz="1050" dirty="0" smtClean="0"/>
              <a:t>它是一组键值对，由客户端发给</a:t>
            </a:r>
            <a:r>
              <a:rPr lang="en-US" altLang="zh-CN" sz="1050" dirty="0" err="1" smtClean="0"/>
              <a:t>Appium</a:t>
            </a:r>
            <a:r>
              <a:rPr lang="zh-CN" altLang="en-US" sz="1050" dirty="0" smtClean="0"/>
              <a:t>服务器，告诉它需要启动什么样的自动化测试。不同的功能需求会导致服务器端在执行自动化时的不同方式。比如，客户端会把平台名称设为</a:t>
            </a:r>
            <a:r>
              <a:rPr lang="en-US" altLang="zh-CN" sz="1050" dirty="0" err="1" smtClean="0"/>
              <a:t>iOS</a:t>
            </a:r>
            <a:r>
              <a:rPr lang="zh-CN" altLang="en-US" sz="1050" dirty="0" smtClean="0"/>
              <a:t>，告诉服务器需要启动</a:t>
            </a:r>
            <a:r>
              <a:rPr lang="en-US" altLang="zh-CN" sz="1050" dirty="0" err="1" smtClean="0"/>
              <a:t>iOS</a:t>
            </a:r>
            <a:r>
              <a:rPr lang="zh-CN" altLang="en-US" sz="1050" dirty="0" smtClean="0"/>
              <a:t>会话，而不是</a:t>
            </a:r>
            <a:r>
              <a:rPr lang="en-US" altLang="zh-CN" sz="1050" dirty="0" smtClean="0"/>
              <a:t>android</a:t>
            </a:r>
            <a:r>
              <a:rPr lang="zh-CN" altLang="en-US" sz="1050" dirty="0" smtClean="0"/>
              <a:t>会话；或者设定</a:t>
            </a:r>
            <a:r>
              <a:rPr lang="en-US" altLang="zh-CN" sz="1050" dirty="0" err="1" smtClean="0"/>
              <a:t>safariAllowPopups</a:t>
            </a:r>
            <a:r>
              <a:rPr lang="en-US" altLang="zh-CN" sz="1050" dirty="0" smtClean="0"/>
              <a:t> </a:t>
            </a:r>
            <a:r>
              <a:rPr lang="zh-CN" altLang="en-US" sz="1050" dirty="0" smtClean="0"/>
              <a:t>为真，表明在</a:t>
            </a:r>
            <a:r>
              <a:rPr lang="en-US" altLang="zh-CN" sz="1050" dirty="0" smtClean="0"/>
              <a:t>Safari</a:t>
            </a:r>
            <a:r>
              <a:rPr lang="zh-CN" altLang="en-US" sz="1050" dirty="0" smtClean="0"/>
              <a:t>自动测试时，可以运行弹出窗口。可以从响应帮助文档里，看到所有可用的期望功能。</a:t>
            </a:r>
          </a:p>
          <a:p>
            <a:endParaRPr lang="zh-CN" altLang="en-US" sz="1800" dirty="0" smtClean="0"/>
          </a:p>
          <a:p>
            <a:r>
              <a:rPr lang="en-US" altLang="zh-CN" sz="1800" dirty="0" err="1" smtClean="0"/>
              <a:t>Appium</a:t>
            </a:r>
            <a:r>
              <a:rPr lang="en-US" altLang="zh-CN" sz="1800" dirty="0" smtClean="0"/>
              <a:t> </a:t>
            </a:r>
            <a:r>
              <a:rPr lang="zh-CN" altLang="en-US" sz="1800" dirty="0" smtClean="0"/>
              <a:t>服务器</a:t>
            </a:r>
          </a:p>
          <a:p>
            <a:pPr lvl="1"/>
            <a:r>
              <a:rPr lang="en-US" altLang="zh-CN" sz="1050" dirty="0" err="1" smtClean="0"/>
              <a:t>Appium</a:t>
            </a:r>
            <a:r>
              <a:rPr lang="en-US" altLang="zh-CN" sz="1050" dirty="0" smtClean="0"/>
              <a:t> </a:t>
            </a:r>
            <a:r>
              <a:rPr lang="zh-CN" altLang="en-US" sz="1050" dirty="0" smtClean="0"/>
              <a:t>是一个基于</a:t>
            </a:r>
            <a:r>
              <a:rPr lang="en-US" altLang="zh-CN" sz="1050" dirty="0" smtClean="0"/>
              <a:t>Node.js</a:t>
            </a:r>
            <a:r>
              <a:rPr lang="zh-CN" altLang="en-US" sz="1050" dirty="0" smtClean="0"/>
              <a:t>的服务器</a:t>
            </a:r>
            <a:r>
              <a:rPr lang="en-US" altLang="zh-CN" sz="1050" dirty="0" smtClean="0"/>
              <a:t>.</a:t>
            </a:r>
            <a:r>
              <a:rPr lang="zh-CN" altLang="en-US" sz="1050" dirty="0" smtClean="0"/>
              <a:t>可用用</a:t>
            </a:r>
            <a:r>
              <a:rPr lang="en-US" altLang="zh-CN" sz="1050" dirty="0" smtClean="0"/>
              <a:t>NPM</a:t>
            </a:r>
            <a:r>
              <a:rPr lang="zh-CN" altLang="en-US" sz="1050" dirty="0" smtClean="0"/>
              <a:t>方式编译和安装</a:t>
            </a:r>
            <a:r>
              <a:rPr lang="en-US" altLang="zh-CN" sz="1050" dirty="0" smtClean="0"/>
              <a:t>.</a:t>
            </a:r>
          </a:p>
          <a:p>
            <a:endParaRPr lang="en-US" altLang="zh-CN" sz="1800" dirty="0" smtClean="0"/>
          </a:p>
          <a:p>
            <a:r>
              <a:rPr lang="en-US" altLang="zh-CN" sz="1800" dirty="0" err="1" smtClean="0"/>
              <a:t>Appium</a:t>
            </a:r>
            <a:r>
              <a:rPr lang="en-US" altLang="zh-CN" sz="1800" dirty="0" smtClean="0"/>
              <a:t> </a:t>
            </a:r>
            <a:r>
              <a:rPr lang="zh-CN" altLang="en-US" sz="1800" dirty="0" smtClean="0"/>
              <a:t>客户端</a:t>
            </a:r>
          </a:p>
          <a:p>
            <a:pPr lvl="1"/>
            <a:r>
              <a:rPr lang="zh-CN" altLang="en-US" sz="1050" dirty="0" smtClean="0"/>
              <a:t>有多种客户端的支持库 </a:t>
            </a:r>
            <a:r>
              <a:rPr lang="en-US" altLang="zh-CN" sz="1050" dirty="0" smtClean="0"/>
              <a:t>(</a:t>
            </a:r>
            <a:r>
              <a:rPr lang="zh-CN" altLang="en-US" sz="1050" dirty="0" smtClean="0"/>
              <a:t>如 </a:t>
            </a:r>
            <a:r>
              <a:rPr lang="en-US" altLang="zh-CN" sz="1050" dirty="0" smtClean="0"/>
              <a:t>Java, Ruby, Python, PHP, JavaScript, and C#) </a:t>
            </a:r>
            <a:r>
              <a:rPr lang="zh-CN" altLang="en-US" sz="1050" dirty="0" smtClean="0"/>
              <a:t>可以支持</a:t>
            </a:r>
            <a:r>
              <a:rPr lang="en-US" altLang="zh-CN" sz="1050" dirty="0" err="1" smtClean="0"/>
              <a:t>Appium</a:t>
            </a:r>
            <a:r>
              <a:rPr lang="zh-CN" altLang="en-US" sz="1050" dirty="0" smtClean="0"/>
              <a:t>在 </a:t>
            </a:r>
            <a:r>
              <a:rPr lang="en-US" altLang="zh-CN" sz="1050" dirty="0" err="1" smtClean="0"/>
              <a:t>WebDriver</a:t>
            </a:r>
            <a:r>
              <a:rPr lang="en-US" altLang="zh-CN" sz="1050" dirty="0" smtClean="0"/>
              <a:t> protocol</a:t>
            </a:r>
            <a:r>
              <a:rPr lang="zh-CN" altLang="en-US" sz="1050" dirty="0" smtClean="0"/>
              <a:t>上的拓展</a:t>
            </a:r>
            <a:r>
              <a:rPr lang="en-US" altLang="zh-CN" sz="1050" dirty="0" smtClean="0"/>
              <a:t>. </a:t>
            </a:r>
            <a:r>
              <a:rPr lang="zh-CN" altLang="en-US" sz="1050" dirty="0" smtClean="0"/>
              <a:t>使用</a:t>
            </a:r>
            <a:r>
              <a:rPr lang="en-US" altLang="zh-CN" sz="1050" dirty="0" err="1" smtClean="0"/>
              <a:t>Appium</a:t>
            </a:r>
            <a:r>
              <a:rPr lang="zh-CN" altLang="en-US" sz="1050" dirty="0" smtClean="0"/>
              <a:t>时，你可以使用这些拓展后的库函数，而不是常规的</a:t>
            </a:r>
            <a:r>
              <a:rPr lang="en-US" altLang="zh-CN" sz="1050" dirty="0" smtClean="0"/>
              <a:t>selenium </a:t>
            </a:r>
            <a:r>
              <a:rPr lang="en-US" altLang="zh-CN" sz="1050" dirty="0" err="1" smtClean="0"/>
              <a:t>WebDriver</a:t>
            </a:r>
            <a:r>
              <a:rPr lang="zh-CN" altLang="en-US" sz="1050" dirty="0" smtClean="0"/>
              <a:t>客户端。</a:t>
            </a:r>
          </a:p>
          <a:p>
            <a:endParaRPr lang="zh-CN" altLang="en-US" sz="1800" dirty="0" smtClean="0"/>
          </a:p>
          <a:p>
            <a:r>
              <a:rPr lang="en-US" altLang="zh-CN" sz="1800" dirty="0" smtClean="0"/>
              <a:t>Appium.app, Appium.exe</a:t>
            </a:r>
          </a:p>
          <a:p>
            <a:pPr lvl="1"/>
            <a:r>
              <a:rPr lang="zh-CN" altLang="en-US" sz="1050" dirty="0" smtClean="0"/>
              <a:t>这些是对</a:t>
            </a:r>
            <a:r>
              <a:rPr lang="en-US" altLang="zh-CN" sz="1050" dirty="0" err="1" smtClean="0"/>
              <a:t>Appium</a:t>
            </a:r>
            <a:r>
              <a:rPr lang="en-US" altLang="zh-CN" sz="1050" dirty="0" smtClean="0"/>
              <a:t> server</a:t>
            </a:r>
            <a:r>
              <a:rPr lang="zh-CN" altLang="en-US" sz="1050" dirty="0" smtClean="0"/>
              <a:t>的包装，便于安装、使用。可以与任何必要的组件绑定使用，和编译、安装方式没有任何差别。同时，它还自带了对象查看器</a:t>
            </a:r>
            <a:r>
              <a:rPr lang="en-US" altLang="zh-CN" sz="1050" dirty="0" smtClean="0"/>
              <a:t>Inspector</a:t>
            </a:r>
            <a:r>
              <a:rPr lang="zh-CN" altLang="en-US" sz="1050" dirty="0" smtClean="0"/>
              <a:t>，可以帮你很轻松地查看</a:t>
            </a:r>
            <a:r>
              <a:rPr lang="en-US" altLang="zh-CN" sz="1050" dirty="0" smtClean="0"/>
              <a:t>app</a:t>
            </a:r>
            <a:r>
              <a:rPr lang="zh-CN" altLang="en-US" sz="1050" dirty="0" smtClean="0"/>
              <a:t>结构，开发测试代码就会更为顺手了</a:t>
            </a:r>
            <a:r>
              <a:rPr lang="en-US" altLang="zh-CN" sz="1050" dirty="0" smtClean="0"/>
              <a:t>!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03146"/>
            <a:ext cx="1779885" cy="8350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Android</a:t>
            </a:r>
            <a:r>
              <a:rPr lang="zh-CN" altLang="en-US" dirty="0" smtClean="0"/>
              <a:t>平台下的工作模式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6" name="Picture 2" descr="Appi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132856"/>
            <a:ext cx="7445270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如何安装</a:t>
            </a:r>
            <a:r>
              <a:rPr lang="en-US" altLang="zh-CN" dirty="0" err="1" smtClean="0"/>
              <a:t>Appium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Install node.js </a:t>
            </a:r>
            <a:r>
              <a:rPr lang="en-US" altLang="zh-CN" sz="2000" dirty="0" smtClean="0"/>
              <a:t>(includes </a:t>
            </a:r>
            <a:r>
              <a:rPr lang="en-US" altLang="zh-CN" sz="2000" dirty="0" err="1" smtClean="0"/>
              <a:t>npm</a:t>
            </a:r>
            <a:r>
              <a:rPr lang="en-US" altLang="zh-CN" sz="2000" dirty="0" smtClean="0"/>
              <a:t>, the node.js package manager).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&gt; </a:t>
            </a:r>
            <a:r>
              <a:rPr lang="en-US" altLang="zh-CN" dirty="0" err="1" smtClean="0"/>
              <a:t>npm</a:t>
            </a:r>
            <a:r>
              <a:rPr lang="en-US" altLang="zh-CN" dirty="0" smtClean="0"/>
              <a:t> install -g </a:t>
            </a:r>
            <a:r>
              <a:rPr lang="en-US" altLang="zh-CN" dirty="0" err="1" smtClean="0"/>
              <a:t>appium</a:t>
            </a:r>
            <a:r>
              <a:rPr lang="en-US" altLang="zh-CN" dirty="0" smtClean="0"/>
              <a:t> </a:t>
            </a:r>
          </a:p>
          <a:p>
            <a:pPr lvl="2"/>
            <a:r>
              <a:rPr lang="en-US" altLang="zh-CN" dirty="0" smtClean="0"/>
              <a:t>&gt; </a:t>
            </a:r>
            <a:r>
              <a:rPr lang="en-US" altLang="zh-CN" dirty="0" err="1" smtClean="0"/>
              <a:t>npm</a:t>
            </a:r>
            <a:r>
              <a:rPr lang="en-US" altLang="zh-CN" dirty="0" smtClean="0"/>
              <a:t> install wd </a:t>
            </a:r>
          </a:p>
          <a:p>
            <a:pPr lvl="2"/>
            <a:r>
              <a:rPr lang="en-US" altLang="zh-CN" dirty="0" smtClean="0"/>
              <a:t>&gt; </a:t>
            </a:r>
            <a:r>
              <a:rPr lang="en-US" altLang="zh-CN" dirty="0" err="1" smtClean="0"/>
              <a:t>appium</a:t>
            </a:r>
            <a:r>
              <a:rPr lang="en-US" altLang="zh-CN" dirty="0" smtClean="0"/>
              <a:t> &amp; </a:t>
            </a:r>
          </a:p>
          <a:p>
            <a:pPr lvl="2"/>
            <a:r>
              <a:rPr lang="en-US" altLang="zh-CN" dirty="0" smtClean="0"/>
              <a:t>&gt; node your-appium-test.js</a:t>
            </a:r>
          </a:p>
          <a:p>
            <a:pPr lvl="2"/>
            <a:endParaRPr lang="en-US" altLang="zh-CN" dirty="0" smtClean="0"/>
          </a:p>
          <a:p>
            <a:pPr lvl="1"/>
            <a:r>
              <a:rPr lang="zh-CN" altLang="en-US" dirty="0" smtClean="0"/>
              <a:t>安装</a:t>
            </a:r>
            <a:r>
              <a:rPr lang="en-US" altLang="zh-CN" dirty="0" smtClean="0"/>
              <a:t>Appium.exe, </a:t>
            </a:r>
            <a:r>
              <a:rPr lang="zh-CN" altLang="en-US" dirty="0" smtClean="0"/>
              <a:t>或</a:t>
            </a:r>
            <a:r>
              <a:rPr lang="en-US" altLang="zh-CN" dirty="0" smtClean="0"/>
              <a:t>Appium.dmg</a:t>
            </a:r>
          </a:p>
          <a:p>
            <a:pPr lvl="3">
              <a:buNone/>
            </a:pPr>
            <a:r>
              <a:rPr lang="en-US" altLang="zh-CN" dirty="0" smtClean="0"/>
              <a:t>Windows</a:t>
            </a:r>
            <a:r>
              <a:rPr lang="zh-CN" altLang="en-US" dirty="0" smtClean="0"/>
              <a:t>版： </a:t>
            </a:r>
            <a:r>
              <a:rPr lang="en-US" altLang="zh-CN" sz="2200" dirty="0"/>
              <a:t>http://pan.baidu.com/s/1gdijMuv </a:t>
            </a:r>
            <a:r>
              <a:rPr lang="en-US" altLang="zh-CN" dirty="0" smtClean="0"/>
              <a:t>	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03146"/>
            <a:ext cx="1779885" cy="8350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如何使用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https://github.com/appium/appium/blob/master/docs/en/running-tests.md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03146"/>
            <a:ext cx="1779885" cy="8350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33103</TotalTime>
  <Words>677</Words>
  <Application>Microsoft Office PowerPoint</Application>
  <PresentationFormat>全屏显示(4:3)</PresentationFormat>
  <Paragraphs>69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宋体</vt:lpstr>
      <vt:lpstr>微软雅黑</vt:lpstr>
      <vt:lpstr>Arial</vt:lpstr>
      <vt:lpstr>Calibri</vt:lpstr>
      <vt:lpstr>Office 主题​​</vt:lpstr>
      <vt:lpstr> 自动化测试工具Appium介绍</vt:lpstr>
      <vt:lpstr>简介和方法论</vt:lpstr>
      <vt:lpstr>特色</vt:lpstr>
      <vt:lpstr>优越性</vt:lpstr>
      <vt:lpstr>Appium架构</vt:lpstr>
      <vt:lpstr>Appium概念</vt:lpstr>
      <vt:lpstr>Android平台下的工作模式</vt:lpstr>
      <vt:lpstr>PowerPoint 演示文稿</vt:lpstr>
      <vt:lpstr>PowerPoint 演示文稿</vt:lpstr>
      <vt:lpstr>PowerPoint 演示文稿</vt:lpstr>
      <vt:lpstr>常用资料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za</cp:lastModifiedBy>
  <cp:revision>1341</cp:revision>
  <dcterms:created xsi:type="dcterms:W3CDTF">2005-07-11T03:26:51Z</dcterms:created>
  <dcterms:modified xsi:type="dcterms:W3CDTF">2014-12-15T03:33:01Z</dcterms:modified>
</cp:coreProperties>
</file>