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diagrams/layout4.xml" ContentType="application/vnd.openxmlformats-officedocument.drawingml.diagramLayout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diagrams/layout2.xml" ContentType="application/vnd.openxmlformats-officedocument.drawingml.diagramLayout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diagrams/colors3.xml" ContentType="application/vnd.openxmlformats-officedocument.drawingml.diagramColors+xml"/>
  <Override PartName="/ppt/tags/tag20.xml" ContentType="application/vnd.openxmlformats-officedocument.presentationml.tag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2" r:id="rId2"/>
    <p:sldId id="317" r:id="rId3"/>
    <p:sldId id="319" r:id="rId4"/>
    <p:sldId id="332" r:id="rId5"/>
    <p:sldId id="333" r:id="rId6"/>
    <p:sldId id="336" r:id="rId7"/>
    <p:sldId id="335" r:id="rId8"/>
    <p:sldId id="338" r:id="rId9"/>
    <p:sldId id="369" r:id="rId10"/>
    <p:sldId id="362" r:id="rId11"/>
    <p:sldId id="342" r:id="rId12"/>
    <p:sldId id="327" r:id="rId13"/>
    <p:sldId id="361" r:id="rId14"/>
    <p:sldId id="348" r:id="rId15"/>
    <p:sldId id="328" r:id="rId16"/>
    <p:sldId id="350" r:id="rId17"/>
    <p:sldId id="371" r:id="rId18"/>
    <p:sldId id="364" r:id="rId19"/>
    <p:sldId id="370" r:id="rId20"/>
    <p:sldId id="352" r:id="rId21"/>
    <p:sldId id="368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80FF00"/>
    <a:srgbClr val="8000FF"/>
    <a:srgbClr val="009ED6"/>
    <a:srgbClr val="003300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4427" autoAdjust="0"/>
  </p:normalViewPr>
  <p:slideViewPr>
    <p:cSldViewPr>
      <p:cViewPr>
        <p:scale>
          <a:sx n="75" d="100"/>
          <a:sy n="75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24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6DADC-6F01-45E2-BB1D-38B9D5BDC1A1}" type="doc">
      <dgm:prSet loTypeId="urn:microsoft.com/office/officeart/2005/8/layout/cycle8" loCatId="cycle" qsTypeId="urn:microsoft.com/office/officeart/2005/8/quickstyle/simple2" qsCatId="simple" csTypeId="urn:microsoft.com/office/officeart/2005/8/colors/colorful5" csCatId="colorful" phldr="1"/>
      <dgm:spPr/>
    </dgm:pt>
    <dgm:pt modelId="{4F993C42-96E7-43E9-AFF1-3E3749E76EAA}">
      <dgm:prSet phldrT="[文本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CN" altLang="en-US" b="1" dirty="0" smtClean="0"/>
            <a:t>离线</a:t>
          </a:r>
          <a:endParaRPr lang="en-US" altLang="zh-CN" b="1" dirty="0" smtClean="0"/>
        </a:p>
        <a:p>
          <a:r>
            <a:rPr lang="zh-CN" altLang="en-US" b="1" dirty="0" smtClean="0"/>
            <a:t>实验</a:t>
          </a:r>
          <a:endParaRPr lang="zh-CN" altLang="en-US" b="1" dirty="0"/>
        </a:p>
      </dgm:t>
    </dgm:pt>
    <dgm:pt modelId="{F7ACB0E3-9E0A-45AD-91C3-D0FA7CBC8D09}" type="parTrans" cxnId="{7B695DF6-DCD4-4F50-BFD5-65C3AF20603E}">
      <dgm:prSet/>
      <dgm:spPr/>
      <dgm:t>
        <a:bodyPr/>
        <a:lstStyle/>
        <a:p>
          <a:endParaRPr lang="zh-CN" altLang="en-US"/>
        </a:p>
      </dgm:t>
    </dgm:pt>
    <dgm:pt modelId="{6CE3EC12-DD96-423C-A761-512035B72CDE}" type="sibTrans" cxnId="{7B695DF6-DCD4-4F50-BFD5-65C3AF20603E}">
      <dgm:prSet/>
      <dgm:spPr/>
      <dgm:t>
        <a:bodyPr/>
        <a:lstStyle/>
        <a:p>
          <a:endParaRPr lang="zh-CN" altLang="en-US"/>
        </a:p>
      </dgm:t>
    </dgm:pt>
    <dgm:pt modelId="{3C71336E-19D9-4F56-9242-2FF5FD46AE9A}">
      <dgm:prSet phldrT="[文本]"/>
      <dgm:spPr>
        <a:solidFill>
          <a:schemeClr val="accent6"/>
        </a:solidFill>
      </dgm:spPr>
      <dgm:t>
        <a:bodyPr/>
        <a:lstStyle/>
        <a:p>
          <a:r>
            <a:rPr lang="zh-CN" altLang="en-US" b="1" dirty="0" smtClean="0"/>
            <a:t>用户</a:t>
          </a:r>
          <a:endParaRPr lang="en-US" altLang="zh-CN" b="1" dirty="0" smtClean="0"/>
        </a:p>
        <a:p>
          <a:r>
            <a:rPr lang="zh-CN" altLang="en-US" b="1" dirty="0" smtClean="0"/>
            <a:t>调查</a:t>
          </a:r>
          <a:endParaRPr lang="zh-CN" altLang="en-US" b="1" dirty="0"/>
        </a:p>
      </dgm:t>
    </dgm:pt>
    <dgm:pt modelId="{F8BF0B41-6674-43F6-BF5F-BF55A89CA6CC}" type="parTrans" cxnId="{E6DD0238-B925-4889-A955-585449F7B447}">
      <dgm:prSet/>
      <dgm:spPr/>
      <dgm:t>
        <a:bodyPr/>
        <a:lstStyle/>
        <a:p>
          <a:endParaRPr lang="zh-CN" altLang="en-US"/>
        </a:p>
      </dgm:t>
    </dgm:pt>
    <dgm:pt modelId="{70C700DA-AEBA-4485-BECD-5737B8CED317}" type="sibTrans" cxnId="{E6DD0238-B925-4889-A955-585449F7B447}">
      <dgm:prSet/>
      <dgm:spPr/>
      <dgm:t>
        <a:bodyPr/>
        <a:lstStyle/>
        <a:p>
          <a:endParaRPr lang="zh-CN" altLang="en-US"/>
        </a:p>
      </dgm:t>
    </dgm:pt>
    <dgm:pt modelId="{2BCEA435-35F6-49CD-90EF-0AF2135FE86F}">
      <dgm:prSet phldrT="[文本]"/>
      <dgm:spPr>
        <a:solidFill>
          <a:srgbClr val="92D050"/>
        </a:solidFill>
      </dgm:spPr>
      <dgm:t>
        <a:bodyPr/>
        <a:lstStyle/>
        <a:p>
          <a:r>
            <a:rPr lang="zh-CN" altLang="en-US" b="1" dirty="0" smtClean="0"/>
            <a:t>在线</a:t>
          </a:r>
          <a:endParaRPr lang="en-US" altLang="zh-CN" b="1" dirty="0" smtClean="0"/>
        </a:p>
        <a:p>
          <a:r>
            <a:rPr lang="zh-CN" altLang="en-US" b="1" dirty="0" smtClean="0"/>
            <a:t>实验</a:t>
          </a:r>
          <a:endParaRPr lang="zh-CN" altLang="en-US" b="1" dirty="0"/>
        </a:p>
      </dgm:t>
    </dgm:pt>
    <dgm:pt modelId="{7767A1F3-AAFF-4382-9EC0-5E791858AB5C}" type="parTrans" cxnId="{1DC73E2B-4465-45F9-BEE2-ECEF942D07BB}">
      <dgm:prSet/>
      <dgm:spPr/>
      <dgm:t>
        <a:bodyPr/>
        <a:lstStyle/>
        <a:p>
          <a:endParaRPr lang="zh-CN" altLang="en-US"/>
        </a:p>
      </dgm:t>
    </dgm:pt>
    <dgm:pt modelId="{AC85CB21-F0F2-4890-8DFD-FEF59B9A1886}" type="sibTrans" cxnId="{1DC73E2B-4465-45F9-BEE2-ECEF942D07BB}">
      <dgm:prSet/>
      <dgm:spPr/>
      <dgm:t>
        <a:bodyPr/>
        <a:lstStyle/>
        <a:p>
          <a:endParaRPr lang="zh-CN" altLang="en-US"/>
        </a:p>
      </dgm:t>
    </dgm:pt>
    <dgm:pt modelId="{3BDF520D-20D3-47EF-9F6E-C0C2FFF10D9F}" type="pres">
      <dgm:prSet presAssocID="{0F96DADC-6F01-45E2-BB1D-38B9D5BDC1A1}" presName="compositeShape" presStyleCnt="0">
        <dgm:presLayoutVars>
          <dgm:chMax val="7"/>
          <dgm:dir/>
          <dgm:resizeHandles val="exact"/>
        </dgm:presLayoutVars>
      </dgm:prSet>
      <dgm:spPr/>
    </dgm:pt>
    <dgm:pt modelId="{427CF4BF-7EA2-4F2E-9B49-BDA543AC65CA}" type="pres">
      <dgm:prSet presAssocID="{0F96DADC-6F01-45E2-BB1D-38B9D5BDC1A1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CD965EC9-F875-4D9E-BC49-06A7B74D86AB}" type="pres">
      <dgm:prSet presAssocID="{0F96DADC-6F01-45E2-BB1D-38B9D5BDC1A1}" presName="dummy1a" presStyleCnt="0"/>
      <dgm:spPr/>
    </dgm:pt>
    <dgm:pt modelId="{5495DE88-F872-49B0-AFA0-386039444453}" type="pres">
      <dgm:prSet presAssocID="{0F96DADC-6F01-45E2-BB1D-38B9D5BDC1A1}" presName="dummy1b" presStyleCnt="0"/>
      <dgm:spPr/>
    </dgm:pt>
    <dgm:pt modelId="{80AA6CDC-0F46-42D2-BFE5-0941D3C7C2D0}" type="pres">
      <dgm:prSet presAssocID="{0F96DADC-6F01-45E2-BB1D-38B9D5BDC1A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926BB5-1095-4358-A917-ADE622225F8E}" type="pres">
      <dgm:prSet presAssocID="{0F96DADC-6F01-45E2-BB1D-38B9D5BDC1A1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48DA99FE-0AC7-4BF8-918B-36AAD5B791B5}" type="pres">
      <dgm:prSet presAssocID="{0F96DADC-6F01-45E2-BB1D-38B9D5BDC1A1}" presName="dummy2a" presStyleCnt="0"/>
      <dgm:spPr/>
    </dgm:pt>
    <dgm:pt modelId="{39341605-78BA-4259-8755-D593AC0FC566}" type="pres">
      <dgm:prSet presAssocID="{0F96DADC-6F01-45E2-BB1D-38B9D5BDC1A1}" presName="dummy2b" presStyleCnt="0"/>
      <dgm:spPr/>
    </dgm:pt>
    <dgm:pt modelId="{F7CA8FEE-181A-486E-B447-5DFEEB86062F}" type="pres">
      <dgm:prSet presAssocID="{0F96DADC-6F01-45E2-BB1D-38B9D5BDC1A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63E387-A4D6-4276-918D-5C899E239A15}" type="pres">
      <dgm:prSet presAssocID="{0F96DADC-6F01-45E2-BB1D-38B9D5BDC1A1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C1DD96C0-7B86-44F4-8C3B-4A706BB16715}" type="pres">
      <dgm:prSet presAssocID="{0F96DADC-6F01-45E2-BB1D-38B9D5BDC1A1}" presName="dummy3a" presStyleCnt="0"/>
      <dgm:spPr/>
    </dgm:pt>
    <dgm:pt modelId="{25F64B5C-7B49-461E-A8CE-919D2B40BA4F}" type="pres">
      <dgm:prSet presAssocID="{0F96DADC-6F01-45E2-BB1D-38B9D5BDC1A1}" presName="dummy3b" presStyleCnt="0"/>
      <dgm:spPr/>
    </dgm:pt>
    <dgm:pt modelId="{9235388C-2846-4479-BEDC-9F5AA0312545}" type="pres">
      <dgm:prSet presAssocID="{0F96DADC-6F01-45E2-BB1D-38B9D5BDC1A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7ADFAB-C7F7-41A0-97BA-09359C66AA3D}" type="pres">
      <dgm:prSet presAssocID="{6CE3EC12-DD96-423C-A761-512035B72CDE}" presName="arrowWedge1" presStyleLbl="fgSibTrans2D1" presStyleIdx="0" presStyleCnt="3"/>
      <dgm:spPr>
        <a:solidFill>
          <a:schemeClr val="accent4"/>
        </a:solidFill>
      </dgm:spPr>
    </dgm:pt>
    <dgm:pt modelId="{6E5D266D-7BC5-4733-811E-ECCBEDC6CD2D}" type="pres">
      <dgm:prSet presAssocID="{70C700DA-AEBA-4485-BECD-5737B8CED317}" presName="arrowWedge2" presStyleLbl="fgSibTrans2D1" presStyleIdx="1" presStyleCnt="3"/>
      <dgm:spPr>
        <a:solidFill>
          <a:schemeClr val="accent6"/>
        </a:solidFill>
      </dgm:spPr>
    </dgm:pt>
    <dgm:pt modelId="{2B0379C8-88A9-4046-B87F-C58A800DACC0}" type="pres">
      <dgm:prSet presAssocID="{AC85CB21-F0F2-4890-8DFD-FEF59B9A1886}" presName="arrowWedge3" presStyleLbl="fgSibTrans2D1" presStyleIdx="2" presStyleCnt="3"/>
      <dgm:spPr>
        <a:solidFill>
          <a:srgbClr val="92D050"/>
        </a:solidFill>
      </dgm:spPr>
    </dgm:pt>
  </dgm:ptLst>
  <dgm:cxnLst>
    <dgm:cxn modelId="{E6DD0238-B925-4889-A955-585449F7B447}" srcId="{0F96DADC-6F01-45E2-BB1D-38B9D5BDC1A1}" destId="{3C71336E-19D9-4F56-9242-2FF5FD46AE9A}" srcOrd="1" destOrd="0" parTransId="{F8BF0B41-6674-43F6-BF5F-BF55A89CA6CC}" sibTransId="{70C700DA-AEBA-4485-BECD-5737B8CED317}"/>
    <dgm:cxn modelId="{7B695DF6-DCD4-4F50-BFD5-65C3AF20603E}" srcId="{0F96DADC-6F01-45E2-BB1D-38B9D5BDC1A1}" destId="{4F993C42-96E7-43E9-AFF1-3E3749E76EAA}" srcOrd="0" destOrd="0" parTransId="{F7ACB0E3-9E0A-45AD-91C3-D0FA7CBC8D09}" sibTransId="{6CE3EC12-DD96-423C-A761-512035B72CDE}"/>
    <dgm:cxn modelId="{CC3B9F8F-FB5B-4E7C-8AB4-7210F18D73F8}" type="presOf" srcId="{3C71336E-19D9-4F56-9242-2FF5FD46AE9A}" destId="{EF926BB5-1095-4358-A917-ADE622225F8E}" srcOrd="0" destOrd="0" presId="urn:microsoft.com/office/officeart/2005/8/layout/cycle8"/>
    <dgm:cxn modelId="{F1DA6F87-031D-4A13-9AEF-5F9090B77B1E}" type="presOf" srcId="{2BCEA435-35F6-49CD-90EF-0AF2135FE86F}" destId="{AB63E387-A4D6-4276-918D-5C899E239A15}" srcOrd="0" destOrd="0" presId="urn:microsoft.com/office/officeart/2005/8/layout/cycle8"/>
    <dgm:cxn modelId="{E7595916-EC36-4AC4-80C1-CA5D77955F48}" type="presOf" srcId="{3C71336E-19D9-4F56-9242-2FF5FD46AE9A}" destId="{F7CA8FEE-181A-486E-B447-5DFEEB86062F}" srcOrd="1" destOrd="0" presId="urn:microsoft.com/office/officeart/2005/8/layout/cycle8"/>
    <dgm:cxn modelId="{0844F767-7AE8-4259-BE86-6EE4F0FBA5D1}" type="presOf" srcId="{0F96DADC-6F01-45E2-BB1D-38B9D5BDC1A1}" destId="{3BDF520D-20D3-47EF-9F6E-C0C2FFF10D9F}" srcOrd="0" destOrd="0" presId="urn:microsoft.com/office/officeart/2005/8/layout/cycle8"/>
    <dgm:cxn modelId="{A61AA715-3370-48FA-AA15-577BB7DEDDBE}" type="presOf" srcId="{4F993C42-96E7-43E9-AFF1-3E3749E76EAA}" destId="{80AA6CDC-0F46-42D2-BFE5-0941D3C7C2D0}" srcOrd="1" destOrd="0" presId="urn:microsoft.com/office/officeart/2005/8/layout/cycle8"/>
    <dgm:cxn modelId="{8B10F40D-A50B-471E-9813-55508C0EAAF2}" type="presOf" srcId="{4F993C42-96E7-43E9-AFF1-3E3749E76EAA}" destId="{427CF4BF-7EA2-4F2E-9B49-BDA543AC65CA}" srcOrd="0" destOrd="0" presId="urn:microsoft.com/office/officeart/2005/8/layout/cycle8"/>
    <dgm:cxn modelId="{1DC73E2B-4465-45F9-BEE2-ECEF942D07BB}" srcId="{0F96DADC-6F01-45E2-BB1D-38B9D5BDC1A1}" destId="{2BCEA435-35F6-49CD-90EF-0AF2135FE86F}" srcOrd="2" destOrd="0" parTransId="{7767A1F3-AAFF-4382-9EC0-5E791858AB5C}" sibTransId="{AC85CB21-F0F2-4890-8DFD-FEF59B9A1886}"/>
    <dgm:cxn modelId="{BD20B69B-C6CF-49C2-AA13-FD2041A63A6B}" type="presOf" srcId="{2BCEA435-35F6-49CD-90EF-0AF2135FE86F}" destId="{9235388C-2846-4479-BEDC-9F5AA0312545}" srcOrd="1" destOrd="0" presId="urn:microsoft.com/office/officeart/2005/8/layout/cycle8"/>
    <dgm:cxn modelId="{35066839-7C1D-4E2E-A778-318697ECE4E6}" type="presParOf" srcId="{3BDF520D-20D3-47EF-9F6E-C0C2FFF10D9F}" destId="{427CF4BF-7EA2-4F2E-9B49-BDA543AC65CA}" srcOrd="0" destOrd="0" presId="urn:microsoft.com/office/officeart/2005/8/layout/cycle8"/>
    <dgm:cxn modelId="{E0E7FD13-11AC-4B7F-A615-B5D48CC845FD}" type="presParOf" srcId="{3BDF520D-20D3-47EF-9F6E-C0C2FFF10D9F}" destId="{CD965EC9-F875-4D9E-BC49-06A7B74D86AB}" srcOrd="1" destOrd="0" presId="urn:microsoft.com/office/officeart/2005/8/layout/cycle8"/>
    <dgm:cxn modelId="{9B731D35-C73C-479B-8EEF-CB152E15D0FE}" type="presParOf" srcId="{3BDF520D-20D3-47EF-9F6E-C0C2FFF10D9F}" destId="{5495DE88-F872-49B0-AFA0-386039444453}" srcOrd="2" destOrd="0" presId="urn:microsoft.com/office/officeart/2005/8/layout/cycle8"/>
    <dgm:cxn modelId="{BB435BCE-E8DD-493D-81F3-2708C41EF2D8}" type="presParOf" srcId="{3BDF520D-20D3-47EF-9F6E-C0C2FFF10D9F}" destId="{80AA6CDC-0F46-42D2-BFE5-0941D3C7C2D0}" srcOrd="3" destOrd="0" presId="urn:microsoft.com/office/officeart/2005/8/layout/cycle8"/>
    <dgm:cxn modelId="{C415B9A6-AC40-4FF3-8DD1-647D21645361}" type="presParOf" srcId="{3BDF520D-20D3-47EF-9F6E-C0C2FFF10D9F}" destId="{EF926BB5-1095-4358-A917-ADE622225F8E}" srcOrd="4" destOrd="0" presId="urn:microsoft.com/office/officeart/2005/8/layout/cycle8"/>
    <dgm:cxn modelId="{FDD1A138-D107-4395-B7B0-8BD381AE4E34}" type="presParOf" srcId="{3BDF520D-20D3-47EF-9F6E-C0C2FFF10D9F}" destId="{48DA99FE-0AC7-4BF8-918B-36AAD5B791B5}" srcOrd="5" destOrd="0" presId="urn:microsoft.com/office/officeart/2005/8/layout/cycle8"/>
    <dgm:cxn modelId="{730364B9-007C-4C16-897E-38C51221347E}" type="presParOf" srcId="{3BDF520D-20D3-47EF-9F6E-C0C2FFF10D9F}" destId="{39341605-78BA-4259-8755-D593AC0FC566}" srcOrd="6" destOrd="0" presId="urn:microsoft.com/office/officeart/2005/8/layout/cycle8"/>
    <dgm:cxn modelId="{B9BA973E-F743-4161-94EA-D91D6A7C7B26}" type="presParOf" srcId="{3BDF520D-20D3-47EF-9F6E-C0C2FFF10D9F}" destId="{F7CA8FEE-181A-486E-B447-5DFEEB86062F}" srcOrd="7" destOrd="0" presId="urn:microsoft.com/office/officeart/2005/8/layout/cycle8"/>
    <dgm:cxn modelId="{AAAE3F05-C756-4266-92DF-C76C6C1BD3DE}" type="presParOf" srcId="{3BDF520D-20D3-47EF-9F6E-C0C2FFF10D9F}" destId="{AB63E387-A4D6-4276-918D-5C899E239A15}" srcOrd="8" destOrd="0" presId="urn:microsoft.com/office/officeart/2005/8/layout/cycle8"/>
    <dgm:cxn modelId="{F2BF4483-C90F-4104-8943-005B346674F3}" type="presParOf" srcId="{3BDF520D-20D3-47EF-9F6E-C0C2FFF10D9F}" destId="{C1DD96C0-7B86-44F4-8C3B-4A706BB16715}" srcOrd="9" destOrd="0" presId="urn:microsoft.com/office/officeart/2005/8/layout/cycle8"/>
    <dgm:cxn modelId="{831D3D63-2C26-49DB-B0BD-063C1AA2CB33}" type="presParOf" srcId="{3BDF520D-20D3-47EF-9F6E-C0C2FFF10D9F}" destId="{25F64B5C-7B49-461E-A8CE-919D2B40BA4F}" srcOrd="10" destOrd="0" presId="urn:microsoft.com/office/officeart/2005/8/layout/cycle8"/>
    <dgm:cxn modelId="{2BA3EB2D-6665-4EF7-8245-978F70D00AD0}" type="presParOf" srcId="{3BDF520D-20D3-47EF-9F6E-C0C2FFF10D9F}" destId="{9235388C-2846-4479-BEDC-9F5AA0312545}" srcOrd="11" destOrd="0" presId="urn:microsoft.com/office/officeart/2005/8/layout/cycle8"/>
    <dgm:cxn modelId="{B285B301-DC32-4ECE-863C-D5C2196075D1}" type="presParOf" srcId="{3BDF520D-20D3-47EF-9F6E-C0C2FFF10D9F}" destId="{567ADFAB-C7F7-41A0-97BA-09359C66AA3D}" srcOrd="12" destOrd="0" presId="urn:microsoft.com/office/officeart/2005/8/layout/cycle8"/>
    <dgm:cxn modelId="{39A87D77-9C47-47AE-A926-60FFAACA5C63}" type="presParOf" srcId="{3BDF520D-20D3-47EF-9F6E-C0C2FFF10D9F}" destId="{6E5D266D-7BC5-4733-811E-ECCBEDC6CD2D}" srcOrd="13" destOrd="0" presId="urn:microsoft.com/office/officeart/2005/8/layout/cycle8"/>
    <dgm:cxn modelId="{966AEC77-285E-4A16-8756-B9B8EAE6458D}" type="presParOf" srcId="{3BDF520D-20D3-47EF-9F6E-C0C2FFF10D9F}" destId="{2B0379C8-88A9-4046-B87F-C58A800DACC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05C1B-9A13-4D6B-842A-174BB03866DF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 phldr="1"/>
      <dgm:spPr/>
    </dgm:pt>
    <dgm:pt modelId="{7AC362D5-4E5D-4DD2-A8C2-F3911A89807D}">
      <dgm:prSet phldrT="[文本]"/>
      <dgm:spPr/>
      <dgm:t>
        <a:bodyPr/>
        <a:lstStyle/>
        <a:p>
          <a:r>
            <a:rPr lang="zh-CN" altLang="en-US" dirty="0" smtClean="0"/>
            <a:t>创建测试脚本</a:t>
          </a:r>
          <a:endParaRPr lang="zh-CN" altLang="en-US" dirty="0"/>
        </a:p>
      </dgm:t>
    </dgm:pt>
    <dgm:pt modelId="{73C8E1F6-2D26-4903-9C79-704314D59B17}" type="parTrans" cxnId="{B9A2B32A-556D-41B1-A743-82C630A71C49}">
      <dgm:prSet/>
      <dgm:spPr/>
      <dgm:t>
        <a:bodyPr/>
        <a:lstStyle/>
        <a:p>
          <a:endParaRPr lang="zh-CN" altLang="en-US"/>
        </a:p>
      </dgm:t>
    </dgm:pt>
    <dgm:pt modelId="{C6122D8C-D2AB-4BF9-A570-E804A9FABAC6}" type="sibTrans" cxnId="{B9A2B32A-556D-41B1-A743-82C630A71C49}">
      <dgm:prSet/>
      <dgm:spPr/>
      <dgm:t>
        <a:bodyPr/>
        <a:lstStyle/>
        <a:p>
          <a:endParaRPr lang="zh-CN" altLang="en-US"/>
        </a:p>
      </dgm:t>
    </dgm:pt>
    <dgm:pt modelId="{EE8C53D6-8C08-481B-9103-BAB8CAD11A3F}">
      <dgm:prSet phldrT="[文本]"/>
      <dgm:spPr/>
      <dgm:t>
        <a:bodyPr/>
        <a:lstStyle/>
        <a:p>
          <a:r>
            <a:rPr lang="zh-CN" altLang="en-US" dirty="0" smtClean="0"/>
            <a:t>构建测试任务</a:t>
          </a:r>
          <a:endParaRPr lang="zh-CN" altLang="en-US" dirty="0"/>
        </a:p>
      </dgm:t>
    </dgm:pt>
    <dgm:pt modelId="{7084514A-22D5-4C26-8281-0CE7E48CE939}" type="parTrans" cxnId="{E250FECE-631E-42A3-ACE9-1166C0D6F000}">
      <dgm:prSet/>
      <dgm:spPr/>
      <dgm:t>
        <a:bodyPr/>
        <a:lstStyle/>
        <a:p>
          <a:endParaRPr lang="zh-CN" altLang="en-US"/>
        </a:p>
      </dgm:t>
    </dgm:pt>
    <dgm:pt modelId="{138FED50-5804-48F5-A592-E23E49B1FC57}" type="sibTrans" cxnId="{E250FECE-631E-42A3-ACE9-1166C0D6F000}">
      <dgm:prSet/>
      <dgm:spPr/>
      <dgm:t>
        <a:bodyPr/>
        <a:lstStyle/>
        <a:p>
          <a:endParaRPr lang="zh-CN" altLang="en-US"/>
        </a:p>
      </dgm:t>
    </dgm:pt>
    <dgm:pt modelId="{1956A35E-46FC-4CDB-BF42-293C49EB129B}">
      <dgm:prSet phldrT="[文本]"/>
      <dgm:spPr/>
      <dgm:t>
        <a:bodyPr/>
        <a:lstStyle/>
        <a:p>
          <a:r>
            <a:rPr lang="zh-CN" altLang="en-US" dirty="0" smtClean="0"/>
            <a:t>发送测试报告</a:t>
          </a:r>
          <a:endParaRPr lang="zh-CN" altLang="en-US" dirty="0"/>
        </a:p>
      </dgm:t>
    </dgm:pt>
    <dgm:pt modelId="{E8380F84-C7C5-4041-9ECE-10052A737B21}" type="parTrans" cxnId="{96A9CBCB-BFFF-40CC-8C5C-936A09DC011D}">
      <dgm:prSet/>
      <dgm:spPr/>
      <dgm:t>
        <a:bodyPr/>
        <a:lstStyle/>
        <a:p>
          <a:endParaRPr lang="zh-CN" altLang="en-US"/>
        </a:p>
      </dgm:t>
    </dgm:pt>
    <dgm:pt modelId="{B98040D6-AE3F-4BF9-B57D-3806EFCB351E}" type="sibTrans" cxnId="{96A9CBCB-BFFF-40CC-8C5C-936A09DC011D}">
      <dgm:prSet/>
      <dgm:spPr/>
      <dgm:t>
        <a:bodyPr/>
        <a:lstStyle/>
        <a:p>
          <a:endParaRPr lang="zh-CN" altLang="en-US"/>
        </a:p>
      </dgm:t>
    </dgm:pt>
    <dgm:pt modelId="{EE140AAF-AABD-42B2-B0C5-4F447430F71B}">
      <dgm:prSet phldrT="[文本]"/>
      <dgm:spPr/>
      <dgm:t>
        <a:bodyPr/>
        <a:lstStyle/>
        <a:p>
          <a:r>
            <a:rPr lang="zh-CN" altLang="en-US" dirty="0" smtClean="0"/>
            <a:t>沉淀测试场景</a:t>
          </a:r>
          <a:endParaRPr lang="zh-CN" altLang="en-US" dirty="0"/>
        </a:p>
      </dgm:t>
    </dgm:pt>
    <dgm:pt modelId="{4EC793DE-4F00-4B39-879F-FB23AB842C7A}" type="parTrans" cxnId="{BF46F528-5A66-4F07-BF62-46A4E5AFF88B}">
      <dgm:prSet/>
      <dgm:spPr/>
      <dgm:t>
        <a:bodyPr/>
        <a:lstStyle/>
        <a:p>
          <a:endParaRPr lang="zh-CN" altLang="en-US"/>
        </a:p>
      </dgm:t>
    </dgm:pt>
    <dgm:pt modelId="{9FA55EEB-7260-415A-85C7-527DE231BC7F}" type="sibTrans" cxnId="{BF46F528-5A66-4F07-BF62-46A4E5AFF88B}">
      <dgm:prSet/>
      <dgm:spPr/>
      <dgm:t>
        <a:bodyPr/>
        <a:lstStyle/>
        <a:p>
          <a:endParaRPr lang="zh-CN" altLang="en-US"/>
        </a:p>
      </dgm:t>
    </dgm:pt>
    <dgm:pt modelId="{35D88342-483E-4768-A9CE-4A73939585F7}" type="pres">
      <dgm:prSet presAssocID="{18505C1B-9A13-4D6B-842A-174BB03866DF}" presName="Name0" presStyleCnt="0">
        <dgm:presLayoutVars>
          <dgm:dir/>
          <dgm:resizeHandles val="exact"/>
        </dgm:presLayoutVars>
      </dgm:prSet>
      <dgm:spPr/>
    </dgm:pt>
    <dgm:pt modelId="{5D43991A-09CA-40B6-8291-BFBD87B9E00F}" type="pres">
      <dgm:prSet presAssocID="{7AC362D5-4E5D-4DD2-A8C2-F3911A89807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AF1E35-6E48-4252-9B43-9AB748EE9A75}" type="pres">
      <dgm:prSet presAssocID="{C6122D8C-D2AB-4BF9-A570-E804A9FABAC6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BB0A87DC-4CB2-462B-8AA7-47A89AF77785}" type="pres">
      <dgm:prSet presAssocID="{C6122D8C-D2AB-4BF9-A570-E804A9FABAC6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08FCD049-CA02-4A2E-BA3F-6231547D46CF}" type="pres">
      <dgm:prSet presAssocID="{EE8C53D6-8C08-481B-9103-BAB8CAD11A3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0C91A9-7D40-43F3-8B6C-C60091D97EB2}" type="pres">
      <dgm:prSet presAssocID="{138FED50-5804-48F5-A592-E23E49B1FC57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3914FC69-E85D-4AFD-92C5-0EDE7F9369F6}" type="pres">
      <dgm:prSet presAssocID="{138FED50-5804-48F5-A592-E23E49B1FC57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FE92EC66-FF25-41E7-8AE5-71ACCD6458AD}" type="pres">
      <dgm:prSet presAssocID="{1956A35E-46FC-4CDB-BF42-293C49EB12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41C2A0-04CF-4998-AF5C-148F0665D9D8}" type="pres">
      <dgm:prSet presAssocID="{B98040D6-AE3F-4BF9-B57D-3806EFCB351E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1A6DCBED-4DF0-4CDA-8E2D-A758A87852B4}" type="pres">
      <dgm:prSet presAssocID="{B98040D6-AE3F-4BF9-B57D-3806EFCB351E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47ADAB11-3F2B-4B27-8751-18A584CB8D62}" type="pres">
      <dgm:prSet presAssocID="{EE140AAF-AABD-42B2-B0C5-4F447430F7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1A0827F-2866-4C77-9B5E-3745CB490FB5}" type="presOf" srcId="{B98040D6-AE3F-4BF9-B57D-3806EFCB351E}" destId="{3A41C2A0-04CF-4998-AF5C-148F0665D9D8}" srcOrd="0" destOrd="0" presId="urn:microsoft.com/office/officeart/2005/8/layout/process1"/>
    <dgm:cxn modelId="{7B8839A0-91F8-47AE-8F52-8A1BD8EC8C13}" type="presOf" srcId="{18505C1B-9A13-4D6B-842A-174BB03866DF}" destId="{35D88342-483E-4768-A9CE-4A73939585F7}" srcOrd="0" destOrd="0" presId="urn:microsoft.com/office/officeart/2005/8/layout/process1"/>
    <dgm:cxn modelId="{26B70A0C-E984-4F35-8A7E-F5A2459A3BB5}" type="presOf" srcId="{EE8C53D6-8C08-481B-9103-BAB8CAD11A3F}" destId="{08FCD049-CA02-4A2E-BA3F-6231547D46CF}" srcOrd="0" destOrd="0" presId="urn:microsoft.com/office/officeart/2005/8/layout/process1"/>
    <dgm:cxn modelId="{CFBC0C31-C5F8-408E-B48B-85E0BFA6985C}" type="presOf" srcId="{138FED50-5804-48F5-A592-E23E49B1FC57}" destId="{F50C91A9-7D40-43F3-8B6C-C60091D97EB2}" srcOrd="0" destOrd="0" presId="urn:microsoft.com/office/officeart/2005/8/layout/process1"/>
    <dgm:cxn modelId="{BF46F528-5A66-4F07-BF62-46A4E5AFF88B}" srcId="{18505C1B-9A13-4D6B-842A-174BB03866DF}" destId="{EE140AAF-AABD-42B2-B0C5-4F447430F71B}" srcOrd="3" destOrd="0" parTransId="{4EC793DE-4F00-4B39-879F-FB23AB842C7A}" sibTransId="{9FA55EEB-7260-415A-85C7-527DE231BC7F}"/>
    <dgm:cxn modelId="{4CA369F5-5C37-46A7-8465-51A9AD424DAD}" type="presOf" srcId="{C6122D8C-D2AB-4BF9-A570-E804A9FABAC6}" destId="{BB0A87DC-4CB2-462B-8AA7-47A89AF77785}" srcOrd="1" destOrd="0" presId="urn:microsoft.com/office/officeart/2005/8/layout/process1"/>
    <dgm:cxn modelId="{62EF383A-15A6-449B-9948-757533F41166}" type="presOf" srcId="{C6122D8C-D2AB-4BF9-A570-E804A9FABAC6}" destId="{93AF1E35-6E48-4252-9B43-9AB748EE9A75}" srcOrd="0" destOrd="0" presId="urn:microsoft.com/office/officeart/2005/8/layout/process1"/>
    <dgm:cxn modelId="{96A9CBCB-BFFF-40CC-8C5C-936A09DC011D}" srcId="{18505C1B-9A13-4D6B-842A-174BB03866DF}" destId="{1956A35E-46FC-4CDB-BF42-293C49EB129B}" srcOrd="2" destOrd="0" parTransId="{E8380F84-C7C5-4041-9ECE-10052A737B21}" sibTransId="{B98040D6-AE3F-4BF9-B57D-3806EFCB351E}"/>
    <dgm:cxn modelId="{04E26CD8-A6E3-4468-A514-CBB5AC03A6F5}" type="presOf" srcId="{B98040D6-AE3F-4BF9-B57D-3806EFCB351E}" destId="{1A6DCBED-4DF0-4CDA-8E2D-A758A87852B4}" srcOrd="1" destOrd="0" presId="urn:microsoft.com/office/officeart/2005/8/layout/process1"/>
    <dgm:cxn modelId="{E250FECE-631E-42A3-ACE9-1166C0D6F000}" srcId="{18505C1B-9A13-4D6B-842A-174BB03866DF}" destId="{EE8C53D6-8C08-481B-9103-BAB8CAD11A3F}" srcOrd="1" destOrd="0" parTransId="{7084514A-22D5-4C26-8281-0CE7E48CE939}" sibTransId="{138FED50-5804-48F5-A592-E23E49B1FC57}"/>
    <dgm:cxn modelId="{9C93A7EC-5B0D-47E5-9A30-BDFB5498F975}" type="presOf" srcId="{138FED50-5804-48F5-A592-E23E49B1FC57}" destId="{3914FC69-E85D-4AFD-92C5-0EDE7F9369F6}" srcOrd="1" destOrd="0" presId="urn:microsoft.com/office/officeart/2005/8/layout/process1"/>
    <dgm:cxn modelId="{B9A2B32A-556D-41B1-A743-82C630A71C49}" srcId="{18505C1B-9A13-4D6B-842A-174BB03866DF}" destId="{7AC362D5-4E5D-4DD2-A8C2-F3911A89807D}" srcOrd="0" destOrd="0" parTransId="{73C8E1F6-2D26-4903-9C79-704314D59B17}" sibTransId="{C6122D8C-D2AB-4BF9-A570-E804A9FABAC6}"/>
    <dgm:cxn modelId="{51073364-4B75-409E-83D4-D9D35A8B76B0}" type="presOf" srcId="{7AC362D5-4E5D-4DD2-A8C2-F3911A89807D}" destId="{5D43991A-09CA-40B6-8291-BFBD87B9E00F}" srcOrd="0" destOrd="0" presId="urn:microsoft.com/office/officeart/2005/8/layout/process1"/>
    <dgm:cxn modelId="{A4520AE5-73D4-4C6B-A185-39DA1FE78ED9}" type="presOf" srcId="{1956A35E-46FC-4CDB-BF42-293C49EB129B}" destId="{FE92EC66-FF25-41E7-8AE5-71ACCD6458AD}" srcOrd="0" destOrd="0" presId="urn:microsoft.com/office/officeart/2005/8/layout/process1"/>
    <dgm:cxn modelId="{4533F31C-DA2C-4C30-AB06-CF40D3FB93CD}" type="presOf" srcId="{EE140AAF-AABD-42B2-B0C5-4F447430F71B}" destId="{47ADAB11-3F2B-4B27-8751-18A584CB8D62}" srcOrd="0" destOrd="0" presId="urn:microsoft.com/office/officeart/2005/8/layout/process1"/>
    <dgm:cxn modelId="{A6CDA45C-6F45-466A-8FDD-D45AAC305C19}" type="presParOf" srcId="{35D88342-483E-4768-A9CE-4A73939585F7}" destId="{5D43991A-09CA-40B6-8291-BFBD87B9E00F}" srcOrd="0" destOrd="0" presId="urn:microsoft.com/office/officeart/2005/8/layout/process1"/>
    <dgm:cxn modelId="{7B53F8E6-B513-45CA-960E-762B9AFA8BAF}" type="presParOf" srcId="{35D88342-483E-4768-A9CE-4A73939585F7}" destId="{93AF1E35-6E48-4252-9B43-9AB748EE9A75}" srcOrd="1" destOrd="0" presId="urn:microsoft.com/office/officeart/2005/8/layout/process1"/>
    <dgm:cxn modelId="{3DA37E21-DFE5-4B01-B26E-F3094420D547}" type="presParOf" srcId="{93AF1E35-6E48-4252-9B43-9AB748EE9A75}" destId="{BB0A87DC-4CB2-462B-8AA7-47A89AF77785}" srcOrd="0" destOrd="0" presId="urn:microsoft.com/office/officeart/2005/8/layout/process1"/>
    <dgm:cxn modelId="{8368AD57-B82F-4057-ADDE-77D9BC280B98}" type="presParOf" srcId="{35D88342-483E-4768-A9CE-4A73939585F7}" destId="{08FCD049-CA02-4A2E-BA3F-6231547D46CF}" srcOrd="2" destOrd="0" presId="urn:microsoft.com/office/officeart/2005/8/layout/process1"/>
    <dgm:cxn modelId="{569C2B05-3F50-4643-897D-698C40CFC0D7}" type="presParOf" srcId="{35D88342-483E-4768-A9CE-4A73939585F7}" destId="{F50C91A9-7D40-43F3-8B6C-C60091D97EB2}" srcOrd="3" destOrd="0" presId="urn:microsoft.com/office/officeart/2005/8/layout/process1"/>
    <dgm:cxn modelId="{2AD65E6C-38B4-4DF4-88BD-1217D0694A2E}" type="presParOf" srcId="{F50C91A9-7D40-43F3-8B6C-C60091D97EB2}" destId="{3914FC69-E85D-4AFD-92C5-0EDE7F9369F6}" srcOrd="0" destOrd="0" presId="urn:microsoft.com/office/officeart/2005/8/layout/process1"/>
    <dgm:cxn modelId="{356B90E3-50F7-4E7A-8966-5F8B710B7DC3}" type="presParOf" srcId="{35D88342-483E-4768-A9CE-4A73939585F7}" destId="{FE92EC66-FF25-41E7-8AE5-71ACCD6458AD}" srcOrd="4" destOrd="0" presId="urn:microsoft.com/office/officeart/2005/8/layout/process1"/>
    <dgm:cxn modelId="{E91A7756-52A0-4487-9717-92189E4F7E7E}" type="presParOf" srcId="{35D88342-483E-4768-A9CE-4A73939585F7}" destId="{3A41C2A0-04CF-4998-AF5C-148F0665D9D8}" srcOrd="5" destOrd="0" presId="urn:microsoft.com/office/officeart/2005/8/layout/process1"/>
    <dgm:cxn modelId="{DD310B19-0080-40C5-B4C3-C57325ADD4D4}" type="presParOf" srcId="{3A41C2A0-04CF-4998-AF5C-148F0665D9D8}" destId="{1A6DCBED-4DF0-4CDA-8E2D-A758A87852B4}" srcOrd="0" destOrd="0" presId="urn:microsoft.com/office/officeart/2005/8/layout/process1"/>
    <dgm:cxn modelId="{8CCA9A2C-BFD2-4B87-AE4F-9640AA52EB5E}" type="presParOf" srcId="{35D88342-483E-4768-A9CE-4A73939585F7}" destId="{47ADAB11-3F2B-4B27-8751-18A584CB8D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7C70BA-E988-4E98-972B-31BFE250CFFF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5929B7B6-CD21-4430-9E3A-16C4187EE8A9}">
      <dgm:prSet phldrT="[文本]"/>
      <dgm:spPr/>
      <dgm:t>
        <a:bodyPr/>
        <a:lstStyle/>
        <a:p>
          <a:r>
            <a:rPr lang="zh-CN" altLang="en-US" dirty="0" smtClean="0"/>
            <a:t>添加指标模版</a:t>
          </a:r>
          <a:endParaRPr lang="zh-CN" altLang="en-US" dirty="0"/>
        </a:p>
      </dgm:t>
    </dgm:pt>
    <dgm:pt modelId="{5BB4E77B-4699-4D4F-A154-AB5B217BC00F}" type="parTrans" cxnId="{3C99A7B5-7C68-424E-8A77-8022DF238491}">
      <dgm:prSet/>
      <dgm:spPr/>
      <dgm:t>
        <a:bodyPr/>
        <a:lstStyle/>
        <a:p>
          <a:endParaRPr lang="zh-CN" altLang="en-US"/>
        </a:p>
      </dgm:t>
    </dgm:pt>
    <dgm:pt modelId="{4FBEFC83-79A3-4AD5-8ED4-0F1F83D53F9E}" type="sibTrans" cxnId="{3C99A7B5-7C68-424E-8A77-8022DF238491}">
      <dgm:prSet/>
      <dgm:spPr/>
      <dgm:t>
        <a:bodyPr/>
        <a:lstStyle/>
        <a:p>
          <a:endParaRPr lang="zh-CN" altLang="en-US"/>
        </a:p>
      </dgm:t>
    </dgm:pt>
    <dgm:pt modelId="{6C9994D6-AF8A-48F3-B661-6328AA688529}">
      <dgm:prSet phldrT="[文本]"/>
      <dgm:spPr/>
      <dgm:t>
        <a:bodyPr/>
        <a:lstStyle/>
        <a:p>
          <a:r>
            <a:rPr lang="zh-CN" altLang="en-US" dirty="0" smtClean="0"/>
            <a:t>添加算法测试数据</a:t>
          </a:r>
          <a:endParaRPr lang="zh-CN" altLang="en-US" dirty="0"/>
        </a:p>
      </dgm:t>
    </dgm:pt>
    <dgm:pt modelId="{DFA1FF05-FEBE-4BA6-8572-2BD3BB60E889}" type="parTrans" cxnId="{3C99B687-6728-4E72-BF9B-A20839F2E9FC}">
      <dgm:prSet/>
      <dgm:spPr/>
      <dgm:t>
        <a:bodyPr/>
        <a:lstStyle/>
        <a:p>
          <a:endParaRPr lang="zh-CN" altLang="en-US"/>
        </a:p>
      </dgm:t>
    </dgm:pt>
    <dgm:pt modelId="{E8D1FC67-B119-4206-A074-64928DD660EA}" type="sibTrans" cxnId="{3C99B687-6728-4E72-BF9B-A20839F2E9FC}">
      <dgm:prSet/>
      <dgm:spPr/>
      <dgm:t>
        <a:bodyPr/>
        <a:lstStyle/>
        <a:p>
          <a:endParaRPr lang="zh-CN" altLang="en-US"/>
        </a:p>
      </dgm:t>
    </dgm:pt>
    <dgm:pt modelId="{18514D70-ACF8-46B5-ABA8-C6E5F3857DC1}">
      <dgm:prSet phldrT="[文本]"/>
      <dgm:spPr/>
      <dgm:t>
        <a:bodyPr/>
        <a:lstStyle/>
        <a:p>
          <a:r>
            <a:rPr lang="zh-CN" altLang="en-US" dirty="0" smtClean="0"/>
            <a:t>添加算法测试体系</a:t>
          </a:r>
          <a:endParaRPr lang="zh-CN" altLang="en-US" dirty="0"/>
        </a:p>
      </dgm:t>
    </dgm:pt>
    <dgm:pt modelId="{073746E1-2A22-4CA8-A32C-29DD2367FEE6}" type="parTrans" cxnId="{45AEE41A-A7AB-4CC7-9AF1-7995982A8689}">
      <dgm:prSet/>
      <dgm:spPr/>
      <dgm:t>
        <a:bodyPr/>
        <a:lstStyle/>
        <a:p>
          <a:endParaRPr lang="zh-CN" altLang="en-US"/>
        </a:p>
      </dgm:t>
    </dgm:pt>
    <dgm:pt modelId="{906F4365-28A7-4E5D-B734-74FFF640150C}" type="sibTrans" cxnId="{45AEE41A-A7AB-4CC7-9AF1-7995982A8689}">
      <dgm:prSet/>
      <dgm:spPr/>
      <dgm:t>
        <a:bodyPr/>
        <a:lstStyle/>
        <a:p>
          <a:endParaRPr lang="zh-CN" altLang="en-US"/>
        </a:p>
      </dgm:t>
    </dgm:pt>
    <dgm:pt modelId="{7272ADE7-3BF4-4623-AB13-2AD361C8F8B9}" type="pres">
      <dgm:prSet presAssocID="{697C70BA-E988-4E98-972B-31BFE250CFFF}" presName="Name0" presStyleCnt="0">
        <dgm:presLayoutVars>
          <dgm:dir/>
          <dgm:resizeHandles val="exact"/>
        </dgm:presLayoutVars>
      </dgm:prSet>
      <dgm:spPr/>
    </dgm:pt>
    <dgm:pt modelId="{D0B7B4E0-473B-4350-9513-F20390338F7C}" type="pres">
      <dgm:prSet presAssocID="{5929B7B6-CD21-4430-9E3A-16C4187EE8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45D5CB-BFE9-44BF-A8A0-2A3C3D09531E}" type="pres">
      <dgm:prSet presAssocID="{4FBEFC83-79A3-4AD5-8ED4-0F1F83D53F9E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6E1FAD56-D203-40D9-852B-FA8BC55480E5}" type="pres">
      <dgm:prSet presAssocID="{4FBEFC83-79A3-4AD5-8ED4-0F1F83D53F9E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42A56965-F516-4452-941E-FFC2D2C8CECE}" type="pres">
      <dgm:prSet presAssocID="{6C9994D6-AF8A-48F3-B661-6328AA6885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914804-8882-402E-8495-B8EEDA844A4D}" type="pres">
      <dgm:prSet presAssocID="{E8D1FC67-B119-4206-A074-64928DD660EA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E4112E75-8147-4BBE-A8A8-4625009E3F3C}" type="pres">
      <dgm:prSet presAssocID="{E8D1FC67-B119-4206-A074-64928DD660EA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C2F3CB82-0F26-4794-B033-46ECEC598F16}" type="pres">
      <dgm:prSet presAssocID="{18514D70-ACF8-46B5-ABA8-C6E5F3857DC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703C09B-A59E-4F8E-95FB-D81C534C8677}" type="presOf" srcId="{5929B7B6-CD21-4430-9E3A-16C4187EE8A9}" destId="{D0B7B4E0-473B-4350-9513-F20390338F7C}" srcOrd="0" destOrd="0" presId="urn:microsoft.com/office/officeart/2005/8/layout/process1"/>
    <dgm:cxn modelId="{F1F82E37-F165-42DE-9EE8-6E765F6FECBE}" type="presOf" srcId="{4FBEFC83-79A3-4AD5-8ED4-0F1F83D53F9E}" destId="{8045D5CB-BFE9-44BF-A8A0-2A3C3D09531E}" srcOrd="0" destOrd="0" presId="urn:microsoft.com/office/officeart/2005/8/layout/process1"/>
    <dgm:cxn modelId="{46DB110C-DAEB-483E-BB55-7A17B10305C2}" type="presOf" srcId="{6C9994D6-AF8A-48F3-B661-6328AA688529}" destId="{42A56965-F516-4452-941E-FFC2D2C8CECE}" srcOrd="0" destOrd="0" presId="urn:microsoft.com/office/officeart/2005/8/layout/process1"/>
    <dgm:cxn modelId="{07CB28F7-25CA-4373-8A00-4017F3537FB4}" type="presOf" srcId="{4FBEFC83-79A3-4AD5-8ED4-0F1F83D53F9E}" destId="{6E1FAD56-D203-40D9-852B-FA8BC55480E5}" srcOrd="1" destOrd="0" presId="urn:microsoft.com/office/officeart/2005/8/layout/process1"/>
    <dgm:cxn modelId="{916423E2-C250-4C7B-B206-2BCB3667ACF0}" type="presOf" srcId="{E8D1FC67-B119-4206-A074-64928DD660EA}" destId="{E4112E75-8147-4BBE-A8A8-4625009E3F3C}" srcOrd="1" destOrd="0" presId="urn:microsoft.com/office/officeart/2005/8/layout/process1"/>
    <dgm:cxn modelId="{B56D0855-9370-4312-9A66-171C4B7E1335}" type="presOf" srcId="{697C70BA-E988-4E98-972B-31BFE250CFFF}" destId="{7272ADE7-3BF4-4623-AB13-2AD361C8F8B9}" srcOrd="0" destOrd="0" presId="urn:microsoft.com/office/officeart/2005/8/layout/process1"/>
    <dgm:cxn modelId="{3C99B687-6728-4E72-BF9B-A20839F2E9FC}" srcId="{697C70BA-E988-4E98-972B-31BFE250CFFF}" destId="{6C9994D6-AF8A-48F3-B661-6328AA688529}" srcOrd="1" destOrd="0" parTransId="{DFA1FF05-FEBE-4BA6-8572-2BD3BB60E889}" sibTransId="{E8D1FC67-B119-4206-A074-64928DD660EA}"/>
    <dgm:cxn modelId="{AE735C82-A287-4A26-8255-426B05AD4938}" type="presOf" srcId="{18514D70-ACF8-46B5-ABA8-C6E5F3857DC1}" destId="{C2F3CB82-0F26-4794-B033-46ECEC598F16}" srcOrd="0" destOrd="0" presId="urn:microsoft.com/office/officeart/2005/8/layout/process1"/>
    <dgm:cxn modelId="{3C99A7B5-7C68-424E-8A77-8022DF238491}" srcId="{697C70BA-E988-4E98-972B-31BFE250CFFF}" destId="{5929B7B6-CD21-4430-9E3A-16C4187EE8A9}" srcOrd="0" destOrd="0" parTransId="{5BB4E77B-4699-4D4F-A154-AB5B217BC00F}" sibTransId="{4FBEFC83-79A3-4AD5-8ED4-0F1F83D53F9E}"/>
    <dgm:cxn modelId="{45AEE41A-A7AB-4CC7-9AF1-7995982A8689}" srcId="{697C70BA-E988-4E98-972B-31BFE250CFFF}" destId="{18514D70-ACF8-46B5-ABA8-C6E5F3857DC1}" srcOrd="2" destOrd="0" parTransId="{073746E1-2A22-4CA8-A32C-29DD2367FEE6}" sibTransId="{906F4365-28A7-4E5D-B734-74FFF640150C}"/>
    <dgm:cxn modelId="{FA9A36EA-FCC1-49FE-9635-39CA60FC1F5D}" type="presOf" srcId="{E8D1FC67-B119-4206-A074-64928DD660EA}" destId="{5C914804-8882-402E-8495-B8EEDA844A4D}" srcOrd="0" destOrd="0" presId="urn:microsoft.com/office/officeart/2005/8/layout/process1"/>
    <dgm:cxn modelId="{BA469B16-75DB-499C-ACC9-3294621BECBB}" type="presParOf" srcId="{7272ADE7-3BF4-4623-AB13-2AD361C8F8B9}" destId="{D0B7B4E0-473B-4350-9513-F20390338F7C}" srcOrd="0" destOrd="0" presId="urn:microsoft.com/office/officeart/2005/8/layout/process1"/>
    <dgm:cxn modelId="{10CAA548-2BF2-4BF7-BCDD-A7DB8B570E1D}" type="presParOf" srcId="{7272ADE7-3BF4-4623-AB13-2AD361C8F8B9}" destId="{8045D5CB-BFE9-44BF-A8A0-2A3C3D09531E}" srcOrd="1" destOrd="0" presId="urn:microsoft.com/office/officeart/2005/8/layout/process1"/>
    <dgm:cxn modelId="{741F21F7-F0DC-411D-B8F4-6D965F52FF88}" type="presParOf" srcId="{8045D5CB-BFE9-44BF-A8A0-2A3C3D09531E}" destId="{6E1FAD56-D203-40D9-852B-FA8BC55480E5}" srcOrd="0" destOrd="0" presId="urn:microsoft.com/office/officeart/2005/8/layout/process1"/>
    <dgm:cxn modelId="{E1EC5B44-55B8-4946-B02D-0EAC88AA32FF}" type="presParOf" srcId="{7272ADE7-3BF4-4623-AB13-2AD361C8F8B9}" destId="{42A56965-F516-4452-941E-FFC2D2C8CECE}" srcOrd="2" destOrd="0" presId="urn:microsoft.com/office/officeart/2005/8/layout/process1"/>
    <dgm:cxn modelId="{B2E5F1E5-9BAD-4ECB-BF50-5E4B4DFF2116}" type="presParOf" srcId="{7272ADE7-3BF4-4623-AB13-2AD361C8F8B9}" destId="{5C914804-8882-402E-8495-B8EEDA844A4D}" srcOrd="3" destOrd="0" presId="urn:microsoft.com/office/officeart/2005/8/layout/process1"/>
    <dgm:cxn modelId="{977ED757-9FB9-45C5-A461-7F5D74DCC35D}" type="presParOf" srcId="{5C914804-8882-402E-8495-B8EEDA844A4D}" destId="{E4112E75-8147-4BBE-A8A8-4625009E3F3C}" srcOrd="0" destOrd="0" presId="urn:microsoft.com/office/officeart/2005/8/layout/process1"/>
    <dgm:cxn modelId="{C9BB3F26-7B17-4ACD-9F2E-F52C1D3D428D}" type="presParOf" srcId="{7272ADE7-3BF4-4623-AB13-2AD361C8F8B9}" destId="{C2F3CB82-0F26-4794-B033-46ECEC598F1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8FE52B-D825-4012-9995-EF0D7160F736}" type="doc">
      <dgm:prSet loTypeId="urn:microsoft.com/office/officeart/2005/8/layout/pyramid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D8489C2B-3FED-4AD5-BBA6-074AC0C516B3}">
      <dgm:prSet phldrT="[文本]" custT="1"/>
      <dgm:spPr/>
      <dgm:t>
        <a:bodyPr/>
        <a:lstStyle/>
        <a:p>
          <a:r>
            <a:rPr lang="zh-CN" altLang="en-US" sz="2400" dirty="0" smtClean="0">
              <a:solidFill>
                <a:schemeClr val="tx1"/>
              </a:solidFill>
              <a:latin typeface="微软雅黑"/>
              <a:ea typeface="微软雅黑"/>
              <a:cs typeface="微软雅黑"/>
            </a:rPr>
            <a:t>测试深度</a:t>
          </a:r>
          <a:endParaRPr lang="zh-CN" altLang="en-US" sz="2400" dirty="0">
            <a:solidFill>
              <a:schemeClr val="tx1"/>
            </a:solidFill>
          </a:endParaRPr>
        </a:p>
      </dgm:t>
    </dgm:pt>
    <dgm:pt modelId="{D5186040-38A7-49AB-9C6C-B02FD8CCC30B}" type="parTrans" cxnId="{64E86010-A4C2-4214-85A2-6CE9088FC89A}">
      <dgm:prSet/>
      <dgm:spPr/>
      <dgm:t>
        <a:bodyPr/>
        <a:lstStyle/>
        <a:p>
          <a:endParaRPr lang="zh-CN" altLang="en-US"/>
        </a:p>
      </dgm:t>
    </dgm:pt>
    <dgm:pt modelId="{60AB5757-FBA0-4AB9-B06F-C8C7C9859719}" type="sibTrans" cxnId="{64E86010-A4C2-4214-85A2-6CE9088FC89A}">
      <dgm:prSet/>
      <dgm:spPr/>
      <dgm:t>
        <a:bodyPr/>
        <a:lstStyle/>
        <a:p>
          <a:endParaRPr lang="zh-CN" altLang="en-US"/>
        </a:p>
      </dgm:t>
    </dgm:pt>
    <dgm:pt modelId="{669720FD-0C98-49AE-9EB0-ED010B7D9F66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微软雅黑"/>
              <a:ea typeface="微软雅黑"/>
              <a:cs typeface="微软雅黑"/>
            </a:rPr>
            <a:t>平台化</a:t>
          </a:r>
          <a:endParaRPr lang="zh-CN" altLang="en-US" dirty="0">
            <a:solidFill>
              <a:schemeClr val="tx1"/>
            </a:solidFill>
          </a:endParaRPr>
        </a:p>
      </dgm:t>
    </dgm:pt>
    <dgm:pt modelId="{E5499067-4779-46E8-A60D-EA99305FC468}" type="parTrans" cxnId="{D9A0E2D8-98F1-4CC7-9E5C-FBEC3EC6B30E}">
      <dgm:prSet/>
      <dgm:spPr/>
      <dgm:t>
        <a:bodyPr/>
        <a:lstStyle/>
        <a:p>
          <a:endParaRPr lang="zh-CN" altLang="en-US"/>
        </a:p>
      </dgm:t>
    </dgm:pt>
    <dgm:pt modelId="{815C4A72-8DE1-4A42-8EAE-EBB363F7B598}" type="sibTrans" cxnId="{D9A0E2D8-98F1-4CC7-9E5C-FBEC3EC6B30E}">
      <dgm:prSet/>
      <dgm:spPr/>
      <dgm:t>
        <a:bodyPr/>
        <a:lstStyle/>
        <a:p>
          <a:endParaRPr lang="zh-CN" altLang="en-US"/>
        </a:p>
      </dgm:t>
    </dgm:pt>
    <dgm:pt modelId="{DD9DB47E-F71C-459A-A76C-1EBA7DD58E0D}">
      <dgm:prSet phldrT="[文本]"/>
      <dgm:spPr/>
      <dgm:t>
        <a:bodyPr/>
        <a:lstStyle/>
        <a:p>
          <a:r>
            <a:rPr lang="zh-CN" altLang="en-US" b="1" dirty="0" smtClean="0"/>
            <a:t>大数据</a:t>
          </a:r>
          <a:endParaRPr lang="en-US" altLang="zh-CN" b="1" dirty="0" smtClean="0"/>
        </a:p>
        <a:p>
          <a:r>
            <a:rPr lang="zh-CN" altLang="en-US" b="1" dirty="0" smtClean="0"/>
            <a:t>算法</a:t>
          </a:r>
          <a:endParaRPr lang="zh-CN" altLang="en-US" b="1" dirty="0"/>
        </a:p>
      </dgm:t>
    </dgm:pt>
    <dgm:pt modelId="{9ECE389A-2D87-4975-9515-628F2345F30D}" type="parTrans" cxnId="{984E833B-88FD-4807-9259-497DDD84EF85}">
      <dgm:prSet/>
      <dgm:spPr/>
      <dgm:t>
        <a:bodyPr/>
        <a:lstStyle/>
        <a:p>
          <a:endParaRPr lang="zh-CN" altLang="en-US"/>
        </a:p>
      </dgm:t>
    </dgm:pt>
    <dgm:pt modelId="{CD13357E-7C8E-4FF3-A6D1-C1D62AA434BD}" type="sibTrans" cxnId="{984E833B-88FD-4807-9259-497DDD84EF85}">
      <dgm:prSet/>
      <dgm:spPr/>
      <dgm:t>
        <a:bodyPr/>
        <a:lstStyle/>
        <a:p>
          <a:endParaRPr lang="zh-CN" altLang="en-US"/>
        </a:p>
      </dgm:t>
    </dgm:pt>
    <dgm:pt modelId="{10780ED4-FABF-4C99-A1CC-43579C1FD1BF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微软雅黑"/>
              <a:ea typeface="微软雅黑"/>
              <a:cs typeface="微软雅黑"/>
            </a:rPr>
            <a:t>服务化</a:t>
          </a:r>
          <a:endParaRPr lang="zh-CN" altLang="en-US" dirty="0">
            <a:solidFill>
              <a:schemeClr val="tx1"/>
            </a:solidFill>
          </a:endParaRPr>
        </a:p>
      </dgm:t>
    </dgm:pt>
    <dgm:pt modelId="{A7D01A27-9C50-4A9B-A24D-73AE0084D362}" type="parTrans" cxnId="{0CFECD3B-8318-48DB-BD27-9E0A25C99027}">
      <dgm:prSet/>
      <dgm:spPr/>
      <dgm:t>
        <a:bodyPr/>
        <a:lstStyle/>
        <a:p>
          <a:endParaRPr lang="zh-CN" altLang="en-US"/>
        </a:p>
      </dgm:t>
    </dgm:pt>
    <dgm:pt modelId="{69FDF177-7A77-411F-9296-F60444AE37CB}" type="sibTrans" cxnId="{0CFECD3B-8318-48DB-BD27-9E0A25C99027}">
      <dgm:prSet/>
      <dgm:spPr/>
      <dgm:t>
        <a:bodyPr/>
        <a:lstStyle/>
        <a:p>
          <a:endParaRPr lang="zh-CN" altLang="en-US"/>
        </a:p>
      </dgm:t>
    </dgm:pt>
    <dgm:pt modelId="{D9415486-4209-4C2F-9DA5-9060D2FC5BA8}" type="pres">
      <dgm:prSet presAssocID="{BD8FE52B-D825-4012-9995-EF0D7160F73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BAF8F1D-EC71-4A78-9FE6-E4A277BE5C05}" type="pres">
      <dgm:prSet presAssocID="{BD8FE52B-D825-4012-9995-EF0D7160F73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083BC1-DDB2-4FE3-8007-5688D0ED9CBC}" type="pres">
      <dgm:prSet presAssocID="{BD8FE52B-D825-4012-9995-EF0D7160F73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0D442B-3513-48ED-8C04-43BB32F7CE7F}" type="pres">
      <dgm:prSet presAssocID="{BD8FE52B-D825-4012-9995-EF0D7160F736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89762B-1616-4E91-B087-5BB2E72C6B0D}" type="pres">
      <dgm:prSet presAssocID="{BD8FE52B-D825-4012-9995-EF0D7160F73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F79E76B-AF58-43D7-B9F9-6A0995E6A498}" type="presOf" srcId="{BD8FE52B-D825-4012-9995-EF0D7160F736}" destId="{D9415486-4209-4C2F-9DA5-9060D2FC5BA8}" srcOrd="0" destOrd="0" presId="urn:microsoft.com/office/officeart/2005/8/layout/pyramid4"/>
    <dgm:cxn modelId="{D9A0E2D8-98F1-4CC7-9E5C-FBEC3EC6B30E}" srcId="{BD8FE52B-D825-4012-9995-EF0D7160F736}" destId="{669720FD-0C98-49AE-9EB0-ED010B7D9F66}" srcOrd="1" destOrd="0" parTransId="{E5499067-4779-46E8-A60D-EA99305FC468}" sibTransId="{815C4A72-8DE1-4A42-8EAE-EBB363F7B598}"/>
    <dgm:cxn modelId="{64E86010-A4C2-4214-85A2-6CE9088FC89A}" srcId="{BD8FE52B-D825-4012-9995-EF0D7160F736}" destId="{D8489C2B-3FED-4AD5-BBA6-074AC0C516B3}" srcOrd="0" destOrd="0" parTransId="{D5186040-38A7-49AB-9C6C-B02FD8CCC30B}" sibTransId="{60AB5757-FBA0-4AB9-B06F-C8C7C9859719}"/>
    <dgm:cxn modelId="{0D201C03-9DD5-4984-ADB4-CE798452BD1E}" type="presOf" srcId="{DD9DB47E-F71C-459A-A76C-1EBA7DD58E0D}" destId="{350D442B-3513-48ED-8C04-43BB32F7CE7F}" srcOrd="0" destOrd="0" presId="urn:microsoft.com/office/officeart/2005/8/layout/pyramid4"/>
    <dgm:cxn modelId="{984E833B-88FD-4807-9259-497DDD84EF85}" srcId="{BD8FE52B-D825-4012-9995-EF0D7160F736}" destId="{DD9DB47E-F71C-459A-A76C-1EBA7DD58E0D}" srcOrd="2" destOrd="0" parTransId="{9ECE389A-2D87-4975-9515-628F2345F30D}" sibTransId="{CD13357E-7C8E-4FF3-A6D1-C1D62AA434BD}"/>
    <dgm:cxn modelId="{0CFECD3B-8318-48DB-BD27-9E0A25C99027}" srcId="{BD8FE52B-D825-4012-9995-EF0D7160F736}" destId="{10780ED4-FABF-4C99-A1CC-43579C1FD1BF}" srcOrd="3" destOrd="0" parTransId="{A7D01A27-9C50-4A9B-A24D-73AE0084D362}" sibTransId="{69FDF177-7A77-411F-9296-F60444AE37CB}"/>
    <dgm:cxn modelId="{5007897A-16E8-4E12-8890-FAE4A3206EC4}" type="presOf" srcId="{669720FD-0C98-49AE-9EB0-ED010B7D9F66}" destId="{79083BC1-DDB2-4FE3-8007-5688D0ED9CBC}" srcOrd="0" destOrd="0" presId="urn:microsoft.com/office/officeart/2005/8/layout/pyramid4"/>
    <dgm:cxn modelId="{76FF6326-24BB-4AA2-8E1A-68E4E0A00118}" type="presOf" srcId="{D8489C2B-3FED-4AD5-BBA6-074AC0C516B3}" destId="{3BAF8F1D-EC71-4A78-9FE6-E4A277BE5C05}" srcOrd="0" destOrd="0" presId="urn:microsoft.com/office/officeart/2005/8/layout/pyramid4"/>
    <dgm:cxn modelId="{5CE5D860-5286-4A59-9468-C11DB9B7DE3E}" type="presOf" srcId="{10780ED4-FABF-4C99-A1CC-43579C1FD1BF}" destId="{A589762B-1616-4E91-B087-5BB2E72C6B0D}" srcOrd="0" destOrd="0" presId="urn:microsoft.com/office/officeart/2005/8/layout/pyramid4"/>
    <dgm:cxn modelId="{E38ACD4C-530C-445E-8360-5A0C5BEAB310}" type="presParOf" srcId="{D9415486-4209-4C2F-9DA5-9060D2FC5BA8}" destId="{3BAF8F1D-EC71-4A78-9FE6-E4A277BE5C05}" srcOrd="0" destOrd="0" presId="urn:microsoft.com/office/officeart/2005/8/layout/pyramid4"/>
    <dgm:cxn modelId="{53D981CF-8A9C-40CE-8583-93D313ABC563}" type="presParOf" srcId="{D9415486-4209-4C2F-9DA5-9060D2FC5BA8}" destId="{79083BC1-DDB2-4FE3-8007-5688D0ED9CBC}" srcOrd="1" destOrd="0" presId="urn:microsoft.com/office/officeart/2005/8/layout/pyramid4"/>
    <dgm:cxn modelId="{F8D166F1-1EDF-41FC-9BC6-45B2192795F0}" type="presParOf" srcId="{D9415486-4209-4C2F-9DA5-9060D2FC5BA8}" destId="{350D442B-3513-48ED-8C04-43BB32F7CE7F}" srcOrd="2" destOrd="0" presId="urn:microsoft.com/office/officeart/2005/8/layout/pyramid4"/>
    <dgm:cxn modelId="{51E79C7D-11CB-4A79-814A-A9C6C8AF5149}" type="presParOf" srcId="{D9415486-4209-4C2F-9DA5-9060D2FC5BA8}" destId="{A589762B-1616-4E91-B087-5BB2E72C6B0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7CF4BF-7EA2-4F2E-9B49-BDA543AC65CA}">
      <dsp:nvSpPr>
        <dsp:cNvPr id="0" name=""/>
        <dsp:cNvSpPr/>
      </dsp:nvSpPr>
      <dsp:spPr>
        <a:xfrm>
          <a:off x="406133" y="215303"/>
          <a:ext cx="2782389" cy="2782389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/>
            <a:t>离线</a:t>
          </a:r>
          <a:endParaRPr lang="en-US" altLang="zh-CN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/>
            <a:t>实验</a:t>
          </a:r>
          <a:endParaRPr lang="zh-CN" altLang="en-US" sz="1900" b="1" kern="1200" dirty="0"/>
        </a:p>
      </dsp:txBody>
      <dsp:txXfrm>
        <a:off x="1872518" y="804905"/>
        <a:ext cx="993710" cy="828092"/>
      </dsp:txXfrm>
    </dsp:sp>
    <dsp:sp modelId="{EF926BB5-1095-4358-A917-ADE622225F8E}">
      <dsp:nvSpPr>
        <dsp:cNvPr id="0" name=""/>
        <dsp:cNvSpPr/>
      </dsp:nvSpPr>
      <dsp:spPr>
        <a:xfrm>
          <a:off x="348829" y="314674"/>
          <a:ext cx="2782389" cy="2782389"/>
        </a:xfrm>
        <a:prstGeom prst="pie">
          <a:avLst>
            <a:gd name="adj1" fmla="val 1800000"/>
            <a:gd name="adj2" fmla="val 9000000"/>
          </a:avLst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/>
            <a:t>用户</a:t>
          </a:r>
          <a:endParaRPr lang="en-US" altLang="zh-CN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/>
            <a:t>调查</a:t>
          </a:r>
          <a:endParaRPr lang="zh-CN" altLang="en-US" sz="1900" b="1" kern="1200" dirty="0"/>
        </a:p>
      </dsp:txBody>
      <dsp:txXfrm>
        <a:off x="1011303" y="2119915"/>
        <a:ext cx="1490565" cy="728720"/>
      </dsp:txXfrm>
    </dsp:sp>
    <dsp:sp modelId="{AB63E387-A4D6-4276-918D-5C899E239A15}">
      <dsp:nvSpPr>
        <dsp:cNvPr id="0" name=""/>
        <dsp:cNvSpPr/>
      </dsp:nvSpPr>
      <dsp:spPr>
        <a:xfrm>
          <a:off x="291525" y="215303"/>
          <a:ext cx="2782389" cy="2782389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/>
            <a:t>在线</a:t>
          </a:r>
          <a:endParaRPr lang="en-US" altLang="zh-CN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/>
            <a:t>实验</a:t>
          </a:r>
          <a:endParaRPr lang="zh-CN" altLang="en-US" sz="1900" b="1" kern="1200" dirty="0"/>
        </a:p>
      </dsp:txBody>
      <dsp:txXfrm>
        <a:off x="613818" y="804905"/>
        <a:ext cx="993710" cy="828092"/>
      </dsp:txXfrm>
    </dsp:sp>
    <dsp:sp modelId="{567ADFAB-C7F7-41A0-97BA-09359C66AA3D}">
      <dsp:nvSpPr>
        <dsp:cNvPr id="0" name=""/>
        <dsp:cNvSpPr/>
      </dsp:nvSpPr>
      <dsp:spPr>
        <a:xfrm>
          <a:off x="234119" y="43060"/>
          <a:ext cx="3126875" cy="312687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5D266D-7BC5-4733-811E-ECCBEDC6CD2D}">
      <dsp:nvSpPr>
        <dsp:cNvPr id="0" name=""/>
        <dsp:cNvSpPr/>
      </dsp:nvSpPr>
      <dsp:spPr>
        <a:xfrm>
          <a:off x="176586" y="142255"/>
          <a:ext cx="3126875" cy="312687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0379C8-88A9-4046-B87F-C58A800DACC0}">
      <dsp:nvSpPr>
        <dsp:cNvPr id="0" name=""/>
        <dsp:cNvSpPr/>
      </dsp:nvSpPr>
      <dsp:spPr>
        <a:xfrm>
          <a:off x="119052" y="43060"/>
          <a:ext cx="3126875" cy="312687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43991A-09CA-40B6-8291-BFBD87B9E00F}">
      <dsp:nvSpPr>
        <dsp:cNvPr id="0" name=""/>
        <dsp:cNvSpPr/>
      </dsp:nvSpPr>
      <dsp:spPr>
        <a:xfrm>
          <a:off x="3549" y="1683098"/>
          <a:ext cx="1551942" cy="931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创建测试脚本</a:t>
          </a:r>
          <a:endParaRPr lang="zh-CN" altLang="en-US" sz="2300" kern="1200" dirty="0"/>
        </a:p>
      </dsp:txBody>
      <dsp:txXfrm>
        <a:off x="3549" y="1683098"/>
        <a:ext cx="1551942" cy="931165"/>
      </dsp:txXfrm>
    </dsp:sp>
    <dsp:sp modelId="{93AF1E35-6E48-4252-9B43-9AB748EE9A75}">
      <dsp:nvSpPr>
        <dsp:cNvPr id="0" name=""/>
        <dsp:cNvSpPr/>
      </dsp:nvSpPr>
      <dsp:spPr>
        <a:xfrm>
          <a:off x="1710686" y="1956240"/>
          <a:ext cx="329011" cy="3848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1710686" y="1956240"/>
        <a:ext cx="329011" cy="384881"/>
      </dsp:txXfrm>
    </dsp:sp>
    <dsp:sp modelId="{08FCD049-CA02-4A2E-BA3F-6231547D46CF}">
      <dsp:nvSpPr>
        <dsp:cNvPr id="0" name=""/>
        <dsp:cNvSpPr/>
      </dsp:nvSpPr>
      <dsp:spPr>
        <a:xfrm>
          <a:off x="2176269" y="1683098"/>
          <a:ext cx="1551942" cy="931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构建测试任务</a:t>
          </a:r>
          <a:endParaRPr lang="zh-CN" altLang="en-US" sz="2300" kern="1200" dirty="0"/>
        </a:p>
      </dsp:txBody>
      <dsp:txXfrm>
        <a:off x="2176269" y="1683098"/>
        <a:ext cx="1551942" cy="931165"/>
      </dsp:txXfrm>
    </dsp:sp>
    <dsp:sp modelId="{F50C91A9-7D40-43F3-8B6C-C60091D97EB2}">
      <dsp:nvSpPr>
        <dsp:cNvPr id="0" name=""/>
        <dsp:cNvSpPr/>
      </dsp:nvSpPr>
      <dsp:spPr>
        <a:xfrm>
          <a:off x="3883405" y="1956240"/>
          <a:ext cx="329011" cy="3848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3883405" y="1956240"/>
        <a:ext cx="329011" cy="384881"/>
      </dsp:txXfrm>
    </dsp:sp>
    <dsp:sp modelId="{FE92EC66-FF25-41E7-8AE5-71ACCD6458AD}">
      <dsp:nvSpPr>
        <dsp:cNvPr id="0" name=""/>
        <dsp:cNvSpPr/>
      </dsp:nvSpPr>
      <dsp:spPr>
        <a:xfrm>
          <a:off x="4348988" y="1683098"/>
          <a:ext cx="1551942" cy="931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发送测试报告</a:t>
          </a:r>
          <a:endParaRPr lang="zh-CN" altLang="en-US" sz="2300" kern="1200" dirty="0"/>
        </a:p>
      </dsp:txBody>
      <dsp:txXfrm>
        <a:off x="4348988" y="1683098"/>
        <a:ext cx="1551942" cy="931165"/>
      </dsp:txXfrm>
    </dsp:sp>
    <dsp:sp modelId="{3A41C2A0-04CF-4998-AF5C-148F0665D9D8}">
      <dsp:nvSpPr>
        <dsp:cNvPr id="0" name=""/>
        <dsp:cNvSpPr/>
      </dsp:nvSpPr>
      <dsp:spPr>
        <a:xfrm>
          <a:off x="6056125" y="1956240"/>
          <a:ext cx="329011" cy="3848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6056125" y="1956240"/>
        <a:ext cx="329011" cy="384881"/>
      </dsp:txXfrm>
    </dsp:sp>
    <dsp:sp modelId="{47ADAB11-3F2B-4B27-8751-18A584CB8D62}">
      <dsp:nvSpPr>
        <dsp:cNvPr id="0" name=""/>
        <dsp:cNvSpPr/>
      </dsp:nvSpPr>
      <dsp:spPr>
        <a:xfrm>
          <a:off x="6521707" y="1683098"/>
          <a:ext cx="1551942" cy="931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沉淀测试场景</a:t>
          </a:r>
          <a:endParaRPr lang="zh-CN" altLang="en-US" sz="2300" kern="1200" dirty="0"/>
        </a:p>
      </dsp:txBody>
      <dsp:txXfrm>
        <a:off x="6521707" y="1683098"/>
        <a:ext cx="1551942" cy="9311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B7B4E0-473B-4350-9513-F20390338F7C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添加指标模版</a:t>
          </a:r>
          <a:endParaRPr lang="zh-CN" altLang="en-US" sz="2400" kern="1200" dirty="0"/>
        </a:p>
      </dsp:txBody>
      <dsp:txXfrm>
        <a:off x="5357" y="1551582"/>
        <a:ext cx="1601390" cy="960834"/>
      </dsp:txXfrm>
    </dsp:sp>
    <dsp:sp modelId="{8045D5CB-BFE9-44BF-A8A0-2A3C3D09531E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1766887" y="1833427"/>
        <a:ext cx="339494" cy="397144"/>
      </dsp:txXfrm>
    </dsp:sp>
    <dsp:sp modelId="{42A56965-F516-4452-941E-FFC2D2C8CECE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添加算法测试数据</a:t>
          </a:r>
          <a:endParaRPr lang="zh-CN" altLang="en-US" sz="2400" kern="1200" dirty="0"/>
        </a:p>
      </dsp:txBody>
      <dsp:txXfrm>
        <a:off x="2247304" y="1551582"/>
        <a:ext cx="1601390" cy="960834"/>
      </dsp:txXfrm>
    </dsp:sp>
    <dsp:sp modelId="{5C914804-8882-402E-8495-B8EEDA844A4D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4008834" y="1833427"/>
        <a:ext cx="339494" cy="397144"/>
      </dsp:txXfrm>
    </dsp:sp>
    <dsp:sp modelId="{C2F3CB82-0F26-4794-B033-46ECEC598F16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添加算法测试体系</a:t>
          </a:r>
          <a:endParaRPr lang="zh-CN" altLang="en-US" sz="2400" kern="1200" dirty="0"/>
        </a:p>
      </dsp:txBody>
      <dsp:txXfrm>
        <a:off x="4489251" y="1551582"/>
        <a:ext cx="1601390" cy="9608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AF8F1D-EC71-4A78-9FE6-E4A277BE5C05}">
      <dsp:nvSpPr>
        <dsp:cNvPr id="0" name=""/>
        <dsp:cNvSpPr/>
      </dsp:nvSpPr>
      <dsp:spPr>
        <a:xfrm>
          <a:off x="2940918" y="0"/>
          <a:ext cx="2500163" cy="2500163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chemeClr val="tx1"/>
              </a:solidFill>
              <a:latin typeface="微软雅黑"/>
              <a:ea typeface="微软雅黑"/>
              <a:cs typeface="微软雅黑"/>
            </a:rPr>
            <a:t>测试深度</a:t>
          </a:r>
          <a:endParaRPr lang="zh-CN" altLang="en-US" sz="2400" kern="1200" dirty="0">
            <a:solidFill>
              <a:schemeClr val="tx1"/>
            </a:solidFill>
          </a:endParaRPr>
        </a:p>
      </dsp:txBody>
      <dsp:txXfrm>
        <a:off x="2940918" y="0"/>
        <a:ext cx="2500163" cy="2500163"/>
      </dsp:txXfrm>
    </dsp:sp>
    <dsp:sp modelId="{79083BC1-DDB2-4FE3-8007-5688D0ED9CBC}">
      <dsp:nvSpPr>
        <dsp:cNvPr id="0" name=""/>
        <dsp:cNvSpPr/>
      </dsp:nvSpPr>
      <dsp:spPr>
        <a:xfrm>
          <a:off x="1690836" y="2500163"/>
          <a:ext cx="2500163" cy="2500163"/>
        </a:xfrm>
        <a:prstGeom prst="triangl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  <a:latin typeface="微软雅黑"/>
              <a:ea typeface="微软雅黑"/>
              <a:cs typeface="微软雅黑"/>
            </a:rPr>
            <a:t>平台化</a:t>
          </a:r>
          <a:endParaRPr lang="zh-CN" altLang="en-US" sz="2700" kern="1200" dirty="0">
            <a:solidFill>
              <a:schemeClr val="tx1"/>
            </a:solidFill>
          </a:endParaRPr>
        </a:p>
      </dsp:txBody>
      <dsp:txXfrm>
        <a:off x="1690836" y="2500163"/>
        <a:ext cx="2500163" cy="2500163"/>
      </dsp:txXfrm>
    </dsp:sp>
    <dsp:sp modelId="{350D442B-3513-48ED-8C04-43BB32F7CE7F}">
      <dsp:nvSpPr>
        <dsp:cNvPr id="0" name=""/>
        <dsp:cNvSpPr/>
      </dsp:nvSpPr>
      <dsp:spPr>
        <a:xfrm rot="10800000">
          <a:off x="2940918" y="2500163"/>
          <a:ext cx="2500163" cy="2500163"/>
        </a:xfrm>
        <a:prstGeom prst="triangl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/>
            <a:t>大数据</a:t>
          </a:r>
          <a:endParaRPr lang="en-US" altLang="zh-CN" sz="2700" b="1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/>
            <a:t>算法</a:t>
          </a:r>
          <a:endParaRPr lang="zh-CN" altLang="en-US" sz="2700" b="1" kern="1200" dirty="0"/>
        </a:p>
      </dsp:txBody>
      <dsp:txXfrm rot="10800000">
        <a:off x="2940918" y="2500163"/>
        <a:ext cx="2500163" cy="2500163"/>
      </dsp:txXfrm>
    </dsp:sp>
    <dsp:sp modelId="{A589762B-1616-4E91-B087-5BB2E72C6B0D}">
      <dsp:nvSpPr>
        <dsp:cNvPr id="0" name=""/>
        <dsp:cNvSpPr/>
      </dsp:nvSpPr>
      <dsp:spPr>
        <a:xfrm>
          <a:off x="4191000" y="2500163"/>
          <a:ext cx="2500163" cy="2500163"/>
        </a:xfrm>
        <a:prstGeom prst="triangl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  <a:latin typeface="微软雅黑"/>
              <a:ea typeface="微软雅黑"/>
              <a:cs typeface="微软雅黑"/>
            </a:rPr>
            <a:t>服务化</a:t>
          </a:r>
          <a:endParaRPr lang="zh-CN" altLang="en-US" sz="2700" kern="1200" dirty="0">
            <a:solidFill>
              <a:schemeClr val="tx1"/>
            </a:solidFill>
          </a:endParaRPr>
        </a:p>
      </dsp:txBody>
      <dsp:txXfrm>
        <a:off x="4191000" y="2500163"/>
        <a:ext cx="2500163" cy="2500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6099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802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altLang="zh-CN" sz="1800" dirty="0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 smtClean="0">
              <a:ea typeface="宋体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dirty="0" smtClean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C:\Users\minyi\Desktop\PP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387424"/>
            <a:ext cx="11432704" cy="762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220486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阿里推荐算法测试方法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378904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共享事业部数据应用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--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敏仪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3"/>
          <p:cNvSpPr>
            <a:spLocks noChangeArrowheads="1"/>
          </p:cNvSpPr>
          <p:nvPr/>
        </p:nvSpPr>
        <p:spPr bwMode="gray">
          <a:xfrm>
            <a:off x="2699792" y="1988840"/>
            <a:ext cx="1656184" cy="3303588"/>
          </a:xfrm>
          <a:prstGeom prst="bevel">
            <a:avLst>
              <a:gd name="adj" fmla="val 2551"/>
            </a:avLst>
          </a:prstGeom>
          <a:gradFill rotWithShape="1">
            <a:gsLst>
              <a:gs pos="0">
                <a:srgbClr val="20A0BA"/>
              </a:gs>
              <a:gs pos="100000">
                <a:srgbClr val="20A0BA">
                  <a:gamma/>
                  <a:tint val="43922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3" dist="45791" dir="3378596">
              <a:srgbClr val="1C1C1C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639088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算法正确性测试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971600" y="1988840"/>
            <a:ext cx="1584175" cy="3303588"/>
          </a:xfrm>
          <a:prstGeom prst="bevel">
            <a:avLst>
              <a:gd name="adj" fmla="val 2551"/>
            </a:avLst>
          </a:prstGeom>
          <a:gradFill rotWithShape="1">
            <a:gsLst>
              <a:gs pos="0">
                <a:srgbClr val="20A0BA"/>
              </a:gs>
              <a:gs pos="100000">
                <a:srgbClr val="20A0BA">
                  <a:gamma/>
                  <a:tint val="43922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3" dist="45791" dir="3378596">
              <a:srgbClr val="1C1C1C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1619672" y="1700808"/>
            <a:ext cx="1636712" cy="506413"/>
          </a:xfrm>
          <a:prstGeom prst="roundRect">
            <a:avLst>
              <a:gd name="adj" fmla="val 3197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835696" y="1772816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1C1C1C"/>
                </a:solidFill>
                <a:ea typeface="宋体" charset="-122"/>
              </a:rPr>
              <a:t>规则扫描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4932040" y="1988840"/>
            <a:ext cx="1824037" cy="3303588"/>
          </a:xfrm>
          <a:prstGeom prst="bevel">
            <a:avLst>
              <a:gd name="adj" fmla="val 3032"/>
            </a:avLst>
          </a:prstGeom>
          <a:gradFill rotWithShape="1">
            <a:gsLst>
              <a:gs pos="0">
                <a:srgbClr val="DFC75F"/>
              </a:gs>
              <a:gs pos="100000">
                <a:srgbClr val="DFC75F">
                  <a:gamma/>
                  <a:tint val="43922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3" dist="45791" dir="3378596">
              <a:srgbClr val="1C1C1C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5076056" y="1700808"/>
            <a:ext cx="1512168" cy="506413"/>
          </a:xfrm>
          <a:prstGeom prst="roundRect">
            <a:avLst>
              <a:gd name="adj" fmla="val 36051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5220072" y="1772816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1C1C1C"/>
                </a:solidFill>
                <a:ea typeface="宋体" charset="-122"/>
              </a:rPr>
              <a:t>白盒测试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7236296" y="1988840"/>
            <a:ext cx="1774701" cy="3303588"/>
          </a:xfrm>
          <a:prstGeom prst="bevel">
            <a:avLst>
              <a:gd name="adj" fmla="val 3588"/>
            </a:avLst>
          </a:prstGeom>
          <a:gradFill rotWithShape="1">
            <a:gsLst>
              <a:gs pos="0">
                <a:srgbClr val="A0D35D"/>
              </a:gs>
              <a:gs pos="100000">
                <a:srgbClr val="A0D35D">
                  <a:gamma/>
                  <a:tint val="43922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3" dist="45791" dir="3378596">
              <a:srgbClr val="1C1C1C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7380312" y="1700808"/>
            <a:ext cx="1487909" cy="495424"/>
          </a:xfrm>
          <a:prstGeom prst="roundRect">
            <a:avLst>
              <a:gd name="adj" fmla="val 36051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7596336" y="1772816"/>
            <a:ext cx="10118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1C1C1C"/>
                </a:solidFill>
                <a:ea typeface="宋体" charset="-122"/>
              </a:rPr>
              <a:t>JOB</a:t>
            </a:r>
            <a:r>
              <a:rPr lang="zh-CN" altLang="en-US" b="1" dirty="0" smtClean="0">
                <a:solidFill>
                  <a:srgbClr val="1C1C1C"/>
                </a:solidFill>
                <a:ea typeface="宋体" charset="-122"/>
              </a:rPr>
              <a:t>监控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black">
          <a:xfrm>
            <a:off x="1022401" y="2444453"/>
            <a:ext cx="1461368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>
              <a:lnSpc>
                <a:spcPct val="11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ea typeface="宋体" charset="-122"/>
              </a:rPr>
              <a:t>数据规则</a:t>
            </a:r>
            <a:endParaRPr lang="en-US" altLang="zh-CN" sz="2000" b="1" dirty="0" smtClean="0">
              <a:solidFill>
                <a:srgbClr val="FF0000"/>
              </a:solidFill>
              <a:ea typeface="宋体" charset="-122"/>
            </a:endParaRPr>
          </a:p>
          <a:p>
            <a:pPr marL="171450" indent="-171450">
              <a:lnSpc>
                <a:spcPct val="110000"/>
              </a:lnSpc>
              <a:buFontTx/>
              <a:buAutoNum type="arabicPeriod"/>
            </a:pPr>
            <a:r>
              <a:rPr lang="zh-CN" altLang="en-US" sz="1600" b="1" dirty="0" smtClean="0">
                <a:solidFill>
                  <a:srgbClr val="1C1C1C"/>
                </a:solidFill>
                <a:ea typeface="宋体" charset="-122"/>
              </a:rPr>
              <a:t>字段</a:t>
            </a:r>
            <a:endParaRPr lang="en-US" altLang="zh-CN" sz="1600" b="1" dirty="0" smtClean="0">
              <a:solidFill>
                <a:srgbClr val="1C1C1C"/>
              </a:solidFill>
              <a:ea typeface="宋体" charset="-122"/>
            </a:endParaRPr>
          </a:p>
          <a:p>
            <a:pPr marL="171450" indent="-171450">
              <a:buFontTx/>
              <a:buAutoNum type="arabicPeriod" startAt="2"/>
            </a:pPr>
            <a:r>
              <a:rPr lang="zh-CN" altLang="en-US" sz="1600" b="1" dirty="0" smtClean="0">
                <a:solidFill>
                  <a:srgbClr val="1C1C1C"/>
                </a:solidFill>
                <a:ea typeface="宋体" charset="-122"/>
              </a:rPr>
              <a:t>记录</a:t>
            </a:r>
            <a:endParaRPr lang="en-US" altLang="zh-CN" sz="1600" b="1" dirty="0" smtClean="0">
              <a:solidFill>
                <a:srgbClr val="1C1C1C"/>
              </a:solidFill>
              <a:ea typeface="宋体" charset="-122"/>
            </a:endParaRPr>
          </a:p>
          <a:p>
            <a:pPr marL="171450" indent="-171450">
              <a:buFontTx/>
              <a:buAutoNum type="arabicPeriod" startAt="3"/>
            </a:pPr>
            <a:r>
              <a:rPr lang="zh-CN" altLang="en-US" sz="1600" b="1" dirty="0" smtClean="0">
                <a:solidFill>
                  <a:srgbClr val="1C1C1C"/>
                </a:solidFill>
                <a:ea typeface="宋体" charset="-122"/>
              </a:rPr>
              <a:t>单表</a:t>
            </a:r>
            <a:endParaRPr lang="en-US" altLang="zh-CN" sz="1600" b="1" dirty="0" smtClean="0">
              <a:solidFill>
                <a:srgbClr val="1C1C1C"/>
              </a:solidFill>
              <a:ea typeface="宋体" charset="-122"/>
            </a:endParaRPr>
          </a:p>
          <a:p>
            <a:pPr marL="171450" indent="-171450">
              <a:lnSpc>
                <a:spcPct val="90000"/>
              </a:lnSpc>
              <a:buFontTx/>
              <a:buAutoNum type="arabicPeriod" startAt="4"/>
            </a:pPr>
            <a:r>
              <a:rPr lang="zh-CN" altLang="en-US" sz="1600" b="1" dirty="0" smtClean="0">
                <a:solidFill>
                  <a:srgbClr val="1C1C1C"/>
                </a:solidFill>
                <a:ea typeface="宋体" charset="-122"/>
              </a:rPr>
              <a:t>表间</a:t>
            </a:r>
            <a:endParaRPr lang="en-US" altLang="zh-CN" sz="1600" b="1" dirty="0" smtClean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black">
          <a:xfrm>
            <a:off x="5004048" y="2564904"/>
            <a:ext cx="1512168" cy="137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FontTx/>
              <a:buAutoNum type="arabicPeriod"/>
            </a:pPr>
            <a:r>
              <a:rPr lang="en-US" altLang="zh-CN" sz="1600" b="1" dirty="0" smtClean="0">
                <a:solidFill>
                  <a:srgbClr val="1C1C1C"/>
                </a:solidFill>
                <a:ea typeface="宋体" charset="-122"/>
              </a:rPr>
              <a:t>MR</a:t>
            </a:r>
            <a:r>
              <a:rPr lang="zh-CN" altLang="en-US" sz="1600" b="1" dirty="0" smtClean="0">
                <a:solidFill>
                  <a:srgbClr val="1C1C1C"/>
                </a:solidFill>
                <a:ea typeface="宋体" charset="-122"/>
              </a:rPr>
              <a:t>单元测试</a:t>
            </a:r>
            <a:endParaRPr lang="en-US" altLang="zh-CN" sz="1600" b="1" dirty="0" smtClean="0">
              <a:solidFill>
                <a:srgbClr val="1C1C1C"/>
              </a:solidFill>
              <a:ea typeface="宋体" charset="-122"/>
            </a:endParaRPr>
          </a:p>
          <a:p>
            <a:pPr marL="171450" indent="-171450">
              <a:lnSpc>
                <a:spcPct val="110000"/>
              </a:lnSpc>
              <a:buFontTx/>
              <a:buAutoNum type="arabicPeriod"/>
            </a:pPr>
            <a:endParaRPr lang="en-US" altLang="zh-CN" sz="1600" b="1" dirty="0">
              <a:solidFill>
                <a:srgbClr val="1C1C1C"/>
              </a:solidFill>
              <a:ea typeface="宋体" charset="-122"/>
            </a:endParaRPr>
          </a:p>
          <a:p>
            <a:pPr marL="171450" indent="-171450">
              <a:buFontTx/>
              <a:buAutoNum type="arabicPeriod" startAt="2"/>
            </a:pPr>
            <a:r>
              <a:rPr lang="en-US" altLang="zh-CN" sz="1600" b="1" dirty="0" smtClean="0">
                <a:solidFill>
                  <a:srgbClr val="1C1C1C"/>
                </a:solidFill>
                <a:ea typeface="宋体" charset="-122"/>
              </a:rPr>
              <a:t>MR</a:t>
            </a:r>
            <a:r>
              <a:rPr lang="zh-CN" altLang="en-US" sz="1600" b="1" dirty="0" smtClean="0">
                <a:solidFill>
                  <a:srgbClr val="1C1C1C"/>
                </a:solidFill>
                <a:ea typeface="宋体" charset="-122"/>
              </a:rPr>
              <a:t>集成测试</a:t>
            </a:r>
            <a:endParaRPr lang="en-US" altLang="zh-CN" sz="1600" b="1" dirty="0" smtClean="0">
              <a:solidFill>
                <a:srgbClr val="1C1C1C"/>
              </a:solidFill>
              <a:ea typeface="宋体" charset="-122"/>
            </a:endParaRPr>
          </a:p>
          <a:p>
            <a:pPr marL="171450" indent="-171450">
              <a:buFontTx/>
              <a:buAutoNum type="arabicPeriod" startAt="2"/>
            </a:pPr>
            <a:endParaRPr lang="en-US" altLang="zh-CN" sz="1600" b="1" dirty="0">
              <a:solidFill>
                <a:srgbClr val="1C1C1C"/>
              </a:solidFill>
              <a:ea typeface="宋体" charset="-122"/>
            </a:endParaRPr>
          </a:p>
          <a:p>
            <a:pPr marL="171450" indent="-171450">
              <a:buFontTx/>
              <a:buAutoNum type="arabicPeriod" startAt="3"/>
            </a:pPr>
            <a:r>
              <a:rPr lang="en-US" altLang="zh-CN" sz="1600" b="1" dirty="0" smtClean="0">
                <a:solidFill>
                  <a:srgbClr val="1C1C1C"/>
                </a:solidFill>
                <a:ea typeface="宋体" charset="-122"/>
              </a:rPr>
              <a:t>MR</a:t>
            </a:r>
            <a:r>
              <a:rPr lang="zh-CN" altLang="en-US" sz="1600" b="1" dirty="0" smtClean="0">
                <a:solidFill>
                  <a:srgbClr val="1C1C1C"/>
                </a:solidFill>
                <a:ea typeface="宋体" charset="-122"/>
              </a:rPr>
              <a:t>性能测试</a:t>
            </a:r>
            <a:endParaRPr lang="en-US" altLang="zh-CN" sz="1600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34" name="AutoShape 33"/>
          <p:cNvSpPr>
            <a:spLocks noChangeArrowheads="1"/>
          </p:cNvSpPr>
          <p:nvPr/>
        </p:nvSpPr>
        <p:spPr bwMode="gray">
          <a:xfrm flipH="1">
            <a:off x="4427984" y="3356992"/>
            <a:ext cx="217487" cy="417513"/>
          </a:xfrm>
          <a:prstGeom prst="moon">
            <a:avLst>
              <a:gd name="adj" fmla="val 50000"/>
            </a:avLst>
          </a:prstGeom>
          <a:solidFill>
            <a:srgbClr val="3333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gray">
          <a:xfrm flipH="1">
            <a:off x="4623246" y="3356992"/>
            <a:ext cx="217488" cy="417513"/>
          </a:xfrm>
          <a:prstGeom prst="moon">
            <a:avLst>
              <a:gd name="adj" fmla="val 50000"/>
            </a:avLst>
          </a:prstGeom>
          <a:solidFill>
            <a:srgbClr val="333333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AutoShape 35"/>
          <p:cNvSpPr>
            <a:spLocks noChangeArrowheads="1"/>
          </p:cNvSpPr>
          <p:nvPr/>
        </p:nvSpPr>
        <p:spPr bwMode="gray">
          <a:xfrm flipH="1">
            <a:off x="6781576" y="3356992"/>
            <a:ext cx="215900" cy="417513"/>
          </a:xfrm>
          <a:prstGeom prst="moon">
            <a:avLst>
              <a:gd name="adj" fmla="val 50000"/>
            </a:avLst>
          </a:prstGeom>
          <a:solidFill>
            <a:srgbClr val="3333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AutoShape 36"/>
          <p:cNvSpPr>
            <a:spLocks noChangeArrowheads="1"/>
          </p:cNvSpPr>
          <p:nvPr/>
        </p:nvSpPr>
        <p:spPr bwMode="gray">
          <a:xfrm flipH="1">
            <a:off x="6976839" y="3356992"/>
            <a:ext cx="215900" cy="417513"/>
          </a:xfrm>
          <a:prstGeom prst="moon">
            <a:avLst>
              <a:gd name="adj" fmla="val 50000"/>
            </a:avLst>
          </a:prstGeom>
          <a:solidFill>
            <a:srgbClr val="333333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black">
          <a:xfrm>
            <a:off x="2699792" y="2444453"/>
            <a:ext cx="1656184" cy="121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>
              <a:lnSpc>
                <a:spcPct val="11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ea typeface="宋体" charset="-122"/>
              </a:rPr>
              <a:t>业务规则</a:t>
            </a:r>
            <a:endParaRPr lang="en-US" altLang="zh-CN" sz="2000" b="1" dirty="0" smtClean="0">
              <a:solidFill>
                <a:srgbClr val="FF0000"/>
              </a:solidFill>
              <a:ea typeface="宋体" charset="-122"/>
            </a:endParaRPr>
          </a:p>
          <a:p>
            <a:pPr marL="171450" indent="-171450">
              <a:lnSpc>
                <a:spcPct val="110000"/>
              </a:lnSpc>
              <a:buFontTx/>
              <a:buAutoNum type="arabicPeriod"/>
            </a:pPr>
            <a:r>
              <a:rPr lang="zh-CN" altLang="en-US" sz="1600" b="1" dirty="0" smtClean="0">
                <a:solidFill>
                  <a:srgbClr val="1C1C1C"/>
                </a:solidFill>
                <a:ea typeface="宋体" charset="-122"/>
              </a:rPr>
              <a:t>业务过滤</a:t>
            </a:r>
            <a:r>
              <a:rPr lang="en-US" altLang="zh-CN" sz="1600" b="1" dirty="0" smtClean="0">
                <a:solidFill>
                  <a:srgbClr val="1C1C1C"/>
                </a:solidFill>
                <a:ea typeface="宋体" charset="-122"/>
              </a:rPr>
              <a:t> </a:t>
            </a:r>
          </a:p>
          <a:p>
            <a:pPr marL="171450" indent="-171450">
              <a:lnSpc>
                <a:spcPct val="110000"/>
              </a:lnSpc>
              <a:buFontTx/>
              <a:buAutoNum type="arabicPeriod"/>
            </a:pPr>
            <a:endParaRPr lang="en-US" altLang="zh-CN" sz="1600" b="1" dirty="0" smtClean="0">
              <a:solidFill>
                <a:srgbClr val="1C1C1C"/>
              </a:solidFill>
              <a:ea typeface="宋体" charset="-122"/>
            </a:endParaRPr>
          </a:p>
          <a:p>
            <a:pPr marL="171450" indent="-171450">
              <a:buFontTx/>
              <a:buAutoNum type="arabicPeriod" startAt="2"/>
            </a:pPr>
            <a:r>
              <a:rPr lang="zh-CN" altLang="en-US" sz="1600" b="1" dirty="0" smtClean="0">
                <a:solidFill>
                  <a:srgbClr val="1C1C1C"/>
                </a:solidFill>
                <a:ea typeface="宋体" charset="-122"/>
              </a:rPr>
              <a:t>一致性</a:t>
            </a:r>
            <a:endParaRPr lang="en-US" altLang="zh-CN" sz="1600" b="1" dirty="0" smtClean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black">
          <a:xfrm>
            <a:off x="7380312" y="2564904"/>
            <a:ext cx="1512168" cy="137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FontTx/>
              <a:buAutoNum type="arabicPeriod"/>
            </a:pPr>
            <a:r>
              <a:rPr lang="en-US" altLang="zh-CN" sz="1600" b="1" dirty="0" smtClean="0">
                <a:solidFill>
                  <a:srgbClr val="1C1C1C"/>
                </a:solidFill>
                <a:ea typeface="宋体" charset="-122"/>
              </a:rPr>
              <a:t>JOB</a:t>
            </a:r>
            <a:r>
              <a:rPr lang="zh-CN" altLang="en-US" sz="1600" b="1" dirty="0" smtClean="0">
                <a:solidFill>
                  <a:srgbClr val="1C1C1C"/>
                </a:solidFill>
                <a:ea typeface="宋体" charset="-122"/>
              </a:rPr>
              <a:t>性能</a:t>
            </a:r>
            <a:endParaRPr lang="en-US" altLang="zh-CN" sz="1600" b="1" dirty="0" smtClean="0">
              <a:solidFill>
                <a:srgbClr val="1C1C1C"/>
              </a:solidFill>
              <a:ea typeface="宋体" charset="-122"/>
            </a:endParaRPr>
          </a:p>
          <a:p>
            <a:pPr marL="171450" indent="-171450">
              <a:lnSpc>
                <a:spcPct val="110000"/>
              </a:lnSpc>
              <a:buFontTx/>
              <a:buAutoNum type="arabicPeriod"/>
            </a:pPr>
            <a:endParaRPr lang="en-US" altLang="zh-CN" sz="1600" b="1" dirty="0" smtClean="0">
              <a:solidFill>
                <a:srgbClr val="1C1C1C"/>
              </a:solidFill>
              <a:ea typeface="宋体" charset="-122"/>
            </a:endParaRPr>
          </a:p>
          <a:p>
            <a:pPr marL="171450" indent="-171450">
              <a:buFontTx/>
              <a:buAutoNum type="arabicPeriod" startAt="2"/>
            </a:pPr>
            <a:r>
              <a:rPr lang="en-US" altLang="zh-CN" sz="1600" b="1" dirty="0" smtClean="0">
                <a:solidFill>
                  <a:srgbClr val="1C1C1C"/>
                </a:solidFill>
                <a:ea typeface="宋体" charset="-122"/>
              </a:rPr>
              <a:t>JOB</a:t>
            </a:r>
            <a:r>
              <a:rPr lang="zh-CN" altLang="en-US" sz="1600" b="1" dirty="0" smtClean="0">
                <a:solidFill>
                  <a:srgbClr val="1C1C1C"/>
                </a:solidFill>
                <a:ea typeface="宋体" charset="-122"/>
              </a:rPr>
              <a:t>配置</a:t>
            </a:r>
            <a:endParaRPr lang="en-US" altLang="zh-CN" sz="1600" b="1" dirty="0" smtClean="0">
              <a:solidFill>
                <a:srgbClr val="1C1C1C"/>
              </a:solidFill>
              <a:ea typeface="宋体" charset="-122"/>
            </a:endParaRPr>
          </a:p>
          <a:p>
            <a:pPr marL="171450" indent="-171450">
              <a:buFontTx/>
              <a:buAutoNum type="arabicPeriod" startAt="2"/>
            </a:pPr>
            <a:endParaRPr lang="en-US" altLang="zh-CN" sz="1600" b="1" dirty="0" smtClean="0">
              <a:solidFill>
                <a:srgbClr val="1C1C1C"/>
              </a:solidFill>
              <a:ea typeface="宋体" charset="-122"/>
            </a:endParaRPr>
          </a:p>
          <a:p>
            <a:pPr marL="171450" indent="-171450">
              <a:buFontTx/>
              <a:buAutoNum type="arabicPeriod" startAt="3"/>
            </a:pPr>
            <a:r>
              <a:rPr lang="en-US" altLang="zh-CN" sz="1600" b="1" dirty="0" smtClean="0">
                <a:solidFill>
                  <a:srgbClr val="1C1C1C"/>
                </a:solidFill>
                <a:ea typeface="宋体" charset="-122"/>
              </a:rPr>
              <a:t>JOB</a:t>
            </a:r>
            <a:r>
              <a:rPr lang="zh-CN" altLang="en-US" sz="1600" b="1" dirty="0" smtClean="0">
                <a:solidFill>
                  <a:srgbClr val="1C1C1C"/>
                </a:solidFill>
                <a:ea typeface="宋体" charset="-122"/>
              </a:rPr>
              <a:t>报警</a:t>
            </a:r>
            <a:endParaRPr lang="en-US" altLang="zh-CN" sz="1600" b="1" dirty="0" smtClean="0">
              <a:solidFill>
                <a:srgbClr val="1C1C1C"/>
              </a:solidFill>
              <a:ea typeface="宋体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355402">
            <a:off x="2654359" y="571437"/>
            <a:ext cx="1479639" cy="1183711"/>
            <a:chOff x="1571604" y="2928934"/>
            <a:chExt cx="642942" cy="1143008"/>
          </a:xfrm>
        </p:grpSpPr>
        <p:sp>
          <p:nvSpPr>
            <p:cNvPr id="22" name="圆角矩形标注 4"/>
            <p:cNvSpPr/>
            <p:nvPr/>
          </p:nvSpPr>
          <p:spPr>
            <a:xfrm>
              <a:off x="1571604" y="2928934"/>
              <a:ext cx="642942" cy="1143008"/>
            </a:xfrm>
            <a:prstGeom prst="wedgeEllipseCallout">
              <a:avLst/>
            </a:prstGeom>
            <a:gradFill flip="none" rotWithShape="1">
              <a:gsLst>
                <a:gs pos="0">
                  <a:srgbClr val="CC3300"/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/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254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3" name="圆角矩形 5"/>
            <p:cNvSpPr/>
            <p:nvPr/>
          </p:nvSpPr>
          <p:spPr>
            <a:xfrm rot="4556986">
              <a:off x="1597823" y="3015912"/>
              <a:ext cx="419970" cy="3580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91000"/>
                  </a:sysClr>
                </a:gs>
                <a:gs pos="100000">
                  <a:srgbClr val="FFAFBC">
                    <a:alpha val="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1246320">
            <a:off x="5200307" y="549941"/>
            <a:ext cx="1479639" cy="1183711"/>
            <a:chOff x="1571604" y="2928934"/>
            <a:chExt cx="642942" cy="1143008"/>
          </a:xfrm>
        </p:grpSpPr>
        <p:sp>
          <p:nvSpPr>
            <p:cNvPr id="25" name="圆角矩形标注 4"/>
            <p:cNvSpPr/>
            <p:nvPr/>
          </p:nvSpPr>
          <p:spPr>
            <a:xfrm>
              <a:off x="1571604" y="2928934"/>
              <a:ext cx="642942" cy="1143008"/>
            </a:xfrm>
            <a:prstGeom prst="wedgeEllipseCallout">
              <a:avLst/>
            </a:prstGeom>
            <a:gradFill flip="none" rotWithShape="1">
              <a:gsLst>
                <a:gs pos="0">
                  <a:sysClr val="window" lastClr="FFFFFF">
                    <a:lumMod val="75000"/>
                    <a:shade val="30000"/>
                    <a:satMod val="115000"/>
                  </a:sysClr>
                </a:gs>
                <a:gs pos="50000">
                  <a:sysClr val="window" lastClr="FFFFFF">
                    <a:lumMod val="7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254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6" name="圆角矩形 5"/>
            <p:cNvSpPr/>
            <p:nvPr/>
          </p:nvSpPr>
          <p:spPr>
            <a:xfrm rot="4556986">
              <a:off x="1597823" y="3015912"/>
              <a:ext cx="419970" cy="3580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91000"/>
                  </a:sysClr>
                </a:gs>
                <a:gs pos="100000">
                  <a:srgbClr val="FFAFBC">
                    <a:alpha val="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1465760">
            <a:off x="7466527" y="553776"/>
            <a:ext cx="1479639" cy="1183711"/>
            <a:chOff x="1571604" y="2928934"/>
            <a:chExt cx="642942" cy="1143008"/>
          </a:xfrm>
        </p:grpSpPr>
        <p:sp>
          <p:nvSpPr>
            <p:cNvPr id="28" name="圆角矩形标注 4"/>
            <p:cNvSpPr/>
            <p:nvPr/>
          </p:nvSpPr>
          <p:spPr>
            <a:xfrm>
              <a:off x="1571604" y="2928934"/>
              <a:ext cx="642942" cy="1143008"/>
            </a:xfrm>
            <a:prstGeom prst="wedgeEllipseCallou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254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9" name="圆角矩形 5"/>
            <p:cNvSpPr/>
            <p:nvPr/>
          </p:nvSpPr>
          <p:spPr>
            <a:xfrm rot="4556986">
              <a:off x="1597823" y="3015912"/>
              <a:ext cx="419970" cy="3580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91000"/>
                  </a:sysClr>
                </a:gs>
                <a:gs pos="100000">
                  <a:srgbClr val="FFAFBC">
                    <a:alpha val="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30" name="Text Box 18"/>
          <p:cNvSpPr txBox="1">
            <a:spLocks noChangeArrowheads="1"/>
          </p:cNvSpPr>
          <p:nvPr/>
        </p:nvSpPr>
        <p:spPr bwMode="white">
          <a:xfrm>
            <a:off x="2843808" y="620688"/>
            <a:ext cx="1080119" cy="120032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dirty="0" smtClean="0">
                <a:latin typeface="+mn-ea"/>
                <a:cs typeface="Arial" charset="0"/>
              </a:rPr>
              <a:t>算法结果集</a:t>
            </a:r>
            <a:endParaRPr lang="en-US" altLang="zh-CN" sz="2400" dirty="0">
              <a:latin typeface="+mn-ea"/>
              <a:cs typeface="Arial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white">
          <a:xfrm>
            <a:off x="5436096" y="692696"/>
            <a:ext cx="1080119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dirty="0" smtClean="0">
                <a:latin typeface="+mn-ea"/>
                <a:cs typeface="Arial" charset="0"/>
              </a:rPr>
              <a:t>算法逻辑</a:t>
            </a:r>
            <a:endParaRPr lang="en-US" altLang="zh-CN" sz="2400" dirty="0">
              <a:latin typeface="+mn-ea"/>
              <a:cs typeface="Arial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white">
          <a:xfrm>
            <a:off x="7740352" y="548680"/>
            <a:ext cx="1080119" cy="120032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dirty="0" smtClean="0">
                <a:latin typeface="+mn-ea"/>
                <a:cs typeface="Arial" charset="0"/>
              </a:rPr>
              <a:t>算法稳定性</a:t>
            </a:r>
            <a:endParaRPr lang="en-US" altLang="zh-CN" sz="2400" dirty="0">
              <a:latin typeface="+mn-ea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486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32" grpId="0"/>
      <p:bldP spid="34" grpId="0" animBg="1"/>
      <p:bldP spid="35" grpId="0" animBg="1"/>
      <p:bldP spid="36" grpId="0" animBg="1"/>
      <p:bldP spid="37" grpId="0" animBg="1"/>
      <p:bldP spid="40" grpId="0"/>
      <p:bldP spid="41" grpId="0"/>
      <p:bldP spid="30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116632"/>
            <a:ext cx="8077200" cy="783104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算法合理性测试</a:t>
            </a:r>
          </a:p>
        </p:txBody>
      </p:sp>
      <p:sp>
        <p:nvSpPr>
          <p:cNvPr id="6" name="Parallelogram 7"/>
          <p:cNvSpPr/>
          <p:nvPr/>
        </p:nvSpPr>
        <p:spPr bwMode="auto">
          <a:xfrm>
            <a:off x="2375689" y="1644713"/>
            <a:ext cx="2899261" cy="742832"/>
          </a:xfrm>
          <a:prstGeom prst="parallelogram">
            <a:avLst/>
          </a:prstGeom>
          <a:gradFill flip="none" rotWithShape="1">
            <a:gsLst>
              <a:gs pos="100000">
                <a:sysClr val="windowText" lastClr="000000">
                  <a:lumMod val="50000"/>
                  <a:lumOff val="50000"/>
                </a:sysClr>
              </a:gs>
              <a:gs pos="100000">
                <a:srgbClr val="00B050"/>
              </a:gs>
              <a:gs pos="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3175" cap="flat" cmpd="sng" algn="ctr">
            <a:noFill/>
            <a:prstDash val="solid"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失效率</a:t>
            </a:r>
            <a:endParaRPr lang="en-US" altLang="zh-CN" sz="1400" b="1" i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charset="0"/>
              </a:rPr>
              <a:t>UV</a:t>
            </a:r>
            <a:r>
              <a:rPr kumimoji="0" lang="zh-CN" alt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charset="0"/>
              </a:rPr>
              <a:t>失效率、</a:t>
            </a:r>
            <a:r>
              <a:rPr kumimoji="0" lang="en-US" altLang="zh-CN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charset="0"/>
              </a:rPr>
              <a:t>PV</a:t>
            </a:r>
            <a:r>
              <a:rPr kumimoji="0" lang="zh-CN" alt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charset="0"/>
              </a:rPr>
              <a:t>失效率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Parallelogram 10"/>
          <p:cNvSpPr/>
          <p:nvPr/>
        </p:nvSpPr>
        <p:spPr bwMode="auto">
          <a:xfrm>
            <a:off x="5238692" y="1665883"/>
            <a:ext cx="1041400" cy="722312"/>
          </a:xfrm>
          <a:prstGeom prst="parallelogram">
            <a:avLst>
              <a:gd name="adj" fmla="val 28140"/>
            </a:avLst>
          </a:prstGeom>
          <a:gradFill flip="none" rotWithShape="1">
            <a:gsLst>
              <a:gs pos="0">
                <a:srgbClr val="03C6ED"/>
              </a:gs>
              <a:gs pos="100000">
                <a:srgbClr val="004D86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004D8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565717" y="1735733"/>
            <a:ext cx="3968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 dirty="0">
                <a:solidFill>
                  <a:prstClr val="white"/>
                </a:solidFill>
                <a:latin typeface="Calibri" pitchFamily="-108" charset="0"/>
                <a:ea typeface="ＭＳ Ｐゴシック" pitchFamily="-108" charset="-128"/>
              </a:rPr>
              <a:t>2</a:t>
            </a:r>
          </a:p>
        </p:txBody>
      </p:sp>
      <p:sp>
        <p:nvSpPr>
          <p:cNvPr id="10" name="Parallelogram 15"/>
          <p:cNvSpPr/>
          <p:nvPr/>
        </p:nvSpPr>
        <p:spPr bwMode="auto">
          <a:xfrm>
            <a:off x="5010092" y="2497733"/>
            <a:ext cx="1041400" cy="722312"/>
          </a:xfrm>
          <a:prstGeom prst="parallelogram">
            <a:avLst>
              <a:gd name="adj" fmla="val 28140"/>
            </a:avLst>
          </a:prstGeom>
          <a:gradFill flip="none" rotWithShape="1">
            <a:gsLst>
              <a:gs pos="0">
                <a:srgbClr val="03C6ED"/>
              </a:gs>
              <a:gs pos="100000">
                <a:srgbClr val="004D86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004D8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337117" y="2567583"/>
            <a:ext cx="3968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>
                <a:solidFill>
                  <a:prstClr val="white"/>
                </a:solidFill>
                <a:latin typeface="Calibri" pitchFamily="-108" charset="0"/>
                <a:ea typeface="ＭＳ Ｐゴシック" pitchFamily="-108" charset="-128"/>
              </a:rPr>
              <a:t>4</a:t>
            </a:r>
          </a:p>
        </p:txBody>
      </p:sp>
      <p:sp>
        <p:nvSpPr>
          <p:cNvPr id="12" name="Parallelogram 20"/>
          <p:cNvSpPr/>
          <p:nvPr/>
        </p:nvSpPr>
        <p:spPr bwMode="auto">
          <a:xfrm>
            <a:off x="4798954" y="3329583"/>
            <a:ext cx="1041400" cy="722312"/>
          </a:xfrm>
          <a:prstGeom prst="parallelogram">
            <a:avLst>
              <a:gd name="adj" fmla="val 28140"/>
            </a:avLst>
          </a:prstGeom>
          <a:gradFill flip="none" rotWithShape="1">
            <a:gsLst>
              <a:gs pos="0">
                <a:srgbClr val="03C6ED"/>
              </a:gs>
              <a:gs pos="100000">
                <a:srgbClr val="004D86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004D8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125979" y="3399433"/>
            <a:ext cx="3968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>
                <a:solidFill>
                  <a:prstClr val="white"/>
                </a:solidFill>
                <a:latin typeface="Calibri" pitchFamily="-108" charset="0"/>
                <a:ea typeface="ＭＳ Ｐゴシック" pitchFamily="-108" charset="-128"/>
              </a:rPr>
              <a:t>6</a:t>
            </a:r>
          </a:p>
        </p:txBody>
      </p:sp>
      <p:sp>
        <p:nvSpPr>
          <p:cNvPr id="14" name="Parallelogram 25"/>
          <p:cNvSpPr/>
          <p:nvPr/>
        </p:nvSpPr>
        <p:spPr bwMode="auto">
          <a:xfrm>
            <a:off x="4570354" y="4169370"/>
            <a:ext cx="1041400" cy="722313"/>
          </a:xfrm>
          <a:prstGeom prst="parallelogram">
            <a:avLst>
              <a:gd name="adj" fmla="val 28140"/>
            </a:avLst>
          </a:prstGeom>
          <a:gradFill flip="none" rotWithShape="1">
            <a:gsLst>
              <a:gs pos="0">
                <a:srgbClr val="03C6ED"/>
              </a:gs>
              <a:gs pos="100000">
                <a:srgbClr val="004D86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004D8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4897379" y="4239220"/>
            <a:ext cx="3968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>
                <a:solidFill>
                  <a:prstClr val="white"/>
                </a:solidFill>
                <a:latin typeface="Calibri" pitchFamily="-108" charset="0"/>
                <a:ea typeface="ＭＳ Ｐゴシック" pitchFamily="-108" charset="-128"/>
              </a:rPr>
              <a:t>8</a:t>
            </a:r>
          </a:p>
        </p:txBody>
      </p:sp>
      <p:sp>
        <p:nvSpPr>
          <p:cNvPr id="16" name="Parallelogram 30"/>
          <p:cNvSpPr/>
          <p:nvPr/>
        </p:nvSpPr>
        <p:spPr bwMode="auto">
          <a:xfrm>
            <a:off x="6244739" y="1644713"/>
            <a:ext cx="2899261" cy="742832"/>
          </a:xfrm>
          <a:prstGeom prst="parallelogram">
            <a:avLst/>
          </a:prstGeom>
          <a:gradFill flip="none" rotWithShape="1">
            <a:gsLst>
              <a:gs pos="100000">
                <a:sysClr val="windowText" lastClr="000000">
                  <a:lumMod val="50000"/>
                  <a:lumOff val="50000"/>
                </a:sysClr>
              </a:gs>
              <a:gs pos="100000">
                <a:srgbClr val="00B050"/>
              </a:gs>
              <a:gs pos="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3175" cap="flat" cmpd="sng" algn="ctr">
            <a:noFill/>
            <a:prstDash val="solid"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Rektangel 76"/>
          <p:cNvSpPr>
            <a:spLocks noChangeArrowheads="1"/>
          </p:cNvSpPr>
          <p:nvPr/>
        </p:nvSpPr>
        <p:spPr bwMode="auto">
          <a:xfrm>
            <a:off x="6421379" y="1700808"/>
            <a:ext cx="2630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zh-CN" altLang="en-US" sz="1400" b="1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覆盖率</a:t>
            </a:r>
            <a:endParaRPr lang="en-US" altLang="zh-CN" sz="1400" b="1" i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lvl="0" defTabSz="457200">
              <a:defRPr/>
            </a:pPr>
            <a:r>
              <a:rPr lang="en-US" altLang="zh-CN" sz="1400" i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    UV</a:t>
            </a:r>
            <a:r>
              <a:rPr lang="zh-CN" altLang="en-US" sz="1400" i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覆盖率、</a:t>
            </a:r>
            <a:r>
              <a:rPr lang="en-US" altLang="zh-CN" sz="1400" i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PV</a:t>
            </a:r>
            <a:r>
              <a:rPr lang="zh-CN" altLang="en-US" sz="1400" i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覆盖率</a:t>
            </a:r>
            <a:endParaRPr lang="en-US" altLang="zh-CN" i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Parallelogram 32"/>
          <p:cNvSpPr/>
          <p:nvPr/>
        </p:nvSpPr>
        <p:spPr bwMode="auto">
          <a:xfrm>
            <a:off x="2183665" y="2476818"/>
            <a:ext cx="2899261" cy="742832"/>
          </a:xfrm>
          <a:prstGeom prst="parallelogram">
            <a:avLst/>
          </a:prstGeom>
          <a:gradFill flip="none" rotWithShape="1">
            <a:gsLst>
              <a:gs pos="100000">
                <a:sysClr val="windowText" lastClr="000000">
                  <a:lumMod val="50000"/>
                  <a:lumOff val="50000"/>
                </a:sysClr>
              </a:gs>
              <a:gs pos="100000">
                <a:srgbClr val="00B050"/>
              </a:gs>
              <a:gs pos="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3175" cap="flat" cmpd="sng" algn="ctr">
            <a:noFill/>
            <a:prstDash val="solid"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ektangel 76"/>
          <p:cNvSpPr>
            <a:spLocks noChangeArrowheads="1"/>
          </p:cNvSpPr>
          <p:nvPr/>
        </p:nvSpPr>
        <p:spPr bwMode="auto">
          <a:xfrm>
            <a:off x="2358967" y="2534245"/>
            <a:ext cx="26320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defTabSz="457200">
              <a:defRPr/>
            </a:pPr>
            <a:r>
              <a:rPr lang="zh-CN" altLang="en-US" sz="1400" b="1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多样性</a:t>
            </a:r>
            <a:endParaRPr lang="en-US" altLang="zh-CN" sz="1400" b="1" i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lvl="0" defTabSz="457200">
              <a:defRPr/>
            </a:pPr>
            <a:r>
              <a:rPr lang="zh-CN" altLang="en-US" sz="1400" i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类目多样性、分散度、推荐结果多样分布、基尼系数</a:t>
            </a:r>
            <a:endParaRPr lang="en-US" altLang="zh-CN" sz="1400" i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Parallelogram 34"/>
          <p:cNvSpPr/>
          <p:nvPr/>
        </p:nvSpPr>
        <p:spPr bwMode="auto">
          <a:xfrm>
            <a:off x="6014615" y="2476818"/>
            <a:ext cx="2899261" cy="742832"/>
          </a:xfrm>
          <a:prstGeom prst="parallelogram">
            <a:avLst/>
          </a:prstGeom>
          <a:gradFill flip="none" rotWithShape="1">
            <a:gsLst>
              <a:gs pos="100000">
                <a:sysClr val="windowText" lastClr="000000">
                  <a:lumMod val="50000"/>
                  <a:lumOff val="50000"/>
                </a:sysClr>
              </a:gs>
              <a:gs pos="100000">
                <a:srgbClr val="00B050"/>
              </a:gs>
              <a:gs pos="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3175" cap="flat" cmpd="sng" algn="ctr">
            <a:noFill/>
            <a:prstDash val="solid"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Rektangel 76"/>
          <p:cNvSpPr>
            <a:spLocks noChangeArrowheads="1"/>
          </p:cNvSpPr>
          <p:nvPr/>
        </p:nvSpPr>
        <p:spPr bwMode="auto">
          <a:xfrm>
            <a:off x="6191192" y="2534245"/>
            <a:ext cx="26304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defTabSz="457200">
              <a:defRPr/>
            </a:pPr>
            <a:r>
              <a:rPr lang="zh-CN" altLang="en-US" sz="1400" b="1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准确率、召回率</a:t>
            </a:r>
            <a:endParaRPr lang="en-US" altLang="zh-CN" sz="1400" b="1" i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lvl="0" defTabSz="457200">
              <a:defRPr/>
            </a:pPr>
            <a:r>
              <a:rPr lang="en-US" altLang="zh-CN" sz="1400" i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    </a:t>
            </a:r>
            <a:r>
              <a:rPr lang="zh-CN" altLang="en-US" sz="1400" i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类目准确率、类目召回率</a:t>
            </a:r>
            <a:endParaRPr lang="en-US" altLang="zh-CN" sz="1400" i="1" kern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lvl="0" defTabSz="457200">
              <a:defRPr/>
            </a:pPr>
            <a:r>
              <a:rPr lang="zh-CN" altLang="en-US" sz="1400" i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    商品准确率、商品召回率</a:t>
            </a:r>
            <a:endParaRPr lang="en-US" altLang="zh-CN" sz="1400" i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Parallelogram 36"/>
          <p:cNvSpPr/>
          <p:nvPr/>
        </p:nvSpPr>
        <p:spPr bwMode="auto">
          <a:xfrm>
            <a:off x="1973353" y="3306379"/>
            <a:ext cx="2899261" cy="742832"/>
          </a:xfrm>
          <a:prstGeom prst="parallelogram">
            <a:avLst/>
          </a:prstGeom>
          <a:gradFill flip="none" rotWithShape="1">
            <a:gsLst>
              <a:gs pos="100000">
                <a:sysClr val="windowText" lastClr="000000">
                  <a:lumMod val="50000"/>
                  <a:lumOff val="50000"/>
                </a:sysClr>
              </a:gs>
              <a:gs pos="100000">
                <a:srgbClr val="00B050"/>
              </a:gs>
              <a:gs pos="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3175" cap="flat" cmpd="sng" algn="ctr">
            <a:noFill/>
            <a:prstDash val="solid"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Rektangel 76"/>
          <p:cNvSpPr>
            <a:spLocks noChangeArrowheads="1"/>
          </p:cNvSpPr>
          <p:nvPr/>
        </p:nvSpPr>
        <p:spPr bwMode="auto">
          <a:xfrm>
            <a:off x="2149417" y="3362920"/>
            <a:ext cx="2632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defTabSz="457200">
              <a:defRPr/>
            </a:pPr>
            <a:r>
              <a:rPr lang="zh-CN" altLang="en-US" sz="1400" b="1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共现度</a:t>
            </a:r>
            <a:endParaRPr lang="en-US" altLang="zh-CN" sz="1400" b="1" i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lvl="0" defTabSz="457200">
              <a:defRPr/>
            </a:pPr>
            <a:r>
              <a:rPr lang="zh-CN" altLang="en-US" sz="1400" i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数据源比例、商品类型比例</a:t>
            </a:r>
            <a:endParaRPr lang="en-US" altLang="zh-CN" sz="1400" i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Parallelogram 38"/>
          <p:cNvSpPr/>
          <p:nvPr/>
        </p:nvSpPr>
        <p:spPr bwMode="auto">
          <a:xfrm>
            <a:off x="5804303" y="3306379"/>
            <a:ext cx="2899261" cy="742832"/>
          </a:xfrm>
          <a:prstGeom prst="parallelogram">
            <a:avLst/>
          </a:prstGeom>
          <a:gradFill flip="none" rotWithShape="1">
            <a:gsLst>
              <a:gs pos="100000">
                <a:sysClr val="windowText" lastClr="000000">
                  <a:lumMod val="50000"/>
                  <a:lumOff val="50000"/>
                </a:sysClr>
              </a:gs>
              <a:gs pos="100000">
                <a:srgbClr val="00B050"/>
              </a:gs>
              <a:gs pos="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3175" cap="flat" cmpd="sng" algn="ctr">
            <a:noFill/>
            <a:prstDash val="solid"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Rektangel 76"/>
          <p:cNvSpPr>
            <a:spLocks noChangeArrowheads="1"/>
          </p:cNvSpPr>
          <p:nvPr/>
        </p:nvSpPr>
        <p:spPr bwMode="auto">
          <a:xfrm>
            <a:off x="5980054" y="3362920"/>
            <a:ext cx="26320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defTabSz="457200">
              <a:defRPr/>
            </a:pPr>
            <a:r>
              <a:rPr lang="zh-CN" altLang="en-US" sz="1400" b="1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新颖性</a:t>
            </a:r>
            <a:endParaRPr lang="en-US" altLang="zh-CN" sz="1400" b="1" i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lvl="0" defTabSz="457200">
              <a:defRPr/>
            </a:pPr>
            <a:r>
              <a:rPr lang="zh-CN" altLang="en-US" sz="1400" i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推荐对象更新率、推荐结果更新率</a:t>
            </a:r>
            <a:endParaRPr lang="en-US" altLang="zh-CN" sz="1400" i="1" kern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6" name="Parallelogram 40"/>
          <p:cNvSpPr/>
          <p:nvPr/>
        </p:nvSpPr>
        <p:spPr bwMode="auto">
          <a:xfrm>
            <a:off x="1763041" y="4145902"/>
            <a:ext cx="2899261" cy="742832"/>
          </a:xfrm>
          <a:prstGeom prst="parallelogram">
            <a:avLst/>
          </a:prstGeom>
          <a:gradFill flip="none" rotWithShape="1">
            <a:gsLst>
              <a:gs pos="100000">
                <a:sysClr val="windowText" lastClr="000000">
                  <a:lumMod val="50000"/>
                  <a:lumOff val="50000"/>
                </a:sysClr>
              </a:gs>
              <a:gs pos="100000">
                <a:srgbClr val="00B050"/>
              </a:gs>
              <a:gs pos="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3175" cap="flat" cmpd="sng" algn="ctr">
            <a:noFill/>
            <a:prstDash val="solid"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Rektangel 76"/>
          <p:cNvSpPr>
            <a:spLocks noChangeArrowheads="1"/>
          </p:cNvSpPr>
          <p:nvPr/>
        </p:nvSpPr>
        <p:spPr bwMode="auto">
          <a:xfrm>
            <a:off x="1938279" y="4202708"/>
            <a:ext cx="2632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1400" b="1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排序质量</a:t>
            </a:r>
            <a:endParaRPr lang="en-US" altLang="zh-CN" sz="1400" b="1" i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lvl="0" algn="ctr"/>
            <a:r>
              <a:rPr lang="en-US" altLang="zh-CN" sz="1400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DCG</a:t>
            </a:r>
            <a:r>
              <a:rPr lang="zh-CN" altLang="en-US" sz="1400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、</a:t>
            </a:r>
            <a:r>
              <a:rPr lang="en-US" altLang="zh-CN" sz="1400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NDCG</a:t>
            </a:r>
          </a:p>
        </p:txBody>
      </p:sp>
      <p:sp>
        <p:nvSpPr>
          <p:cNvPr id="28" name="Parallelogram 42"/>
          <p:cNvSpPr/>
          <p:nvPr/>
        </p:nvSpPr>
        <p:spPr bwMode="auto">
          <a:xfrm>
            <a:off x="5593991" y="4145902"/>
            <a:ext cx="2899261" cy="742832"/>
          </a:xfrm>
          <a:prstGeom prst="parallelogram">
            <a:avLst/>
          </a:prstGeom>
          <a:gradFill flip="none" rotWithShape="1">
            <a:gsLst>
              <a:gs pos="100000">
                <a:sysClr val="windowText" lastClr="000000">
                  <a:lumMod val="50000"/>
                  <a:lumOff val="50000"/>
                </a:sysClr>
              </a:gs>
              <a:gs pos="100000">
                <a:srgbClr val="00B050"/>
              </a:gs>
              <a:gs pos="0">
                <a:sysClr val="window" lastClr="FFFFFF">
                  <a:lumMod val="95000"/>
                </a:sysClr>
              </a:gs>
            </a:gsLst>
            <a:lin ang="16200000" scaled="0"/>
            <a:tileRect/>
          </a:gradFill>
          <a:ln w="3175" cap="flat" cmpd="sng" algn="ctr">
            <a:noFill/>
            <a:prstDash val="solid"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Rektangel 76"/>
          <p:cNvSpPr>
            <a:spLocks noChangeArrowheads="1"/>
          </p:cNvSpPr>
          <p:nvPr/>
        </p:nvSpPr>
        <p:spPr bwMode="auto">
          <a:xfrm>
            <a:off x="5770504" y="4202708"/>
            <a:ext cx="2632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1400" b="1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时效性</a:t>
            </a:r>
            <a:endParaRPr lang="en-US" altLang="zh-CN" sz="1400" b="1" i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lvl="0" algn="ctr"/>
            <a:r>
              <a:rPr lang="zh-CN" altLang="en-US" sz="1400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用户实时行为比率</a:t>
            </a:r>
            <a:endParaRPr lang="en-US" altLang="zh-CN" sz="1400" i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37" name="Parallelogram 10"/>
          <p:cNvSpPr/>
          <p:nvPr/>
        </p:nvSpPr>
        <p:spPr bwMode="auto">
          <a:xfrm>
            <a:off x="1403648" y="1628800"/>
            <a:ext cx="1041400" cy="722312"/>
          </a:xfrm>
          <a:prstGeom prst="parallelogram">
            <a:avLst>
              <a:gd name="adj" fmla="val 28140"/>
            </a:avLst>
          </a:prstGeom>
          <a:gradFill flip="none" rotWithShape="1">
            <a:gsLst>
              <a:gs pos="0">
                <a:srgbClr val="03C6ED"/>
              </a:gs>
              <a:gs pos="100000">
                <a:srgbClr val="004D86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004D8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TextBox 7"/>
          <p:cNvSpPr txBox="1">
            <a:spLocks noChangeArrowheads="1"/>
          </p:cNvSpPr>
          <p:nvPr/>
        </p:nvSpPr>
        <p:spPr bwMode="auto">
          <a:xfrm>
            <a:off x="1730673" y="1698650"/>
            <a:ext cx="3968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 dirty="0" smtClean="0">
                <a:solidFill>
                  <a:prstClr val="white"/>
                </a:solidFill>
                <a:latin typeface="Calibri" pitchFamily="-108" charset="0"/>
                <a:ea typeface="ＭＳ Ｐゴシック" pitchFamily="-108" charset="-128"/>
              </a:rPr>
              <a:t>1</a:t>
            </a:r>
            <a:endParaRPr lang="en-US" sz="3200" dirty="0">
              <a:solidFill>
                <a:prstClr val="white"/>
              </a:solidFill>
              <a:latin typeface="Calibri" pitchFamily="-108" charset="0"/>
              <a:ea typeface="ＭＳ Ｐゴシック" pitchFamily="-108" charset="-128"/>
            </a:endParaRPr>
          </a:p>
        </p:txBody>
      </p:sp>
      <p:sp>
        <p:nvSpPr>
          <p:cNvPr id="39" name="Parallelogram 10"/>
          <p:cNvSpPr/>
          <p:nvPr/>
        </p:nvSpPr>
        <p:spPr bwMode="auto">
          <a:xfrm>
            <a:off x="1220639" y="2495054"/>
            <a:ext cx="1041400" cy="722312"/>
          </a:xfrm>
          <a:prstGeom prst="parallelogram">
            <a:avLst>
              <a:gd name="adj" fmla="val 28140"/>
            </a:avLst>
          </a:prstGeom>
          <a:gradFill flip="none" rotWithShape="1">
            <a:gsLst>
              <a:gs pos="0">
                <a:srgbClr val="03C6ED"/>
              </a:gs>
              <a:gs pos="100000">
                <a:srgbClr val="004D86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004D8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0" name="TextBox 7"/>
          <p:cNvSpPr txBox="1">
            <a:spLocks noChangeArrowheads="1"/>
          </p:cNvSpPr>
          <p:nvPr/>
        </p:nvSpPr>
        <p:spPr bwMode="auto">
          <a:xfrm>
            <a:off x="1547664" y="2564904"/>
            <a:ext cx="3968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 dirty="0" smtClean="0">
                <a:solidFill>
                  <a:prstClr val="white"/>
                </a:solidFill>
                <a:latin typeface="Calibri" pitchFamily="-108" charset="0"/>
                <a:ea typeface="ＭＳ Ｐゴシック" pitchFamily="-108" charset="-128"/>
              </a:rPr>
              <a:t>3</a:t>
            </a:r>
            <a:endParaRPr lang="en-US" sz="3200" dirty="0">
              <a:solidFill>
                <a:prstClr val="white"/>
              </a:solidFill>
              <a:latin typeface="Calibri" pitchFamily="-108" charset="0"/>
              <a:ea typeface="ＭＳ Ｐゴシック" pitchFamily="-108" charset="-128"/>
            </a:endParaRPr>
          </a:p>
        </p:txBody>
      </p:sp>
      <p:sp>
        <p:nvSpPr>
          <p:cNvPr id="41" name="Parallelogram 10"/>
          <p:cNvSpPr/>
          <p:nvPr/>
        </p:nvSpPr>
        <p:spPr bwMode="auto">
          <a:xfrm>
            <a:off x="971600" y="3356992"/>
            <a:ext cx="1041400" cy="722312"/>
          </a:xfrm>
          <a:prstGeom prst="parallelogram">
            <a:avLst>
              <a:gd name="adj" fmla="val 28140"/>
            </a:avLst>
          </a:prstGeom>
          <a:gradFill flip="none" rotWithShape="1">
            <a:gsLst>
              <a:gs pos="0">
                <a:srgbClr val="03C6ED"/>
              </a:gs>
              <a:gs pos="100000">
                <a:srgbClr val="004D86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004D8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298625" y="3426842"/>
            <a:ext cx="3968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 dirty="0" smtClean="0">
                <a:solidFill>
                  <a:prstClr val="white"/>
                </a:solidFill>
                <a:latin typeface="Calibri" pitchFamily="-108" charset="0"/>
                <a:ea typeface="ＭＳ Ｐゴシック" pitchFamily="-108" charset="-128"/>
              </a:rPr>
              <a:t>5</a:t>
            </a:r>
            <a:endParaRPr lang="en-US" sz="3200" dirty="0">
              <a:solidFill>
                <a:prstClr val="white"/>
              </a:solidFill>
              <a:latin typeface="Calibri" pitchFamily="-108" charset="0"/>
              <a:ea typeface="ＭＳ Ｐゴシック" pitchFamily="-108" charset="-128"/>
            </a:endParaRPr>
          </a:p>
        </p:txBody>
      </p:sp>
      <p:sp>
        <p:nvSpPr>
          <p:cNvPr id="43" name="Parallelogram 10"/>
          <p:cNvSpPr/>
          <p:nvPr/>
        </p:nvSpPr>
        <p:spPr bwMode="auto">
          <a:xfrm>
            <a:off x="755576" y="4149080"/>
            <a:ext cx="1041400" cy="722312"/>
          </a:xfrm>
          <a:prstGeom prst="parallelogram">
            <a:avLst>
              <a:gd name="adj" fmla="val 28140"/>
            </a:avLst>
          </a:prstGeom>
          <a:gradFill flip="none" rotWithShape="1">
            <a:gsLst>
              <a:gs pos="0">
                <a:srgbClr val="03C6ED"/>
              </a:gs>
              <a:gs pos="100000">
                <a:srgbClr val="004D86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004D8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4" name="TextBox 7"/>
          <p:cNvSpPr txBox="1">
            <a:spLocks noChangeArrowheads="1"/>
          </p:cNvSpPr>
          <p:nvPr/>
        </p:nvSpPr>
        <p:spPr bwMode="auto">
          <a:xfrm>
            <a:off x="1082601" y="4218930"/>
            <a:ext cx="3968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 dirty="0" smtClean="0">
                <a:solidFill>
                  <a:prstClr val="white"/>
                </a:solidFill>
                <a:latin typeface="Calibri" pitchFamily="-108" charset="0"/>
                <a:ea typeface="ＭＳ Ｐゴシック" pitchFamily="-108" charset="-128"/>
              </a:rPr>
              <a:t>7</a:t>
            </a:r>
            <a:endParaRPr lang="en-US" sz="3200" dirty="0">
              <a:solidFill>
                <a:prstClr val="white"/>
              </a:solidFill>
              <a:latin typeface="Calibri" pitchFamily="-108" charset="0"/>
              <a:ea typeface="ＭＳ Ｐゴシック" pitchFamily="-108" charset="-128"/>
            </a:endParaRPr>
          </a:p>
        </p:txBody>
      </p:sp>
    </p:spTree>
  </p:cSld>
  <p:clrMapOvr>
    <a:masterClrMapping/>
  </p:clrMapOvr>
  <p:transition spd="slow" advTm="82993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5364088" y="1484785"/>
            <a:ext cx="2849562" cy="4302182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rgbClr val="80CB35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5436096" y="1556792"/>
            <a:ext cx="2703512" cy="4176465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rgbClr val="80CB35">
                  <a:gamma/>
                  <a:tint val="38039"/>
                  <a:invGamma/>
                </a:srgbClr>
              </a:gs>
              <a:gs pos="100000">
                <a:srgbClr val="80CB35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charset="-122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5400" y="910233"/>
            <a:ext cx="2857500" cy="466725"/>
            <a:chOff x="752" y="1413"/>
            <a:chExt cx="1321" cy="294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8CD3">
                    <a:gamma/>
                    <a:shade val="79216"/>
                    <a:invGamma/>
                  </a:srgbClr>
                </a:gs>
                <a:gs pos="50000">
                  <a:srgbClr val="518CD3"/>
                </a:gs>
                <a:gs pos="100000">
                  <a:srgbClr val="518CD3">
                    <a:gamma/>
                    <a:shade val="79216"/>
                    <a:invGamma/>
                  </a:srgb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347196" y="928144"/>
            <a:ext cx="2857500" cy="466725"/>
            <a:chOff x="3623" y="1413"/>
            <a:chExt cx="1321" cy="294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CB35">
                    <a:gamma/>
                    <a:shade val="89020"/>
                    <a:invGamma/>
                  </a:srgbClr>
                </a:gs>
                <a:gs pos="50000">
                  <a:srgbClr val="80CB35"/>
                </a:gs>
                <a:gs pos="100000">
                  <a:srgbClr val="80CB35">
                    <a:gamma/>
                    <a:shade val="89020"/>
                    <a:invGamma/>
                  </a:srgbClr>
                </a:gs>
              </a:gsLst>
              <a:lin ang="0" scaled="1"/>
            </a:gradFill>
            <a:ln w="12700">
              <a:solidFill>
                <a:srgbClr val="80CB35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</p:grp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895400" y="1473796"/>
            <a:ext cx="2849562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rgbClr val="518CD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white">
          <a:xfrm>
            <a:off x="1162100" y="989608"/>
            <a:ext cx="2238375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合理性指标构建</a:t>
            </a:r>
            <a:endParaRPr lang="en-US" altLang="zh-CN" sz="1600" b="1" dirty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white">
          <a:xfrm>
            <a:off x="5667871" y="926631"/>
            <a:ext cx="2238375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合理性指标案例 </a:t>
            </a:r>
            <a:r>
              <a:rPr lang="en-US" altLang="zh-CN" sz="24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1</a:t>
            </a:r>
            <a:endParaRPr lang="en-US" altLang="zh-CN" sz="2400" b="1" dirty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blackGray">
          <a:xfrm rot="10806395" flipH="1" flipV="1">
            <a:off x="3827512" y="2019896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rgbClr val="518CD3">
                  <a:gamma/>
                  <a:tint val="0"/>
                  <a:invGamma/>
                  <a:alpha val="0"/>
                </a:srgbClr>
              </a:gs>
              <a:gs pos="100000">
                <a:srgbClr val="518CD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5615483" y="1632994"/>
            <a:ext cx="13933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29A2A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charset="0"/>
              </a:rPr>
              <a:t> 失效率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29A2A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charset="0"/>
              </a:rPr>
              <a:t>LOST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5580112" y="2852936"/>
            <a:ext cx="16738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29A2A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charset="0"/>
              </a:rPr>
              <a:t> </a:t>
            </a:r>
            <a:r>
              <a:rPr lang="zh-CN" altLang="en-US" sz="1600" b="1" kern="0" dirty="0" smtClean="0">
                <a:solidFill>
                  <a:srgbClr val="329A2A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失效率衍生定义</a:t>
            </a:r>
            <a:endParaRPr lang="en-US" altLang="zh-CN" sz="1600" b="1" kern="0" dirty="0" smtClean="0">
              <a:solidFill>
                <a:srgbClr val="329A2A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gray">
          <a:xfrm>
            <a:off x="5580112" y="2060848"/>
            <a:ext cx="25707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160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推荐算法无法为用户提供推荐数据占推荐全集的占比</a:t>
            </a:r>
            <a:endParaRPr lang="en-US" altLang="zh-CN" sz="1600" dirty="0" smtClean="0">
              <a:solidFill>
                <a:srgbClr val="1C1C1C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508104" y="1700809"/>
            <a:ext cx="168275" cy="168275"/>
            <a:chOff x="2928" y="2208"/>
            <a:chExt cx="262" cy="262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C0C6D3"/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rgbClr val="80CB35"/>
                </a:gs>
                <a:gs pos="100000">
                  <a:srgbClr val="80CB35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483845" y="2937370"/>
            <a:ext cx="168275" cy="168275"/>
            <a:chOff x="2928" y="2208"/>
            <a:chExt cx="262" cy="262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C0C6D3"/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rgbClr val="80CB35"/>
                </a:gs>
                <a:gs pos="100000">
                  <a:srgbClr val="80CB35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</p:grpSp>
      <p:sp>
        <p:nvSpPr>
          <p:cNvPr id="29" name="AutoShape 28"/>
          <p:cNvSpPr>
            <a:spLocks noChangeArrowheads="1"/>
          </p:cNvSpPr>
          <p:nvPr/>
        </p:nvSpPr>
        <p:spPr bwMode="gray">
          <a:xfrm>
            <a:off x="971600" y="1700808"/>
            <a:ext cx="2698750" cy="428625"/>
          </a:xfrm>
          <a:prstGeom prst="roundRect">
            <a:avLst>
              <a:gd name="adj" fmla="val 50000"/>
            </a:avLst>
          </a:prstGeom>
          <a:solidFill>
            <a:srgbClr val="518CD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971600" y="2924944"/>
            <a:ext cx="2698750" cy="428625"/>
          </a:xfrm>
          <a:prstGeom prst="roundRect">
            <a:avLst>
              <a:gd name="adj" fmla="val 50000"/>
            </a:avLst>
          </a:prstGeom>
          <a:solidFill>
            <a:srgbClr val="518CD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31" name="AutoShape 30"/>
          <p:cNvSpPr>
            <a:spLocks noChangeArrowheads="1"/>
          </p:cNvSpPr>
          <p:nvPr/>
        </p:nvSpPr>
        <p:spPr bwMode="gray">
          <a:xfrm>
            <a:off x="971600" y="3648447"/>
            <a:ext cx="2698750" cy="428625"/>
          </a:xfrm>
          <a:prstGeom prst="roundRect">
            <a:avLst>
              <a:gd name="adj" fmla="val 50000"/>
            </a:avLst>
          </a:prstGeom>
          <a:solidFill>
            <a:srgbClr val="518CD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gray">
          <a:xfrm>
            <a:off x="1003350" y="1773833"/>
            <a:ext cx="1773242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指标描述及定义</a:t>
            </a:r>
            <a:endParaRPr lang="en-US" altLang="zh-CN" sz="16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gray">
          <a:xfrm>
            <a:off x="1003350" y="2997969"/>
            <a:ext cx="2186817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统计计算方式脚本化</a:t>
            </a:r>
            <a:endParaRPr lang="en-US" altLang="zh-CN" sz="16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gray">
          <a:xfrm>
            <a:off x="1003350" y="3644453"/>
            <a:ext cx="2167581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zh-CN" altLang="en-US" sz="1400" b="1" dirty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建立指标场景化基线</a:t>
            </a:r>
            <a:endParaRPr lang="en-US" altLang="zh-CN" sz="16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819200" y="4275733"/>
            <a:ext cx="26006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                   指标构建的四个过程</a:t>
            </a:r>
            <a:endParaRPr lang="en-US" altLang="zh-CN" sz="12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5436096" y="5949280"/>
            <a:ext cx="2592288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                指标构建过程案例说明</a:t>
            </a:r>
            <a:endParaRPr lang="en-US" altLang="zh-CN" sz="12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8" name="AutoShape 29"/>
          <p:cNvSpPr>
            <a:spLocks noChangeArrowheads="1"/>
          </p:cNvSpPr>
          <p:nvPr/>
        </p:nvSpPr>
        <p:spPr bwMode="gray">
          <a:xfrm>
            <a:off x="971600" y="2348880"/>
            <a:ext cx="2698750" cy="428625"/>
          </a:xfrm>
          <a:prstGeom prst="roundRect">
            <a:avLst>
              <a:gd name="adj" fmla="val 50000"/>
            </a:avLst>
          </a:prstGeom>
          <a:solidFill>
            <a:srgbClr val="518CD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gray">
          <a:xfrm>
            <a:off x="1003350" y="2421905"/>
            <a:ext cx="1566454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zh-CN" sz="16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指标定义衍生</a:t>
            </a:r>
            <a:endParaRPr lang="en-US" altLang="zh-CN" sz="16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gray">
          <a:xfrm>
            <a:off x="5652120" y="3717032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defRPr/>
            </a:pPr>
            <a:r>
              <a:rPr lang="zh-CN" altLang="en-US" sz="1600" b="1" kern="0" dirty="0" smtClean="0">
                <a:solidFill>
                  <a:srgbClr val="329A2A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指标实现</a:t>
            </a:r>
            <a:endParaRPr lang="en-US" altLang="zh-CN" sz="1600" b="1" kern="0" dirty="0" smtClean="0">
              <a:solidFill>
                <a:srgbClr val="329A2A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grpSp>
        <p:nvGrpSpPr>
          <p:cNvPr id="46" name="Group 24"/>
          <p:cNvGrpSpPr>
            <a:grpSpLocks/>
          </p:cNvGrpSpPr>
          <p:nvPr/>
        </p:nvGrpSpPr>
        <p:grpSpPr bwMode="auto">
          <a:xfrm>
            <a:off x="5508104" y="3789040"/>
            <a:ext cx="168275" cy="168275"/>
            <a:chOff x="2928" y="2208"/>
            <a:chExt cx="262" cy="262"/>
          </a:xfrm>
        </p:grpSpPr>
        <p:sp>
          <p:nvSpPr>
            <p:cNvPr id="47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C0C6D3"/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48" name="Oval 26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rgbClr val="80CB35"/>
                </a:gs>
                <a:gs pos="100000">
                  <a:srgbClr val="80CB35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</p:grpSp>
      <p:sp>
        <p:nvSpPr>
          <p:cNvPr id="49" name="Rectangle 18"/>
          <p:cNvSpPr>
            <a:spLocks noChangeArrowheads="1"/>
          </p:cNvSpPr>
          <p:nvPr/>
        </p:nvSpPr>
        <p:spPr bwMode="gray">
          <a:xfrm>
            <a:off x="5580112" y="4725144"/>
            <a:ext cx="12715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75000"/>
              <a:buFont typeface="Arial" charset="0"/>
              <a:buNone/>
              <a:tabLst/>
              <a:defRPr/>
            </a:pPr>
            <a:r>
              <a:rPr lang="zh-CN" altLang="en-US" sz="1600" b="1" kern="0" dirty="0" smtClean="0">
                <a:solidFill>
                  <a:srgbClr val="329A2A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 失效率基线</a:t>
            </a:r>
            <a:endParaRPr lang="en-US" altLang="zh-CN" sz="1600" b="1" kern="0" dirty="0" smtClean="0">
              <a:solidFill>
                <a:srgbClr val="329A2A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grpSp>
        <p:nvGrpSpPr>
          <p:cNvPr id="50" name="Group 24"/>
          <p:cNvGrpSpPr>
            <a:grpSpLocks/>
          </p:cNvGrpSpPr>
          <p:nvPr/>
        </p:nvGrpSpPr>
        <p:grpSpPr bwMode="auto">
          <a:xfrm>
            <a:off x="5483845" y="4809578"/>
            <a:ext cx="168275" cy="168275"/>
            <a:chOff x="2928" y="2208"/>
            <a:chExt cx="262" cy="262"/>
          </a:xfrm>
        </p:grpSpPr>
        <p:sp>
          <p:nvSpPr>
            <p:cNvPr id="51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C0C6D3"/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52" name="Oval 26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rgbClr val="80CB35"/>
                </a:gs>
                <a:gs pos="100000">
                  <a:srgbClr val="80CB35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</p:grpSp>
      <p:sp>
        <p:nvSpPr>
          <p:cNvPr id="53" name="Text Box 19"/>
          <p:cNvSpPr txBox="1">
            <a:spLocks noChangeArrowheads="1"/>
          </p:cNvSpPr>
          <p:nvPr/>
        </p:nvSpPr>
        <p:spPr bwMode="gray">
          <a:xfrm>
            <a:off x="5580112" y="3212976"/>
            <a:ext cx="27147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160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UV</a:t>
            </a:r>
            <a:r>
              <a:rPr lang="zh-CN" altLang="en-US" sz="160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失效率、</a:t>
            </a:r>
            <a:r>
              <a:rPr lang="en-US" altLang="zh-CN" sz="160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PV</a:t>
            </a:r>
            <a:r>
              <a:rPr lang="zh-CN" altLang="en-US" sz="160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失效率</a:t>
            </a:r>
            <a:endParaRPr lang="en-US" altLang="zh-CN" sz="1600" dirty="0">
              <a:solidFill>
                <a:srgbClr val="1C1C1C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gray">
          <a:xfrm>
            <a:off x="5580112" y="4005064"/>
            <a:ext cx="27867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1600" dirty="0" err="1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Shell+HIVE</a:t>
            </a:r>
            <a:r>
              <a:rPr lang="zh-CN" altLang="en-US" sz="160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脚本实现指标计算过程</a:t>
            </a:r>
            <a:endParaRPr lang="en-US" altLang="zh-CN" sz="1600" dirty="0">
              <a:solidFill>
                <a:srgbClr val="1C1C1C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gray">
          <a:xfrm>
            <a:off x="5652120" y="5013176"/>
            <a:ext cx="27867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160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LOST=2.63%</a:t>
            </a:r>
            <a:endParaRPr lang="en-US" altLang="zh-CN" sz="1600" dirty="0">
              <a:solidFill>
                <a:srgbClr val="1C1C1C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55" name="标题 1"/>
          <p:cNvSpPr>
            <a:spLocks noGrp="1"/>
          </p:cNvSpPr>
          <p:nvPr>
            <p:ph type="title"/>
          </p:nvPr>
        </p:nvSpPr>
        <p:spPr>
          <a:xfrm>
            <a:off x="755576" y="0"/>
            <a:ext cx="8077200" cy="783104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算法测试指标案例</a:t>
            </a:r>
          </a:p>
        </p:txBody>
      </p:sp>
      <p:pic>
        <p:nvPicPr>
          <p:cNvPr id="56" name="图片 55" descr="2015-01-11_1446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080" y="692696"/>
            <a:ext cx="8280920" cy="4332787"/>
          </a:xfrm>
          <a:prstGeom prst="rect">
            <a:avLst/>
          </a:prstGeom>
        </p:spPr>
      </p:pic>
      <p:pic>
        <p:nvPicPr>
          <p:cNvPr id="59" name="图片 58" descr="2015-01-11_14454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8360" y="1484784"/>
            <a:ext cx="8295640" cy="3963637"/>
          </a:xfrm>
          <a:prstGeom prst="rect">
            <a:avLst/>
          </a:prstGeom>
        </p:spPr>
      </p:pic>
      <p:pic>
        <p:nvPicPr>
          <p:cNvPr id="60" name="图片 59" descr="2015-01-11_1454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564904"/>
            <a:ext cx="8316416" cy="10169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9356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  <p:bldP spid="29" grpId="0" animBg="1"/>
      <p:bldP spid="30" grpId="0" animBg="1"/>
      <p:bldP spid="31" grpId="0" animBg="1"/>
      <p:bldP spid="32" grpId="0"/>
      <p:bldP spid="33" grpId="0"/>
      <p:bldP spid="34" grpId="0"/>
      <p:bldP spid="36" grpId="0"/>
      <p:bldP spid="37" grpId="0"/>
      <p:bldP spid="38" grpId="0" animBg="1"/>
      <p:bldP spid="39" grpId="0"/>
      <p:bldP spid="45" grpId="0"/>
      <p:bldP spid="49" grpId="0"/>
      <p:bldP spid="53" grpId="0"/>
      <p:bldP spid="54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5364088" y="1484785"/>
            <a:ext cx="2849562" cy="4302182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rgbClr val="80CB35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5436096" y="1556792"/>
            <a:ext cx="2703512" cy="4176465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rgbClr val="80CB35">
                  <a:gamma/>
                  <a:tint val="38039"/>
                  <a:invGamma/>
                </a:srgbClr>
              </a:gs>
              <a:gs pos="100000">
                <a:srgbClr val="80CB35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charset="-122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5400" y="910233"/>
            <a:ext cx="2857500" cy="466725"/>
            <a:chOff x="752" y="1413"/>
            <a:chExt cx="1321" cy="294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8CD3">
                    <a:gamma/>
                    <a:shade val="79216"/>
                    <a:invGamma/>
                  </a:srgbClr>
                </a:gs>
                <a:gs pos="50000">
                  <a:srgbClr val="518CD3"/>
                </a:gs>
                <a:gs pos="100000">
                  <a:srgbClr val="518CD3">
                    <a:gamma/>
                    <a:shade val="79216"/>
                    <a:invGamma/>
                  </a:srgb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347196" y="928144"/>
            <a:ext cx="2857500" cy="466725"/>
            <a:chOff x="3623" y="1413"/>
            <a:chExt cx="1321" cy="294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CB35">
                    <a:gamma/>
                    <a:shade val="89020"/>
                    <a:invGamma/>
                  </a:srgbClr>
                </a:gs>
                <a:gs pos="50000">
                  <a:srgbClr val="80CB35"/>
                </a:gs>
                <a:gs pos="100000">
                  <a:srgbClr val="80CB35">
                    <a:gamma/>
                    <a:shade val="89020"/>
                    <a:invGamma/>
                  </a:srgbClr>
                </a:gs>
              </a:gsLst>
              <a:lin ang="0" scaled="1"/>
            </a:gradFill>
            <a:ln w="12700">
              <a:solidFill>
                <a:srgbClr val="80CB35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</p:grp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895400" y="1473796"/>
            <a:ext cx="2849562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rgbClr val="518CD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white">
          <a:xfrm>
            <a:off x="1162100" y="989608"/>
            <a:ext cx="2238375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合理性指标构建</a:t>
            </a:r>
            <a:endParaRPr lang="en-US" altLang="zh-CN" sz="1600" b="1" dirty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white">
          <a:xfrm>
            <a:off x="5667871" y="926631"/>
            <a:ext cx="2238375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合理性指标案例 </a:t>
            </a:r>
            <a:r>
              <a:rPr lang="en-US" altLang="zh-CN" sz="24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2</a:t>
            </a:r>
            <a:endParaRPr lang="en-US" altLang="zh-CN" sz="2400" b="1" dirty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blackGray">
          <a:xfrm rot="10806395" flipH="1" flipV="1">
            <a:off x="3827512" y="2019896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rgbClr val="518CD3">
                  <a:gamma/>
                  <a:tint val="0"/>
                  <a:invGamma/>
                  <a:alpha val="0"/>
                </a:srgbClr>
              </a:gs>
              <a:gs pos="100000">
                <a:srgbClr val="518CD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5615483" y="1632994"/>
            <a:ext cx="12891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29A2A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charset="0"/>
              </a:rPr>
              <a:t> </a:t>
            </a:r>
            <a:r>
              <a:rPr lang="zh-CN" altLang="en-US" sz="1600" b="1" kern="0" dirty="0" smtClean="0">
                <a:solidFill>
                  <a:srgbClr val="329A2A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多样性</a:t>
            </a:r>
            <a:r>
              <a:rPr lang="en-US" altLang="zh-CN" sz="1600" b="1" kern="0" dirty="0" smtClean="0">
                <a:solidFill>
                  <a:srgbClr val="329A2A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D(c)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329A2A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5652120" y="2924944"/>
            <a:ext cx="16818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29A2A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charset="0"/>
              </a:rPr>
              <a:t> </a:t>
            </a:r>
            <a:r>
              <a:rPr lang="zh-CN" altLang="en-US" sz="1600" b="1" kern="0" dirty="0" smtClean="0">
                <a:solidFill>
                  <a:srgbClr val="329A2A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多样性</a:t>
            </a: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29A2A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charset="0"/>
              </a:rPr>
              <a:t>衍生定义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329A2A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gray">
          <a:xfrm>
            <a:off x="5580112" y="1916833"/>
            <a:ext cx="257075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160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表示推荐算法的</a:t>
            </a:r>
            <a:r>
              <a:rPr lang="en-US" altLang="zh-CN" sz="160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N</a:t>
            </a:r>
            <a:r>
              <a:rPr lang="zh-CN" altLang="en-US" sz="160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条数据中，数据拥有的某一属性的个数，统计各属性个数在全部</a:t>
            </a:r>
            <a:r>
              <a:rPr lang="en-US" altLang="zh-CN" sz="160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N</a:t>
            </a:r>
            <a:r>
              <a:rPr lang="zh-CN" altLang="en-US" sz="160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条数据中的比例</a:t>
            </a:r>
            <a:r>
              <a:rPr lang="zh-CN" altLang="en-US" sz="140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。</a:t>
            </a:r>
            <a:endParaRPr lang="en-US" altLang="zh-CN" sz="1400" dirty="0" smtClean="0">
              <a:solidFill>
                <a:srgbClr val="1C1C1C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5508104" y="1700809"/>
            <a:ext cx="168275" cy="168275"/>
            <a:chOff x="2928" y="2208"/>
            <a:chExt cx="262" cy="262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C0C6D3"/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rgbClr val="80CB35"/>
                </a:gs>
                <a:gs pos="100000">
                  <a:srgbClr val="80CB35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5555853" y="3009378"/>
            <a:ext cx="168275" cy="168275"/>
            <a:chOff x="2928" y="2208"/>
            <a:chExt cx="262" cy="262"/>
          </a:xfrm>
        </p:grpSpPr>
        <p:sp>
          <p:nvSpPr>
            <p:cNvPr id="25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C0C6D3"/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rgbClr val="80CB35"/>
                </a:gs>
                <a:gs pos="100000">
                  <a:srgbClr val="80CB35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</p:grpSp>
      <p:sp>
        <p:nvSpPr>
          <p:cNvPr id="27" name="AutoShape 28"/>
          <p:cNvSpPr>
            <a:spLocks noChangeArrowheads="1"/>
          </p:cNvSpPr>
          <p:nvPr/>
        </p:nvSpPr>
        <p:spPr bwMode="gray">
          <a:xfrm>
            <a:off x="971600" y="1700808"/>
            <a:ext cx="2698750" cy="428625"/>
          </a:xfrm>
          <a:prstGeom prst="roundRect">
            <a:avLst>
              <a:gd name="adj" fmla="val 50000"/>
            </a:avLst>
          </a:prstGeom>
          <a:solidFill>
            <a:srgbClr val="518CD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gray">
          <a:xfrm>
            <a:off x="971600" y="2924944"/>
            <a:ext cx="2698750" cy="428625"/>
          </a:xfrm>
          <a:prstGeom prst="roundRect">
            <a:avLst>
              <a:gd name="adj" fmla="val 50000"/>
            </a:avLst>
          </a:prstGeom>
          <a:solidFill>
            <a:srgbClr val="518CD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29" name="AutoShape 30"/>
          <p:cNvSpPr>
            <a:spLocks noChangeArrowheads="1"/>
          </p:cNvSpPr>
          <p:nvPr/>
        </p:nvSpPr>
        <p:spPr bwMode="gray">
          <a:xfrm>
            <a:off x="971600" y="3573016"/>
            <a:ext cx="2698750" cy="428625"/>
          </a:xfrm>
          <a:prstGeom prst="roundRect">
            <a:avLst>
              <a:gd name="adj" fmla="val 50000"/>
            </a:avLst>
          </a:prstGeom>
          <a:solidFill>
            <a:srgbClr val="518CD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gray">
          <a:xfrm>
            <a:off x="1003350" y="1773833"/>
            <a:ext cx="1754006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zh-CN" altLang="en-US" sz="1400" b="1" dirty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指标描述及定义</a:t>
            </a:r>
            <a:endParaRPr lang="en-US" altLang="zh-CN" sz="16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gray">
          <a:xfrm>
            <a:off x="1003350" y="2997969"/>
            <a:ext cx="2186817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统计计算方式脚本化</a:t>
            </a:r>
            <a:endParaRPr lang="en-US" altLang="zh-CN" sz="16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gray">
          <a:xfrm>
            <a:off x="1003350" y="3644453"/>
            <a:ext cx="2167581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zh-CN" altLang="en-US" sz="1400" b="1" dirty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建立指标场景化基线</a:t>
            </a:r>
            <a:endParaRPr lang="en-US" altLang="zh-CN" sz="16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819200" y="4275733"/>
            <a:ext cx="26006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                   指标构建的四个过程</a:t>
            </a:r>
            <a:endParaRPr lang="en-US" altLang="zh-CN" sz="12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5508104" y="5949280"/>
            <a:ext cx="23042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           指标构建过程案例说明</a:t>
            </a:r>
            <a:endParaRPr lang="en-US" altLang="zh-CN" sz="12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5" name="AutoShape 29"/>
          <p:cNvSpPr>
            <a:spLocks noChangeArrowheads="1"/>
          </p:cNvSpPr>
          <p:nvPr/>
        </p:nvSpPr>
        <p:spPr bwMode="gray">
          <a:xfrm>
            <a:off x="971600" y="2348880"/>
            <a:ext cx="2698750" cy="428625"/>
          </a:xfrm>
          <a:prstGeom prst="roundRect">
            <a:avLst>
              <a:gd name="adj" fmla="val 50000"/>
            </a:avLst>
          </a:prstGeom>
          <a:solidFill>
            <a:srgbClr val="518CD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gray">
          <a:xfrm>
            <a:off x="1003350" y="2421905"/>
            <a:ext cx="1566454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zh-CN" sz="16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指标定义衍生</a:t>
            </a:r>
            <a:endParaRPr lang="en-US" altLang="zh-CN" sz="16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gray">
          <a:xfrm>
            <a:off x="5652120" y="3789040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defRPr/>
            </a:pPr>
            <a:r>
              <a:rPr lang="zh-CN" altLang="en-US" sz="1600" b="1" kern="0" dirty="0" smtClean="0">
                <a:solidFill>
                  <a:srgbClr val="329A2A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指标实现</a:t>
            </a:r>
            <a:endParaRPr lang="en-US" altLang="zh-CN" sz="1600" b="1" kern="0" dirty="0" smtClean="0">
              <a:solidFill>
                <a:srgbClr val="329A2A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grpSp>
        <p:nvGrpSpPr>
          <p:cNvPr id="38" name="Group 24"/>
          <p:cNvGrpSpPr>
            <a:grpSpLocks/>
          </p:cNvGrpSpPr>
          <p:nvPr/>
        </p:nvGrpSpPr>
        <p:grpSpPr bwMode="auto">
          <a:xfrm>
            <a:off x="5508104" y="3861048"/>
            <a:ext cx="168275" cy="168275"/>
            <a:chOff x="2928" y="2208"/>
            <a:chExt cx="262" cy="262"/>
          </a:xfrm>
        </p:grpSpPr>
        <p:sp>
          <p:nvSpPr>
            <p:cNvPr id="39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C0C6D3"/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40" name="Oval 26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rgbClr val="80CB35"/>
                </a:gs>
                <a:gs pos="100000">
                  <a:srgbClr val="80CB35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</p:grpSp>
      <p:sp>
        <p:nvSpPr>
          <p:cNvPr id="41" name="Rectangle 18"/>
          <p:cNvSpPr>
            <a:spLocks noChangeArrowheads="1"/>
          </p:cNvSpPr>
          <p:nvPr/>
        </p:nvSpPr>
        <p:spPr bwMode="gray">
          <a:xfrm>
            <a:off x="5580112" y="4653136"/>
            <a:ext cx="12715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75000"/>
              <a:buFont typeface="Arial" charset="0"/>
              <a:buNone/>
              <a:tabLst/>
              <a:defRPr/>
            </a:pPr>
            <a:r>
              <a:rPr lang="zh-CN" altLang="en-US" sz="1600" b="1" kern="0" dirty="0" smtClean="0">
                <a:solidFill>
                  <a:srgbClr val="329A2A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 多样性基线</a:t>
            </a:r>
            <a:endParaRPr lang="en-US" altLang="zh-CN" sz="1600" b="1" kern="0" dirty="0" smtClean="0">
              <a:solidFill>
                <a:srgbClr val="329A2A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grpSp>
        <p:nvGrpSpPr>
          <p:cNvPr id="42" name="Group 24"/>
          <p:cNvGrpSpPr>
            <a:grpSpLocks/>
          </p:cNvGrpSpPr>
          <p:nvPr/>
        </p:nvGrpSpPr>
        <p:grpSpPr bwMode="auto">
          <a:xfrm>
            <a:off x="5483845" y="4737570"/>
            <a:ext cx="168275" cy="168275"/>
            <a:chOff x="2928" y="2208"/>
            <a:chExt cx="262" cy="262"/>
          </a:xfrm>
        </p:grpSpPr>
        <p:sp>
          <p:nvSpPr>
            <p:cNvPr id="43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C0C6D3"/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44" name="Oval 26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rgbClr val="80CB35"/>
                </a:gs>
                <a:gs pos="100000">
                  <a:srgbClr val="80CB35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</p:grpSp>
      <p:sp>
        <p:nvSpPr>
          <p:cNvPr id="45" name="Text Box 19"/>
          <p:cNvSpPr txBox="1">
            <a:spLocks noChangeArrowheads="1"/>
          </p:cNvSpPr>
          <p:nvPr/>
        </p:nvSpPr>
        <p:spPr bwMode="gray">
          <a:xfrm>
            <a:off x="5580112" y="3212976"/>
            <a:ext cx="27147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160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类目多样性、分散度、基尼系数等</a:t>
            </a:r>
            <a:endParaRPr lang="en-US" altLang="zh-CN" sz="1600" dirty="0">
              <a:solidFill>
                <a:srgbClr val="1C1C1C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gray">
          <a:xfrm>
            <a:off x="5580112" y="4077072"/>
            <a:ext cx="27867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1600" dirty="0" err="1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Shell+HIVE</a:t>
            </a:r>
            <a:r>
              <a:rPr lang="zh-CN" altLang="en-US" sz="160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脚本实现指标计算过程</a:t>
            </a:r>
            <a:endParaRPr lang="en-US" altLang="zh-CN" sz="1600" dirty="0">
              <a:solidFill>
                <a:srgbClr val="1C1C1C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gray">
          <a:xfrm>
            <a:off x="5580112" y="5013176"/>
            <a:ext cx="27147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160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某场景的类目多样性</a:t>
            </a:r>
            <a:endParaRPr lang="en-US" altLang="zh-CN" sz="1600" dirty="0">
              <a:solidFill>
                <a:srgbClr val="1C1C1C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49" name="标题 1"/>
          <p:cNvSpPr>
            <a:spLocks noGrp="1"/>
          </p:cNvSpPr>
          <p:nvPr>
            <p:ph type="title"/>
          </p:nvPr>
        </p:nvSpPr>
        <p:spPr>
          <a:xfrm>
            <a:off x="755576" y="0"/>
            <a:ext cx="8077200" cy="783104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算法测试指标案例</a:t>
            </a:r>
          </a:p>
        </p:txBody>
      </p:sp>
      <p:pic>
        <p:nvPicPr>
          <p:cNvPr id="50" name="图片 49" descr="2015-01-11_1544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8760"/>
            <a:ext cx="9144000" cy="3407130"/>
          </a:xfrm>
          <a:prstGeom prst="rect">
            <a:avLst/>
          </a:prstGeom>
        </p:spPr>
      </p:pic>
      <p:pic>
        <p:nvPicPr>
          <p:cNvPr id="51" name="图片 50" descr="2015-01-11_1545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1412776"/>
            <a:ext cx="5038096" cy="47047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864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41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855112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算法测试体系构建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Line 36"/>
          <p:cNvSpPr>
            <a:spLocks noChangeShapeType="1"/>
          </p:cNvSpPr>
          <p:nvPr/>
        </p:nvSpPr>
        <p:spPr bwMode="auto">
          <a:xfrm flipV="1">
            <a:off x="3075038" y="2724299"/>
            <a:ext cx="608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37"/>
          <p:cNvSpPr>
            <a:spLocks noChangeShapeType="1"/>
          </p:cNvSpPr>
          <p:nvPr/>
        </p:nvSpPr>
        <p:spPr bwMode="auto">
          <a:xfrm>
            <a:off x="3141713" y="3400574"/>
            <a:ext cx="541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 flipV="1">
            <a:off x="3075038" y="4008586"/>
            <a:ext cx="608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2803575" y="2048024"/>
            <a:ext cx="879475" cy="338137"/>
            <a:chOff x="1492" y="1538"/>
            <a:chExt cx="624" cy="240"/>
          </a:xfrm>
        </p:grpSpPr>
        <p:sp>
          <p:nvSpPr>
            <p:cNvPr id="8" name="Line 40"/>
            <p:cNvSpPr>
              <a:spLocks noChangeShapeType="1"/>
            </p:cNvSpPr>
            <p:nvPr/>
          </p:nvSpPr>
          <p:spPr bwMode="auto">
            <a:xfrm>
              <a:off x="1732" y="1538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41"/>
            <p:cNvSpPr>
              <a:spLocks noChangeShapeType="1"/>
            </p:cNvSpPr>
            <p:nvPr/>
          </p:nvSpPr>
          <p:spPr bwMode="auto">
            <a:xfrm flipV="1">
              <a:off x="1492" y="1538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2736900" y="4414986"/>
            <a:ext cx="946150" cy="269875"/>
            <a:chOff x="1444" y="3218"/>
            <a:chExt cx="672" cy="192"/>
          </a:xfrm>
        </p:grpSpPr>
        <p:sp>
          <p:nvSpPr>
            <p:cNvPr id="11" name="Line 43"/>
            <p:cNvSpPr>
              <a:spLocks noChangeShapeType="1"/>
            </p:cNvSpPr>
            <p:nvPr/>
          </p:nvSpPr>
          <p:spPr bwMode="auto">
            <a:xfrm>
              <a:off x="1732" y="341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44"/>
            <p:cNvSpPr>
              <a:spLocks noChangeShapeType="1"/>
            </p:cNvSpPr>
            <p:nvPr/>
          </p:nvSpPr>
          <p:spPr bwMode="auto">
            <a:xfrm>
              <a:off x="1444" y="321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AutoShape 45"/>
          <p:cNvSpPr>
            <a:spLocks noChangeArrowheads="1"/>
          </p:cNvSpPr>
          <p:nvPr/>
        </p:nvSpPr>
        <p:spPr bwMode="gray">
          <a:xfrm>
            <a:off x="3678288" y="1844824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4924475" y="1913086"/>
            <a:ext cx="18004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 dirty="0" smtClean="0">
                <a:solidFill>
                  <a:srgbClr val="000000"/>
                </a:solidFill>
                <a:ea typeface="宋体" charset="-122"/>
              </a:rPr>
              <a:t>基于用户的推荐</a:t>
            </a:r>
            <a:endParaRPr lang="en-US" altLang="zh-CN" b="0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5" name="AutoShape 47"/>
          <p:cNvSpPr>
            <a:spLocks noChangeArrowheads="1"/>
          </p:cNvSpPr>
          <p:nvPr/>
        </p:nvSpPr>
        <p:spPr bwMode="gray">
          <a:xfrm>
            <a:off x="3678288" y="2509986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Rectangle 48"/>
          <p:cNvSpPr>
            <a:spLocks noChangeArrowheads="1"/>
          </p:cNvSpPr>
          <p:nvPr/>
        </p:nvSpPr>
        <p:spPr bwMode="auto">
          <a:xfrm>
            <a:off x="4924475" y="2578249"/>
            <a:ext cx="18004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 dirty="0" smtClean="0">
                <a:solidFill>
                  <a:srgbClr val="000000"/>
                </a:solidFill>
                <a:ea typeface="宋体" charset="-122"/>
              </a:rPr>
              <a:t>基于商品的推荐</a:t>
            </a:r>
            <a:endParaRPr lang="en-US" altLang="zh-CN" b="0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gray">
          <a:xfrm>
            <a:off x="3675113" y="3168799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Rectangle 50"/>
          <p:cNvSpPr>
            <a:spLocks noChangeArrowheads="1"/>
          </p:cNvSpPr>
          <p:nvPr/>
        </p:nvSpPr>
        <p:spPr bwMode="auto">
          <a:xfrm>
            <a:off x="4921300" y="3237061"/>
            <a:ext cx="18004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 dirty="0" smtClean="0">
                <a:solidFill>
                  <a:srgbClr val="000000"/>
                </a:solidFill>
                <a:ea typeface="宋体" charset="-122"/>
              </a:rPr>
              <a:t>基于内容的推荐</a:t>
            </a:r>
            <a:endParaRPr lang="en-US" altLang="zh-CN" b="0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9" name="Oval 51"/>
          <p:cNvSpPr>
            <a:spLocks noChangeArrowheads="1"/>
          </p:cNvSpPr>
          <p:nvPr/>
        </p:nvSpPr>
        <p:spPr bwMode="gray">
          <a:xfrm>
            <a:off x="3598913" y="1949599"/>
            <a:ext cx="203200" cy="2016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52"/>
          <p:cNvSpPr>
            <a:spLocks noChangeArrowheads="1"/>
          </p:cNvSpPr>
          <p:nvPr/>
        </p:nvSpPr>
        <p:spPr bwMode="gray">
          <a:xfrm>
            <a:off x="3610025" y="2627461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Oval 53"/>
          <p:cNvSpPr>
            <a:spLocks noChangeArrowheads="1"/>
          </p:cNvSpPr>
          <p:nvPr/>
        </p:nvSpPr>
        <p:spPr bwMode="gray">
          <a:xfrm>
            <a:off x="3610025" y="3298974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AutoShape 54"/>
          <p:cNvSpPr>
            <a:spLocks noChangeArrowheads="1"/>
          </p:cNvSpPr>
          <p:nvPr/>
        </p:nvSpPr>
        <p:spPr bwMode="gray">
          <a:xfrm>
            <a:off x="3678288" y="3818086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4924475" y="3886349"/>
            <a:ext cx="18004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 b="0" dirty="0" smtClean="0">
                <a:solidFill>
                  <a:srgbClr val="000000"/>
                </a:solidFill>
                <a:ea typeface="宋体" charset="-122"/>
              </a:rPr>
              <a:t>基于事件的推荐</a:t>
            </a:r>
            <a:endParaRPr lang="en-US" altLang="zh-CN" b="0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4" name="Oval 56"/>
          <p:cNvSpPr>
            <a:spLocks noChangeArrowheads="1"/>
          </p:cNvSpPr>
          <p:nvPr/>
        </p:nvSpPr>
        <p:spPr bwMode="gray">
          <a:xfrm>
            <a:off x="3598913" y="3941911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gray">
          <a:xfrm>
            <a:off x="3678288" y="4519761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auto">
          <a:xfrm>
            <a:off x="4924475" y="4586436"/>
            <a:ext cx="16674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 b="0" dirty="0" smtClean="0">
                <a:solidFill>
                  <a:srgbClr val="000000"/>
                </a:solidFill>
                <a:ea typeface="宋体" charset="-122"/>
              </a:rPr>
              <a:t>基于</a:t>
            </a:r>
            <a:r>
              <a:rPr lang="en-US" altLang="zh-CN" b="0" dirty="0" smtClean="0">
                <a:solidFill>
                  <a:srgbClr val="000000"/>
                </a:solidFill>
                <a:ea typeface="宋体" charset="-122"/>
              </a:rPr>
              <a:t>LBS</a:t>
            </a:r>
            <a:r>
              <a:rPr lang="zh-CN" altLang="en-US" b="0" dirty="0" smtClean="0">
                <a:solidFill>
                  <a:srgbClr val="000000"/>
                </a:solidFill>
                <a:ea typeface="宋体" charset="-122"/>
              </a:rPr>
              <a:t>的推荐</a:t>
            </a:r>
            <a:endParaRPr lang="en-US" altLang="zh-CN" b="0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7" name="Oval 59"/>
          <p:cNvSpPr>
            <a:spLocks noChangeArrowheads="1"/>
          </p:cNvSpPr>
          <p:nvPr/>
        </p:nvSpPr>
        <p:spPr bwMode="gray">
          <a:xfrm>
            <a:off x="3610025" y="4637236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" name="Group 60"/>
          <p:cNvGrpSpPr>
            <a:grpSpLocks/>
          </p:cNvGrpSpPr>
          <p:nvPr/>
        </p:nvGrpSpPr>
        <p:grpSpPr bwMode="auto">
          <a:xfrm>
            <a:off x="971600" y="2178199"/>
            <a:ext cx="2373313" cy="2371725"/>
            <a:chOff x="192" y="1631"/>
            <a:chExt cx="1684" cy="1683"/>
          </a:xfrm>
        </p:grpSpPr>
        <p:sp>
          <p:nvSpPr>
            <p:cNvPr id="29" name="Oval 61"/>
            <p:cNvSpPr>
              <a:spLocks noChangeArrowheads="1"/>
            </p:cNvSpPr>
            <p:nvPr/>
          </p:nvSpPr>
          <p:spPr bwMode="gray">
            <a:xfrm>
              <a:off x="192" y="1631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" name="Oval 62"/>
            <p:cNvSpPr>
              <a:spLocks noChangeArrowheads="1"/>
            </p:cNvSpPr>
            <p:nvPr/>
          </p:nvSpPr>
          <p:spPr bwMode="gray">
            <a:xfrm>
              <a:off x="303" y="1740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" name="Oval 63"/>
            <p:cNvSpPr>
              <a:spLocks noChangeArrowheads="1"/>
            </p:cNvSpPr>
            <p:nvPr/>
          </p:nvSpPr>
          <p:spPr bwMode="gray">
            <a:xfrm>
              <a:off x="288" y="1754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2" name="Oval 64"/>
            <p:cNvSpPr>
              <a:spLocks noChangeArrowheads="1"/>
            </p:cNvSpPr>
            <p:nvPr/>
          </p:nvSpPr>
          <p:spPr bwMode="gray">
            <a:xfrm>
              <a:off x="375" y="1814"/>
              <a:ext cx="1317" cy="13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" name="Oval 65"/>
            <p:cNvSpPr>
              <a:spLocks noChangeArrowheads="1"/>
            </p:cNvSpPr>
            <p:nvPr/>
          </p:nvSpPr>
          <p:spPr bwMode="gray">
            <a:xfrm>
              <a:off x="396" y="1835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4" name="Oval 66"/>
            <p:cNvSpPr>
              <a:spLocks noChangeArrowheads="1"/>
            </p:cNvSpPr>
            <p:nvPr/>
          </p:nvSpPr>
          <p:spPr bwMode="gray">
            <a:xfrm>
              <a:off x="412" y="1842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" name="Oval 67"/>
            <p:cNvSpPr>
              <a:spLocks noChangeArrowheads="1"/>
            </p:cNvSpPr>
            <p:nvPr/>
          </p:nvSpPr>
          <p:spPr bwMode="gray">
            <a:xfrm>
              <a:off x="426" y="1854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6" name="Oval 68"/>
            <p:cNvSpPr>
              <a:spLocks noChangeArrowheads="1"/>
            </p:cNvSpPr>
            <p:nvPr/>
          </p:nvSpPr>
          <p:spPr bwMode="gray">
            <a:xfrm>
              <a:off x="480" y="1872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7" name="Text Box 69"/>
            <p:cNvSpPr txBox="1">
              <a:spLocks noChangeArrowheads="1"/>
            </p:cNvSpPr>
            <p:nvPr/>
          </p:nvSpPr>
          <p:spPr bwMode="gray">
            <a:xfrm>
              <a:off x="396" y="2263"/>
              <a:ext cx="129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算法测试体系</a:t>
              </a:r>
              <a:endPara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spd="slow" advTm="40436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7200" cy="720080"/>
          </a:xfrm>
        </p:spPr>
        <p:txBody>
          <a:bodyPr>
            <a:normAutofit/>
          </a:bodyPr>
          <a:lstStyle/>
          <a:p>
            <a:r>
              <a:rPr lang="zh-CN" altLang="en-US" sz="3100" b="1" dirty="0" smtClean="0">
                <a:latin typeface="微软雅黑" pitchFamily="34" charset="-122"/>
                <a:ea typeface="微软雅黑" pitchFamily="34" charset="-122"/>
              </a:rPr>
              <a:t>案例</a:t>
            </a:r>
            <a:r>
              <a:rPr lang="zh-CN" altLang="en-US" sz="3100" dirty="0" smtClean="0">
                <a:latin typeface="微软雅黑" pitchFamily="34" charset="-122"/>
                <a:ea typeface="微软雅黑" pitchFamily="34" charset="-122"/>
              </a:rPr>
              <a:t>：基于商品的推荐算法测试体系</a:t>
            </a:r>
            <a:endParaRPr lang="zh-CN" altLang="en-US" dirty="0"/>
          </a:p>
        </p:txBody>
      </p:sp>
      <p:pic>
        <p:nvPicPr>
          <p:cNvPr id="4" name="内容占位符 3" descr="TB1xd11FVXXXXcIXpXXSutbFXXX_670x6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31640" y="908720"/>
            <a:ext cx="6737443" cy="4968552"/>
          </a:xfrm>
          <a:prstGeom prst="rect">
            <a:avLst/>
          </a:prstGeom>
        </p:spPr>
      </p:pic>
    </p:spTree>
  </p:cSld>
  <p:clrMapOvr>
    <a:masterClrMapping/>
  </p:clrMapOvr>
  <p:transition spd="slow" advTm="19282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39552" y="1988840"/>
            <a:ext cx="860444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85000"/>
                </a:schemeClr>
              </a:gs>
              <a:gs pos="100000">
                <a:srgbClr val="FFFFFF">
                  <a:alpha val="85000"/>
                </a:srgbClr>
              </a:gs>
            </a:gsLst>
            <a:lin ang="16200000" scaled="0"/>
            <a:tileRect/>
          </a:gradFill>
          <a:ln w="3175" cmpd="sng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0"/>
            <a:ext cx="8077200" cy="10527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微软雅黑"/>
                <a:ea typeface="微软雅黑"/>
                <a:cs typeface="微软雅黑"/>
              </a:rPr>
              <a:t>提纲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-457200" y="1498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55576" y="980728"/>
            <a:ext cx="8077200" cy="5328592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背景介绍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r>
              <a:rPr lang="zh-CN" altLang="en-US" sz="2800" dirty="0" smtClean="0">
                <a:latin typeface="微软雅黑"/>
                <a:ea typeface="微软雅黑"/>
                <a:cs typeface="微软雅黑"/>
              </a:rPr>
              <a:t>推荐算法测试方法</a:t>
            </a:r>
            <a:endParaRPr lang="en-US" altLang="en-US" sz="2800" dirty="0" smtClean="0">
              <a:latin typeface="微软雅黑"/>
              <a:ea typeface="微软雅黑"/>
              <a:cs typeface="微软雅黑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AEC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推荐算法测试平台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展望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lvl="1"/>
            <a:endParaRPr lang="en-US" altLang="en-US" sz="2800" dirty="0">
              <a:latin typeface="微软雅黑"/>
              <a:ea typeface="微软雅黑"/>
              <a:cs typeface="微软雅黑"/>
            </a:endParaRPr>
          </a:p>
          <a:p>
            <a:pPr lvl="1"/>
            <a:endParaRPr lang="en-US" altLang="zh-CN" sz="2400" dirty="0">
              <a:latin typeface="微软雅黑"/>
              <a:ea typeface="微软雅黑"/>
              <a:cs typeface="微软雅黑"/>
            </a:endParaRPr>
          </a:p>
        </p:txBody>
      </p:sp>
    </p:spTree>
    <p:custDataLst>
      <p:tags r:id="rId1"/>
    </p:custDataLst>
  </p:cSld>
  <p:clrMapOvr>
    <a:masterClrMapping/>
  </p:clrMapOvr>
  <p:transition spd="slow" advTm="6224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62000" y="1597025"/>
          <a:ext cx="80772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线形标注 1 4"/>
          <p:cNvSpPr/>
          <p:nvPr/>
        </p:nvSpPr>
        <p:spPr>
          <a:xfrm>
            <a:off x="1763688" y="1988840"/>
            <a:ext cx="1872208" cy="936104"/>
          </a:xfrm>
          <a:prstGeom prst="borderCallout1">
            <a:avLst/>
          </a:prstGeom>
          <a:solidFill>
            <a:schemeClr val="bg2">
              <a:lumMod val="50000"/>
              <a:alpha val="78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</a:rPr>
              <a:t>模版生成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ODPSSQL</a:t>
            </a:r>
            <a:r>
              <a:rPr lang="zh-CN" altLang="en-US" dirty="0" smtClean="0">
                <a:solidFill>
                  <a:schemeClr val="tx1"/>
                </a:solidFill>
              </a:rPr>
              <a:t>生成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</a:rPr>
              <a:t> 路径创建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4860032" y="1988840"/>
            <a:ext cx="2160240" cy="936104"/>
          </a:xfrm>
          <a:prstGeom prst="borderCallout1">
            <a:avLst/>
          </a:prstGeom>
          <a:solidFill>
            <a:schemeClr val="bg2">
              <a:lumMod val="50000"/>
              <a:alpha val="78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</a:rPr>
              <a:t>通过测试脚本创建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</a:rPr>
              <a:t>通过测试体系创建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</a:rPr>
              <a:t>通过测试场景创建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1763688" y="35730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AEC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平台功能介绍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83568" y="1268760"/>
            <a:ext cx="8280920" cy="3312368"/>
          </a:xfrm>
          <a:prstGeom prst="roundRect">
            <a:avLst/>
          </a:prstGeom>
          <a:noFill/>
          <a:ln w="317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平台使用者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83568" y="4725144"/>
            <a:ext cx="8280920" cy="1772816"/>
          </a:xfrm>
          <a:prstGeom prst="roundRect">
            <a:avLst/>
          </a:prstGeom>
          <a:noFill/>
          <a:ln w="317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平台管理员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8895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8" grpId="0" animBg="1"/>
      <p:bldGraphic spid="9" grpId="0">
        <p:bldAsOne/>
      </p:bldGraphic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altLang="zh-CN" sz="28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AEC</a:t>
            </a:r>
            <a:r>
              <a:rPr lang="zh-CN" altLang="en-US" sz="28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平台主要</a:t>
            </a:r>
            <a:r>
              <a:rPr lang="zh-CN" altLang="en-US" sz="28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功能</a:t>
            </a:r>
            <a:r>
              <a:rPr lang="zh-CN" altLang="en-US" sz="28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展示</a:t>
            </a:r>
            <a:endParaRPr lang="zh-CN" altLang="en-US" sz="2800" kern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8" name="图片 7" descr="2015-01-09_100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1058"/>
            <a:ext cx="9144000" cy="6026942"/>
          </a:xfrm>
          <a:prstGeom prst="rect">
            <a:avLst/>
          </a:prstGeom>
        </p:spPr>
      </p:pic>
      <p:pic>
        <p:nvPicPr>
          <p:cNvPr id="12" name="图片 11" descr="1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700808"/>
            <a:ext cx="6896100" cy="4314825"/>
          </a:xfrm>
          <a:prstGeom prst="rect">
            <a:avLst/>
          </a:prstGeom>
        </p:spPr>
      </p:pic>
      <p:pic>
        <p:nvPicPr>
          <p:cNvPr id="13" name="图片 12" descr="2015-01-09_10015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285" y="371857"/>
            <a:ext cx="7971429" cy="6114286"/>
          </a:xfrm>
          <a:prstGeom prst="rect">
            <a:avLst/>
          </a:prstGeom>
        </p:spPr>
      </p:pic>
      <p:pic>
        <p:nvPicPr>
          <p:cNvPr id="14" name="图片 13" descr="2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332656"/>
            <a:ext cx="7610475" cy="2676525"/>
          </a:xfrm>
          <a:prstGeom prst="rect">
            <a:avLst/>
          </a:prstGeom>
        </p:spPr>
      </p:pic>
      <p:pic>
        <p:nvPicPr>
          <p:cNvPr id="15" name="图片 14" descr="4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1600" y="2996952"/>
            <a:ext cx="7648575" cy="4495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41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855112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AEC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平台特点介绍</a:t>
            </a: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691680" y="2276872"/>
            <a:ext cx="5311775" cy="688975"/>
            <a:chOff x="720" y="1392"/>
            <a:chExt cx="4058" cy="480"/>
          </a:xfrm>
        </p:grpSpPr>
        <p:sp>
          <p:nvSpPr>
            <p:cNvPr id="5" name="AutoShape 5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9590D4"/>
                </a:gs>
                <a:gs pos="50000">
                  <a:srgbClr val="9590D4">
                    <a:gamma/>
                    <a:shade val="92157"/>
                    <a:invGamma/>
                  </a:srgbClr>
                </a:gs>
                <a:gs pos="100000">
                  <a:srgbClr val="9590D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" name="AutoShape 6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590D4">
                      <a:alpha val="0"/>
                    </a:srgbClr>
                  </a:gs>
                  <a:gs pos="100000">
                    <a:srgbClr val="9590D4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AutoShape 6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590D4">
                      <a:gamma/>
                      <a:tint val="0"/>
                      <a:invGamma/>
                    </a:srgbClr>
                  </a:gs>
                  <a:gs pos="100000">
                    <a:srgbClr val="9590D4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1691680" y="3142060"/>
            <a:ext cx="5311775" cy="688975"/>
            <a:chOff x="720" y="1392"/>
            <a:chExt cx="4058" cy="480"/>
          </a:xfrm>
        </p:grpSpPr>
        <p:sp>
          <p:nvSpPr>
            <p:cNvPr id="10" name="AutoShape 6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0D795"/>
                </a:gs>
                <a:gs pos="50000">
                  <a:srgbClr val="B0D795">
                    <a:gamma/>
                    <a:shade val="92157"/>
                    <a:invGamma/>
                  </a:srgbClr>
                </a:gs>
                <a:gs pos="100000">
                  <a:srgbClr val="B0D79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" name="Group 6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2" name="AutoShape 6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0D795">
                      <a:alpha val="0"/>
                    </a:srgbClr>
                  </a:gs>
                  <a:gs pos="100000">
                    <a:srgbClr val="B0D795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6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0D795">
                      <a:gamma/>
                      <a:tint val="0"/>
                      <a:invGamma/>
                    </a:srgbClr>
                  </a:gs>
                  <a:gs pos="100000">
                    <a:srgbClr val="B0D795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1691680" y="3999310"/>
            <a:ext cx="5311775" cy="688975"/>
            <a:chOff x="720" y="1392"/>
            <a:chExt cx="4058" cy="480"/>
          </a:xfrm>
        </p:grpSpPr>
        <p:sp>
          <p:nvSpPr>
            <p:cNvPr id="15" name="AutoShape 6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E4D578"/>
                </a:gs>
                <a:gs pos="50000">
                  <a:srgbClr val="E4D578">
                    <a:gamma/>
                    <a:shade val="92157"/>
                    <a:invGamma/>
                  </a:srgbClr>
                </a:gs>
                <a:gs pos="100000">
                  <a:srgbClr val="E4D57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" name="Group 7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7" name="AutoShape 7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4D578">
                      <a:alpha val="0"/>
                    </a:srgbClr>
                  </a:gs>
                  <a:gs pos="100000">
                    <a:srgbClr val="E4D578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AutoShape 7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4D578">
                      <a:gamma/>
                      <a:tint val="0"/>
                      <a:invGamma/>
                    </a:srgbClr>
                  </a:gs>
                  <a:gs pos="100000">
                    <a:srgbClr val="E4D578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9" name="Group 73"/>
          <p:cNvGrpSpPr>
            <a:grpSpLocks/>
          </p:cNvGrpSpPr>
          <p:nvPr/>
        </p:nvGrpSpPr>
        <p:grpSpPr bwMode="auto">
          <a:xfrm>
            <a:off x="1691680" y="1413272"/>
            <a:ext cx="5311775" cy="688975"/>
            <a:chOff x="720" y="1392"/>
            <a:chExt cx="4058" cy="480"/>
          </a:xfrm>
        </p:grpSpPr>
        <p:sp>
          <p:nvSpPr>
            <p:cNvPr id="20" name="AutoShape 7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CD2C1"/>
                </a:gs>
                <a:gs pos="50000">
                  <a:srgbClr val="6CD2C1">
                    <a:gamma/>
                    <a:shade val="92157"/>
                    <a:invGamma/>
                  </a:srgbClr>
                </a:gs>
                <a:gs pos="100000">
                  <a:srgbClr val="6CD2C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" name="Group 7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2" name="AutoShape 7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CD2C1">
                      <a:alpha val="0"/>
                    </a:srgbClr>
                  </a:gs>
                  <a:gs pos="100000">
                    <a:srgbClr val="6CD2C1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AutoShape 7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CD2C1">
                      <a:gamma/>
                      <a:tint val="0"/>
                      <a:invGamma/>
                    </a:srgbClr>
                  </a:gs>
                  <a:gs pos="100000">
                    <a:srgbClr val="6CD2C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4" name="Text Box 78"/>
          <p:cNvSpPr txBox="1">
            <a:spLocks noChangeArrowheads="1"/>
          </p:cNvSpPr>
          <p:nvPr/>
        </p:nvSpPr>
        <p:spPr bwMode="white">
          <a:xfrm>
            <a:off x="2158405" y="1527572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zh-CN" altLang="en-US" sz="2400" b="1" dirty="0" smtClean="0">
                <a:ea typeface="宋体" charset="-122"/>
              </a:rPr>
              <a:t>标准化的算法测试方法</a:t>
            </a:r>
            <a:r>
              <a:rPr lang="en-US" altLang="zh-CN" sz="2400" b="1" i="0" dirty="0" smtClean="0">
                <a:ea typeface="宋体" charset="-122"/>
              </a:rPr>
              <a:t>    </a:t>
            </a:r>
            <a:endParaRPr lang="en-US" altLang="zh-CN" sz="2400" b="1" i="0" dirty="0">
              <a:ea typeface="宋体" charset="-122"/>
            </a:endParaRPr>
          </a:p>
        </p:txBody>
      </p:sp>
      <p:sp>
        <p:nvSpPr>
          <p:cNvPr id="25" name="Text Box 79"/>
          <p:cNvSpPr txBox="1">
            <a:spLocks noChangeArrowheads="1"/>
          </p:cNvSpPr>
          <p:nvPr/>
        </p:nvSpPr>
        <p:spPr bwMode="white">
          <a:xfrm>
            <a:off x="2169518" y="2384822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zh-CN" altLang="en-US" sz="2400" b="1" i="0" dirty="0" smtClean="0">
                <a:ea typeface="宋体" charset="-122"/>
              </a:rPr>
              <a:t>引导测试过程，沉淀测试结果</a:t>
            </a:r>
            <a:endParaRPr lang="en-US" altLang="zh-CN" sz="2400" b="1" i="0" dirty="0">
              <a:ea typeface="宋体" charset="-122"/>
            </a:endParaRPr>
          </a:p>
        </p:txBody>
      </p:sp>
      <p:sp>
        <p:nvSpPr>
          <p:cNvPr id="26" name="Text Box 80"/>
          <p:cNvSpPr txBox="1">
            <a:spLocks noChangeArrowheads="1"/>
          </p:cNvSpPr>
          <p:nvPr/>
        </p:nvSpPr>
        <p:spPr bwMode="white">
          <a:xfrm>
            <a:off x="2169518" y="324366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zh-CN" altLang="en-US" sz="2400" b="1" i="0" dirty="0" smtClean="0">
                <a:ea typeface="宋体" charset="-122"/>
              </a:rPr>
              <a:t>规范化算法测试数据</a:t>
            </a:r>
            <a:endParaRPr lang="en-US" altLang="zh-CN" sz="2400" b="1" i="0" dirty="0">
              <a:ea typeface="宋体" charset="-122"/>
            </a:endParaRPr>
          </a:p>
        </p:txBody>
      </p:sp>
      <p:sp>
        <p:nvSpPr>
          <p:cNvPr id="27" name="Text Box 81"/>
          <p:cNvSpPr txBox="1">
            <a:spLocks noChangeArrowheads="1"/>
          </p:cNvSpPr>
          <p:nvPr/>
        </p:nvSpPr>
        <p:spPr bwMode="white">
          <a:xfrm>
            <a:off x="2169518" y="409138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zh-CN" altLang="en-US" sz="2400" b="1" dirty="0" smtClean="0">
                <a:ea typeface="宋体" charset="-122"/>
              </a:rPr>
              <a:t>跨平台调度执行</a:t>
            </a:r>
            <a:endParaRPr lang="en-US" altLang="zh-CN" sz="2400" b="1" i="0" dirty="0">
              <a:ea typeface="宋体" charset="-122"/>
            </a:endParaRPr>
          </a:p>
        </p:txBody>
      </p:sp>
      <p:pic>
        <p:nvPicPr>
          <p:cNvPr id="28" name="Picture 83" descr="1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491655" y="3962797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4" descr="1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507530" y="3116660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5" descr="1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507530" y="2265760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6" descr="1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496418" y="1408510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87"/>
          <p:cNvSpPr txBox="1">
            <a:spLocks noChangeArrowheads="1"/>
          </p:cNvSpPr>
          <p:nvPr/>
        </p:nvSpPr>
        <p:spPr bwMode="gray">
          <a:xfrm>
            <a:off x="1837730" y="409932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0" dirty="0">
                <a:ea typeface="宋体" charset="-122"/>
              </a:rPr>
              <a:t>4</a:t>
            </a:r>
          </a:p>
        </p:txBody>
      </p:sp>
      <p:sp>
        <p:nvSpPr>
          <p:cNvPr id="33" name="Text Box 88"/>
          <p:cNvSpPr txBox="1">
            <a:spLocks noChangeArrowheads="1"/>
          </p:cNvSpPr>
          <p:nvPr/>
        </p:nvSpPr>
        <p:spPr bwMode="gray">
          <a:xfrm>
            <a:off x="1817093" y="150534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0" dirty="0">
                <a:ea typeface="宋体" charset="-122"/>
              </a:rPr>
              <a:t>1</a:t>
            </a:r>
          </a:p>
        </p:txBody>
      </p:sp>
      <p:sp>
        <p:nvSpPr>
          <p:cNvPr id="34" name="Text Box 89"/>
          <p:cNvSpPr txBox="1">
            <a:spLocks noChangeArrowheads="1"/>
          </p:cNvSpPr>
          <p:nvPr/>
        </p:nvSpPr>
        <p:spPr bwMode="gray">
          <a:xfrm>
            <a:off x="1829793" y="236418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0" dirty="0">
                <a:ea typeface="宋体" charset="-122"/>
              </a:rPr>
              <a:t>2</a:t>
            </a:r>
          </a:p>
        </p:txBody>
      </p:sp>
      <p:sp>
        <p:nvSpPr>
          <p:cNvPr id="35" name="Text Box 90"/>
          <p:cNvSpPr txBox="1">
            <a:spLocks noChangeArrowheads="1"/>
          </p:cNvSpPr>
          <p:nvPr/>
        </p:nvSpPr>
        <p:spPr bwMode="gray">
          <a:xfrm>
            <a:off x="1829793" y="325159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0" dirty="0">
                <a:ea typeface="宋体" charset="-122"/>
              </a:rPr>
              <a:t>3</a:t>
            </a:r>
          </a:p>
        </p:txBody>
      </p:sp>
      <p:pic>
        <p:nvPicPr>
          <p:cNvPr id="36" name="图片 35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56019">
            <a:off x="5913595" y="5426888"/>
            <a:ext cx="3174170" cy="898350"/>
          </a:xfrm>
          <a:prstGeom prst="rect">
            <a:avLst/>
          </a:prstGeom>
        </p:spPr>
      </p:pic>
      <p:grpSp>
        <p:nvGrpSpPr>
          <p:cNvPr id="37" name="Group 73"/>
          <p:cNvGrpSpPr>
            <a:grpSpLocks/>
          </p:cNvGrpSpPr>
          <p:nvPr/>
        </p:nvGrpSpPr>
        <p:grpSpPr bwMode="auto">
          <a:xfrm>
            <a:off x="1691680" y="4869160"/>
            <a:ext cx="5311775" cy="688975"/>
            <a:chOff x="720" y="1392"/>
            <a:chExt cx="4058" cy="480"/>
          </a:xfrm>
        </p:grpSpPr>
        <p:sp>
          <p:nvSpPr>
            <p:cNvPr id="38" name="AutoShape 7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CD2C1"/>
                </a:gs>
                <a:gs pos="50000">
                  <a:srgbClr val="6CD2C1">
                    <a:gamma/>
                    <a:shade val="92157"/>
                    <a:invGamma/>
                  </a:srgbClr>
                </a:gs>
                <a:gs pos="100000">
                  <a:srgbClr val="6CD2C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9" name="Group 7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0" name="AutoShape 7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CD2C1">
                      <a:alpha val="0"/>
                    </a:srgbClr>
                  </a:gs>
                  <a:gs pos="100000">
                    <a:srgbClr val="6CD2C1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AutoShape 7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CD2C1">
                      <a:gamma/>
                      <a:tint val="0"/>
                      <a:invGamma/>
                    </a:srgbClr>
                  </a:gs>
                  <a:gs pos="100000">
                    <a:srgbClr val="6CD2C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2" name="Text Box 78"/>
          <p:cNvSpPr txBox="1">
            <a:spLocks noChangeArrowheads="1"/>
          </p:cNvSpPr>
          <p:nvPr/>
        </p:nvSpPr>
        <p:spPr bwMode="white">
          <a:xfrm>
            <a:off x="2195736" y="5013176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zh-CN" altLang="en-US" sz="2400" b="1" i="0" dirty="0" smtClean="0">
                <a:ea typeface="宋体" charset="-122"/>
              </a:rPr>
              <a:t>开放共建算法测试方法</a:t>
            </a:r>
            <a:endParaRPr lang="en-US" altLang="zh-CN" sz="2400" b="1" i="0" dirty="0">
              <a:ea typeface="宋体" charset="-122"/>
            </a:endParaRPr>
          </a:p>
        </p:txBody>
      </p:sp>
      <p:pic>
        <p:nvPicPr>
          <p:cNvPr id="43" name="Picture 86" descr="1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533749" y="4894114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88"/>
          <p:cNvSpPr txBox="1">
            <a:spLocks noChangeArrowheads="1"/>
          </p:cNvSpPr>
          <p:nvPr/>
        </p:nvSpPr>
        <p:spPr bwMode="gray">
          <a:xfrm>
            <a:off x="1854424" y="499095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ea typeface="宋体" charset="-122"/>
              </a:rPr>
              <a:t>5</a:t>
            </a:r>
            <a:endParaRPr lang="en-US" altLang="zh-CN" sz="2400" b="1" i="0" dirty="0">
              <a:ea typeface="宋体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6497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2" grpId="0"/>
      <p:bldP spid="33" grpId="0"/>
      <p:bldP spid="34" grpId="0"/>
      <p:bldP spid="35" grpId="0"/>
      <p:bldP spid="42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39552" y="980728"/>
            <a:ext cx="860444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85000"/>
                </a:schemeClr>
              </a:gs>
              <a:gs pos="100000">
                <a:srgbClr val="FFFFFF">
                  <a:alpha val="85000"/>
                </a:srgbClr>
              </a:gs>
            </a:gsLst>
            <a:lin ang="16200000" scaled="0"/>
            <a:tileRect/>
          </a:gradFill>
          <a:ln w="3175" cmpd="sng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0"/>
            <a:ext cx="8077200" cy="10527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微软雅黑"/>
                <a:ea typeface="微软雅黑"/>
                <a:cs typeface="微软雅黑"/>
              </a:rPr>
              <a:t>提纲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-457200" y="1498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55576" y="980728"/>
            <a:ext cx="8077200" cy="5328592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背景介绍 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r>
              <a:rPr lang="zh-CN" altLang="en-US" sz="2800" dirty="0" smtClean="0">
                <a:latin typeface="微软雅黑"/>
                <a:ea typeface="微软雅黑"/>
                <a:cs typeface="微软雅黑"/>
              </a:rPr>
              <a:t>推荐算法测试方法</a:t>
            </a:r>
            <a:endParaRPr lang="en-US" altLang="en-US" sz="2800" dirty="0" smtClean="0">
              <a:latin typeface="微软雅黑"/>
              <a:ea typeface="微软雅黑"/>
              <a:cs typeface="微软雅黑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AEC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推荐算法测试平台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展望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lvl="1"/>
            <a:endParaRPr lang="en-US" altLang="en-US" sz="2800" dirty="0">
              <a:latin typeface="微软雅黑"/>
              <a:ea typeface="微软雅黑"/>
              <a:cs typeface="微软雅黑"/>
            </a:endParaRPr>
          </a:p>
          <a:p>
            <a:pPr lvl="1"/>
            <a:endParaRPr lang="en-US" altLang="zh-CN" sz="2400" dirty="0">
              <a:latin typeface="微软雅黑"/>
              <a:ea typeface="微软雅黑"/>
              <a:cs typeface="微软雅黑"/>
            </a:endParaRPr>
          </a:p>
        </p:txBody>
      </p:sp>
    </p:spTree>
    <p:custDataLst>
      <p:tags r:id="rId1"/>
    </p:custDataLst>
  </p:cSld>
  <p:clrMapOvr>
    <a:masterClrMapping/>
  </p:clrMapOvr>
  <p:transition spd="slow" advTm="39125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39552" y="2492896"/>
            <a:ext cx="860444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85000"/>
                </a:schemeClr>
              </a:gs>
              <a:gs pos="100000">
                <a:srgbClr val="FFFFFF">
                  <a:alpha val="85000"/>
                </a:srgbClr>
              </a:gs>
            </a:gsLst>
            <a:lin ang="16200000" scaled="0"/>
            <a:tileRect/>
          </a:gradFill>
          <a:ln w="3175" cmpd="sng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0"/>
            <a:ext cx="8077200" cy="10527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微软雅黑"/>
                <a:ea typeface="微软雅黑"/>
                <a:cs typeface="微软雅黑"/>
              </a:rPr>
              <a:t>提纲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-457200" y="1498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55576" y="980728"/>
            <a:ext cx="8077200" cy="5328592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背景介绍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r>
              <a:rPr lang="zh-CN" altLang="en-US" sz="2800" dirty="0" smtClean="0">
                <a:latin typeface="微软雅黑"/>
                <a:ea typeface="微软雅黑"/>
                <a:cs typeface="微软雅黑"/>
              </a:rPr>
              <a:t>推荐算法测试方法</a:t>
            </a:r>
            <a:endParaRPr lang="en-US" altLang="en-US" sz="2800" dirty="0" smtClean="0">
              <a:latin typeface="微软雅黑"/>
              <a:ea typeface="微软雅黑"/>
              <a:cs typeface="微软雅黑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推荐算法测试平台（</a:t>
            </a: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AEC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）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展望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lvl="1"/>
            <a:endParaRPr lang="en-US" altLang="en-US" sz="2800" dirty="0">
              <a:latin typeface="微软雅黑"/>
              <a:ea typeface="微软雅黑"/>
              <a:cs typeface="微软雅黑"/>
            </a:endParaRPr>
          </a:p>
          <a:p>
            <a:pPr lvl="1"/>
            <a:endParaRPr lang="en-US" altLang="zh-CN" sz="2400" dirty="0">
              <a:latin typeface="微软雅黑"/>
              <a:ea typeface="微软雅黑"/>
              <a:cs typeface="微软雅黑"/>
            </a:endParaRPr>
          </a:p>
        </p:txBody>
      </p:sp>
    </p:spTree>
    <p:custDataLst>
      <p:tags r:id="rId1"/>
    </p:custDataLst>
  </p:cSld>
  <p:clrMapOvr>
    <a:masterClrMapping/>
  </p:clrMapOvr>
  <p:transition spd="slow" advTm="171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62000" y="1124744"/>
          <a:ext cx="8382000" cy="500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左大括号 20"/>
          <p:cNvSpPr/>
          <p:nvPr/>
        </p:nvSpPr>
        <p:spPr>
          <a:xfrm rot="20083545">
            <a:off x="5467701" y="1691905"/>
            <a:ext cx="551112" cy="145128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11"/>
          <p:cNvSpPr txBox="1"/>
          <p:nvPr/>
        </p:nvSpPr>
        <p:spPr>
          <a:xfrm rot="20083545">
            <a:off x="5900066" y="1176749"/>
            <a:ext cx="2226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zh-CN" sz="1600" b="1" dirty="0" err="1" smtClean="0">
                <a:latin typeface="微软雅黑"/>
                <a:ea typeface="微软雅黑"/>
                <a:cs typeface="微软雅黑"/>
              </a:rPr>
              <a:t>Onlinelearning</a:t>
            </a:r>
            <a:r>
              <a:rPr kumimoji="1" lang="zh-CN" altLang="en-US" sz="1600" b="1" dirty="0" smtClean="0">
                <a:latin typeface="微软雅黑"/>
                <a:ea typeface="微软雅黑"/>
                <a:cs typeface="微软雅黑"/>
              </a:rPr>
              <a:t>机器学习算法测试方法</a:t>
            </a:r>
            <a:endParaRPr kumimoji="1" lang="en-US" altLang="zh-CN" sz="1600" b="1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Arial" pitchFamily="34" charset="0"/>
              <a:buChar char="•"/>
            </a:pPr>
            <a:endParaRPr kumimoji="1" lang="en-US" altLang="zh-CN" sz="1600" b="1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Arial" pitchFamily="34" charset="0"/>
              <a:buChar char="•"/>
            </a:pPr>
            <a:r>
              <a:rPr kumimoji="1" lang="zh-CN" altLang="en-US" sz="1600" b="1" dirty="0" smtClean="0">
                <a:latin typeface="微软雅黑"/>
                <a:ea typeface="微软雅黑"/>
                <a:cs typeface="微软雅黑"/>
              </a:rPr>
              <a:t>实时特征、实时计算测试方法</a:t>
            </a:r>
            <a:endParaRPr kumimoji="1" lang="zh-CN" altLang="en-US" sz="1600" b="1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23" name="左大括号 22"/>
          <p:cNvSpPr/>
          <p:nvPr/>
        </p:nvSpPr>
        <p:spPr>
          <a:xfrm rot="20030712">
            <a:off x="6699896" y="4282049"/>
            <a:ext cx="575949" cy="131983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11"/>
          <p:cNvSpPr txBox="1"/>
          <p:nvPr/>
        </p:nvSpPr>
        <p:spPr>
          <a:xfrm rot="20030712">
            <a:off x="7017404" y="3949270"/>
            <a:ext cx="222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zh-CN" altLang="en-US" sz="1600" b="1" dirty="0" smtClean="0">
                <a:latin typeface="微软雅黑"/>
                <a:ea typeface="微软雅黑"/>
                <a:cs typeface="微软雅黑"/>
              </a:rPr>
              <a:t>测试方法开放共建</a:t>
            </a:r>
            <a:endParaRPr kumimoji="1" lang="en-US" altLang="zh-CN" sz="1600" b="1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Arial" pitchFamily="34" charset="0"/>
              <a:buChar char="•"/>
            </a:pPr>
            <a:endParaRPr kumimoji="1" lang="en-US" altLang="zh-CN" sz="1600" b="1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Arial" pitchFamily="34" charset="0"/>
              <a:buChar char="•"/>
            </a:pPr>
            <a:r>
              <a:rPr kumimoji="1" lang="zh-CN" altLang="en-US" sz="1600" b="1" dirty="0" smtClean="0">
                <a:latin typeface="微软雅黑"/>
                <a:ea typeface="微软雅黑"/>
                <a:cs typeface="微软雅黑"/>
              </a:rPr>
              <a:t>测试方法外部服务化</a:t>
            </a:r>
            <a:endParaRPr kumimoji="1" lang="zh-CN" altLang="en-US" sz="1600" b="1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25" name="文本框 11"/>
          <p:cNvSpPr txBox="1"/>
          <p:nvPr/>
        </p:nvSpPr>
        <p:spPr>
          <a:xfrm rot="1806243">
            <a:off x="894606" y="4203972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zh-CN" sz="1600" b="1" dirty="0" smtClean="0">
                <a:latin typeface="微软雅黑"/>
                <a:ea typeface="微软雅黑"/>
                <a:cs typeface="微软雅黑"/>
              </a:rPr>
              <a:t>Online</a:t>
            </a:r>
            <a:r>
              <a:rPr kumimoji="1" lang="zh-CN" altLang="en-US" sz="1600" b="1" dirty="0" smtClean="0">
                <a:latin typeface="微软雅黑"/>
                <a:ea typeface="微软雅黑"/>
                <a:cs typeface="微软雅黑"/>
              </a:rPr>
              <a:t>算法验收测试方法</a:t>
            </a:r>
            <a:endParaRPr kumimoji="1" lang="en-US" altLang="zh-CN" sz="1600" b="1" dirty="0" smtClean="0">
              <a:latin typeface="微软雅黑"/>
              <a:ea typeface="微软雅黑"/>
              <a:cs typeface="微软雅黑"/>
            </a:endParaRPr>
          </a:p>
          <a:p>
            <a:pPr>
              <a:buFont typeface="Arial" pitchFamily="34" charset="0"/>
              <a:buChar char="•"/>
            </a:pPr>
            <a:endParaRPr kumimoji="1" lang="en-US" altLang="zh-CN" sz="1600" b="1" dirty="0">
              <a:latin typeface="微软雅黑"/>
              <a:ea typeface="微软雅黑"/>
              <a:cs typeface="微软雅黑"/>
            </a:endParaRPr>
          </a:p>
          <a:p>
            <a:pPr>
              <a:buFont typeface="Arial" pitchFamily="34" charset="0"/>
              <a:buChar char="•"/>
            </a:pPr>
            <a:r>
              <a:rPr kumimoji="1" lang="zh-CN" altLang="en-US" sz="1600" b="1" dirty="0" smtClean="0">
                <a:latin typeface="微软雅黑"/>
                <a:ea typeface="微软雅黑"/>
                <a:cs typeface="微软雅黑"/>
              </a:rPr>
              <a:t>数据规则扫描方法</a:t>
            </a:r>
            <a:endParaRPr kumimoji="1" lang="zh-CN" altLang="en-US" sz="1600" b="1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26" name="右大括号 25"/>
          <p:cNvSpPr/>
          <p:nvPr/>
        </p:nvSpPr>
        <p:spPr>
          <a:xfrm rot="1806243">
            <a:off x="2400612" y="4561779"/>
            <a:ext cx="552312" cy="14362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855112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总结</a:t>
            </a:r>
          </a:p>
        </p:txBody>
      </p:sp>
    </p:spTree>
    <p:custDataLst>
      <p:tags r:id="rId1"/>
    </p:custDataLst>
  </p:cSld>
  <p:clrMapOvr>
    <a:masterClrMapping/>
  </p:clrMapOvr>
  <p:transition spd="slow" advTm="6818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1" grpId="0" animBg="1"/>
      <p:bldP spid="22" grpId="0"/>
      <p:bldP spid="23" grpId="0" animBg="1"/>
      <p:bldP spid="24" grpId="0"/>
      <p:bldP spid="25" grpId="0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7584" y="1916832"/>
            <a:ext cx="8077200" cy="208823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/>
                <a:ea typeface="微软雅黑"/>
                <a:cs typeface="微软雅黑"/>
              </a:rPr>
              <a:t>ThanK YOU</a:t>
            </a:r>
            <a:r>
              <a:rPr lang="zh-CN" alt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/>
                <a:ea typeface="微软雅黑"/>
                <a:cs typeface="微软雅黑"/>
              </a:rPr>
              <a:t>！</a:t>
            </a:r>
            <a:r>
              <a:rPr lang="en-US" altLang="zh-C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/>
                <a:ea typeface="微软雅黑"/>
                <a:cs typeface="微软雅黑"/>
              </a:rPr>
              <a:t/>
            </a:r>
            <a:br>
              <a:rPr lang="en-US" altLang="zh-C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/>
                <a:ea typeface="微软雅黑"/>
                <a:cs typeface="微软雅黑"/>
              </a:rPr>
            </a:br>
            <a:r>
              <a:rPr lang="en-US" altLang="zh-C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/>
                <a:ea typeface="微软雅黑"/>
                <a:cs typeface="微软雅黑"/>
              </a:rPr>
              <a:t/>
            </a:r>
            <a:br>
              <a:rPr lang="en-US" altLang="zh-C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/>
                <a:ea typeface="微软雅黑"/>
                <a:cs typeface="微软雅黑"/>
              </a:rPr>
            </a:br>
            <a:r>
              <a:rPr lang="en-US" altLang="zh-C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/>
                <a:ea typeface="微软雅黑"/>
                <a:cs typeface="微软雅黑"/>
              </a:rPr>
              <a:t>Q&amp;A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软雅黑"/>
              <a:ea typeface="微软雅黑"/>
              <a:cs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026366314"/>
      </p:ext>
    </p:extLst>
  </p:cSld>
  <p:clrMapOvr>
    <a:masterClrMapping/>
  </p:clrMapOvr>
  <p:transition spd="slow" advTm="2496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83104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zh-CN" altLang="en-US" sz="2400" dirty="0">
                <a:latin typeface="微软雅黑"/>
                <a:ea typeface="微软雅黑"/>
                <a:cs typeface="微软雅黑"/>
              </a:rPr>
              <a:t>推荐业务介绍</a:t>
            </a:r>
          </a:p>
        </p:txBody>
      </p:sp>
      <p:pic>
        <p:nvPicPr>
          <p:cNvPr id="9" name="图片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5212" y="585787"/>
            <a:ext cx="1933575" cy="5686425"/>
          </a:xfrm>
          <a:prstGeom prst="rect">
            <a:avLst/>
          </a:prstGeom>
        </p:spPr>
      </p:pic>
      <p:pic>
        <p:nvPicPr>
          <p:cNvPr id="10" name="图片 9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162" y="966787"/>
            <a:ext cx="5781675" cy="4924425"/>
          </a:xfrm>
          <a:prstGeom prst="rect">
            <a:avLst/>
          </a:prstGeom>
        </p:spPr>
      </p:pic>
      <p:pic>
        <p:nvPicPr>
          <p:cNvPr id="11" name="图片 10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879653"/>
            <a:ext cx="9144000" cy="3098694"/>
          </a:xfrm>
          <a:prstGeom prst="rect">
            <a:avLst/>
          </a:prstGeom>
        </p:spPr>
      </p:pic>
      <p:pic>
        <p:nvPicPr>
          <p:cNvPr id="12" name="图片 11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47925" y="2076450"/>
            <a:ext cx="4248150" cy="2705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706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11096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zh-CN" altLang="en-US" sz="2400" dirty="0">
                <a:latin typeface="微软雅黑"/>
                <a:ea typeface="微软雅黑"/>
                <a:cs typeface="微软雅黑"/>
              </a:rPr>
              <a:t>推荐业务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介绍</a:t>
            </a:r>
            <a:endParaRPr lang="zh-CN" altLang="en-US" sz="2400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908720"/>
            <a:ext cx="7272808" cy="530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3062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83104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推荐算法框架介绍</a:t>
            </a:r>
            <a:endParaRPr lang="zh-CN" altLang="en-US" sz="2400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5" name="内容占位符 4" descr="2015-01-11_16071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10458" y="908721"/>
            <a:ext cx="7810014" cy="5845930"/>
          </a:xfrm>
        </p:spPr>
      </p:pic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39552" y="1484784"/>
            <a:ext cx="860444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85000"/>
                </a:schemeClr>
              </a:gs>
              <a:gs pos="100000">
                <a:srgbClr val="FFFFFF">
                  <a:alpha val="85000"/>
                </a:srgbClr>
              </a:gs>
            </a:gsLst>
            <a:lin ang="16200000" scaled="0"/>
            <a:tileRect/>
          </a:gradFill>
          <a:ln w="3175" cmpd="sng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0"/>
            <a:ext cx="8077200" cy="10527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微软雅黑"/>
                <a:ea typeface="微软雅黑"/>
                <a:cs typeface="微软雅黑"/>
              </a:rPr>
              <a:t>提纲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-457200" y="1498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55576" y="980728"/>
            <a:ext cx="8077200" cy="5328592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背景介绍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r>
              <a:rPr lang="zh-CN" altLang="en-US" sz="2800" dirty="0" smtClean="0">
                <a:latin typeface="微软雅黑"/>
                <a:ea typeface="微软雅黑"/>
                <a:cs typeface="微软雅黑"/>
              </a:rPr>
              <a:t>推荐算法测试方法</a:t>
            </a:r>
            <a:endParaRPr lang="en-US" altLang="en-US" sz="2800" dirty="0" smtClean="0">
              <a:latin typeface="微软雅黑"/>
              <a:ea typeface="微软雅黑"/>
              <a:cs typeface="微软雅黑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AEC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推荐算法测试平台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展望</a:t>
            </a:r>
            <a:endParaRPr lang="en-US" altLang="zh-CN" dirty="0" smtClean="0">
              <a:latin typeface="微软雅黑"/>
              <a:ea typeface="微软雅黑"/>
              <a:cs typeface="微软雅黑"/>
            </a:endParaRPr>
          </a:p>
          <a:p>
            <a:pPr lvl="1"/>
            <a:endParaRPr lang="en-US" altLang="en-US" sz="2800" dirty="0">
              <a:latin typeface="微软雅黑"/>
              <a:ea typeface="微软雅黑"/>
              <a:cs typeface="微软雅黑"/>
            </a:endParaRPr>
          </a:p>
          <a:p>
            <a:pPr lvl="1"/>
            <a:endParaRPr lang="en-US" altLang="zh-CN" sz="2400" dirty="0">
              <a:latin typeface="微软雅黑"/>
              <a:ea typeface="微软雅黑"/>
              <a:cs typeface="微软雅黑"/>
            </a:endParaRPr>
          </a:p>
        </p:txBody>
      </p:sp>
    </p:spTree>
    <p:custDataLst>
      <p:tags r:id="rId1"/>
    </p:custDataLst>
  </p:cSld>
  <p:clrMapOvr>
    <a:masterClrMapping/>
  </p:clrMapOvr>
  <p:transition spd="slow" advTm="4617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优秀推荐算法评测维度</a:t>
            </a:r>
            <a:endParaRPr lang="zh-CN" altLang="en-US" sz="2800" dirty="0"/>
          </a:p>
        </p:txBody>
      </p:sp>
      <p:sp>
        <p:nvSpPr>
          <p:cNvPr id="4" name="Rounded Rectangle 5"/>
          <p:cNvSpPr>
            <a:spLocks noChangeArrowheads="1"/>
          </p:cNvSpPr>
          <p:nvPr/>
        </p:nvSpPr>
        <p:spPr bwMode="auto">
          <a:xfrm>
            <a:off x="3417888" y="1641475"/>
            <a:ext cx="2332037" cy="1530350"/>
          </a:xfrm>
          <a:prstGeom prst="roundRect">
            <a:avLst>
              <a:gd name="adj" fmla="val 10995"/>
            </a:avLst>
          </a:prstGeom>
          <a:gradFill rotWithShape="1">
            <a:gsLst>
              <a:gs pos="0">
                <a:srgbClr val="000000">
                  <a:lumMod val="75000"/>
                </a:srgbClr>
              </a:gs>
              <a:gs pos="100000">
                <a:srgbClr val="000000">
                  <a:lumMod val="40000"/>
                  <a:lumOff val="60000"/>
                </a:srgbClr>
              </a:gs>
            </a:gsLst>
            <a:lin ang="16200000"/>
          </a:gradFill>
          <a:ln w="9525">
            <a:solidFill>
              <a:srgbClr val="26262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8016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b="1" kern="0" noProof="1" smtClean="0">
                <a:solidFill>
                  <a:srgbClr val="FFFFFF"/>
                </a:solidFill>
                <a:latin typeface="Calibri" pitchFamily="-65" charset="0"/>
                <a:cs typeface="Arial" charset="0"/>
              </a:rPr>
              <a:t>用户</a:t>
            </a:r>
            <a:endParaRPr lang="en-US" sz="3200" b="1" kern="0" noProof="1">
              <a:solidFill>
                <a:srgbClr val="FFFFFF"/>
              </a:solidFill>
              <a:latin typeface="Calibri" pitchFamily="-65" charset="0"/>
              <a:cs typeface="Arial" charset="0"/>
            </a:endParaRPr>
          </a:p>
        </p:txBody>
      </p:sp>
      <p:sp>
        <p:nvSpPr>
          <p:cNvPr id="5" name="Rounded Rectangle 8"/>
          <p:cNvSpPr>
            <a:spLocks noChangeArrowheads="1"/>
          </p:cNvSpPr>
          <p:nvPr/>
        </p:nvSpPr>
        <p:spPr bwMode="auto">
          <a:xfrm>
            <a:off x="5580112" y="3789040"/>
            <a:ext cx="2333625" cy="1528763"/>
          </a:xfrm>
          <a:prstGeom prst="roundRect">
            <a:avLst>
              <a:gd name="adj" fmla="val 10995"/>
            </a:avLst>
          </a:prstGeom>
          <a:gradFill rotWithShape="1">
            <a:gsLst>
              <a:gs pos="0">
                <a:srgbClr val="12A0F6"/>
              </a:gs>
              <a:gs pos="100000">
                <a:srgbClr val="84DFE4"/>
              </a:gs>
            </a:gsLst>
            <a:lin ang="16200000"/>
          </a:gradFill>
          <a:ln w="9525">
            <a:solidFill>
              <a:srgbClr val="26262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801688">
              <a:spcBef>
                <a:spcPct val="20000"/>
              </a:spcBef>
              <a:defRPr/>
            </a:pPr>
            <a:r>
              <a:rPr lang="zh-CN" altLang="en-US" sz="3200" b="1" kern="0" noProof="1" smtClean="0">
                <a:latin typeface="Calibri" pitchFamily="-65" charset="0"/>
                <a:cs typeface="Arial" charset="0"/>
              </a:rPr>
              <a:t>卖家</a:t>
            </a:r>
            <a:endParaRPr lang="en-US" altLang="zh-CN" sz="3200" b="1" kern="0" noProof="1" smtClean="0">
              <a:latin typeface="Calibri" pitchFamily="-65" charset="0"/>
              <a:cs typeface="Arial" charset="0"/>
            </a:endParaRPr>
          </a:p>
        </p:txBody>
      </p:sp>
      <p:sp>
        <p:nvSpPr>
          <p:cNvPr id="6" name="Rounded Rectangle 10"/>
          <p:cNvSpPr>
            <a:spLocks noChangeArrowheads="1"/>
          </p:cNvSpPr>
          <p:nvPr/>
        </p:nvSpPr>
        <p:spPr bwMode="auto">
          <a:xfrm>
            <a:off x="1403648" y="3789040"/>
            <a:ext cx="2333625" cy="1528763"/>
          </a:xfrm>
          <a:prstGeom prst="roundRect">
            <a:avLst>
              <a:gd name="adj" fmla="val 10995"/>
            </a:avLst>
          </a:prstGeom>
          <a:gradFill rotWithShape="1">
            <a:gsLst>
              <a:gs pos="0">
                <a:srgbClr val="A6F77D"/>
              </a:gs>
              <a:gs pos="100000">
                <a:srgbClr val="72D816"/>
              </a:gs>
            </a:gsLst>
            <a:lin ang="5400000" scaled="1"/>
          </a:gradFill>
          <a:ln w="9525">
            <a:solidFill>
              <a:srgbClr val="4F950F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801688">
              <a:spcBef>
                <a:spcPct val="20000"/>
              </a:spcBef>
              <a:defRPr/>
            </a:pPr>
            <a:r>
              <a:rPr lang="zh-CN" altLang="en-US" sz="3200" b="1" kern="0" noProof="1" smtClean="0">
                <a:latin typeface="Calibri" pitchFamily="-65" charset="0"/>
                <a:cs typeface="Arial" charset="0"/>
              </a:rPr>
              <a:t>网站</a:t>
            </a:r>
            <a:endParaRPr lang="en-US" altLang="en-US" sz="3200" b="1" kern="0" noProof="1">
              <a:latin typeface="Calibri" pitchFamily="-65" charset="0"/>
              <a:cs typeface="Arial" charset="0"/>
            </a:endParaRPr>
          </a:p>
        </p:txBody>
      </p:sp>
      <p:sp>
        <p:nvSpPr>
          <p:cNvPr id="7" name="Nedadbuet pil 79"/>
          <p:cNvSpPr/>
          <p:nvPr/>
        </p:nvSpPr>
        <p:spPr bwMode="auto">
          <a:xfrm rot="365095">
            <a:off x="5115713" y="2444805"/>
            <a:ext cx="1766435" cy="1257559"/>
          </a:xfrm>
          <a:prstGeom prst="curvedDownArrow">
            <a:avLst>
              <a:gd name="adj1" fmla="val 17923"/>
              <a:gd name="adj2" fmla="val 27598"/>
              <a:gd name="adj3" fmla="val 27674"/>
            </a:avLst>
          </a:prstGeom>
          <a:gradFill flip="none" rotWithShape="1">
            <a:gsLst>
              <a:gs pos="18000">
                <a:srgbClr val="0070C0"/>
              </a:gs>
              <a:gs pos="34000">
                <a:srgbClr val="13D6FD">
                  <a:alpha val="41961"/>
                </a:srgbClr>
              </a:gs>
              <a:gs pos="59000">
                <a:srgbClr val="0081BE">
                  <a:lumMod val="40000"/>
                  <a:lumOff val="60000"/>
                  <a:alpha val="0"/>
                </a:srgbClr>
              </a:gs>
              <a:gs pos="100000">
                <a:srgbClr val="E6E6E6">
                  <a:alpha val="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8" name="Nedadbuet pil 79"/>
          <p:cNvSpPr/>
          <p:nvPr/>
        </p:nvSpPr>
        <p:spPr bwMode="auto">
          <a:xfrm rot="14420951">
            <a:off x="2047905" y="2770741"/>
            <a:ext cx="1766247" cy="1257693"/>
          </a:xfrm>
          <a:prstGeom prst="curvedDownArrow">
            <a:avLst>
              <a:gd name="adj1" fmla="val 17923"/>
              <a:gd name="adj2" fmla="val 27598"/>
              <a:gd name="adj3" fmla="val 27674"/>
            </a:avLst>
          </a:prstGeom>
          <a:gradFill flip="none" rotWithShape="1">
            <a:gsLst>
              <a:gs pos="18000">
                <a:srgbClr val="0070C0"/>
              </a:gs>
              <a:gs pos="34000">
                <a:srgbClr val="13D6FD">
                  <a:alpha val="41961"/>
                </a:srgbClr>
              </a:gs>
              <a:gs pos="59000">
                <a:srgbClr val="0081BE">
                  <a:lumMod val="40000"/>
                  <a:lumOff val="60000"/>
                  <a:alpha val="0"/>
                </a:srgbClr>
              </a:gs>
              <a:gs pos="100000">
                <a:srgbClr val="E6E6E6">
                  <a:alpha val="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9" name="Nedadbuet pil 79"/>
          <p:cNvSpPr/>
          <p:nvPr/>
        </p:nvSpPr>
        <p:spPr bwMode="auto">
          <a:xfrm rot="7350500">
            <a:off x="3855452" y="4060155"/>
            <a:ext cx="1766247" cy="1257693"/>
          </a:xfrm>
          <a:prstGeom prst="curvedDownArrow">
            <a:avLst>
              <a:gd name="adj1" fmla="val 17923"/>
              <a:gd name="adj2" fmla="val 27598"/>
              <a:gd name="adj3" fmla="val 27674"/>
            </a:avLst>
          </a:prstGeom>
          <a:gradFill flip="none" rotWithShape="1">
            <a:gsLst>
              <a:gs pos="18000">
                <a:srgbClr val="0070C0"/>
              </a:gs>
              <a:gs pos="34000">
                <a:srgbClr val="13D6FD">
                  <a:alpha val="41961"/>
                </a:srgbClr>
              </a:gs>
              <a:gs pos="59000">
                <a:srgbClr val="0081BE">
                  <a:lumMod val="40000"/>
                  <a:lumOff val="60000"/>
                  <a:alpha val="0"/>
                </a:srgbClr>
              </a:gs>
              <a:gs pos="100000">
                <a:srgbClr val="E6E6E6">
                  <a:alpha val="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0" name="矩形 9"/>
          <p:cNvSpPr/>
          <p:nvPr/>
        </p:nvSpPr>
        <p:spPr>
          <a:xfrm rot="21041244">
            <a:off x="5204038" y="5968749"/>
            <a:ext cx="39654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挑战：感性判断到指标量化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AutoShape 155"/>
          <p:cNvSpPr>
            <a:spLocks noChangeArrowheads="1"/>
          </p:cNvSpPr>
          <p:nvPr/>
        </p:nvSpPr>
        <p:spPr bwMode="auto">
          <a:xfrm>
            <a:off x="5868144" y="332656"/>
            <a:ext cx="2016224" cy="1008112"/>
          </a:xfrm>
          <a:prstGeom prst="roundRect">
            <a:avLst>
              <a:gd name="adj" fmla="val 13273"/>
            </a:avLst>
          </a:prstGeom>
          <a:solidFill>
            <a:sysClr val="windowText" lastClr="000000">
              <a:alpha val="50195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1" kern="0" dirty="0" smtClean="0">
                <a:solidFill>
                  <a:prstClr val="white"/>
                </a:solidFill>
                <a:latin typeface="Arial" pitchFamily="34" charset="0"/>
                <a:ea typeface="굴림" pitchFamily="34" charset="-127"/>
              </a:rPr>
              <a:t>高质量、感兴趣的商品</a:t>
            </a:r>
            <a:endParaRPr kumimoji="1" lang="ko-KR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9" name="Oval 160"/>
          <p:cNvSpPr>
            <a:spLocks noChangeArrowheads="1"/>
          </p:cNvSpPr>
          <p:nvPr/>
        </p:nvSpPr>
        <p:spPr bwMode="auto">
          <a:xfrm>
            <a:off x="5436096" y="1916832"/>
            <a:ext cx="140127" cy="134579"/>
          </a:xfrm>
          <a:prstGeom prst="ellipse">
            <a:avLst/>
          </a:prstGeom>
          <a:solidFill>
            <a:srgbClr val="FF6600"/>
          </a:solidFill>
          <a:ln w="19050" algn="ctr">
            <a:solidFill>
              <a:sysClr val="window" lastClr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34" charset="-127"/>
              <a:ea typeface="굴림" pitchFamily="34" charset="-127"/>
            </a:endParaRPr>
          </a:p>
        </p:txBody>
      </p:sp>
      <p:cxnSp>
        <p:nvCxnSpPr>
          <p:cNvPr id="20" name="AutoShape 163"/>
          <p:cNvCxnSpPr>
            <a:cxnSpLocks noChangeShapeType="1"/>
          </p:cNvCxnSpPr>
          <p:nvPr/>
        </p:nvCxnSpPr>
        <p:spPr bwMode="auto">
          <a:xfrm flipH="1">
            <a:off x="5508104" y="1340768"/>
            <a:ext cx="1188130" cy="648072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" name="AutoShape 155"/>
          <p:cNvSpPr>
            <a:spLocks noChangeArrowheads="1"/>
          </p:cNvSpPr>
          <p:nvPr/>
        </p:nvSpPr>
        <p:spPr bwMode="auto">
          <a:xfrm>
            <a:off x="6876256" y="2132856"/>
            <a:ext cx="2016224" cy="1008112"/>
          </a:xfrm>
          <a:prstGeom prst="roundRect">
            <a:avLst>
              <a:gd name="adj" fmla="val 13273"/>
            </a:avLst>
          </a:prstGeom>
          <a:solidFill>
            <a:sysClr val="windowText" lastClr="000000">
              <a:alpha val="50195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None/>
              <a:defRPr/>
            </a:pPr>
            <a:r>
              <a:rPr kumimoji="1" lang="zh-CN" altLang="en-US" sz="1400" b="1" kern="0" dirty="0" smtClean="0">
                <a:solidFill>
                  <a:prstClr val="white"/>
                </a:solidFill>
                <a:latin typeface="Arial" pitchFamily="34" charset="0"/>
                <a:ea typeface="굴림" pitchFamily="34" charset="-127"/>
              </a:rPr>
              <a:t>大多数卖家</a:t>
            </a:r>
            <a:endParaRPr kumimoji="1" lang="ko-KR" altLang="ko-KR" sz="1400" b="1" kern="0" dirty="0" smtClean="0">
              <a:solidFill>
                <a:prstClr val="white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6" name="Oval 160"/>
          <p:cNvSpPr>
            <a:spLocks noChangeArrowheads="1"/>
          </p:cNvSpPr>
          <p:nvPr/>
        </p:nvSpPr>
        <p:spPr bwMode="auto">
          <a:xfrm>
            <a:off x="7092280" y="4077072"/>
            <a:ext cx="140127" cy="134579"/>
          </a:xfrm>
          <a:prstGeom prst="ellipse">
            <a:avLst/>
          </a:prstGeom>
          <a:solidFill>
            <a:srgbClr val="FF6600"/>
          </a:solidFill>
          <a:ln w="19050" algn="ctr">
            <a:solidFill>
              <a:sysClr val="window" lastClr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34" charset="-127"/>
              <a:ea typeface="굴림" pitchFamily="34" charset="-127"/>
            </a:endParaRPr>
          </a:p>
        </p:txBody>
      </p:sp>
      <p:cxnSp>
        <p:nvCxnSpPr>
          <p:cNvPr id="27" name="AutoShape 163"/>
          <p:cNvCxnSpPr>
            <a:cxnSpLocks noChangeShapeType="1"/>
          </p:cNvCxnSpPr>
          <p:nvPr/>
        </p:nvCxnSpPr>
        <p:spPr bwMode="auto">
          <a:xfrm flipH="1">
            <a:off x="7164288" y="3140968"/>
            <a:ext cx="576064" cy="998675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AutoShape 155"/>
          <p:cNvSpPr>
            <a:spLocks noChangeArrowheads="1"/>
          </p:cNvSpPr>
          <p:nvPr/>
        </p:nvSpPr>
        <p:spPr bwMode="auto">
          <a:xfrm>
            <a:off x="611560" y="1628800"/>
            <a:ext cx="2016224" cy="1008112"/>
          </a:xfrm>
          <a:prstGeom prst="roundRect">
            <a:avLst>
              <a:gd name="adj" fmla="val 13273"/>
            </a:avLst>
          </a:prstGeom>
          <a:solidFill>
            <a:sysClr val="windowText" lastClr="000000">
              <a:alpha val="50195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None/>
              <a:defRPr/>
            </a:pPr>
            <a:r>
              <a:rPr kumimoji="1" lang="zh-CN" altLang="en-US" sz="1400" b="1" kern="0" dirty="0" smtClean="0">
                <a:solidFill>
                  <a:prstClr val="white"/>
                </a:solidFill>
                <a:latin typeface="Arial" pitchFamily="34" charset="0"/>
                <a:ea typeface="굴림" pitchFamily="34" charset="-127"/>
              </a:rPr>
              <a:t>用户反馈、促进成交</a:t>
            </a:r>
            <a:endParaRPr kumimoji="1" lang="ko-KR" altLang="ko-KR" sz="1400" b="1" kern="0" dirty="0" smtClean="0">
              <a:solidFill>
                <a:prstClr val="white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31" name="Oval 160"/>
          <p:cNvSpPr>
            <a:spLocks noChangeArrowheads="1"/>
          </p:cNvSpPr>
          <p:nvPr/>
        </p:nvSpPr>
        <p:spPr bwMode="auto">
          <a:xfrm>
            <a:off x="1907704" y="4077072"/>
            <a:ext cx="140127" cy="134579"/>
          </a:xfrm>
          <a:prstGeom prst="ellipse">
            <a:avLst/>
          </a:prstGeom>
          <a:solidFill>
            <a:srgbClr val="FF6600"/>
          </a:solidFill>
          <a:ln w="19050" algn="ctr">
            <a:solidFill>
              <a:sysClr val="window" lastClr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34" charset="-127"/>
              <a:ea typeface="굴림" pitchFamily="34" charset="-127"/>
            </a:endParaRPr>
          </a:p>
        </p:txBody>
      </p:sp>
      <p:cxnSp>
        <p:nvCxnSpPr>
          <p:cNvPr id="32" name="AutoShape 163"/>
          <p:cNvCxnSpPr>
            <a:cxnSpLocks noChangeShapeType="1"/>
            <a:stCxn id="30" idx="2"/>
          </p:cNvCxnSpPr>
          <p:nvPr/>
        </p:nvCxnSpPr>
        <p:spPr bwMode="auto">
          <a:xfrm>
            <a:off x="1619672" y="2636912"/>
            <a:ext cx="288032" cy="1430723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spd="slow" advTm="7121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8" grpId="0" animBg="1"/>
      <p:bldP spid="19" grpId="0" animBg="1"/>
      <p:bldP spid="25" grpId="0" animBg="1"/>
      <p:bldP spid="26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0"/>
            <a:ext cx="807720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常见推荐算法测试方法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1548185" y="2132856"/>
            <a:ext cx="3367088" cy="766763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CCEC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1548185" y="2926606"/>
            <a:ext cx="3367088" cy="766763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CCEC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548185" y="3726706"/>
            <a:ext cx="3367088" cy="766763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CCEC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4" name="Group 35"/>
          <p:cNvGrpSpPr>
            <a:grpSpLocks/>
          </p:cNvGrpSpPr>
          <p:nvPr/>
        </p:nvGrpSpPr>
        <p:grpSpPr bwMode="auto">
          <a:xfrm rot="10082854">
            <a:off x="6469210" y="5086797"/>
            <a:ext cx="1198563" cy="303212"/>
            <a:chOff x="2598" y="1026"/>
            <a:chExt cx="957" cy="242"/>
          </a:xfrm>
        </p:grpSpPr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47" name="Group 3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3" name="AutoShape 3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AutoShape 3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AutoShape 4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AutoShape 4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8" name="Group 4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9" name="AutoShape 4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AutoShape 4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AutoShape 4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AutoShape 4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6" name="Group 47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37" name="Group 4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3" name="AutoShape 4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AutoShape 5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AutoShape 5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AutoShape 5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8" name="Group 5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9" name="AutoShape 5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AutoShape 5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AutoShape 5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AutoShape 5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57" name="Group 58"/>
          <p:cNvGrpSpPr>
            <a:grpSpLocks/>
          </p:cNvGrpSpPr>
          <p:nvPr/>
        </p:nvGrpSpPr>
        <p:grpSpPr bwMode="auto">
          <a:xfrm rot="10082854">
            <a:off x="7549348" y="4006512"/>
            <a:ext cx="1196975" cy="303213"/>
            <a:chOff x="2598" y="1026"/>
            <a:chExt cx="957" cy="242"/>
          </a:xfrm>
        </p:grpSpPr>
        <p:grpSp>
          <p:nvGrpSpPr>
            <p:cNvPr id="58" name="Group 59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70" name="Group 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6" name="AutoShape 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AutoShape 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AutoShape 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AutoShape 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1" name="Group 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" name="AutoShape 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AutoShape 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AutoShape 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AutoShape 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9" name="Group 70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60" name="Group 7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6" name="AutoShape 7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AutoShape 7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AutoShape 7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AutoShape 7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1" name="Group 7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" name="AutoShape 7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AutoShape 7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AutoShape 7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AutoShape 8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80" name="Group 81"/>
          <p:cNvGrpSpPr>
            <a:grpSpLocks/>
          </p:cNvGrpSpPr>
          <p:nvPr/>
        </p:nvGrpSpPr>
        <p:grpSpPr bwMode="auto">
          <a:xfrm>
            <a:off x="6826051" y="1747694"/>
            <a:ext cx="1196975" cy="303213"/>
            <a:chOff x="2598" y="1026"/>
            <a:chExt cx="957" cy="242"/>
          </a:xfrm>
        </p:grpSpPr>
        <p:grpSp>
          <p:nvGrpSpPr>
            <p:cNvPr id="81" name="Group 82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93" name="Group 8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9" name="AutoShape 8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AutoShape 8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AutoShape 8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AutoShape 8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4" name="Group 8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5" name="AutoShape 8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AutoShape 9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AutoShape 9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AutoShape 9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82" name="Group 93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83" name="Group 9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9" name="AutoShape 9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AutoShape 9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AutoShape 9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AutoShape 9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4" name="Group 9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5" name="AutoShape 10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AutoShape 10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AutoShape 10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AutoShape 10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03" name="Group 127"/>
          <p:cNvGrpSpPr>
            <a:grpSpLocks/>
          </p:cNvGrpSpPr>
          <p:nvPr/>
        </p:nvGrpSpPr>
        <p:grpSpPr bwMode="auto">
          <a:xfrm rot="-232145">
            <a:off x="5702101" y="3555857"/>
            <a:ext cx="1235075" cy="331787"/>
            <a:chOff x="1824" y="2448"/>
            <a:chExt cx="987" cy="266"/>
          </a:xfrm>
        </p:grpSpPr>
        <p:grpSp>
          <p:nvGrpSpPr>
            <p:cNvPr id="104" name="Group 128"/>
            <p:cNvGrpSpPr>
              <a:grpSpLocks/>
            </p:cNvGrpSpPr>
            <p:nvPr/>
          </p:nvGrpSpPr>
          <p:grpSpPr bwMode="auto">
            <a:xfrm rot="513316">
              <a:off x="1824" y="2448"/>
              <a:ext cx="957" cy="242"/>
              <a:chOff x="2598" y="1026"/>
              <a:chExt cx="957" cy="242"/>
            </a:xfrm>
          </p:grpSpPr>
          <p:grpSp>
            <p:nvGrpSpPr>
              <p:cNvPr id="128" name="Group 129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40" name="Group 13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46" name="AutoShape 131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7" name="AutoShape 132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8" name="AutoShape 133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9" name="AutoShape 134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41" name="Group 13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2" name="AutoShape 136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3" name="AutoShape 137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4" name="AutoShape 138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5" name="AutoShape 139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29" name="Group 140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30" name="Group 14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36" name="AutoShape 14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7" name="AutoShape 14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8" name="AutoShape 14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9" name="AutoShape 14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31" name="Group 14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32" name="AutoShape 14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3" name="AutoShape 14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4" name="AutoShape 14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5" name="AutoShape 15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05" name="Group 151"/>
            <p:cNvGrpSpPr>
              <a:grpSpLocks/>
            </p:cNvGrpSpPr>
            <p:nvPr/>
          </p:nvGrpSpPr>
          <p:grpSpPr bwMode="auto">
            <a:xfrm rot="513316">
              <a:off x="1854" y="2472"/>
              <a:ext cx="957" cy="242"/>
              <a:chOff x="2598" y="1026"/>
              <a:chExt cx="957" cy="242"/>
            </a:xfrm>
          </p:grpSpPr>
          <p:grpSp>
            <p:nvGrpSpPr>
              <p:cNvPr id="106" name="Group 152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18" name="Group 15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4" name="AutoShape 15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5" name="AutoShape 15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6" name="AutoShape 15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7" name="AutoShape 15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19" name="Group 15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0" name="AutoShape 15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1" name="AutoShape 16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2" name="AutoShape 16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3" name="AutoShape 16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07" name="Group 163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08" name="Group 16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4" name="AutoShape 165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5" name="AutoShape 166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6" name="AutoShape 167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7" name="AutoShape 168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09" name="Group 16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0" name="AutoShape 170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1" name="AutoShape 171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2" name="AutoShape 172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3" name="AutoShape 173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</p:grpSp>
      <p:sp>
        <p:nvSpPr>
          <p:cNvPr id="150" name="Rectangle 174"/>
          <p:cNvSpPr>
            <a:spLocks noChangeArrowheads="1"/>
          </p:cNvSpPr>
          <p:nvPr/>
        </p:nvSpPr>
        <p:spPr bwMode="ltGray">
          <a:xfrm>
            <a:off x="611560" y="2132856"/>
            <a:ext cx="1169988" cy="766763"/>
          </a:xfrm>
          <a:prstGeom prst="rect">
            <a:avLst/>
          </a:prstGeom>
          <a:solidFill>
            <a:srgbClr val="8F03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Rectangle 175"/>
          <p:cNvSpPr>
            <a:spLocks noChangeArrowheads="1"/>
          </p:cNvSpPr>
          <p:nvPr/>
        </p:nvSpPr>
        <p:spPr bwMode="gray">
          <a:xfrm>
            <a:off x="611560" y="2926606"/>
            <a:ext cx="1169988" cy="766763"/>
          </a:xfrm>
          <a:prstGeom prst="rect">
            <a:avLst/>
          </a:prstGeom>
          <a:solidFill>
            <a:srgbClr val="F77A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Rectangle 176"/>
          <p:cNvSpPr>
            <a:spLocks noChangeArrowheads="1"/>
          </p:cNvSpPr>
          <p:nvPr/>
        </p:nvSpPr>
        <p:spPr bwMode="gray">
          <a:xfrm>
            <a:off x="611560" y="3726706"/>
            <a:ext cx="1169988" cy="766763"/>
          </a:xfrm>
          <a:prstGeom prst="rect">
            <a:avLst/>
          </a:prstGeom>
          <a:solidFill>
            <a:srgbClr val="5BBE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" name="Rectangle 177"/>
          <p:cNvSpPr>
            <a:spLocks noChangeArrowheads="1"/>
          </p:cNvSpPr>
          <p:nvPr/>
        </p:nvSpPr>
        <p:spPr bwMode="white">
          <a:xfrm>
            <a:off x="638556" y="2313831"/>
            <a:ext cx="11144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FFFF"/>
                </a:solidFill>
                <a:ea typeface="宋体" charset="-122"/>
              </a:rPr>
              <a:t>离线实验</a:t>
            </a:r>
            <a:endParaRPr lang="en-US" altLang="zh-CN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154" name="Rectangle 178"/>
          <p:cNvSpPr>
            <a:spLocks noChangeArrowheads="1"/>
          </p:cNvSpPr>
          <p:nvPr/>
        </p:nvSpPr>
        <p:spPr bwMode="white">
          <a:xfrm>
            <a:off x="638555" y="3142506"/>
            <a:ext cx="11144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FFFF"/>
                </a:solidFill>
                <a:ea typeface="宋体" charset="-122"/>
              </a:rPr>
              <a:t>用户调查</a:t>
            </a:r>
            <a:endParaRPr lang="en-US" altLang="zh-CN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155" name="Rectangle 179"/>
          <p:cNvSpPr>
            <a:spLocks noChangeArrowheads="1"/>
          </p:cNvSpPr>
          <p:nvPr/>
        </p:nvSpPr>
        <p:spPr bwMode="white">
          <a:xfrm>
            <a:off x="638555" y="3933081"/>
            <a:ext cx="11144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FFFF"/>
                </a:solidFill>
                <a:ea typeface="宋体" charset="-122"/>
              </a:rPr>
              <a:t>在线实验</a:t>
            </a:r>
            <a:endParaRPr lang="en-US" altLang="zh-CN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156" name="Rectangle 180"/>
          <p:cNvSpPr>
            <a:spLocks noChangeArrowheads="1"/>
          </p:cNvSpPr>
          <p:nvPr/>
        </p:nvSpPr>
        <p:spPr bwMode="auto">
          <a:xfrm>
            <a:off x="1860923" y="2250331"/>
            <a:ext cx="305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400" b="1" dirty="0" smtClean="0">
                <a:ea typeface="宋体" charset="-122"/>
              </a:rPr>
              <a:t>在离线数据集上通过离线指标预测算法推荐效果</a:t>
            </a:r>
            <a:endParaRPr lang="en-US" altLang="zh-CN" sz="1400" b="1" dirty="0">
              <a:ea typeface="宋体" charset="-122"/>
            </a:endParaRPr>
          </a:p>
        </p:txBody>
      </p:sp>
      <p:sp>
        <p:nvSpPr>
          <p:cNvPr id="157" name="Rectangle 181"/>
          <p:cNvSpPr>
            <a:spLocks noChangeArrowheads="1"/>
          </p:cNvSpPr>
          <p:nvPr/>
        </p:nvSpPr>
        <p:spPr bwMode="auto">
          <a:xfrm>
            <a:off x="1860923" y="3039319"/>
            <a:ext cx="3051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400" b="1" dirty="0" smtClean="0">
                <a:ea typeface="宋体" charset="-122"/>
              </a:rPr>
              <a:t>通过真实用户调查给出主观感受结果</a:t>
            </a:r>
            <a:endParaRPr lang="en-US" altLang="zh-CN" sz="1400" b="1" dirty="0">
              <a:ea typeface="宋体" charset="-122"/>
            </a:endParaRPr>
          </a:p>
        </p:txBody>
      </p:sp>
      <p:sp>
        <p:nvSpPr>
          <p:cNvPr id="158" name="Rectangle 182"/>
          <p:cNvSpPr>
            <a:spLocks noChangeArrowheads="1"/>
          </p:cNvSpPr>
          <p:nvPr/>
        </p:nvSpPr>
        <p:spPr bwMode="auto">
          <a:xfrm>
            <a:off x="1860923" y="3848944"/>
            <a:ext cx="305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400" b="1" dirty="0" smtClean="0">
                <a:ea typeface="宋体" charset="-122"/>
              </a:rPr>
              <a:t>通过线上</a:t>
            </a:r>
            <a:r>
              <a:rPr lang="en-US" altLang="zh-CN" sz="1400" b="1" dirty="0" smtClean="0">
                <a:ea typeface="宋体" charset="-122"/>
              </a:rPr>
              <a:t>AB</a:t>
            </a:r>
            <a:r>
              <a:rPr lang="zh-CN" altLang="en-US" sz="1400" b="1" dirty="0" smtClean="0">
                <a:ea typeface="宋体" charset="-122"/>
              </a:rPr>
              <a:t>测试得到商业上关注的指标</a:t>
            </a:r>
            <a:endParaRPr lang="en-US" altLang="zh-CN" sz="1400" b="1" dirty="0">
              <a:ea typeface="宋体" charset="-122"/>
            </a:endParaRPr>
          </a:p>
        </p:txBody>
      </p:sp>
      <p:sp>
        <p:nvSpPr>
          <p:cNvPr id="159" name="Rectangle 183"/>
          <p:cNvSpPr>
            <a:spLocks noChangeArrowheads="1"/>
          </p:cNvSpPr>
          <p:nvPr/>
        </p:nvSpPr>
        <p:spPr bwMode="gray">
          <a:xfrm>
            <a:off x="6532371" y="2089007"/>
            <a:ext cx="11144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FFFF"/>
                </a:solidFill>
                <a:ea typeface="宋体" charset="-122"/>
              </a:rPr>
              <a:t>离线实验</a:t>
            </a:r>
            <a:endParaRPr lang="en-US" altLang="zh-CN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160" name="Rectangle 184"/>
          <p:cNvSpPr>
            <a:spLocks noChangeArrowheads="1"/>
          </p:cNvSpPr>
          <p:nvPr/>
        </p:nvSpPr>
        <p:spPr bwMode="gray">
          <a:xfrm>
            <a:off x="7690250" y="3926879"/>
            <a:ext cx="11144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FFFF"/>
                </a:solidFill>
                <a:ea typeface="宋体" charset="-122"/>
              </a:rPr>
              <a:t>用户调查</a:t>
            </a:r>
            <a:endParaRPr lang="en-US" altLang="zh-CN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167" name="Rectangle 185"/>
          <p:cNvSpPr>
            <a:spLocks noChangeArrowheads="1"/>
          </p:cNvSpPr>
          <p:nvPr/>
        </p:nvSpPr>
        <p:spPr bwMode="gray">
          <a:xfrm>
            <a:off x="5272142" y="4056608"/>
            <a:ext cx="11144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FFFF"/>
                </a:solidFill>
                <a:ea typeface="宋体" charset="-122"/>
              </a:rPr>
              <a:t>在线实验</a:t>
            </a:r>
            <a:endParaRPr lang="en-US" altLang="zh-CN" b="1" dirty="0">
              <a:solidFill>
                <a:srgbClr val="FFFFFF"/>
              </a:solidFill>
              <a:ea typeface="宋体" charset="-122"/>
            </a:endParaRPr>
          </a:p>
        </p:txBody>
      </p:sp>
      <p:graphicFrame>
        <p:nvGraphicFramePr>
          <p:cNvPr id="166" name="图示 165"/>
          <p:cNvGraphicFramePr/>
          <p:nvPr/>
        </p:nvGraphicFramePr>
        <p:xfrm>
          <a:off x="5436096" y="1772816"/>
          <a:ext cx="348004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slow" advTm="7959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0" grpId="0" animBg="1"/>
      <p:bldP spid="151" grpId="0" animBg="1"/>
      <p:bldP spid="152" grpId="0" animBg="1"/>
      <p:bldP spid="153" grpId="0"/>
      <p:bldP spid="154" grpId="0"/>
      <p:bldP spid="155" grpId="0"/>
      <p:bldP spid="156" grpId="0"/>
      <p:bldP spid="157" grpId="0"/>
      <p:bldP spid="158" grpId="0"/>
      <p:bldGraphic spid="16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算法测试框架-嘉年华分享简化2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27584" y="1124744"/>
            <a:ext cx="8040632" cy="5260975"/>
          </a:xfr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77200" cy="783104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阿里推荐算法测试方法介绍</a:t>
            </a:r>
          </a:p>
        </p:txBody>
      </p:sp>
      <p:pic>
        <p:nvPicPr>
          <p:cNvPr id="12" name="Picture 5" descr="E:\PPT背景\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681">
            <a:off x="2473425" y="3423762"/>
            <a:ext cx="1076251" cy="14541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PPT背景\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845">
            <a:off x="1593039" y="3600731"/>
            <a:ext cx="3637536" cy="145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894338">
            <a:off x="2515613" y="4058055"/>
            <a:ext cx="1021764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0" dirty="0" smtClean="0">
                <a:latin typeface="微软雅黑" pitchFamily="34" charset="-122"/>
                <a:ea typeface="微软雅黑" pitchFamily="34" charset="-122"/>
              </a:rPr>
              <a:t>测试报告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3" descr="E:\PPT背景\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420">
            <a:off x="4644008" y="4797152"/>
            <a:ext cx="4356008" cy="173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E:\PPT背景\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101">
            <a:off x="6843286" y="4780058"/>
            <a:ext cx="1051772" cy="14210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1373758">
            <a:off x="6843669" y="5328634"/>
            <a:ext cx="1115483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0" noProof="0" dirty="0" smtClean="0">
                <a:latin typeface="微软雅黑" pitchFamily="34" charset="-122"/>
                <a:ea typeface="微软雅黑" pitchFamily="34" charset="-122"/>
              </a:rPr>
              <a:t>上线说明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55576" y="1556792"/>
            <a:ext cx="8064896" cy="2592288"/>
          </a:xfrm>
          <a:prstGeom prst="roundRect">
            <a:avLst/>
          </a:prstGeom>
          <a:noFill/>
          <a:ln w="317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弧形箭头 20"/>
          <p:cNvSpPr/>
          <p:nvPr/>
        </p:nvSpPr>
        <p:spPr>
          <a:xfrm rot="10800000">
            <a:off x="8388424" y="2564904"/>
            <a:ext cx="576064" cy="3240360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9946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0.4|5.5|5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123.2|14.8|13.5|18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5.4|44.6|5.6|7.4|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7.2|24.2|18.8|18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8.7|25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5.4|21.7|26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5.1|8.4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3.3|9.5|10.3|5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2.5|16|14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1|8.1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3.3|4.8|5.4|9|3|11.7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687</Words>
  <Application>Microsoft Office PowerPoint</Application>
  <PresentationFormat>全屏显示(4:3)</PresentationFormat>
  <Paragraphs>211</Paragraphs>
  <Slides>22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Training</vt:lpstr>
      <vt:lpstr>幻灯片 1</vt:lpstr>
      <vt:lpstr>提纲</vt:lpstr>
      <vt:lpstr>推荐业务介绍</vt:lpstr>
      <vt:lpstr>推荐业务介绍</vt:lpstr>
      <vt:lpstr>推荐算法框架介绍</vt:lpstr>
      <vt:lpstr>提纲</vt:lpstr>
      <vt:lpstr>优秀推荐算法评测维度</vt:lpstr>
      <vt:lpstr>常见推荐算法测试方法</vt:lpstr>
      <vt:lpstr>阿里推荐算法测试方法介绍</vt:lpstr>
      <vt:lpstr>算法正确性测试</vt:lpstr>
      <vt:lpstr>算法合理性测试</vt:lpstr>
      <vt:lpstr>算法测试指标案例</vt:lpstr>
      <vt:lpstr>算法测试指标案例</vt:lpstr>
      <vt:lpstr>算法测试体系构建</vt:lpstr>
      <vt:lpstr>案例：基于商品的推荐算法测试体系</vt:lpstr>
      <vt:lpstr>提纲</vt:lpstr>
      <vt:lpstr>AEC平台功能介绍</vt:lpstr>
      <vt:lpstr>AEC平台主要功能展示</vt:lpstr>
      <vt:lpstr>AEC平台特点介绍</vt:lpstr>
      <vt:lpstr>提纲</vt:lpstr>
      <vt:lpstr>总结</vt:lpstr>
      <vt:lpstr>ThanK YOU！  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2011-11-22T09:05:48Z</dcterms:created>
  <dcterms:modified xsi:type="dcterms:W3CDTF">2015-01-15T07:24:54Z</dcterms:modified>
</cp:coreProperties>
</file>