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75" r:id="rId3"/>
    <p:sldId id="285" r:id="rId4"/>
    <p:sldId id="298" r:id="rId5"/>
    <p:sldId id="276" r:id="rId6"/>
    <p:sldId id="286" r:id="rId7"/>
    <p:sldId id="299" r:id="rId8"/>
    <p:sldId id="300" r:id="rId9"/>
    <p:sldId id="308" r:id="rId10"/>
    <p:sldId id="310" r:id="rId11"/>
    <p:sldId id="311" r:id="rId12"/>
    <p:sldId id="301" r:id="rId13"/>
    <p:sldId id="302" r:id="rId14"/>
    <p:sldId id="303" r:id="rId15"/>
    <p:sldId id="305" r:id="rId16"/>
    <p:sldId id="307" r:id="rId17"/>
    <p:sldId id="284"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706" autoAdjust="0"/>
  </p:normalViewPr>
  <p:slideViewPr>
    <p:cSldViewPr>
      <p:cViewPr varScale="1">
        <p:scale>
          <a:sx n="85" d="100"/>
          <a:sy n="85" d="100"/>
        </p:scale>
        <p:origin x="-1122" y="-90"/>
      </p:cViewPr>
      <p:guideLst>
        <p:guide orient="horz" pos="2160"/>
        <p:guide pos="2880"/>
      </p:guideLst>
    </p:cSldViewPr>
  </p:slideViewPr>
  <p:outlineViewPr>
    <p:cViewPr>
      <p:scale>
        <a:sx n="33" d="100"/>
        <a:sy n="33" d="100"/>
      </p:scale>
      <p:origin x="84" y="2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89C670-E0B4-4A6B-9525-BA504BB01C7B}" type="datetimeFigureOut">
              <a:rPr lang="zh-CN" altLang="en-US" smtClean="0"/>
              <a:pPr/>
              <a:t>2014-10-27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B1F09-F532-48AC-A5A7-877270D7C4E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31B1F09-F532-48AC-A5A7-877270D7C4E4}" type="slidenum">
              <a:rPr lang="zh-CN" altLang="en-US" smtClean="0"/>
              <a:pPr/>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83DA31-18D3-495A-ACF3-9DDD10B41369}"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634C788B-A64F-4304-816F-1CFA39B5C752}" type="datetimeFigureOut">
              <a:rPr lang="zh-CN" altLang="en-US" smtClean="0"/>
              <a:pPr/>
              <a:t>2014-10-27</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634C788B-A64F-4304-816F-1CFA39B5C752}" type="datetimeFigureOut">
              <a:rPr lang="zh-CN" altLang="en-US" smtClean="0"/>
              <a:pPr/>
              <a:t>2014-10-27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83DA31-18D3-495A-ACF3-9DDD10B41369}"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634C788B-A64F-4304-816F-1CFA39B5C752}" type="datetimeFigureOut">
              <a:rPr lang="zh-CN" altLang="en-US" smtClean="0"/>
              <a:pPr/>
              <a:t>2014-10-27</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E683DA31-18D3-495A-ACF3-9DDD10B41369}"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7224" y="4786322"/>
            <a:ext cx="7143800" cy="1569926"/>
          </a:xfrm>
        </p:spPr>
        <p:txBody>
          <a:bodyPr>
            <a:normAutofit fontScale="90000"/>
          </a:bodyPr>
          <a:lstStyle/>
          <a:p>
            <a:r>
              <a:rPr lang="zh-CN" altLang="en-US" sz="6000" b="1" dirty="0" smtClean="0">
                <a:ea typeface="华文中宋" pitchFamily="2" charset="-122"/>
              </a:rPr>
              <a:t>游戏</a:t>
            </a:r>
            <a:r>
              <a:rPr lang="zh-CN" altLang="en-US" sz="6000" b="1" dirty="0" smtClean="0">
                <a:ea typeface="华文中宋" pitchFamily="2" charset="-122"/>
              </a:rPr>
              <a:t>测试</a:t>
            </a:r>
            <a:r>
              <a:rPr lang="zh-CN" altLang="en-US" sz="6000" b="1" dirty="0" smtClean="0">
                <a:ea typeface="华文中宋" pitchFamily="2" charset="-122"/>
              </a:rPr>
              <a:t>修炼</a:t>
            </a:r>
            <a:r>
              <a:rPr lang="zh-CN" altLang="en-US" sz="6000" b="1" dirty="0" smtClean="0">
                <a:ea typeface="华文中宋" pitchFamily="2" charset="-122"/>
              </a:rPr>
              <a:t>之道</a:t>
            </a:r>
            <a:r>
              <a:rPr lang="en-US" altLang="zh-CN" sz="6000" b="1" dirty="0" smtClean="0">
                <a:latin typeface="+mj-ea"/>
              </a:rPr>
              <a:t/>
            </a:r>
            <a:br>
              <a:rPr lang="en-US" altLang="zh-CN" sz="6000" b="1" dirty="0" smtClean="0">
                <a:latin typeface="+mj-ea"/>
              </a:rPr>
            </a:br>
            <a:r>
              <a:rPr lang="en-US" altLang="zh-CN" sz="6000" b="1" dirty="0" smtClean="0">
                <a:latin typeface="+mj-ea"/>
              </a:rPr>
              <a:t/>
            </a:r>
            <a:br>
              <a:rPr lang="en-US" altLang="zh-CN" sz="6000" b="1" dirty="0" smtClean="0">
                <a:latin typeface="+mj-ea"/>
              </a:rPr>
            </a:br>
            <a:r>
              <a:rPr lang="zh-CN" altLang="en-US" sz="4000" b="1" dirty="0" smtClean="0">
                <a:ea typeface="华文中宋" pitchFamily="2" charset="-122"/>
              </a:rPr>
              <a:t>测试部 </a:t>
            </a:r>
            <a:r>
              <a:rPr lang="en-US" altLang="zh-CN" sz="4000" b="1" dirty="0" err="1" smtClean="0">
                <a:ea typeface="华文中宋" pitchFamily="2" charset="-122"/>
              </a:rPr>
              <a:t>Mely</a:t>
            </a:r>
            <a:r>
              <a:rPr lang="en-US" altLang="zh-CN" sz="4000" b="1" dirty="0" smtClean="0">
                <a:ea typeface="华文中宋" pitchFamily="2" charset="-122"/>
              </a:rPr>
              <a:t/>
            </a:r>
            <a:br>
              <a:rPr lang="en-US" altLang="zh-CN" sz="4000" b="1" dirty="0" smtClean="0">
                <a:ea typeface="华文中宋" pitchFamily="2" charset="-122"/>
              </a:rPr>
            </a:br>
            <a:r>
              <a:rPr lang="en-US" altLang="zh-CN" sz="4000" b="1" dirty="0" smtClean="0">
                <a:ea typeface="华文中宋" pitchFamily="2" charset="-122"/>
              </a:rPr>
              <a:t>2014-10</a:t>
            </a:r>
            <a:endParaRPr lang="zh-CN" altLang="en-US" sz="4000" b="1" dirty="0">
              <a:ea typeface="华文中宋" pitchFamily="2" charset="-122"/>
            </a:endParaRPr>
          </a:p>
        </p:txBody>
      </p:sp>
      <p:pic>
        <p:nvPicPr>
          <p:cNvPr id="4" name="图片 3" descr="LOGO.png"/>
          <p:cNvPicPr>
            <a:picLocks noChangeAspect="1"/>
          </p:cNvPicPr>
          <p:nvPr/>
        </p:nvPicPr>
        <p:blipFill>
          <a:blip r:embed="rId2"/>
          <a:stretch>
            <a:fillRect/>
          </a:stretch>
        </p:blipFill>
        <p:spPr>
          <a:xfrm>
            <a:off x="2428860" y="0"/>
            <a:ext cx="3857604" cy="3857604"/>
          </a:xfrm>
          <a:prstGeom prst="rect">
            <a:avLst/>
          </a:prstGeom>
        </p:spPr>
      </p:pic>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58204" cy="1143000"/>
          </a:xfrm>
        </p:spPr>
        <p:txBody>
          <a:bodyPr>
            <a:normAutofit/>
          </a:bodyPr>
          <a:lstStyle/>
          <a:p>
            <a:r>
              <a:rPr lang="zh-CN" altLang="en-US" sz="3600" dirty="0" smtClean="0">
                <a:latin typeface="华文中宋" pitchFamily="2" charset="-122"/>
                <a:ea typeface="华文中宋" pitchFamily="2" charset="-122"/>
              </a:rPr>
              <a:t>程序篇</a:t>
            </a:r>
            <a:endParaRPr lang="zh-CN" altLang="en-US" sz="3600" dirty="0">
              <a:latin typeface="华文中宋" pitchFamily="2" charset="-122"/>
              <a:ea typeface="华文中宋" pitchFamily="2" charset="-122"/>
            </a:endParaRPr>
          </a:p>
        </p:txBody>
      </p:sp>
      <p:sp>
        <p:nvSpPr>
          <p:cNvPr id="3" name="内容占位符 2"/>
          <p:cNvSpPr>
            <a:spLocks noGrp="1"/>
          </p:cNvSpPr>
          <p:nvPr>
            <p:ph idx="1"/>
          </p:nvPr>
        </p:nvSpPr>
        <p:spPr/>
        <p:txBody>
          <a:bodyPr/>
          <a:lstStyle/>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数据库用例：用来测试被测系统数据读写是否正确。</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用例设计方法：</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1.</a:t>
            </a:r>
            <a:r>
              <a:rPr lang="zh-CN" altLang="en-US" sz="2400" dirty="0" smtClean="0">
                <a:latin typeface="华文中宋" pitchFamily="2" charset="-122"/>
                <a:ea typeface="华文中宋" pitchFamily="2" charset="-122"/>
              </a:rPr>
              <a:t>上下线，最简洁高效的测试出之前的测试数据是否已经写入数据库。</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2.</a:t>
            </a:r>
            <a:r>
              <a:rPr lang="zh-CN" altLang="en-US" sz="2400" dirty="0" smtClean="0">
                <a:latin typeface="华文中宋" pitchFamily="2" charset="-122"/>
                <a:ea typeface="华文中宋" pitchFamily="2" charset="-122"/>
              </a:rPr>
              <a:t>查询数据库。使用</a:t>
            </a:r>
            <a:r>
              <a:rPr lang="en-US" altLang="zh-CN" sz="2400" dirty="0" err="1" smtClean="0">
                <a:latin typeface="华文中宋" pitchFamily="2" charset="-122"/>
                <a:ea typeface="华文中宋" pitchFamily="2" charset="-122"/>
              </a:rPr>
              <a:t>Mysql</a:t>
            </a:r>
            <a:r>
              <a:rPr lang="zh-CN" altLang="en-US" sz="2400" dirty="0" smtClean="0">
                <a:latin typeface="华文中宋" pitchFamily="2" charset="-122"/>
                <a:ea typeface="华文中宋" pitchFamily="2" charset="-122"/>
              </a:rPr>
              <a:t>工具连接内网数据库，找到被测系统的表，用</a:t>
            </a:r>
            <a:r>
              <a:rPr lang="en-US" altLang="zh-CN" sz="2400" dirty="0" smtClean="0">
                <a:latin typeface="华文中宋" pitchFamily="2" charset="-122"/>
                <a:ea typeface="华文中宋" pitchFamily="2" charset="-122"/>
              </a:rPr>
              <a:t>select</a:t>
            </a:r>
            <a:r>
              <a:rPr lang="zh-CN" altLang="en-US" sz="2400" dirty="0" smtClean="0">
                <a:latin typeface="华文中宋" pitchFamily="2" charset="-122"/>
                <a:ea typeface="华文中宋" pitchFamily="2" charset="-122"/>
              </a:rPr>
              <a:t>指令查询测试数据写</a:t>
            </a:r>
            <a:r>
              <a:rPr lang="en-US" altLang="zh-CN" sz="2400" dirty="0" smtClean="0">
                <a:latin typeface="华文中宋" pitchFamily="2" charset="-122"/>
                <a:ea typeface="华文中宋" pitchFamily="2" charset="-122"/>
              </a:rPr>
              <a:t>DB</a:t>
            </a:r>
            <a:r>
              <a:rPr lang="zh-CN" altLang="en-US" sz="2400" dirty="0" smtClean="0">
                <a:latin typeface="华文中宋" pitchFamily="2" charset="-122"/>
                <a:ea typeface="华文中宋" pitchFamily="2" charset="-122"/>
              </a:rPr>
              <a:t>的正确性。</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p:txBody>
      </p:sp>
      <p:pic>
        <p:nvPicPr>
          <p:cNvPr id="5" name="图片 4"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58204" cy="1143000"/>
          </a:xfrm>
        </p:spPr>
        <p:txBody>
          <a:bodyPr>
            <a:normAutofit/>
          </a:bodyPr>
          <a:lstStyle/>
          <a:p>
            <a:r>
              <a:rPr lang="zh-CN" altLang="en-US" sz="3600" dirty="0" smtClean="0">
                <a:latin typeface="华文中宋" pitchFamily="2" charset="-122"/>
                <a:ea typeface="华文中宋" pitchFamily="2" charset="-122"/>
              </a:rPr>
              <a:t>程序篇</a:t>
            </a:r>
            <a:endParaRPr lang="zh-CN" altLang="en-US" sz="3600" dirty="0">
              <a:latin typeface="华文中宋" pitchFamily="2" charset="-122"/>
              <a:ea typeface="华文中宋" pitchFamily="2" charset="-122"/>
            </a:endParaRPr>
          </a:p>
        </p:txBody>
      </p:sp>
      <p:sp>
        <p:nvSpPr>
          <p:cNvPr id="3" name="内容占位符 2"/>
          <p:cNvSpPr>
            <a:spLocks noGrp="1"/>
          </p:cNvSpPr>
          <p:nvPr>
            <p:ph idx="1"/>
          </p:nvPr>
        </p:nvSpPr>
        <p:spPr/>
        <p:txBody>
          <a:bodyPr/>
          <a:lstStyle/>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性能用例：用来测试被测系统的性能指标。</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用例设计方法：</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1.</a:t>
            </a:r>
            <a:r>
              <a:rPr lang="zh-CN" altLang="en-US" sz="2400" dirty="0" smtClean="0">
                <a:latin typeface="华文中宋" pitchFamily="2" charset="-122"/>
                <a:ea typeface="华文中宋" pitchFamily="2" charset="-122"/>
              </a:rPr>
              <a:t>内存泄漏：通过长时间战斗和游戏，观察内存值的变化。</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2.</a:t>
            </a:r>
            <a:r>
              <a:rPr lang="zh-CN" altLang="en-US" sz="2400" dirty="0" smtClean="0">
                <a:latin typeface="华文中宋" pitchFamily="2" charset="-122"/>
                <a:ea typeface="华文中宋" pitchFamily="2" charset="-122"/>
              </a:rPr>
              <a:t>内存释放：反复进入某界面，查看进入前与退出后内存                          变化的差值</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3.</a:t>
            </a:r>
            <a:r>
              <a:rPr lang="zh-CN" altLang="en-US" sz="2400" dirty="0" smtClean="0">
                <a:latin typeface="华文中宋" pitchFamily="2" charset="-122"/>
                <a:ea typeface="华文中宋" pitchFamily="2" charset="-122"/>
              </a:rPr>
              <a:t>其他性能指标。使用工具记录各指标。</a:t>
            </a:r>
            <a:endParaRPr lang="en-US" altLang="zh-CN" sz="2400" dirty="0" smtClean="0">
              <a:latin typeface="华文中宋" pitchFamily="2" charset="-122"/>
              <a:ea typeface="华文中宋" pitchFamily="2" charset="-122"/>
            </a:endParaRPr>
          </a:p>
          <a:p>
            <a:pPr>
              <a:buNone/>
            </a:pPr>
            <a:r>
              <a:rPr lang="en-US" altLang="zh-CN" sz="2400" dirty="0" smtClean="0">
                <a:latin typeface="华文中宋" pitchFamily="2" charset="-122"/>
                <a:ea typeface="华文中宋" pitchFamily="2" charset="-122"/>
              </a:rPr>
              <a:t>       </a:t>
            </a:r>
            <a:r>
              <a:rPr lang="zh-CN" altLang="en-US" sz="2400" dirty="0" smtClean="0">
                <a:latin typeface="华文中宋" pitchFamily="2" charset="-122"/>
                <a:ea typeface="华文中宋" pitchFamily="2" charset="-122"/>
              </a:rPr>
              <a:t>耗电量，流量，</a:t>
            </a:r>
            <a:r>
              <a:rPr lang="en-US" altLang="zh-CN" sz="2400" dirty="0" smtClean="0">
                <a:latin typeface="华文中宋" pitchFamily="2" charset="-122"/>
                <a:ea typeface="华文中宋" pitchFamily="2" charset="-122"/>
              </a:rPr>
              <a:t>FPS</a:t>
            </a:r>
            <a:r>
              <a:rPr lang="zh-CN" altLang="en-US" sz="2400" dirty="0" smtClean="0">
                <a:latin typeface="华文中宋" pitchFamily="2" charset="-122"/>
                <a:ea typeface="华文中宋" pitchFamily="2" charset="-122"/>
              </a:rPr>
              <a:t>值，内存占用，</a:t>
            </a:r>
            <a:r>
              <a:rPr lang="en-US" altLang="zh-CN" sz="2400" dirty="0" smtClean="0">
                <a:latin typeface="华文中宋" pitchFamily="2" charset="-122"/>
                <a:ea typeface="华文中宋" pitchFamily="2" charset="-122"/>
              </a:rPr>
              <a:t>CPU</a:t>
            </a:r>
            <a:r>
              <a:rPr lang="zh-CN" altLang="en-US" sz="2400" dirty="0" smtClean="0">
                <a:latin typeface="华文中宋" pitchFamily="2" charset="-122"/>
                <a:ea typeface="华文中宋" pitchFamily="2" charset="-122"/>
              </a:rPr>
              <a:t>占用</a:t>
            </a:r>
            <a:endParaRPr lang="en-US" altLang="zh-CN" sz="2400" dirty="0" smtClean="0">
              <a:latin typeface="华文中宋" pitchFamily="2" charset="-122"/>
              <a:ea typeface="华文中宋" pitchFamily="2" charset="-122"/>
            </a:endParaRPr>
          </a:p>
        </p:txBody>
      </p:sp>
      <p:pic>
        <p:nvPicPr>
          <p:cNvPr id="5" name="图片 4"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华文中宋" pitchFamily="2" charset="-122"/>
                <a:ea typeface="华文中宋" pitchFamily="2" charset="-122"/>
              </a:rPr>
              <a:t>策划篇</a:t>
            </a:r>
            <a:endParaRPr lang="zh-CN" altLang="en-US" dirty="0">
              <a:latin typeface="华文中宋" pitchFamily="2" charset="-122"/>
              <a:ea typeface="华文中宋" pitchFamily="2" charset="-122"/>
            </a:endParaRPr>
          </a:p>
        </p:txBody>
      </p:sp>
      <p:sp>
        <p:nvSpPr>
          <p:cNvPr id="3" name="内容占位符 2"/>
          <p:cNvSpPr>
            <a:spLocks noGrp="1"/>
          </p:cNvSpPr>
          <p:nvPr>
            <p:ph idx="1"/>
          </p:nvPr>
        </p:nvSpPr>
        <p:spPr/>
        <p:txBody>
          <a:bodyPr>
            <a:normAutofit fontScale="92500" lnSpcReduction="10000"/>
          </a:bodyPr>
          <a:lstStyle/>
          <a:p>
            <a:endParaRPr lang="en-US" altLang="zh-CN" sz="2400" dirty="0" smtClean="0">
              <a:latin typeface="华文中宋" pitchFamily="2" charset="-122"/>
              <a:ea typeface="华文中宋" pitchFamily="2" charset="-122"/>
            </a:endParaRPr>
          </a:p>
          <a:p>
            <a:r>
              <a:rPr lang="zh-CN" altLang="en-US" sz="2400" dirty="0" smtClean="0">
                <a:solidFill>
                  <a:srgbClr val="FF0000"/>
                </a:solidFill>
                <a:latin typeface="华文中宋" pitchFamily="2" charset="-122"/>
                <a:ea typeface="华文中宋" pitchFamily="2" charset="-122"/>
              </a:rPr>
              <a:t>用户说：游戏里，要有光。</a:t>
            </a:r>
            <a:endParaRPr lang="en-US" altLang="zh-CN" sz="2400" dirty="0" smtClean="0">
              <a:solidFill>
                <a:srgbClr val="FF0000"/>
              </a:solidFill>
              <a:latin typeface="华文中宋" pitchFamily="2" charset="-122"/>
              <a:ea typeface="华文中宋" pitchFamily="2" charset="-122"/>
            </a:endParaRPr>
          </a:p>
          <a:p>
            <a:r>
              <a:rPr lang="zh-CN" altLang="en-US" sz="2400" dirty="0" smtClean="0">
                <a:solidFill>
                  <a:srgbClr val="FF0000"/>
                </a:solidFill>
                <a:latin typeface="华文中宋" pitchFamily="2" charset="-122"/>
                <a:ea typeface="华文中宋" pitchFamily="2" charset="-122"/>
              </a:rPr>
              <a:t>策划说：嗯，我们把光做好点。</a:t>
            </a:r>
            <a:endParaRPr lang="en-US" altLang="zh-CN" sz="2400" dirty="0" smtClean="0">
              <a:solidFill>
                <a:srgbClr val="FF0000"/>
              </a:solidFill>
              <a:latin typeface="华文中宋" pitchFamily="2" charset="-122"/>
              <a:ea typeface="华文中宋" pitchFamily="2" charset="-122"/>
            </a:endParaRPr>
          </a:p>
          <a:p>
            <a:r>
              <a:rPr lang="zh-CN" altLang="en-US" sz="2400" dirty="0" smtClean="0">
                <a:solidFill>
                  <a:srgbClr val="FF0000"/>
                </a:solidFill>
                <a:latin typeface="华文中宋" pitchFamily="2" charset="-122"/>
                <a:ea typeface="华文中宋" pitchFamily="2" charset="-122"/>
              </a:rPr>
              <a:t>于是游戏里有了光。</a:t>
            </a:r>
            <a:endParaRPr lang="en-US" altLang="zh-CN" sz="2400" dirty="0" smtClean="0">
              <a:solidFill>
                <a:srgbClr val="FF0000"/>
              </a:solidFill>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策划是游戏世界规则和数值的制订者，用户是原始需求方，一切设计都是围绕需求方来进行的。</a:t>
            </a:r>
            <a:endParaRPr lang="en-US" altLang="zh-CN" sz="2400" dirty="0" smtClean="0">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从策划向去测试，要把握住三个原则：</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1.</a:t>
            </a:r>
            <a:r>
              <a:rPr lang="zh-CN" altLang="en-US" sz="2400" dirty="0" smtClean="0">
                <a:latin typeface="华文中宋" pitchFamily="2" charset="-122"/>
                <a:ea typeface="华文中宋" pitchFamily="2" charset="-122"/>
              </a:rPr>
              <a:t>游戏乐趣</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2.</a:t>
            </a:r>
            <a:r>
              <a:rPr lang="zh-CN" altLang="en-US" sz="2400" dirty="0" smtClean="0">
                <a:latin typeface="华文中宋" pitchFamily="2" charset="-122"/>
                <a:ea typeface="华文中宋" pitchFamily="2" charset="-122"/>
              </a:rPr>
              <a:t>游戏节奏</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3.</a:t>
            </a:r>
            <a:r>
              <a:rPr lang="zh-CN" altLang="en-US" sz="2400" dirty="0" smtClean="0">
                <a:latin typeface="华文中宋" pitchFamily="2" charset="-122"/>
                <a:ea typeface="华文中宋" pitchFamily="2" charset="-122"/>
              </a:rPr>
              <a:t>游戏付费</a:t>
            </a:r>
            <a:endParaRPr lang="en-US" altLang="zh-CN" sz="2400" dirty="0" smtClean="0">
              <a:latin typeface="华文中宋" pitchFamily="2" charset="-122"/>
              <a:ea typeface="华文中宋" pitchFamily="2" charset="-122"/>
            </a:endParaRPr>
          </a:p>
          <a:p>
            <a:endParaRPr lang="zh-CN" altLang="en-US" dirty="0"/>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latin typeface="华文中宋" pitchFamily="2" charset="-122"/>
                <a:ea typeface="华文中宋" pitchFamily="2" charset="-122"/>
              </a:rPr>
              <a:t>游戏</a:t>
            </a:r>
            <a:r>
              <a:rPr lang="zh-CN" altLang="en-US" sz="4000" dirty="0" smtClean="0">
                <a:latin typeface="华文中宋" pitchFamily="2" charset="-122"/>
                <a:ea typeface="华文中宋" pitchFamily="2" charset="-122"/>
              </a:rPr>
              <a:t>乐趣</a:t>
            </a:r>
            <a:endParaRPr lang="zh-CN" altLang="en-US" sz="4000" dirty="0">
              <a:latin typeface="华文中宋" pitchFamily="2" charset="-122"/>
              <a:ea typeface="华文中宋" pitchFamily="2" charset="-122"/>
            </a:endParaRPr>
          </a:p>
        </p:txBody>
      </p:sp>
      <p:sp>
        <p:nvSpPr>
          <p:cNvPr id="3" name="内容占位符 2"/>
          <p:cNvSpPr>
            <a:spLocks noGrp="1"/>
          </p:cNvSpPr>
          <p:nvPr>
            <p:ph idx="1"/>
          </p:nvPr>
        </p:nvSpPr>
        <p:spPr/>
        <p:txBody>
          <a:bodyPr/>
          <a:lstStyle/>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作为测试，平时在测试的过程中有没有思考过我们做出来的游戏玩家会不会觉得好玩？</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测试中，我们可以把以下三项作为测试</a:t>
            </a:r>
            <a:r>
              <a:rPr lang="en-US" altLang="zh-CN" sz="2400" dirty="0" smtClean="0">
                <a:latin typeface="华文中宋" pitchFamily="2" charset="-122"/>
                <a:ea typeface="华文中宋" pitchFamily="2" charset="-122"/>
              </a:rPr>
              <a:t>case</a:t>
            </a:r>
            <a:r>
              <a:rPr lang="zh-CN" altLang="en-US" sz="2400" dirty="0" smtClean="0">
                <a:latin typeface="华文中宋" pitchFamily="2" charset="-122"/>
                <a:ea typeface="华文中宋" pitchFamily="2" charset="-122"/>
              </a:rPr>
              <a:t>去执行：</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1.</a:t>
            </a:r>
            <a:r>
              <a:rPr lang="zh-CN" altLang="en-US" sz="2400" dirty="0" smtClean="0">
                <a:latin typeface="华文中宋" pitchFamily="2" charset="-122"/>
                <a:ea typeface="华文中宋" pitchFamily="2" charset="-122"/>
              </a:rPr>
              <a:t>核心玩法好不好玩，题材是否大众</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2.</a:t>
            </a:r>
            <a:r>
              <a:rPr lang="zh-CN" altLang="en-US" sz="2400" dirty="0" smtClean="0">
                <a:latin typeface="华文中宋" pitchFamily="2" charset="-122"/>
                <a:ea typeface="华文中宋" pitchFamily="2" charset="-122"/>
              </a:rPr>
              <a:t>有没有比较多的机会与其他玩家交互</a:t>
            </a:r>
            <a:endParaRPr lang="en-US" altLang="zh-CN" sz="2400"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3.</a:t>
            </a:r>
            <a:r>
              <a:rPr lang="zh-CN" altLang="en-US" sz="2400" dirty="0" smtClean="0">
                <a:latin typeface="华文中宋" pitchFamily="2" charset="-122"/>
                <a:ea typeface="华文中宋" pitchFamily="2" charset="-122"/>
              </a:rPr>
              <a:t>我玩这个游戏的短期追求和长期追求</a:t>
            </a:r>
            <a:endParaRPr lang="en-US" altLang="zh-CN" sz="2400" dirty="0" smtClean="0">
              <a:latin typeface="华文中宋" pitchFamily="2" charset="-122"/>
              <a:ea typeface="华文中宋" pitchFamily="2" charset="-122"/>
            </a:endParaRPr>
          </a:p>
          <a:p>
            <a:endParaRPr lang="en-US" altLang="zh-CN" dirty="0" smtClean="0"/>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华文中宋" pitchFamily="2" charset="-122"/>
                <a:ea typeface="华文中宋" pitchFamily="2" charset="-122"/>
              </a:rPr>
              <a:t>游戏节奏</a:t>
            </a:r>
            <a:endParaRPr lang="zh-CN" altLang="en-US" dirty="0">
              <a:latin typeface="华文中宋" pitchFamily="2" charset="-122"/>
              <a:ea typeface="华文中宋" pitchFamily="2" charset="-122"/>
            </a:endParaRPr>
          </a:p>
        </p:txBody>
      </p:sp>
      <p:sp>
        <p:nvSpPr>
          <p:cNvPr id="3" name="内容占位符 2"/>
          <p:cNvSpPr>
            <a:spLocks noGrp="1"/>
          </p:cNvSpPr>
          <p:nvPr>
            <p:ph idx="1"/>
          </p:nvPr>
        </p:nvSpPr>
        <p:spPr/>
        <p:txBody>
          <a:bodyPr>
            <a:normAutofit/>
          </a:bodyPr>
          <a:lstStyle/>
          <a:p>
            <a:r>
              <a:rPr lang="zh-CN" altLang="en-US" sz="2400" dirty="0" smtClean="0">
                <a:latin typeface="华文中宋" pitchFamily="2" charset="-122"/>
                <a:ea typeface="华文中宋" pitchFamily="2" charset="-122"/>
              </a:rPr>
              <a:t>游戏节奏是什么？</a:t>
            </a:r>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简单点说是：在什么时间做什么事</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详细点可分解为以下测试点：</a:t>
            </a:r>
            <a:endParaRPr lang="en-US" altLang="zh-CN" sz="2400" dirty="0" smtClean="0">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1.</a:t>
            </a:r>
            <a:r>
              <a:rPr lang="zh-CN" altLang="en-US" sz="2400" dirty="0" smtClean="0">
                <a:solidFill>
                  <a:srgbClr val="FF0000"/>
                </a:solidFill>
                <a:latin typeface="华文中宋" pitchFamily="2" charset="-122"/>
                <a:ea typeface="华文中宋" pitchFamily="2" charset="-122"/>
              </a:rPr>
              <a:t>什么时候玩家会付费</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2.</a:t>
            </a:r>
            <a:r>
              <a:rPr lang="zh-CN" altLang="en-US" sz="2400" dirty="0" smtClean="0">
                <a:solidFill>
                  <a:srgbClr val="FF0000"/>
                </a:solidFill>
                <a:latin typeface="华文中宋" pitchFamily="2" charset="-122"/>
                <a:ea typeface="华文中宋" pitchFamily="2" charset="-122"/>
              </a:rPr>
              <a:t>什么时间玩家会无聊</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3.</a:t>
            </a:r>
            <a:r>
              <a:rPr lang="zh-CN" altLang="en-US" sz="2400" dirty="0" smtClean="0">
                <a:solidFill>
                  <a:srgbClr val="FF0000"/>
                </a:solidFill>
                <a:latin typeface="华文中宋" pitchFamily="2" charset="-122"/>
                <a:ea typeface="华文中宋" pitchFamily="2" charset="-122"/>
              </a:rPr>
              <a:t>什么物品价值合理</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4.</a:t>
            </a:r>
            <a:r>
              <a:rPr lang="zh-CN" altLang="en-US" sz="2400" dirty="0" smtClean="0">
                <a:solidFill>
                  <a:srgbClr val="FF0000"/>
                </a:solidFill>
                <a:latin typeface="华文中宋" pitchFamily="2" charset="-122"/>
                <a:ea typeface="华文中宋" pitchFamily="2" charset="-122"/>
              </a:rPr>
              <a:t>玩家在游戏中追求什么？他们愿意为此付出多少？</a:t>
            </a:r>
            <a:endParaRPr lang="en-US" altLang="zh-CN" sz="2400" dirty="0" smtClean="0">
              <a:solidFill>
                <a:srgbClr val="FF0000"/>
              </a:solidFill>
              <a:latin typeface="华文中宋" pitchFamily="2" charset="-122"/>
              <a:ea typeface="华文中宋" pitchFamily="2" charset="-122"/>
            </a:endParaRPr>
          </a:p>
          <a:p>
            <a:pPr>
              <a:buNone/>
            </a:pP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latin typeface="华文中宋" pitchFamily="2" charset="-122"/>
                <a:ea typeface="华文中宋" pitchFamily="2" charset="-122"/>
              </a:rPr>
              <a:t>  PS:</a:t>
            </a:r>
            <a:r>
              <a:rPr lang="zh-CN" altLang="en-US" sz="2400" dirty="0" smtClean="0">
                <a:latin typeface="华文中宋" pitchFamily="2" charset="-122"/>
                <a:ea typeface="华文中宋" pitchFamily="2" charset="-122"/>
              </a:rPr>
              <a:t>以上</a:t>
            </a:r>
            <a:r>
              <a:rPr lang="en-US" altLang="zh-CN" sz="2400" dirty="0" smtClean="0">
                <a:latin typeface="华文中宋" pitchFamily="2" charset="-122"/>
                <a:ea typeface="华文中宋" pitchFamily="2" charset="-122"/>
              </a:rPr>
              <a:t>4</a:t>
            </a:r>
            <a:r>
              <a:rPr lang="zh-CN" altLang="en-US" sz="2400" dirty="0" smtClean="0">
                <a:latin typeface="华文中宋" pitchFamily="2" charset="-122"/>
                <a:ea typeface="华文中宋" pitchFamily="2" charset="-122"/>
              </a:rPr>
              <a:t>点非常重要，请牢记</a:t>
            </a:r>
            <a:endParaRPr lang="zh-CN" altLang="en-US" sz="2400" dirty="0">
              <a:latin typeface="华文中宋" pitchFamily="2" charset="-122"/>
              <a:ea typeface="华文中宋" pitchFamily="2" charset="-122"/>
            </a:endParaRPr>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华文中宋" pitchFamily="2" charset="-122"/>
                <a:ea typeface="华文中宋" pitchFamily="2" charset="-122"/>
              </a:rPr>
              <a:t>游戏付费</a:t>
            </a:r>
            <a:endParaRPr lang="zh-CN" altLang="en-US" dirty="0">
              <a:latin typeface="华文中宋" pitchFamily="2" charset="-122"/>
              <a:ea typeface="华文中宋" pitchFamily="2" charset="-122"/>
            </a:endParaRPr>
          </a:p>
        </p:txBody>
      </p:sp>
      <p:sp>
        <p:nvSpPr>
          <p:cNvPr id="3" name="内容占位符 2"/>
          <p:cNvSpPr>
            <a:spLocks noGrp="1"/>
          </p:cNvSpPr>
          <p:nvPr>
            <p:ph idx="1"/>
          </p:nvPr>
        </p:nvSpPr>
        <p:spPr/>
        <p:txBody>
          <a:bodyPr>
            <a:normAutofit/>
          </a:bodyPr>
          <a:lstStyle/>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游戏付费关系着一个游戏的生存，因此在引导玩家付费，和付费习惯方面，我们有责任帮助策划调整付费方向</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付费方面的测试关注点：</a:t>
            </a:r>
            <a:endParaRPr lang="en-US" altLang="zh-CN" sz="2400" dirty="0" smtClean="0">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1.</a:t>
            </a:r>
            <a:r>
              <a:rPr lang="zh-CN" altLang="en-US" sz="2400" dirty="0" smtClean="0">
                <a:solidFill>
                  <a:srgbClr val="FF0000"/>
                </a:solidFill>
                <a:latin typeface="华文中宋" pitchFamily="2" charset="-122"/>
                <a:ea typeface="华文中宋" pitchFamily="2" charset="-122"/>
              </a:rPr>
              <a:t>第一次引导玩家付费的等级</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2.</a:t>
            </a:r>
            <a:r>
              <a:rPr lang="zh-CN" altLang="en-US" sz="2400" dirty="0" smtClean="0">
                <a:solidFill>
                  <a:srgbClr val="FF0000"/>
                </a:solidFill>
                <a:latin typeface="华文中宋" pitchFamily="2" charset="-122"/>
                <a:ea typeface="华文中宋" pitchFamily="2" charset="-122"/>
              </a:rPr>
              <a:t>首充内容是否足够吸引</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3.</a:t>
            </a:r>
            <a:r>
              <a:rPr lang="zh-CN" altLang="en-US" sz="2400" dirty="0" smtClean="0">
                <a:solidFill>
                  <a:srgbClr val="FF0000"/>
                </a:solidFill>
                <a:latin typeface="华文中宋" pitchFamily="2" charset="-122"/>
                <a:ea typeface="华文中宋" pitchFamily="2" charset="-122"/>
              </a:rPr>
              <a:t>非</a:t>
            </a:r>
            <a:r>
              <a:rPr lang="en-US" altLang="zh-CN" sz="2400" dirty="0" smtClean="0">
                <a:solidFill>
                  <a:srgbClr val="FF0000"/>
                </a:solidFill>
                <a:latin typeface="华文中宋" pitchFamily="2" charset="-122"/>
                <a:ea typeface="华文中宋" pitchFamily="2" charset="-122"/>
              </a:rPr>
              <a:t>R</a:t>
            </a:r>
            <a:r>
              <a:rPr lang="zh-CN" altLang="en-US" sz="2400" dirty="0" smtClean="0">
                <a:solidFill>
                  <a:srgbClr val="FF0000"/>
                </a:solidFill>
                <a:latin typeface="华文中宋" pitchFamily="2" charset="-122"/>
                <a:ea typeface="华文中宋" pitchFamily="2" charset="-122"/>
              </a:rPr>
              <a:t>玩家能正常玩下去</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a:t>
            </a:r>
            <a:r>
              <a:rPr lang="zh-CN" altLang="en-US" sz="2400" dirty="0" smtClean="0">
                <a:solidFill>
                  <a:srgbClr val="FF0000"/>
                </a:solidFill>
                <a:latin typeface="华文中宋" pitchFamily="2" charset="-122"/>
                <a:ea typeface="华文中宋" pitchFamily="2" charset="-122"/>
              </a:rPr>
              <a:t>付费玩家在付费后是否玩的爽，被需要，与众不同。</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a:t>
            </a:r>
          </a:p>
          <a:p>
            <a:pPr>
              <a:buNone/>
            </a:pPr>
            <a:endParaRPr lang="en-US" altLang="zh-CN" sz="2400" dirty="0" smtClean="0">
              <a:solidFill>
                <a:srgbClr val="FF0000"/>
              </a:solidFill>
              <a:latin typeface="华文中宋" pitchFamily="2" charset="-122"/>
              <a:ea typeface="华文中宋" pitchFamily="2" charset="-122"/>
            </a:endParaRPr>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华文中宋" pitchFamily="2" charset="-122"/>
                <a:ea typeface="华文中宋" pitchFamily="2" charset="-122"/>
              </a:rPr>
              <a:t>用户体验篇</a:t>
            </a:r>
            <a:endParaRPr lang="zh-CN" altLang="en-US" dirty="0">
              <a:latin typeface="华文中宋" pitchFamily="2" charset="-122"/>
              <a:ea typeface="华文中宋" pitchFamily="2" charset="-122"/>
            </a:endParaRPr>
          </a:p>
        </p:txBody>
      </p:sp>
      <p:sp>
        <p:nvSpPr>
          <p:cNvPr id="3" name="内容占位符 2"/>
          <p:cNvSpPr>
            <a:spLocks noGrp="1"/>
          </p:cNvSpPr>
          <p:nvPr>
            <p:ph idx="1"/>
          </p:nvPr>
        </p:nvSpPr>
        <p:spPr/>
        <p:txBody>
          <a:bodyPr>
            <a:normAutofit/>
          </a:bodyPr>
          <a:lstStyle/>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用户体验测试：站在用户的角度上去体验游戏。</a:t>
            </a:r>
            <a:endParaRPr lang="en-US" altLang="zh-CN" sz="2400" dirty="0" smtClean="0">
              <a:latin typeface="华文中宋" pitchFamily="2" charset="-122"/>
              <a:ea typeface="华文中宋" pitchFamily="2" charset="-122"/>
            </a:endParaRPr>
          </a:p>
          <a:p>
            <a:endParaRPr lang="en-US" altLang="zh-CN" sz="2400" dirty="0" smtClean="0">
              <a:solidFill>
                <a:srgbClr val="FF0000"/>
              </a:solidFill>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用户体验测试最重要的组成部分：</a:t>
            </a:r>
            <a:endParaRPr lang="en-US" altLang="zh-CN" sz="2400" dirty="0" smtClean="0">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1.</a:t>
            </a:r>
            <a:r>
              <a:rPr lang="zh-CN" altLang="en-US" sz="2400" dirty="0" smtClean="0">
                <a:solidFill>
                  <a:srgbClr val="FF0000"/>
                </a:solidFill>
                <a:latin typeface="华文中宋" pitchFamily="2" charset="-122"/>
                <a:ea typeface="华文中宋" pitchFamily="2" charset="-122"/>
              </a:rPr>
              <a:t>操作简便，容易上手</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2.</a:t>
            </a:r>
            <a:r>
              <a:rPr lang="zh-CN" altLang="en-US" sz="2400" dirty="0" smtClean="0">
                <a:solidFill>
                  <a:srgbClr val="FF0000"/>
                </a:solidFill>
                <a:latin typeface="华文中宋" pitchFamily="2" charset="-122"/>
                <a:ea typeface="华文中宋" pitchFamily="2" charset="-122"/>
              </a:rPr>
              <a:t>前</a:t>
            </a:r>
            <a:r>
              <a:rPr lang="en-US" altLang="zh-CN" sz="2400" dirty="0" smtClean="0">
                <a:solidFill>
                  <a:srgbClr val="FF0000"/>
                </a:solidFill>
                <a:latin typeface="华文中宋" pitchFamily="2" charset="-122"/>
                <a:ea typeface="华文中宋" pitchFamily="2" charset="-122"/>
              </a:rPr>
              <a:t>15</a:t>
            </a:r>
            <a:r>
              <a:rPr lang="zh-CN" altLang="en-US" sz="2400" dirty="0" smtClean="0">
                <a:solidFill>
                  <a:srgbClr val="FF0000"/>
                </a:solidFill>
                <a:latin typeface="华文中宋" pitchFamily="2" charset="-122"/>
                <a:ea typeface="华文中宋" pitchFamily="2" charset="-122"/>
              </a:rPr>
              <a:t>分钟游戏内容</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3.</a:t>
            </a:r>
            <a:r>
              <a:rPr lang="zh-CN" altLang="en-US" sz="2400" dirty="0" smtClean="0">
                <a:solidFill>
                  <a:srgbClr val="FF0000"/>
                </a:solidFill>
                <a:latin typeface="华文中宋" pitchFamily="2" charset="-122"/>
                <a:ea typeface="华文中宋" pitchFamily="2" charset="-122"/>
              </a:rPr>
              <a:t>新手引导</a:t>
            </a:r>
            <a:endParaRPr lang="en-US" altLang="zh-CN" sz="2400" dirty="0" smtClean="0">
              <a:solidFill>
                <a:srgbClr val="FF0000"/>
              </a:solidFill>
              <a:latin typeface="华文中宋" pitchFamily="2" charset="-122"/>
              <a:ea typeface="华文中宋" pitchFamily="2" charset="-122"/>
            </a:endParaRPr>
          </a:p>
          <a:p>
            <a:pPr>
              <a:buNone/>
            </a:pPr>
            <a:r>
              <a:rPr lang="en-US" altLang="zh-CN" sz="2400" dirty="0" smtClean="0">
                <a:solidFill>
                  <a:srgbClr val="FF0000"/>
                </a:solidFill>
                <a:latin typeface="华文中宋" pitchFamily="2" charset="-122"/>
                <a:ea typeface="华文中宋" pitchFamily="2" charset="-122"/>
              </a:rPr>
              <a:t>    4.</a:t>
            </a:r>
            <a:r>
              <a:rPr lang="zh-CN" altLang="en-US" sz="2400" dirty="0" smtClean="0">
                <a:solidFill>
                  <a:srgbClr val="FF0000"/>
                </a:solidFill>
                <a:latin typeface="华文中宋" pitchFamily="2" charset="-122"/>
                <a:ea typeface="华文中宋" pitchFamily="2" charset="-122"/>
              </a:rPr>
              <a:t>画面，</a:t>
            </a:r>
            <a:r>
              <a:rPr lang="en-US" altLang="zh-CN" sz="2400" dirty="0" smtClean="0">
                <a:solidFill>
                  <a:srgbClr val="FF0000"/>
                </a:solidFill>
                <a:latin typeface="华文中宋" pitchFamily="2" charset="-122"/>
                <a:ea typeface="华文中宋" pitchFamily="2" charset="-122"/>
              </a:rPr>
              <a:t>UI</a:t>
            </a:r>
            <a:r>
              <a:rPr lang="zh-CN" altLang="en-US" sz="2400" dirty="0" smtClean="0">
                <a:solidFill>
                  <a:srgbClr val="FF0000"/>
                </a:solidFill>
                <a:latin typeface="华文中宋" pitchFamily="2" charset="-122"/>
                <a:ea typeface="华文中宋" pitchFamily="2" charset="-122"/>
              </a:rPr>
              <a:t>布局</a:t>
            </a:r>
            <a:endParaRPr lang="en-US" altLang="zh-CN" sz="2400" dirty="0" smtClean="0">
              <a:solidFill>
                <a:srgbClr val="FF0000"/>
              </a:solidFill>
              <a:latin typeface="华文中宋" pitchFamily="2" charset="-122"/>
              <a:ea typeface="华文中宋" pitchFamily="2" charset="-122"/>
            </a:endParaRPr>
          </a:p>
          <a:p>
            <a:pPr>
              <a:buNone/>
            </a:pPr>
            <a:endParaRPr lang="en-US" altLang="zh-CN" sz="2400" dirty="0" smtClean="0">
              <a:solidFill>
                <a:srgbClr val="FF0000"/>
              </a:solidFill>
              <a:latin typeface="华文中宋" pitchFamily="2" charset="-122"/>
              <a:ea typeface="华文中宋" pitchFamily="2" charset="-122"/>
            </a:endParaRPr>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latin typeface="微软雅黑" pitchFamily="34" charset="-122"/>
                <a:ea typeface="微软雅黑" pitchFamily="34" charset="-122"/>
              </a:rPr>
              <a:t/>
            </a:r>
            <a:br>
              <a:rPr lang="en-US" altLang="zh-CN" dirty="0" smtClean="0">
                <a:latin typeface="微软雅黑" pitchFamily="34" charset="-122"/>
                <a:ea typeface="微软雅黑" pitchFamily="34" charset="-122"/>
              </a:rPr>
            </a:br>
            <a:r>
              <a:rPr lang="en-US" altLang="zh-CN" dirty="0">
                <a:latin typeface="微软雅黑" pitchFamily="34" charset="-122"/>
                <a:ea typeface="微软雅黑" pitchFamily="34" charset="-122"/>
              </a:rPr>
              <a:t/>
            </a:r>
            <a:br>
              <a:rPr lang="en-US" altLang="zh-CN" dirty="0">
                <a:latin typeface="微软雅黑" pitchFamily="34" charset="-122"/>
                <a:ea typeface="微软雅黑" pitchFamily="34" charset="-122"/>
              </a:rPr>
            </a:br>
            <a:endParaRPr lang="zh-CN" altLang="en-US" dirty="0"/>
          </a:p>
        </p:txBody>
      </p:sp>
      <p:sp>
        <p:nvSpPr>
          <p:cNvPr id="3" name="内容占位符 2"/>
          <p:cNvSpPr>
            <a:spLocks noGrp="1"/>
          </p:cNvSpPr>
          <p:nvPr>
            <p:ph idx="1"/>
          </p:nvPr>
        </p:nvSpPr>
        <p:spPr>
          <a:xfrm>
            <a:off x="467544" y="1700808"/>
            <a:ext cx="8136904" cy="4176464"/>
          </a:xfrm>
        </p:spPr>
        <p:txBody>
          <a:bodyPr>
            <a:normAutofit/>
          </a:bodyPr>
          <a:lstStyle/>
          <a:p>
            <a:pPr marL="0" lvl="0" indent="0">
              <a:buNone/>
            </a:pPr>
            <a:endParaRPr lang="en-US" altLang="zh-CN" sz="1800" dirty="0" smtClean="0">
              <a:latin typeface="+mj-ea"/>
              <a:ea typeface="+mj-ea"/>
            </a:endParaRPr>
          </a:p>
          <a:p>
            <a:pPr marL="0" lvl="0" indent="0" algn="ctr">
              <a:buNone/>
            </a:pPr>
            <a:endParaRPr lang="en-US" altLang="zh-CN" sz="1800" dirty="0" smtClean="0">
              <a:latin typeface="+mj-ea"/>
              <a:ea typeface="+mj-ea"/>
            </a:endParaRPr>
          </a:p>
          <a:p>
            <a:pPr marL="0" lvl="0" indent="0">
              <a:buNone/>
            </a:pPr>
            <a:r>
              <a:rPr lang="zh-CN" altLang="en-US" sz="3600" dirty="0" smtClean="0">
                <a:latin typeface="华文中宋" pitchFamily="2" charset="-122"/>
                <a:ea typeface="华文中宋" pitchFamily="2" charset="-122"/>
              </a:rPr>
              <a:t>                     有问必答</a:t>
            </a:r>
            <a:endParaRPr lang="en-US" altLang="zh-CN" sz="3600" dirty="0" smtClean="0">
              <a:latin typeface="华文中宋" pitchFamily="2" charset="-122"/>
              <a:ea typeface="华文中宋" pitchFamily="2" charset="-122"/>
            </a:endParaRPr>
          </a:p>
          <a:p>
            <a:pPr marL="0" lvl="0" indent="0" algn="ctr">
              <a:buNone/>
            </a:pPr>
            <a:endParaRPr lang="en-US" altLang="zh-CN" sz="3600" dirty="0" smtClean="0">
              <a:latin typeface="华文中宋" pitchFamily="2" charset="-122"/>
              <a:ea typeface="华文中宋" pitchFamily="2" charset="-122"/>
            </a:endParaRPr>
          </a:p>
          <a:p>
            <a:pPr marL="0" lvl="0" indent="0" algn="ctr">
              <a:buNone/>
            </a:pPr>
            <a:r>
              <a:rPr lang="en-US" altLang="zh-CN" sz="3600" dirty="0" smtClean="0">
                <a:latin typeface="华文中宋" pitchFamily="2" charset="-122"/>
                <a:ea typeface="华文中宋" pitchFamily="2" charset="-122"/>
              </a:rPr>
              <a:t>Thank you</a:t>
            </a:r>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extLst>
      <p:ext uri="{BB962C8B-B14F-4D97-AF65-F5344CB8AC3E}">
        <p14:creationId xmlns:p14="http://schemas.microsoft.com/office/powerpoint/2010/main" xmlns="" val="1997061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华文中宋" pitchFamily="2" charset="-122"/>
                <a:ea typeface="华文中宋" pitchFamily="2" charset="-122"/>
              </a:rPr>
              <a:t>Bug</a:t>
            </a:r>
            <a:r>
              <a:rPr lang="zh-CN" altLang="en-US" sz="4000" dirty="0" smtClean="0">
                <a:latin typeface="华文中宋" pitchFamily="2" charset="-122"/>
                <a:ea typeface="华文中宋" pitchFamily="2" charset="-122"/>
              </a:rPr>
              <a:t>是什么？</a:t>
            </a:r>
            <a:endParaRPr lang="zh-CN" altLang="en-US" sz="4000" dirty="0">
              <a:latin typeface="华文中宋" pitchFamily="2" charset="-122"/>
              <a:ea typeface="华文中宋" pitchFamily="2" charset="-122"/>
            </a:endParaRPr>
          </a:p>
        </p:txBody>
      </p:sp>
      <p:sp>
        <p:nvSpPr>
          <p:cNvPr id="3" name="内容占位符 2"/>
          <p:cNvSpPr>
            <a:spLocks noGrp="1"/>
          </p:cNvSpPr>
          <p:nvPr>
            <p:ph idx="1"/>
          </p:nvPr>
        </p:nvSpPr>
        <p:spPr>
          <a:xfrm>
            <a:off x="467544" y="1556792"/>
            <a:ext cx="8219256" cy="4729728"/>
          </a:xfrm>
        </p:spPr>
        <p:txBody>
          <a:bodyPr>
            <a:normAutofit/>
          </a:bodyPr>
          <a:lstStyle/>
          <a:p>
            <a:r>
              <a:rPr lang="zh-CN" altLang="en-US" b="1" dirty="0" smtClean="0">
                <a:solidFill>
                  <a:srgbClr val="FF0000"/>
                </a:solidFill>
                <a:latin typeface="华文中宋" pitchFamily="2" charset="-122"/>
                <a:ea typeface="华文中宋" pitchFamily="2" charset="-122"/>
              </a:rPr>
              <a:t>什么是游戏世界里的</a:t>
            </a:r>
            <a:r>
              <a:rPr lang="en-US" altLang="zh-CN" b="1" dirty="0" smtClean="0">
                <a:solidFill>
                  <a:srgbClr val="FF0000"/>
                </a:solidFill>
                <a:latin typeface="华文中宋" pitchFamily="2" charset="-122"/>
                <a:ea typeface="华文中宋" pitchFamily="2" charset="-122"/>
              </a:rPr>
              <a:t>Bug</a:t>
            </a:r>
            <a:r>
              <a:rPr lang="zh-CN" altLang="en-US" b="1" dirty="0" smtClean="0">
                <a:solidFill>
                  <a:srgbClr val="FF0000"/>
                </a:solidFill>
                <a:latin typeface="华文中宋" pitchFamily="2" charset="-122"/>
                <a:ea typeface="华文中宋" pitchFamily="2" charset="-122"/>
              </a:rPr>
              <a:t>？</a:t>
            </a:r>
            <a:endParaRPr lang="en-US" altLang="zh-CN" b="1" dirty="0" smtClean="0">
              <a:solidFill>
                <a:srgbClr val="FF0000"/>
              </a:solidFill>
              <a:latin typeface="华文中宋" pitchFamily="2" charset="-122"/>
              <a:ea typeface="华文中宋" pitchFamily="2" charset="-122"/>
            </a:endParaRPr>
          </a:p>
          <a:p>
            <a:endParaRPr lang="en-US" altLang="zh-CN" b="1" dirty="0" smtClean="0">
              <a:latin typeface="华文中宋" pitchFamily="2" charset="-122"/>
              <a:ea typeface="华文中宋" pitchFamily="2" charset="-122"/>
            </a:endParaRPr>
          </a:p>
          <a:p>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的百度解释：游戏程序的漏洞，游戏程序中的缺陷，在游戏程序中出现</a:t>
            </a:r>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，玩家可以应用这些获得某种不应出现的奖励或效果。</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作为测试人员，对</a:t>
            </a:r>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的正确认知要不仅限于此。</a:t>
            </a:r>
            <a:endParaRPr lang="en-US" altLang="zh-CN" sz="2400" dirty="0" smtClean="0">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测试过程中是否会仅仅去测试策划案上的需求和程序的基础功能，而忽略其他太多东西？</a:t>
            </a:r>
            <a:endParaRPr lang="en-US" altLang="zh-CN" sz="2400" dirty="0" smtClean="0">
              <a:latin typeface="华文中宋" pitchFamily="2" charset="-122"/>
              <a:ea typeface="华文中宋" pitchFamily="2" charset="-122"/>
            </a:endParaRPr>
          </a:p>
          <a:p>
            <a:endParaRPr lang="en-US" altLang="zh-CN" sz="1800" dirty="0" smtClean="0">
              <a:latin typeface="华文中宋" pitchFamily="2" charset="-122"/>
              <a:ea typeface="华文中宋" pitchFamily="2" charset="-122"/>
            </a:endParaRPr>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extLst>
      <p:ext uri="{BB962C8B-B14F-4D97-AF65-F5344CB8AC3E}">
        <p14:creationId xmlns:p14="http://schemas.microsoft.com/office/powerpoint/2010/main" xmlns="" val="113297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华文中宋" pitchFamily="2" charset="-122"/>
                <a:ea typeface="华文中宋" pitchFamily="2" charset="-122"/>
              </a:rPr>
              <a:t>测试员的疑惑</a:t>
            </a:r>
            <a:endParaRPr lang="zh-CN" altLang="en-US" sz="4000" dirty="0">
              <a:latin typeface="华文中宋" pitchFamily="2" charset="-122"/>
              <a:ea typeface="华文中宋" pitchFamily="2" charset="-122"/>
            </a:endParaRPr>
          </a:p>
        </p:txBody>
      </p:sp>
      <p:sp>
        <p:nvSpPr>
          <p:cNvPr id="3" name="内容占位符 2"/>
          <p:cNvSpPr>
            <a:spLocks noGrp="1"/>
          </p:cNvSpPr>
          <p:nvPr>
            <p:ph idx="1"/>
          </p:nvPr>
        </p:nvSpPr>
        <p:spPr/>
        <p:txBody>
          <a:bodyPr>
            <a:normAutofit/>
          </a:bodyPr>
          <a:lstStyle/>
          <a:p>
            <a:r>
              <a:rPr lang="zh-CN" altLang="en-US" sz="2400" dirty="0" smtClean="0">
                <a:solidFill>
                  <a:srgbClr val="FF0000"/>
                </a:solidFill>
                <a:latin typeface="华文中宋" pitchFamily="2" charset="-122"/>
                <a:ea typeface="华文中宋" pitchFamily="2" charset="-122"/>
              </a:rPr>
              <a:t>场景</a:t>
            </a:r>
            <a:r>
              <a:rPr lang="en-US" altLang="zh-CN" sz="2400" dirty="0" smtClean="0">
                <a:solidFill>
                  <a:srgbClr val="FF0000"/>
                </a:solidFill>
                <a:latin typeface="华文中宋" pitchFamily="2" charset="-122"/>
                <a:ea typeface="华文中宋" pitchFamily="2" charset="-122"/>
              </a:rPr>
              <a:t>1</a:t>
            </a:r>
            <a:r>
              <a:rPr lang="zh-CN" altLang="en-US" sz="2400" dirty="0" smtClean="0">
                <a:solidFill>
                  <a:srgbClr val="FF0000"/>
                </a:solidFill>
                <a:latin typeface="华文中宋" pitchFamily="2" charset="-122"/>
                <a:ea typeface="华文中宋" pitchFamily="2" charset="-122"/>
              </a:rPr>
              <a:t>：</a:t>
            </a:r>
            <a:endParaRPr lang="en-US" altLang="zh-CN" sz="2400" dirty="0" smtClean="0">
              <a:solidFill>
                <a:srgbClr val="FF0000"/>
              </a:solidFill>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测试员</a:t>
            </a:r>
            <a:r>
              <a:rPr lang="en-US" altLang="zh-CN" sz="2400" dirty="0" smtClean="0">
                <a:latin typeface="华文中宋" pitchFamily="2" charset="-122"/>
                <a:ea typeface="华文中宋" pitchFamily="2" charset="-122"/>
              </a:rPr>
              <a:t>A</a:t>
            </a:r>
            <a:r>
              <a:rPr lang="zh-CN" altLang="en-US" sz="2400" dirty="0" smtClean="0">
                <a:latin typeface="华文中宋" pitchFamily="2" charset="-122"/>
                <a:ea typeface="华文中宋" pitchFamily="2" charset="-122"/>
              </a:rPr>
              <a:t>对照某模块的策划案写完测试用例并执行完用例，认为已经验收通过了。该模块上线后，出现各种</a:t>
            </a:r>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，测试员</a:t>
            </a:r>
            <a:r>
              <a:rPr lang="en-US" altLang="zh-CN" sz="2400" dirty="0" smtClean="0">
                <a:latin typeface="华文中宋" pitchFamily="2" charset="-122"/>
                <a:ea typeface="华文中宋" pitchFamily="2" charset="-122"/>
              </a:rPr>
              <a:t>A</a:t>
            </a:r>
            <a:r>
              <a:rPr lang="zh-CN" altLang="en-US" sz="2400" dirty="0" smtClean="0">
                <a:latin typeface="华文中宋" pitchFamily="2" charset="-122"/>
                <a:ea typeface="华文中宋" pitchFamily="2" charset="-122"/>
              </a:rPr>
              <a:t>非常郁闷。</a:t>
            </a:r>
            <a:endParaRPr lang="en-US" altLang="zh-CN" sz="2400" dirty="0" smtClean="0">
              <a:latin typeface="华文中宋" pitchFamily="2" charset="-122"/>
              <a:ea typeface="华文中宋" pitchFamily="2" charset="-122"/>
            </a:endParaRPr>
          </a:p>
          <a:p>
            <a:pPr>
              <a:buNone/>
            </a:pPr>
            <a:endParaRPr lang="en-US" altLang="zh-CN" dirty="0" smtClean="0"/>
          </a:p>
          <a:p>
            <a:r>
              <a:rPr lang="zh-CN" altLang="en-US" sz="2400" dirty="0" smtClean="0">
                <a:solidFill>
                  <a:srgbClr val="FF0000"/>
                </a:solidFill>
                <a:latin typeface="华文中宋" pitchFamily="2" charset="-122"/>
                <a:ea typeface="华文中宋" pitchFamily="2" charset="-122"/>
              </a:rPr>
              <a:t>场景</a:t>
            </a:r>
            <a:r>
              <a:rPr lang="en-US" altLang="zh-CN" sz="2400" dirty="0" smtClean="0">
                <a:solidFill>
                  <a:srgbClr val="FF0000"/>
                </a:solidFill>
                <a:latin typeface="华文中宋" pitchFamily="2" charset="-122"/>
                <a:ea typeface="华文中宋" pitchFamily="2" charset="-122"/>
              </a:rPr>
              <a:t>2</a:t>
            </a:r>
            <a:r>
              <a:rPr lang="zh-CN" altLang="en-US" sz="2400" dirty="0" smtClean="0">
                <a:solidFill>
                  <a:srgbClr val="FF0000"/>
                </a:solidFill>
                <a:latin typeface="华文中宋" pitchFamily="2" charset="-122"/>
                <a:ea typeface="华文中宋" pitchFamily="2" charset="-122"/>
              </a:rPr>
              <a:t>：</a:t>
            </a:r>
            <a:endParaRPr lang="en-US" altLang="zh-CN" sz="2400" dirty="0" smtClean="0">
              <a:solidFill>
                <a:srgbClr val="FF0000"/>
              </a:solidFill>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测试员</a:t>
            </a:r>
            <a:r>
              <a:rPr lang="en-US" altLang="zh-CN" sz="2400" dirty="0" smtClean="0">
                <a:latin typeface="华文中宋" pitchFamily="2" charset="-122"/>
                <a:ea typeface="华文中宋" pitchFamily="2" charset="-122"/>
              </a:rPr>
              <a:t>B</a:t>
            </a:r>
            <a:r>
              <a:rPr lang="zh-CN" altLang="en-US" sz="2400" dirty="0" smtClean="0">
                <a:latin typeface="华文中宋" pitchFamily="2" charset="-122"/>
                <a:ea typeface="华文中宋" pitchFamily="2" charset="-122"/>
              </a:rPr>
              <a:t>把某版本的所有功能全部点击了一次。该版本上线后，发现漏测</a:t>
            </a:r>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有不少。测试员</a:t>
            </a:r>
            <a:r>
              <a:rPr lang="en-US" altLang="zh-CN" sz="2400" dirty="0" smtClean="0">
                <a:latin typeface="华文中宋" pitchFamily="2" charset="-122"/>
                <a:ea typeface="华文中宋" pitchFamily="2" charset="-122"/>
              </a:rPr>
              <a:t>B</a:t>
            </a:r>
            <a:r>
              <a:rPr lang="zh-CN" altLang="en-US" sz="2400" dirty="0" smtClean="0">
                <a:latin typeface="华文中宋" pitchFamily="2" charset="-122"/>
                <a:ea typeface="华文中宋" pitchFamily="2" charset="-122"/>
              </a:rPr>
              <a:t>觉得奇怪，为什么还有</a:t>
            </a:r>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pPr>
              <a:buNone/>
            </a:pPr>
            <a:endParaRPr lang="en-US" altLang="zh-CN" dirty="0" smtClean="0"/>
          </a:p>
          <a:p>
            <a:endParaRPr lang="zh-CN" altLang="en-US" dirty="0"/>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extLst>
      <p:ext uri="{BB962C8B-B14F-4D97-AF65-F5344CB8AC3E}">
        <p14:creationId xmlns:p14="http://schemas.microsoft.com/office/powerpoint/2010/main" xmlns="" val="280401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华文中宋" pitchFamily="2" charset="-122"/>
                <a:ea typeface="华文中宋" pitchFamily="2" charset="-122"/>
              </a:rPr>
              <a:t>Bug</a:t>
            </a:r>
            <a:r>
              <a:rPr lang="zh-CN" altLang="en-US" sz="4000" dirty="0" smtClean="0">
                <a:latin typeface="华文中宋" pitchFamily="2" charset="-122"/>
                <a:ea typeface="华文中宋" pitchFamily="2" charset="-122"/>
              </a:rPr>
              <a:t>去哪儿了</a:t>
            </a:r>
            <a:endParaRPr lang="zh-CN" altLang="en-US" sz="4000" dirty="0">
              <a:latin typeface="华文中宋" pitchFamily="2" charset="-122"/>
              <a:ea typeface="华文中宋" pitchFamily="2" charset="-122"/>
            </a:endParaRPr>
          </a:p>
        </p:txBody>
      </p:sp>
      <p:sp>
        <p:nvSpPr>
          <p:cNvPr id="3" name="内容占位符 2"/>
          <p:cNvSpPr>
            <a:spLocks noGrp="1"/>
          </p:cNvSpPr>
          <p:nvPr>
            <p:ph idx="1"/>
          </p:nvPr>
        </p:nvSpPr>
        <p:spPr>
          <a:xfrm>
            <a:off x="357158" y="5286388"/>
            <a:ext cx="8229600" cy="1785950"/>
          </a:xfrm>
        </p:spPr>
        <p:txBody>
          <a:bodyPr/>
          <a:lstStyle/>
          <a:p>
            <a:pPr>
              <a:buNone/>
            </a:pPr>
            <a:r>
              <a:rPr lang="en-US" altLang="zh-CN" dirty="0" smtClean="0"/>
              <a:t> </a:t>
            </a:r>
            <a:r>
              <a:rPr lang="zh-CN" altLang="en-US" sz="2800" dirty="0" smtClean="0">
                <a:solidFill>
                  <a:srgbClr val="FF0000"/>
                </a:solidFill>
                <a:latin typeface="华文中宋" pitchFamily="2" charset="-122"/>
                <a:ea typeface="华文中宋" pitchFamily="2" charset="-122"/>
              </a:rPr>
              <a:t>测试员</a:t>
            </a:r>
            <a:r>
              <a:rPr lang="en-US" altLang="zh-CN" sz="2800" dirty="0" smtClean="0">
                <a:solidFill>
                  <a:srgbClr val="FF0000"/>
                </a:solidFill>
                <a:latin typeface="华文中宋" pitchFamily="2" charset="-122"/>
                <a:ea typeface="华文中宋" pitchFamily="2" charset="-122"/>
              </a:rPr>
              <a:t>A</a:t>
            </a:r>
            <a:r>
              <a:rPr lang="zh-CN" altLang="en-US" sz="2800" dirty="0" smtClean="0">
                <a:solidFill>
                  <a:srgbClr val="FF0000"/>
                </a:solidFill>
                <a:latin typeface="华文中宋" pitchFamily="2" charset="-122"/>
                <a:ea typeface="华文中宋" pitchFamily="2" charset="-122"/>
              </a:rPr>
              <a:t>和</a:t>
            </a:r>
            <a:r>
              <a:rPr lang="en-US" altLang="zh-CN" sz="2800" dirty="0" smtClean="0">
                <a:solidFill>
                  <a:srgbClr val="FF0000"/>
                </a:solidFill>
                <a:latin typeface="华文中宋" pitchFamily="2" charset="-122"/>
                <a:ea typeface="华文中宋" pitchFamily="2" charset="-122"/>
              </a:rPr>
              <a:t>B</a:t>
            </a:r>
            <a:r>
              <a:rPr lang="zh-CN" altLang="en-US" sz="2800" dirty="0" smtClean="0">
                <a:solidFill>
                  <a:srgbClr val="FF0000"/>
                </a:solidFill>
                <a:latin typeface="华文中宋" pitchFamily="2" charset="-122"/>
                <a:ea typeface="华文中宋" pitchFamily="2" charset="-122"/>
              </a:rPr>
              <a:t>，都有同样的疑问，</a:t>
            </a:r>
            <a:r>
              <a:rPr lang="en-US" altLang="zh-CN" sz="2800" dirty="0" smtClean="0">
                <a:solidFill>
                  <a:srgbClr val="FF0000"/>
                </a:solidFill>
                <a:latin typeface="华文中宋" pitchFamily="2" charset="-122"/>
                <a:ea typeface="华文中宋" pitchFamily="2" charset="-122"/>
              </a:rPr>
              <a:t>Bug</a:t>
            </a:r>
            <a:r>
              <a:rPr lang="zh-CN" altLang="en-US" sz="2800" dirty="0" smtClean="0">
                <a:solidFill>
                  <a:srgbClr val="FF0000"/>
                </a:solidFill>
                <a:latin typeface="华文中宋" pitchFamily="2" charset="-122"/>
                <a:ea typeface="华文中宋" pitchFamily="2" charset="-122"/>
              </a:rPr>
              <a:t>去哪儿了？</a:t>
            </a:r>
          </a:p>
        </p:txBody>
      </p:sp>
      <p:pic>
        <p:nvPicPr>
          <p:cNvPr id="1026" name="Picture 2"/>
          <p:cNvPicPr>
            <a:picLocks noChangeAspect="1" noChangeArrowheads="1"/>
          </p:cNvPicPr>
          <p:nvPr/>
        </p:nvPicPr>
        <p:blipFill>
          <a:blip r:embed="rId2"/>
          <a:srcRect/>
          <a:stretch>
            <a:fillRect/>
          </a:stretch>
        </p:blipFill>
        <p:spPr bwMode="auto">
          <a:xfrm>
            <a:off x="2428860" y="1500174"/>
            <a:ext cx="4357718" cy="3775402"/>
          </a:xfrm>
          <a:prstGeom prst="rect">
            <a:avLst/>
          </a:prstGeom>
          <a:noFill/>
          <a:ln w="9525">
            <a:noFill/>
            <a:miter lim="800000"/>
            <a:headEnd/>
            <a:tailEnd/>
          </a:ln>
          <a:effectLst/>
        </p:spPr>
      </p:pic>
      <p:pic>
        <p:nvPicPr>
          <p:cNvPr id="5" name="图片 4" descr="LOGO.png"/>
          <p:cNvPicPr>
            <a:picLocks noChangeAspect="1"/>
          </p:cNvPicPr>
          <p:nvPr/>
        </p:nvPicPr>
        <p:blipFill>
          <a:blip r:embed="rId3" cstate="print"/>
          <a:stretch>
            <a:fillRect/>
          </a:stretch>
        </p:blipFill>
        <p:spPr>
          <a:xfrm>
            <a:off x="0" y="-21244"/>
            <a:ext cx="1988294" cy="198829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华文中宋" pitchFamily="2" charset="-122"/>
                <a:ea typeface="华文中宋" pitchFamily="2" charset="-122"/>
              </a:rPr>
              <a:t>Bug</a:t>
            </a:r>
            <a:r>
              <a:rPr lang="zh-CN" altLang="en-US" sz="4000" dirty="0" smtClean="0">
                <a:latin typeface="华文中宋" pitchFamily="2" charset="-122"/>
                <a:ea typeface="华文中宋" pitchFamily="2" charset="-122"/>
              </a:rPr>
              <a:t>的分类</a:t>
            </a:r>
            <a:endParaRPr lang="zh-CN" altLang="en-US" sz="4000" dirty="0">
              <a:latin typeface="华文中宋" pitchFamily="2" charset="-122"/>
              <a:ea typeface="华文中宋" pitchFamily="2" charset="-122"/>
            </a:endParaRPr>
          </a:p>
        </p:txBody>
      </p:sp>
      <p:sp>
        <p:nvSpPr>
          <p:cNvPr id="3" name="内容占位符 2"/>
          <p:cNvSpPr>
            <a:spLocks noGrp="1"/>
          </p:cNvSpPr>
          <p:nvPr>
            <p:ph idx="1"/>
          </p:nvPr>
        </p:nvSpPr>
        <p:spPr/>
        <p:txBody>
          <a:bodyPr>
            <a:normAutofit fontScale="92500" lnSpcReduction="10000"/>
          </a:bodyPr>
          <a:lstStyle/>
          <a:p>
            <a:r>
              <a:rPr lang="zh-CN" altLang="en-US" sz="3000" dirty="0" smtClean="0">
                <a:latin typeface="华文中宋" pitchFamily="2" charset="-122"/>
                <a:ea typeface="华文中宋" pitchFamily="2" charset="-122"/>
              </a:rPr>
              <a:t>要想知道</a:t>
            </a:r>
            <a:r>
              <a:rPr lang="en-US" altLang="zh-CN" sz="3000" dirty="0" smtClean="0">
                <a:latin typeface="华文中宋" pitchFamily="2" charset="-122"/>
                <a:ea typeface="华文中宋" pitchFamily="2" charset="-122"/>
              </a:rPr>
              <a:t>Bug</a:t>
            </a:r>
            <a:r>
              <a:rPr lang="zh-CN" altLang="en-US" sz="3000" dirty="0" smtClean="0">
                <a:latin typeface="华文中宋" pitchFamily="2" charset="-122"/>
                <a:ea typeface="华文中宋" pitchFamily="2" charset="-122"/>
              </a:rPr>
              <a:t>去哪儿了？首先我们必须对</a:t>
            </a:r>
            <a:r>
              <a:rPr lang="en-US" altLang="zh-CN" sz="3000" dirty="0" smtClean="0">
                <a:latin typeface="华文中宋" pitchFamily="2" charset="-122"/>
                <a:ea typeface="华文中宋" pitchFamily="2" charset="-122"/>
              </a:rPr>
              <a:t>Bug</a:t>
            </a:r>
            <a:r>
              <a:rPr lang="zh-CN" altLang="en-US" sz="3000" dirty="0" smtClean="0">
                <a:latin typeface="华文中宋" pitchFamily="2" charset="-122"/>
                <a:ea typeface="华文中宋" pitchFamily="2" charset="-122"/>
              </a:rPr>
              <a:t>分类掌握并牢记：</a:t>
            </a:r>
            <a:endParaRPr lang="en-US" altLang="zh-CN" sz="3000" dirty="0" smtClean="0">
              <a:latin typeface="华文中宋" pitchFamily="2" charset="-122"/>
              <a:ea typeface="华文中宋" pitchFamily="2" charset="-122"/>
            </a:endParaRPr>
          </a:p>
          <a:p>
            <a:r>
              <a:rPr lang="zh-CN" altLang="en-US" sz="3000" dirty="0" smtClean="0">
                <a:solidFill>
                  <a:srgbClr val="0070C0"/>
                </a:solidFill>
                <a:latin typeface="华文中宋" pitchFamily="2" charset="-122"/>
                <a:ea typeface="华文中宋" pitchFamily="2" charset="-122"/>
              </a:rPr>
              <a:t>程序类</a:t>
            </a:r>
            <a:r>
              <a:rPr lang="en-US" altLang="zh-CN" sz="3000" dirty="0" smtClean="0">
                <a:solidFill>
                  <a:srgbClr val="0070C0"/>
                </a:solidFill>
                <a:latin typeface="华文中宋" pitchFamily="2" charset="-122"/>
                <a:ea typeface="华文中宋" pitchFamily="2" charset="-122"/>
              </a:rPr>
              <a:t>Bug </a:t>
            </a:r>
          </a:p>
          <a:p>
            <a:r>
              <a:rPr lang="zh-CN" altLang="en-US" sz="3000" dirty="0" smtClean="0">
                <a:solidFill>
                  <a:srgbClr val="0070C0"/>
                </a:solidFill>
                <a:latin typeface="华文中宋" pitchFamily="2" charset="-122"/>
                <a:ea typeface="华文中宋" pitchFamily="2" charset="-122"/>
              </a:rPr>
              <a:t>性能类</a:t>
            </a:r>
            <a:r>
              <a:rPr lang="en-US" altLang="zh-CN" sz="3000" dirty="0" smtClean="0">
                <a:solidFill>
                  <a:srgbClr val="0070C0"/>
                </a:solidFill>
                <a:latin typeface="华文中宋" pitchFamily="2" charset="-122"/>
                <a:ea typeface="华文中宋" pitchFamily="2" charset="-122"/>
              </a:rPr>
              <a:t>Bug</a:t>
            </a:r>
          </a:p>
          <a:p>
            <a:r>
              <a:rPr lang="zh-CN" altLang="en-US" sz="3000" dirty="0" smtClean="0">
                <a:solidFill>
                  <a:srgbClr val="0070C0"/>
                </a:solidFill>
                <a:latin typeface="华文中宋" pitchFamily="2" charset="-122"/>
                <a:ea typeface="华文中宋" pitchFamily="2" charset="-122"/>
              </a:rPr>
              <a:t>数据库</a:t>
            </a:r>
            <a:r>
              <a:rPr lang="en-US" altLang="zh-CN" sz="3000" dirty="0" smtClean="0">
                <a:solidFill>
                  <a:srgbClr val="0070C0"/>
                </a:solidFill>
                <a:latin typeface="华文中宋" pitchFamily="2" charset="-122"/>
                <a:ea typeface="华文中宋" pitchFamily="2" charset="-122"/>
              </a:rPr>
              <a:t>Bug</a:t>
            </a:r>
          </a:p>
          <a:p>
            <a:r>
              <a:rPr lang="zh-CN" altLang="en-US" sz="3000" dirty="0" smtClean="0">
                <a:solidFill>
                  <a:srgbClr val="FF0000"/>
                </a:solidFill>
                <a:latin typeface="华文中宋" pitchFamily="2" charset="-122"/>
                <a:ea typeface="华文中宋" pitchFamily="2" charset="-122"/>
              </a:rPr>
              <a:t>策划类</a:t>
            </a:r>
            <a:r>
              <a:rPr lang="en-US" altLang="zh-CN" sz="3000" dirty="0" smtClean="0">
                <a:solidFill>
                  <a:srgbClr val="FF0000"/>
                </a:solidFill>
                <a:latin typeface="华文中宋" pitchFamily="2" charset="-122"/>
                <a:ea typeface="华文中宋" pitchFamily="2" charset="-122"/>
              </a:rPr>
              <a:t>Bug</a:t>
            </a:r>
          </a:p>
          <a:p>
            <a:r>
              <a:rPr lang="zh-CN" altLang="en-US" sz="3000" dirty="0" smtClean="0">
                <a:solidFill>
                  <a:srgbClr val="FF0000"/>
                </a:solidFill>
                <a:latin typeface="华文中宋" pitchFamily="2" charset="-122"/>
                <a:ea typeface="华文中宋" pitchFamily="2" charset="-122"/>
              </a:rPr>
              <a:t>美术类</a:t>
            </a:r>
            <a:r>
              <a:rPr lang="en-US" altLang="zh-CN" sz="3000" dirty="0" smtClean="0">
                <a:solidFill>
                  <a:srgbClr val="FF0000"/>
                </a:solidFill>
                <a:latin typeface="华文中宋" pitchFamily="2" charset="-122"/>
                <a:ea typeface="华文中宋" pitchFamily="2" charset="-122"/>
              </a:rPr>
              <a:t>Bug</a:t>
            </a:r>
          </a:p>
          <a:p>
            <a:r>
              <a:rPr lang="zh-CN" altLang="en-US" sz="3000" dirty="0" smtClean="0">
                <a:solidFill>
                  <a:srgbClr val="FF0000"/>
                </a:solidFill>
                <a:latin typeface="华文中宋" pitchFamily="2" charset="-122"/>
                <a:ea typeface="华文中宋" pitchFamily="2" charset="-122"/>
              </a:rPr>
              <a:t>体验类</a:t>
            </a:r>
            <a:r>
              <a:rPr lang="en-US" altLang="zh-CN" sz="3000" dirty="0" smtClean="0">
                <a:solidFill>
                  <a:srgbClr val="FF0000"/>
                </a:solidFill>
                <a:latin typeface="华文中宋" pitchFamily="2" charset="-122"/>
                <a:ea typeface="华文中宋" pitchFamily="2" charset="-122"/>
              </a:rPr>
              <a:t>Bug</a:t>
            </a:r>
          </a:p>
          <a:p>
            <a:r>
              <a:rPr lang="zh-CN" altLang="en-US" sz="3000" dirty="0" smtClean="0">
                <a:solidFill>
                  <a:srgbClr val="FF0000"/>
                </a:solidFill>
                <a:latin typeface="华文中宋" pitchFamily="2" charset="-122"/>
                <a:ea typeface="华文中宋" pitchFamily="2" charset="-122"/>
              </a:rPr>
              <a:t>数值类</a:t>
            </a:r>
            <a:r>
              <a:rPr lang="en-US" altLang="zh-CN" sz="3000" dirty="0" smtClean="0">
                <a:solidFill>
                  <a:srgbClr val="FF0000"/>
                </a:solidFill>
                <a:latin typeface="华文中宋" pitchFamily="2" charset="-122"/>
                <a:ea typeface="华文中宋" pitchFamily="2" charset="-122"/>
              </a:rPr>
              <a:t>Bug</a:t>
            </a:r>
          </a:p>
          <a:p>
            <a:pPr>
              <a:buNone/>
            </a:pPr>
            <a:r>
              <a:rPr lang="zh-CN" altLang="en-US" b="1" dirty="0" smtClean="0">
                <a:solidFill>
                  <a:srgbClr val="FF0000"/>
                </a:solidFill>
                <a:latin typeface="华文中宋" pitchFamily="2" charset="-122"/>
                <a:ea typeface="华文中宋" pitchFamily="2" charset="-122"/>
              </a:rPr>
              <a:t>   </a:t>
            </a:r>
            <a:endParaRPr lang="zh-CN" altLang="en-US" dirty="0"/>
          </a:p>
        </p:txBody>
      </p:sp>
      <p:pic>
        <p:nvPicPr>
          <p:cNvPr id="4" name="图片 3" descr="LOGO.png"/>
          <p:cNvPicPr>
            <a:picLocks noChangeAspect="1"/>
          </p:cNvPicPr>
          <p:nvPr/>
        </p:nvPicPr>
        <p:blipFill>
          <a:blip r:embed="rId3" cstate="print"/>
          <a:stretch>
            <a:fillRect/>
          </a:stretch>
        </p:blipFill>
        <p:spPr>
          <a:xfrm>
            <a:off x="0" y="-21244"/>
            <a:ext cx="1988294" cy="1988294"/>
          </a:xfrm>
          <a:prstGeom prst="rect">
            <a:avLst/>
          </a:prstGeom>
        </p:spPr>
      </p:pic>
    </p:spTree>
    <p:extLst>
      <p:ext uri="{BB962C8B-B14F-4D97-AF65-F5344CB8AC3E}">
        <p14:creationId xmlns:p14="http://schemas.microsoft.com/office/powerpoint/2010/main" xmlns="" val="280401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华文中宋" pitchFamily="2" charset="-122"/>
                <a:ea typeface="华文中宋" pitchFamily="2" charset="-122"/>
              </a:rPr>
              <a:t>反推理思路</a:t>
            </a:r>
            <a:endParaRPr lang="zh-CN" altLang="en-US" sz="4000" dirty="0">
              <a:latin typeface="华文中宋" pitchFamily="2" charset="-122"/>
              <a:ea typeface="华文中宋" pitchFamily="2" charset="-122"/>
            </a:endParaRPr>
          </a:p>
        </p:txBody>
      </p:sp>
      <p:sp>
        <p:nvSpPr>
          <p:cNvPr id="3" name="内容占位符 2"/>
          <p:cNvSpPr>
            <a:spLocks noGrp="1"/>
          </p:cNvSpPr>
          <p:nvPr>
            <p:ph idx="1"/>
          </p:nvPr>
        </p:nvSpPr>
        <p:spPr/>
        <p:txBody>
          <a:bodyPr>
            <a:normAutofit/>
          </a:bodyPr>
          <a:lstStyle/>
          <a:p>
            <a:endParaRPr lang="en-US" altLang="zh-CN"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根据</a:t>
            </a:r>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分类，我们可以逆转测试过程去推理，测试一个模块时，我们应该从程序，策划，数值，性能，数据库，体验，等多方面去测试。</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测试员</a:t>
            </a:r>
            <a:r>
              <a:rPr lang="en-US" altLang="zh-CN" sz="2400" dirty="0" smtClean="0">
                <a:latin typeface="华文中宋" pitchFamily="2" charset="-122"/>
                <a:ea typeface="华文中宋" pitchFamily="2" charset="-122"/>
              </a:rPr>
              <a:t>A</a:t>
            </a:r>
            <a:r>
              <a:rPr lang="zh-CN" altLang="en-US" sz="2400" dirty="0" smtClean="0">
                <a:latin typeface="华文中宋" pitchFamily="2" charset="-122"/>
                <a:ea typeface="华文中宋" pitchFamily="2" charset="-122"/>
              </a:rPr>
              <a:t>和</a:t>
            </a:r>
            <a:r>
              <a:rPr lang="en-US" altLang="zh-CN" sz="2400" dirty="0" smtClean="0">
                <a:latin typeface="华文中宋" pitchFamily="2" charset="-122"/>
                <a:ea typeface="华文中宋" pitchFamily="2" charset="-122"/>
              </a:rPr>
              <a:t>B</a:t>
            </a:r>
            <a:r>
              <a:rPr lang="zh-CN" altLang="en-US" sz="2400" dirty="0" smtClean="0">
                <a:latin typeface="华文中宋" pitchFamily="2" charset="-122"/>
                <a:ea typeface="华文中宋" pitchFamily="2" charset="-122"/>
              </a:rPr>
              <a:t>仅仅从策划案上去测试，是明显不足的，所以测试内容的遗漏导致了</a:t>
            </a:r>
            <a:r>
              <a:rPr lang="en-US" altLang="zh-CN" sz="2400" dirty="0" smtClean="0">
                <a:latin typeface="华文中宋" pitchFamily="2" charset="-122"/>
                <a:ea typeface="华文中宋" pitchFamily="2" charset="-122"/>
              </a:rPr>
              <a:t>Bug</a:t>
            </a:r>
            <a:r>
              <a:rPr lang="zh-CN" altLang="en-US" sz="2400" dirty="0" smtClean="0">
                <a:latin typeface="华文中宋" pitchFamily="2" charset="-122"/>
                <a:ea typeface="华文中宋" pitchFamily="2" charset="-122"/>
              </a:rPr>
              <a:t>漏测。这也是目前大多数游戏测试的通病，测试面太窄，测试覆盖范围不够。</a:t>
            </a:r>
            <a:endParaRPr lang="zh-CN" altLang="en-US" sz="2400" dirty="0">
              <a:latin typeface="华文中宋" pitchFamily="2" charset="-122"/>
              <a:ea typeface="华文中宋" pitchFamily="2" charset="-122"/>
            </a:endParaRPr>
          </a:p>
        </p:txBody>
      </p:sp>
      <p:pic>
        <p:nvPicPr>
          <p:cNvPr id="4" name="图片 3" descr="LOGO.png"/>
          <p:cNvPicPr>
            <a:picLocks noChangeAspect="1"/>
          </p:cNvPicPr>
          <p:nvPr/>
        </p:nvPicPr>
        <p:blipFill>
          <a:blip r:embed="rId2" cstate="print"/>
          <a:stretch>
            <a:fillRect/>
          </a:stretch>
        </p:blipFill>
        <p:spPr>
          <a:xfrm>
            <a:off x="0" y="-21244"/>
            <a:ext cx="1988294" cy="1988294"/>
          </a:xfrm>
          <a:prstGeom prst="rect">
            <a:avLst/>
          </a:prstGeom>
        </p:spPr>
      </p:pic>
    </p:spTree>
    <p:extLst>
      <p:ext uri="{BB962C8B-B14F-4D97-AF65-F5344CB8AC3E}">
        <p14:creationId xmlns:p14="http://schemas.microsoft.com/office/powerpoint/2010/main" xmlns="" val="280401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58204" cy="1143000"/>
          </a:xfrm>
        </p:spPr>
        <p:txBody>
          <a:bodyPr>
            <a:normAutofit/>
          </a:bodyPr>
          <a:lstStyle/>
          <a:p>
            <a:r>
              <a:rPr lang="zh-CN" altLang="en-US" sz="3600" dirty="0" smtClean="0">
                <a:latin typeface="华文中宋" pitchFamily="2" charset="-122"/>
                <a:ea typeface="华文中宋" pitchFamily="2" charset="-122"/>
              </a:rPr>
              <a:t>不懂程序策划的测试不是好测试</a:t>
            </a:r>
            <a:endParaRPr lang="zh-CN" altLang="en-US" sz="3600" dirty="0">
              <a:latin typeface="华文中宋" pitchFamily="2" charset="-122"/>
              <a:ea typeface="华文中宋" pitchFamily="2" charset="-122"/>
            </a:endParaRPr>
          </a:p>
        </p:txBody>
      </p:sp>
      <p:sp>
        <p:nvSpPr>
          <p:cNvPr id="3" name="内容占位符 2"/>
          <p:cNvSpPr>
            <a:spLocks noGrp="1"/>
          </p:cNvSpPr>
          <p:nvPr>
            <p:ph idx="1"/>
          </p:nvPr>
        </p:nvSpPr>
        <p:spPr/>
        <p:txBody>
          <a:bodyPr/>
          <a:lstStyle/>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一个优秀的测试，必须具备策划和程序的基本知识。这是测试职业发展的核心竞争力。</a:t>
            </a:r>
            <a:endParaRPr lang="en-US" altLang="zh-CN" sz="2400" dirty="0" smtClean="0">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程序方面：</a:t>
            </a:r>
            <a:r>
              <a:rPr lang="zh-CN" altLang="en-US" sz="2400" dirty="0" smtClean="0">
                <a:solidFill>
                  <a:srgbClr val="FF0000"/>
                </a:solidFill>
                <a:latin typeface="华文中宋" pitchFamily="2" charset="-122"/>
                <a:ea typeface="华文中宋" pitchFamily="2" charset="-122"/>
              </a:rPr>
              <a:t>功能代码，数据库，性能</a:t>
            </a:r>
            <a:endParaRPr lang="en-US" altLang="zh-CN" sz="2400" dirty="0" smtClean="0">
              <a:solidFill>
                <a:srgbClr val="FF0000"/>
              </a:solidFill>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策划方面：</a:t>
            </a:r>
            <a:r>
              <a:rPr lang="zh-CN" altLang="en-US" sz="2400" dirty="0" smtClean="0">
                <a:solidFill>
                  <a:srgbClr val="FF0000"/>
                </a:solidFill>
                <a:latin typeface="华文中宋" pitchFamily="2" charset="-122"/>
                <a:ea typeface="华文中宋" pitchFamily="2" charset="-122"/>
              </a:rPr>
              <a:t>系统设计，数值，产品体验</a:t>
            </a:r>
            <a:endParaRPr lang="en-US" altLang="zh-CN" sz="2400" dirty="0" smtClean="0">
              <a:solidFill>
                <a:srgbClr val="FF0000"/>
              </a:solidFill>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我们设计用例和执行测试时都要尽力做好以上六个方面的测试。提高产品质量从</a:t>
            </a:r>
            <a:r>
              <a:rPr lang="en-US" altLang="zh-CN" sz="2400" dirty="0" smtClean="0">
                <a:latin typeface="华文中宋" pitchFamily="2" charset="-122"/>
                <a:ea typeface="华文中宋" pitchFamily="2" charset="-122"/>
              </a:rPr>
              <a:t>QA</a:t>
            </a:r>
            <a:r>
              <a:rPr lang="zh-CN" altLang="en-US" sz="2400" dirty="0" smtClean="0">
                <a:latin typeface="华文中宋" pitchFamily="2" charset="-122"/>
                <a:ea typeface="华文中宋" pitchFamily="2" charset="-122"/>
              </a:rPr>
              <a:t>做起。</a:t>
            </a:r>
            <a:endParaRPr lang="en-US" altLang="zh-CN" sz="2400" dirty="0" smtClean="0">
              <a:latin typeface="华文中宋" pitchFamily="2" charset="-122"/>
              <a:ea typeface="华文中宋" pitchFamily="2" charset="-122"/>
            </a:endParaRPr>
          </a:p>
          <a:p>
            <a:pPr>
              <a:buNone/>
            </a:pPr>
            <a:endParaRPr lang="zh-CN" altLang="en-US" dirty="0"/>
          </a:p>
        </p:txBody>
      </p:sp>
      <p:pic>
        <p:nvPicPr>
          <p:cNvPr id="5" name="图片 4"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华文中宋" pitchFamily="2" charset="-122"/>
                <a:ea typeface="华文中宋" pitchFamily="2" charset="-122"/>
              </a:rPr>
              <a:t>程序策划测试本是一家人</a:t>
            </a:r>
            <a:endParaRPr lang="zh-CN" altLang="en-US" sz="4000" dirty="0">
              <a:latin typeface="华文中宋" pitchFamily="2" charset="-122"/>
              <a:ea typeface="华文中宋" pitchFamily="2" charset="-122"/>
            </a:endParaRPr>
          </a:p>
        </p:txBody>
      </p:sp>
      <p:sp>
        <p:nvSpPr>
          <p:cNvPr id="3" name="内容占位符 2"/>
          <p:cNvSpPr>
            <a:spLocks noGrp="1"/>
          </p:cNvSpPr>
          <p:nvPr>
            <p:ph idx="1"/>
          </p:nvPr>
        </p:nvSpPr>
        <p:spPr/>
        <p:txBody>
          <a:bodyPr/>
          <a:lstStyle/>
          <a:p>
            <a:pPr>
              <a:buNone/>
            </a:pPr>
            <a:r>
              <a:rPr lang="en-US" altLang="zh-CN" dirty="0" smtClean="0"/>
              <a:t> </a:t>
            </a:r>
            <a:endParaRPr lang="zh-CN" altLang="en-US" dirty="0"/>
          </a:p>
        </p:txBody>
      </p:sp>
      <p:pic>
        <p:nvPicPr>
          <p:cNvPr id="4" name="Picture 2"/>
          <p:cNvPicPr>
            <a:picLocks noChangeAspect="1" noChangeArrowheads="1"/>
          </p:cNvPicPr>
          <p:nvPr/>
        </p:nvPicPr>
        <p:blipFill>
          <a:blip r:embed="rId2"/>
          <a:srcRect/>
          <a:stretch>
            <a:fillRect/>
          </a:stretch>
        </p:blipFill>
        <p:spPr bwMode="auto">
          <a:xfrm>
            <a:off x="1928794" y="1857364"/>
            <a:ext cx="5353050" cy="3457575"/>
          </a:xfrm>
          <a:prstGeom prst="rect">
            <a:avLst/>
          </a:prstGeom>
          <a:noFill/>
          <a:ln w="9525">
            <a:noFill/>
            <a:miter lim="800000"/>
            <a:headEnd/>
            <a:tailEnd/>
          </a:ln>
          <a:effectLst/>
        </p:spPr>
      </p:pic>
      <p:pic>
        <p:nvPicPr>
          <p:cNvPr id="5" name="图片 4" descr="LOGO.png"/>
          <p:cNvPicPr>
            <a:picLocks noChangeAspect="1"/>
          </p:cNvPicPr>
          <p:nvPr/>
        </p:nvPicPr>
        <p:blipFill>
          <a:blip r:embed="rId3" cstate="print"/>
          <a:stretch>
            <a:fillRect/>
          </a:stretch>
        </p:blipFill>
        <p:spPr>
          <a:xfrm>
            <a:off x="0" y="-21244"/>
            <a:ext cx="1988294" cy="198829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58204" cy="1143000"/>
          </a:xfrm>
        </p:spPr>
        <p:txBody>
          <a:bodyPr>
            <a:normAutofit/>
          </a:bodyPr>
          <a:lstStyle/>
          <a:p>
            <a:r>
              <a:rPr lang="zh-CN" altLang="en-US" sz="3600" dirty="0" smtClean="0">
                <a:latin typeface="华文中宋" pitchFamily="2" charset="-122"/>
                <a:ea typeface="华文中宋" pitchFamily="2" charset="-122"/>
              </a:rPr>
              <a:t>程序篇</a:t>
            </a:r>
            <a:endParaRPr lang="zh-CN" altLang="en-US" sz="3600" dirty="0">
              <a:latin typeface="华文中宋" pitchFamily="2" charset="-122"/>
              <a:ea typeface="华文中宋" pitchFamily="2" charset="-122"/>
            </a:endParaRPr>
          </a:p>
        </p:txBody>
      </p:sp>
      <p:sp>
        <p:nvSpPr>
          <p:cNvPr id="3" name="内容占位符 2"/>
          <p:cNvSpPr>
            <a:spLocks noGrp="1"/>
          </p:cNvSpPr>
          <p:nvPr>
            <p:ph idx="1"/>
          </p:nvPr>
        </p:nvSpPr>
        <p:spPr/>
        <p:txBody>
          <a:bodyPr/>
          <a:lstStyle/>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怎么样在测试用例里体现程序部分的测试呢？</a:t>
            </a:r>
            <a:endParaRPr lang="en-US" altLang="zh-CN" sz="2400" dirty="0" smtClean="0">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在测试用例中对程序部分的深层测试应该在以下部分的用例里体现：</a:t>
            </a:r>
            <a:r>
              <a:rPr lang="zh-CN" altLang="en-US" sz="2400" dirty="0" smtClean="0">
                <a:solidFill>
                  <a:srgbClr val="FF0000"/>
                </a:solidFill>
                <a:latin typeface="华文中宋" pitchFamily="2" charset="-122"/>
                <a:ea typeface="华文中宋" pitchFamily="2" charset="-122"/>
              </a:rPr>
              <a:t>数据库用例，性能用例，异常用例，边界值用例。</a:t>
            </a:r>
            <a:endParaRPr lang="en-US" altLang="zh-CN" sz="2400" dirty="0" smtClean="0">
              <a:solidFill>
                <a:srgbClr val="FF0000"/>
              </a:solidFill>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r>
              <a:rPr lang="zh-CN" altLang="en-US" sz="2400" dirty="0" smtClean="0">
                <a:latin typeface="华文中宋" pitchFamily="2" charset="-122"/>
                <a:ea typeface="华文中宋" pitchFamily="2" charset="-122"/>
              </a:rPr>
              <a:t>这些用例是我们普通用例之外的，但是对我们完整的测试系统来说是必不可少的。</a:t>
            </a:r>
            <a:endParaRPr lang="en-US" altLang="zh-CN" sz="2400" dirty="0" smtClean="0">
              <a:latin typeface="华文中宋" pitchFamily="2" charset="-122"/>
              <a:ea typeface="华文中宋" pitchFamily="2" charset="-122"/>
            </a:endParaRPr>
          </a:p>
          <a:p>
            <a:endParaRPr lang="en-US" altLang="zh-CN" sz="2400" dirty="0" smtClean="0">
              <a:latin typeface="华文中宋" pitchFamily="2" charset="-122"/>
              <a:ea typeface="华文中宋" pitchFamily="2" charset="-122"/>
            </a:endParaRPr>
          </a:p>
          <a:p>
            <a:pPr>
              <a:buNone/>
            </a:pPr>
            <a:endParaRPr lang="zh-CN" altLang="en-US" dirty="0"/>
          </a:p>
        </p:txBody>
      </p:sp>
      <p:pic>
        <p:nvPicPr>
          <p:cNvPr id="5" name="图片 4" descr="LOGO.png"/>
          <p:cNvPicPr>
            <a:picLocks noChangeAspect="1"/>
          </p:cNvPicPr>
          <p:nvPr/>
        </p:nvPicPr>
        <p:blipFill>
          <a:blip r:embed="rId2" cstate="print"/>
          <a:stretch>
            <a:fillRect/>
          </a:stretch>
        </p:blipFill>
        <p:spPr>
          <a:xfrm>
            <a:off x="0" y="-21244"/>
            <a:ext cx="1988294" cy="198829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2991</TotalTime>
  <Words>1013</Words>
  <Application>Microsoft Office PowerPoint</Application>
  <PresentationFormat>全屏显示(4:3)</PresentationFormat>
  <Paragraphs>124</Paragraphs>
  <Slides>17</Slides>
  <Notes>1</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暗香扑面</vt:lpstr>
      <vt:lpstr>游戏测试修炼之道  测试部 Mely 2014-10</vt:lpstr>
      <vt:lpstr>Bug是什么？</vt:lpstr>
      <vt:lpstr>测试员的疑惑</vt:lpstr>
      <vt:lpstr>Bug去哪儿了</vt:lpstr>
      <vt:lpstr>Bug的分类</vt:lpstr>
      <vt:lpstr>反推理思路</vt:lpstr>
      <vt:lpstr>不懂程序策划的测试不是好测试</vt:lpstr>
      <vt:lpstr>程序策划测试本是一家人</vt:lpstr>
      <vt:lpstr>程序篇</vt:lpstr>
      <vt:lpstr>程序篇</vt:lpstr>
      <vt:lpstr>程序篇</vt:lpstr>
      <vt:lpstr>策划篇</vt:lpstr>
      <vt:lpstr>游戏乐趣</vt:lpstr>
      <vt:lpstr>游戏节奏</vt:lpstr>
      <vt:lpstr>游戏付费</vt:lpstr>
      <vt:lpstr>用户体验篇</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游戏测试设计</dc:title>
  <dc:creator>Windows 用户</dc:creator>
  <cp:lastModifiedBy>user</cp:lastModifiedBy>
  <cp:revision>248</cp:revision>
  <dcterms:created xsi:type="dcterms:W3CDTF">2013-12-16T07:21:19Z</dcterms:created>
  <dcterms:modified xsi:type="dcterms:W3CDTF">2014-10-27T02:38:25Z</dcterms:modified>
</cp:coreProperties>
</file>