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66" r:id="rId3"/>
    <p:sldId id="267" r:id="rId4"/>
    <p:sldId id="257" r:id="rId5"/>
    <p:sldId id="258" r:id="rId6"/>
    <p:sldId id="268" r:id="rId7"/>
    <p:sldId id="269" r:id="rId8"/>
    <p:sldId id="259" r:id="rId9"/>
    <p:sldId id="270" r:id="rId10"/>
    <p:sldId id="271" r:id="rId11"/>
    <p:sldId id="260" r:id="rId12"/>
    <p:sldId id="272" r:id="rId13"/>
    <p:sldId id="273" r:id="rId14"/>
    <p:sldId id="261" r:id="rId15"/>
    <p:sldId id="262" r:id="rId16"/>
    <p:sldId id="263" r:id="rId17"/>
    <p:sldId id="264" r:id="rId18"/>
    <p:sldId id="265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C2EF313C-315A-43FB-994C-0F6EF06F72AB}">
          <p14:sldIdLst>
            <p14:sldId id="256"/>
            <p14:sldId id="266"/>
            <p14:sldId id="267"/>
            <p14:sldId id="257"/>
            <p14:sldId id="258"/>
            <p14:sldId id="268"/>
            <p14:sldId id="269"/>
            <p14:sldId id="259"/>
            <p14:sldId id="270"/>
            <p14:sldId id="271"/>
            <p14:sldId id="260"/>
            <p14:sldId id="272"/>
            <p14:sldId id="273"/>
            <p14:sldId id="261"/>
            <p14:sldId id="262"/>
            <p14:sldId id="263"/>
            <p14:sldId id="264"/>
            <p14:sldId id="265"/>
            <p14:sldId id="274"/>
            <p14:sldId id="275"/>
            <p14:sldId id="276"/>
            <p14:sldId id="277"/>
            <p14:sldId id="278"/>
            <p14:sldId id="279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B5C3-954A-4E31-848B-97E3769A8207}" type="datetimeFigureOut">
              <a:rPr lang="zh-CN" altLang="en-US" smtClean="0"/>
              <a:t>2014/5/29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3741C7-811D-49E7-971F-A4142690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431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B5C3-954A-4E31-848B-97E3769A8207}" type="datetimeFigureOut">
              <a:rPr lang="zh-CN" altLang="en-US" smtClean="0"/>
              <a:t>2014/5/29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3741C7-811D-49E7-971F-A4142690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394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B5C3-954A-4E31-848B-97E3769A8207}" type="datetimeFigureOut">
              <a:rPr lang="zh-CN" altLang="en-US" smtClean="0"/>
              <a:t>2014/5/29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3741C7-811D-49E7-971F-A4142690EE4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603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B5C3-954A-4E31-848B-97E3769A8207}" type="datetimeFigureOut">
              <a:rPr lang="zh-CN" altLang="en-US" smtClean="0"/>
              <a:t>2014/5/29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3741C7-811D-49E7-971F-A4142690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7026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B5C3-954A-4E31-848B-97E3769A8207}" type="datetimeFigureOut">
              <a:rPr lang="zh-CN" altLang="en-US" smtClean="0"/>
              <a:t>2014/5/29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3741C7-811D-49E7-971F-A4142690EE4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6957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B5C3-954A-4E31-848B-97E3769A8207}" type="datetimeFigureOut">
              <a:rPr lang="zh-CN" altLang="en-US" smtClean="0"/>
              <a:t>2014/5/29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3741C7-811D-49E7-971F-A4142690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2722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B5C3-954A-4E31-848B-97E3769A8207}" type="datetimeFigureOut">
              <a:rPr lang="zh-CN" altLang="en-US" smtClean="0"/>
              <a:t>2014/5/29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41C7-811D-49E7-971F-A4142690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4110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B5C3-954A-4E31-848B-97E3769A8207}" type="datetimeFigureOut">
              <a:rPr lang="zh-CN" altLang="en-US" smtClean="0"/>
              <a:t>2014/5/29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41C7-811D-49E7-971F-A4142690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269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B5C3-954A-4E31-848B-97E3769A8207}" type="datetimeFigureOut">
              <a:rPr lang="zh-CN" altLang="en-US" smtClean="0"/>
              <a:t>2014/5/29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41C7-811D-49E7-971F-A4142690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000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B5C3-954A-4E31-848B-97E3769A8207}" type="datetimeFigureOut">
              <a:rPr lang="zh-CN" altLang="en-US" smtClean="0"/>
              <a:t>2014/5/29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3741C7-811D-49E7-971F-A4142690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78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B5C3-954A-4E31-848B-97E3769A8207}" type="datetimeFigureOut">
              <a:rPr lang="zh-CN" altLang="en-US" smtClean="0"/>
              <a:t>2014/5/29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3741C7-811D-49E7-971F-A4142690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190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B5C3-954A-4E31-848B-97E3769A8207}" type="datetimeFigureOut">
              <a:rPr lang="zh-CN" altLang="en-US" smtClean="0"/>
              <a:t>2014/5/29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3741C7-811D-49E7-971F-A4142690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5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B5C3-954A-4E31-848B-97E3769A8207}" type="datetimeFigureOut">
              <a:rPr lang="zh-CN" altLang="en-US" smtClean="0"/>
              <a:t>2014/5/29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41C7-811D-49E7-971F-A4142690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481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B5C3-954A-4E31-848B-97E3769A8207}" type="datetimeFigureOut">
              <a:rPr lang="zh-CN" altLang="en-US" smtClean="0"/>
              <a:t>2014/5/29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41C7-811D-49E7-971F-A4142690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67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B5C3-954A-4E31-848B-97E3769A8207}" type="datetimeFigureOut">
              <a:rPr lang="zh-CN" altLang="en-US" smtClean="0"/>
              <a:t>2014/5/29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41C7-811D-49E7-971F-A4142690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441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B5C3-954A-4E31-848B-97E3769A8207}" type="datetimeFigureOut">
              <a:rPr lang="zh-CN" altLang="en-US" smtClean="0"/>
              <a:t>2014/5/29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3741C7-811D-49E7-971F-A4142690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28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AB5C3-954A-4E31-848B-97E3769A8207}" type="datetimeFigureOut">
              <a:rPr lang="zh-CN" altLang="en-US" smtClean="0"/>
              <a:t>2014/5/29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3741C7-811D-49E7-971F-A4142690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422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38837" y="1160060"/>
            <a:ext cx="8915399" cy="915064"/>
          </a:xfrm>
        </p:spPr>
        <p:txBody>
          <a:bodyPr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运算符与表达式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89213" y="2075124"/>
            <a:ext cx="91154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dirty="0">
                <a:latin typeface="+mj-ea"/>
                <a:ea typeface="+mj-ea"/>
              </a:rPr>
              <a:t>运算符</a:t>
            </a:r>
            <a:r>
              <a:rPr lang="en-US" altLang="zh-CN" dirty="0">
                <a:latin typeface="+mj-ea"/>
                <a:ea typeface="+mj-ea"/>
              </a:rPr>
              <a:t>(operator)</a:t>
            </a:r>
            <a:r>
              <a:rPr lang="zh-CN" altLang="en-US" dirty="0">
                <a:latin typeface="+mj-ea"/>
                <a:ea typeface="+mj-ea"/>
              </a:rPr>
              <a:t>也称为操作符，对程序中的数据进行运算。参与运算的数据称为操作数</a:t>
            </a:r>
            <a:r>
              <a:rPr lang="en-US" altLang="zh-CN" dirty="0">
                <a:latin typeface="+mj-ea"/>
                <a:ea typeface="+mj-ea"/>
              </a:rPr>
              <a:t>(operand)</a:t>
            </a:r>
            <a:r>
              <a:rPr lang="zh-CN" altLang="en-US" dirty="0">
                <a:latin typeface="+mj-ea"/>
                <a:ea typeface="+mj-ea"/>
              </a:rPr>
              <a:t>。</a:t>
            </a:r>
          </a:p>
          <a:p>
            <a:pPr marL="285750" indent="-285750" algn="just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dirty="0" smtClean="0">
                <a:latin typeface="+mj-ea"/>
                <a:ea typeface="+mj-ea"/>
              </a:rPr>
              <a:t>变量</a:t>
            </a:r>
            <a:r>
              <a:rPr lang="zh-CN" altLang="en-US" dirty="0">
                <a:latin typeface="+mj-ea"/>
                <a:ea typeface="+mj-ea"/>
              </a:rPr>
              <a:t>、字面常量等通过运算符组合成表达式，一个表达式也能作为操作数来构成更复杂的表达式。  </a:t>
            </a:r>
          </a:p>
          <a:p>
            <a:pPr marL="285750" indent="-285750" algn="just"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dirty="0" smtClean="0">
                <a:latin typeface="+mj-ea"/>
                <a:ea typeface="+mj-ea"/>
              </a:rPr>
              <a:t>表达式</a:t>
            </a:r>
            <a:r>
              <a:rPr lang="en-US" altLang="zh-CN" dirty="0">
                <a:latin typeface="+mj-ea"/>
                <a:ea typeface="+mj-ea"/>
              </a:rPr>
              <a:t>(expression)</a:t>
            </a:r>
            <a:r>
              <a:rPr lang="zh-CN" altLang="en-US" dirty="0">
                <a:latin typeface="+mj-ea"/>
                <a:ea typeface="+mj-ea"/>
              </a:rPr>
              <a:t>是构成程序语句的基本要素。</a:t>
            </a:r>
            <a:endParaRPr lang="zh-CN" altLang="en-US" dirty="0">
              <a:solidFill>
                <a:srgbClr val="FFFF00"/>
              </a:solidFill>
              <a:latin typeface="+mj-ea"/>
              <a:ea typeface="+mj-ea"/>
            </a:endParaRPr>
          </a:p>
          <a:p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2589213" y="4043363"/>
            <a:ext cx="8243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dirty="0">
                <a:latin typeface="+mj-ea"/>
                <a:ea typeface="+mj-ea"/>
              </a:rPr>
              <a:t>对于运算符，应注意以下几方面。</a:t>
            </a:r>
          </a:p>
          <a:p>
            <a:pPr>
              <a:defRPr/>
            </a:pPr>
            <a:r>
              <a:rPr lang="en-US" altLang="zh-CN" dirty="0">
                <a:latin typeface="+mj-ea"/>
                <a:ea typeface="+mj-ea"/>
              </a:rPr>
              <a:t>(1) </a:t>
            </a:r>
            <a:r>
              <a:rPr lang="zh-CN" altLang="en-US" dirty="0">
                <a:latin typeface="+mj-ea"/>
                <a:ea typeface="+mj-ea"/>
              </a:rPr>
              <a:t>运算符的功能和语义。 </a:t>
            </a:r>
          </a:p>
          <a:p>
            <a:pPr>
              <a:defRPr/>
            </a:pPr>
            <a:r>
              <a:rPr lang="en-US" altLang="zh-CN" dirty="0">
                <a:latin typeface="+mj-ea"/>
                <a:ea typeface="+mj-ea"/>
              </a:rPr>
              <a:t>(2) </a:t>
            </a:r>
            <a:r>
              <a:rPr lang="zh-CN" altLang="en-US" dirty="0">
                <a:latin typeface="+mj-ea"/>
                <a:ea typeface="+mj-ea"/>
              </a:rPr>
              <a:t>运算符的操作数。每个运算符对其操作数的个数、类型和值都有一定限制。</a:t>
            </a:r>
          </a:p>
          <a:p>
            <a:pPr>
              <a:defRPr/>
            </a:pPr>
            <a:r>
              <a:rPr lang="en-US" altLang="zh-CN" dirty="0">
                <a:latin typeface="+mj-ea"/>
                <a:ea typeface="+mj-ea"/>
              </a:rPr>
              <a:t>(3) </a:t>
            </a:r>
            <a:r>
              <a:rPr lang="zh-CN" altLang="en-US" dirty="0">
                <a:latin typeface="+mj-ea"/>
                <a:ea typeface="+mj-ea"/>
              </a:rPr>
              <a:t>运算符的优先级</a:t>
            </a:r>
            <a:r>
              <a:rPr lang="en-US" altLang="zh-CN" dirty="0">
                <a:latin typeface="+mj-ea"/>
                <a:ea typeface="+mj-ea"/>
              </a:rPr>
              <a:t>(precedence)</a:t>
            </a:r>
            <a:r>
              <a:rPr lang="zh-CN" altLang="en-US" dirty="0">
                <a:latin typeface="+mj-ea"/>
                <a:ea typeface="+mj-ea"/>
              </a:rPr>
              <a:t>。每个运算符都有确定的优先级。 </a:t>
            </a:r>
          </a:p>
          <a:p>
            <a:pPr>
              <a:defRPr/>
            </a:pPr>
            <a:r>
              <a:rPr lang="en-US" altLang="zh-CN" dirty="0">
                <a:latin typeface="+mj-ea"/>
                <a:ea typeface="+mj-ea"/>
              </a:rPr>
              <a:t>(4) </a:t>
            </a:r>
            <a:r>
              <a:rPr lang="zh-CN" altLang="en-US" dirty="0">
                <a:latin typeface="+mj-ea"/>
                <a:ea typeface="+mj-ea"/>
              </a:rPr>
              <a:t>运算符的结合性</a:t>
            </a:r>
            <a:r>
              <a:rPr lang="en-US" altLang="zh-CN" dirty="0">
                <a:latin typeface="+mj-ea"/>
                <a:ea typeface="+mj-ea"/>
              </a:rPr>
              <a:t>(associativity)</a:t>
            </a:r>
            <a:r>
              <a:rPr lang="zh-CN" altLang="en-US" dirty="0">
                <a:latin typeface="+mj-ea"/>
                <a:ea typeface="+mj-ea"/>
              </a:rPr>
              <a:t>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126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2132013" y="704851"/>
            <a:ext cx="1868488" cy="466724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 smtClean="0">
                <a:latin typeface="+mj-ea"/>
                <a:ea typeface="+mj-ea"/>
              </a:rPr>
              <a:t>1.4 </a:t>
            </a:r>
            <a:r>
              <a:rPr lang="zh-CN" altLang="en-US" b="1" dirty="0" smtClean="0">
                <a:latin typeface="+mj-ea"/>
                <a:ea typeface="+mj-ea"/>
              </a:rPr>
              <a:t>赋值运算符</a:t>
            </a:r>
            <a:endParaRPr lang="zh-CN" altLang="en-US" b="1" dirty="0">
              <a:latin typeface="+mj-ea"/>
              <a:ea typeface="+mj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32013" y="1285875"/>
            <a:ext cx="9169400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dirty="0"/>
              <a:t>赋值运算就是将一个表达式的值赋给一个变量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dirty="0" smtClean="0"/>
              <a:t>C</a:t>
            </a:r>
            <a:r>
              <a:rPr lang="en-US" altLang="zh-CN" dirty="0"/>
              <a:t>++</a:t>
            </a:r>
            <a:r>
              <a:rPr lang="zh-CN" altLang="en-US" dirty="0"/>
              <a:t>语言提供了两类赋值运算符：基本赋值运算符和复合赋值运算符。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dirty="0" smtClean="0"/>
              <a:t>基本</a:t>
            </a:r>
            <a:r>
              <a:rPr lang="zh-CN" altLang="en-US" dirty="0"/>
              <a:t>赋值运算符为</a:t>
            </a:r>
            <a:r>
              <a:rPr lang="zh-CN" altLang="en-US" dirty="0">
                <a:latin typeface="Arial"/>
              </a:rPr>
              <a:t>“</a:t>
            </a:r>
            <a:r>
              <a:rPr lang="en-US" altLang="zh-CN" dirty="0"/>
              <a:t>=</a:t>
            </a:r>
            <a:r>
              <a:rPr lang="en-US" altLang="zh-CN" dirty="0">
                <a:latin typeface="Arial"/>
              </a:rPr>
              <a:t>”</a:t>
            </a:r>
            <a:r>
              <a:rPr lang="zh-CN" altLang="en-US" dirty="0"/>
              <a:t>，复合赋值运算符有多种形式：</a:t>
            </a:r>
            <a:r>
              <a:rPr lang="en-US" altLang="zh-CN" dirty="0"/>
              <a:t>+=</a:t>
            </a:r>
            <a:r>
              <a:rPr lang="zh-CN" altLang="en-US" dirty="0"/>
              <a:t>、</a:t>
            </a:r>
            <a:r>
              <a:rPr lang="en-US" altLang="zh-CN" dirty="0"/>
              <a:t>-=</a:t>
            </a:r>
            <a:r>
              <a:rPr lang="zh-CN" altLang="en-US" dirty="0"/>
              <a:t>、*</a:t>
            </a:r>
            <a:r>
              <a:rPr lang="en-US" altLang="zh-CN" dirty="0"/>
              <a:t>=</a:t>
            </a:r>
            <a:r>
              <a:rPr lang="zh-CN" altLang="en-US" dirty="0"/>
              <a:t>、</a:t>
            </a:r>
            <a:r>
              <a:rPr lang="en-US" altLang="zh-CN" dirty="0"/>
              <a:t>/=</a:t>
            </a:r>
            <a:r>
              <a:rPr lang="zh-CN" altLang="en-US" dirty="0"/>
              <a:t>、</a:t>
            </a:r>
            <a:r>
              <a:rPr lang="en-US" altLang="zh-CN" dirty="0"/>
              <a:t>%=</a:t>
            </a:r>
            <a:r>
              <a:rPr lang="zh-CN" altLang="en-US" dirty="0"/>
              <a:t>、</a:t>
            </a:r>
            <a:r>
              <a:rPr lang="en-US" altLang="zh-CN" dirty="0"/>
              <a:t>&lt;&lt;=</a:t>
            </a:r>
            <a:r>
              <a:rPr lang="zh-CN" altLang="en-US" dirty="0"/>
              <a:t>、</a:t>
            </a:r>
            <a:r>
              <a:rPr lang="en-US" altLang="zh-CN" dirty="0"/>
              <a:t>&gt;&gt;=</a:t>
            </a:r>
            <a:r>
              <a:rPr lang="zh-CN" altLang="en-US" dirty="0"/>
              <a:t>、</a:t>
            </a:r>
            <a:r>
              <a:rPr lang="en-US" altLang="zh-CN" dirty="0"/>
              <a:t>&amp;=</a:t>
            </a:r>
            <a:r>
              <a:rPr lang="zh-CN" altLang="en-US" dirty="0"/>
              <a:t>、</a:t>
            </a:r>
            <a:r>
              <a:rPr lang="en-US" altLang="zh-CN" dirty="0"/>
              <a:t>^=</a:t>
            </a:r>
            <a:r>
              <a:rPr lang="zh-CN" altLang="en-US" dirty="0"/>
              <a:t>、</a:t>
            </a:r>
            <a:r>
              <a:rPr lang="en-US" altLang="zh-CN" dirty="0"/>
              <a:t>|=</a:t>
            </a:r>
            <a:r>
              <a:rPr lang="zh-CN" altLang="en-US" dirty="0"/>
              <a:t>。 </a:t>
            </a:r>
          </a:p>
          <a:p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2132013" y="2528888"/>
            <a:ext cx="9583737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zh-CN" dirty="0"/>
              <a:t>(1) </a:t>
            </a:r>
            <a:r>
              <a:rPr lang="zh-CN" altLang="en-US" dirty="0"/>
              <a:t>赋值运算符都是双目运算符，从右向左进行。例如，</a:t>
            </a:r>
            <a:r>
              <a:rPr lang="en-US" altLang="zh-CN" dirty="0"/>
              <a:t>sum1=sum2=0</a:t>
            </a:r>
            <a:r>
              <a:rPr lang="zh-CN" altLang="en-US" dirty="0"/>
              <a:t>相当于</a:t>
            </a:r>
            <a:r>
              <a:rPr lang="en-US" altLang="zh-CN" dirty="0"/>
              <a:t>sum1=(sum2=0)</a:t>
            </a:r>
            <a:r>
              <a:rPr lang="zh-CN" altLang="en-US" dirty="0"/>
              <a:t>，先执行</a:t>
            </a:r>
            <a:r>
              <a:rPr lang="en-US" altLang="zh-CN" dirty="0"/>
              <a:t>sum2=0</a:t>
            </a:r>
            <a:r>
              <a:rPr lang="zh-CN" altLang="en-US" dirty="0"/>
              <a:t>，后执行</a:t>
            </a:r>
            <a:r>
              <a:rPr lang="en-US" altLang="zh-CN" dirty="0"/>
              <a:t>sum1=sum2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pPr>
              <a:lnSpc>
                <a:spcPct val="90000"/>
              </a:lnSpc>
              <a:defRPr/>
            </a:pPr>
            <a:r>
              <a:rPr lang="en-US" altLang="zh-CN" dirty="0"/>
              <a:t>(2) </a:t>
            </a:r>
            <a:r>
              <a:rPr lang="zh-CN" altLang="en-US" dirty="0"/>
              <a:t>要求赋值运算符左操作数必须是左值，左值能存储值。   例如：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dirty="0"/>
              <a:t>         x = 3 + 5		//</a:t>
            </a:r>
            <a:r>
              <a:rPr lang="zh-CN" altLang="en-US" dirty="0"/>
              <a:t>正确，</a:t>
            </a:r>
            <a:r>
              <a:rPr lang="en-US" altLang="zh-CN" dirty="0"/>
              <a:t>x</a:t>
            </a:r>
            <a:r>
              <a:rPr lang="zh-CN" altLang="en-US" dirty="0"/>
              <a:t>是左值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dirty="0"/>
              <a:t>         x - 3 = 5		//</a:t>
            </a:r>
            <a:r>
              <a:rPr lang="zh-CN" altLang="en-US" dirty="0"/>
              <a:t>语法错误，</a:t>
            </a:r>
            <a:r>
              <a:rPr lang="en-US" altLang="zh-CN" dirty="0"/>
              <a:t>x-3</a:t>
            </a:r>
            <a:r>
              <a:rPr lang="zh-CN" altLang="en-US" dirty="0"/>
              <a:t>不是左</a:t>
            </a:r>
            <a:r>
              <a:rPr lang="zh-CN" altLang="en-US" dirty="0" smtClean="0"/>
              <a:t>值</a:t>
            </a:r>
            <a:endParaRPr lang="en-US" altLang="zh-CN" dirty="0" smtClean="0"/>
          </a:p>
          <a:p>
            <a:pPr>
              <a:defRPr/>
            </a:pPr>
            <a:r>
              <a:rPr lang="en-US" altLang="zh-CN" dirty="0"/>
              <a:t>(3) </a:t>
            </a:r>
            <a:r>
              <a:rPr lang="zh-CN" altLang="en-US" dirty="0"/>
              <a:t>复合赋值运算符是将算术运算或位运算与赋值相结合，同一个变量即参加运算，也是被赋值的变量，出现在赋值运算符的两边。复合赋值运算符是一个整体，中间不能用空格隔开。例如：</a:t>
            </a:r>
          </a:p>
          <a:p>
            <a:pPr>
              <a:defRPr/>
            </a:pPr>
            <a:r>
              <a:rPr lang="en-US" altLang="zh-CN" dirty="0"/>
              <a:t>    a *= 6				//</a:t>
            </a:r>
            <a:r>
              <a:rPr lang="zh-CN" altLang="en-US" dirty="0"/>
              <a:t>相当于</a:t>
            </a:r>
            <a:r>
              <a:rPr lang="en-US" altLang="zh-CN" dirty="0"/>
              <a:t>a = a*6</a:t>
            </a:r>
          </a:p>
          <a:p>
            <a:pPr>
              <a:defRPr/>
            </a:pPr>
            <a:r>
              <a:rPr lang="en-US" altLang="zh-CN" dirty="0"/>
              <a:t>    a %= 6			//</a:t>
            </a:r>
            <a:r>
              <a:rPr lang="zh-CN" altLang="en-US" dirty="0"/>
              <a:t>相当于</a:t>
            </a:r>
            <a:r>
              <a:rPr lang="en-US" altLang="zh-CN" dirty="0"/>
              <a:t>a =   a%6</a:t>
            </a:r>
          </a:p>
          <a:p>
            <a:pPr>
              <a:defRPr/>
            </a:pPr>
            <a:r>
              <a:rPr lang="en-US" altLang="zh-CN" dirty="0"/>
              <a:t>    a += 3 + 6        	//</a:t>
            </a:r>
            <a:r>
              <a:rPr lang="zh-CN" altLang="en-US" dirty="0"/>
              <a:t>相当于</a:t>
            </a:r>
            <a:r>
              <a:rPr lang="en-US" altLang="zh-CN" dirty="0"/>
              <a:t>a = a+(3+6)</a:t>
            </a:r>
          </a:p>
          <a:p>
            <a:pPr>
              <a:defRPr/>
            </a:pPr>
            <a:r>
              <a:rPr lang="zh-CN" altLang="en-US" dirty="0"/>
              <a:t> 初学者容易犯的一个错误就是混淆</a:t>
            </a:r>
            <a:r>
              <a:rPr lang="zh-CN" altLang="en-US" dirty="0">
                <a:latin typeface="Arial"/>
              </a:rPr>
              <a:t>“</a:t>
            </a:r>
            <a:r>
              <a:rPr lang="en-US" altLang="zh-CN" dirty="0"/>
              <a:t>=</a:t>
            </a:r>
            <a:r>
              <a:rPr lang="en-US" altLang="zh-CN" dirty="0">
                <a:latin typeface="Arial"/>
              </a:rPr>
              <a:t>”</a:t>
            </a:r>
            <a:r>
              <a:rPr lang="zh-CN" altLang="en-US" dirty="0"/>
              <a:t>运算符和</a:t>
            </a:r>
            <a:r>
              <a:rPr lang="zh-CN" altLang="en-US" dirty="0">
                <a:latin typeface="Arial"/>
              </a:rPr>
              <a:t>“</a:t>
            </a:r>
            <a:r>
              <a:rPr lang="en-US" altLang="zh-CN" dirty="0"/>
              <a:t>==</a:t>
            </a:r>
            <a:r>
              <a:rPr lang="en-US" altLang="zh-CN" dirty="0">
                <a:latin typeface="Arial"/>
              </a:rPr>
              <a:t>”</a:t>
            </a:r>
            <a:r>
              <a:rPr lang="zh-CN" altLang="en-US" dirty="0"/>
              <a:t>运算符。分析下面代码：</a:t>
            </a:r>
          </a:p>
          <a:p>
            <a:pPr>
              <a:defRPr/>
            </a:pPr>
            <a:r>
              <a:rPr lang="en-US" altLang="zh-CN" dirty="0"/>
              <a:t>   </a:t>
            </a:r>
            <a:r>
              <a:rPr lang="en-US" altLang="zh-CN" dirty="0" err="1"/>
              <a:t>int</a:t>
            </a:r>
            <a:r>
              <a:rPr lang="en-US" altLang="zh-CN" dirty="0"/>
              <a:t> a = 5, b = 3;</a:t>
            </a:r>
          </a:p>
          <a:p>
            <a:pPr>
              <a:defRPr/>
            </a:pPr>
            <a:r>
              <a:rPr lang="en-US" altLang="zh-CN" dirty="0"/>
              <a:t>   </a:t>
            </a:r>
            <a:r>
              <a:rPr lang="en-US" altLang="zh-CN" dirty="0" err="1"/>
              <a:t>int</a:t>
            </a:r>
            <a:r>
              <a:rPr lang="en-US" altLang="zh-CN" dirty="0"/>
              <a:t> d = a == b;   	//d</a:t>
            </a:r>
            <a:r>
              <a:rPr lang="zh-CN" altLang="en-US" dirty="0"/>
              <a:t>的值为</a:t>
            </a:r>
            <a:r>
              <a:rPr lang="en-US" altLang="zh-CN" dirty="0" smtClean="0"/>
              <a:t>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425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162074"/>
              </p:ext>
            </p:extLst>
          </p:nvPr>
        </p:nvGraphicFramePr>
        <p:xfrm>
          <a:off x="2489200" y="1062567"/>
          <a:ext cx="812799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赋值运算符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名称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效果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=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赋值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x=10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+=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赋值与和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x+=10</a:t>
                      </a:r>
                      <a:r>
                        <a:rPr lang="zh-CN" altLang="en-US" dirty="0" smtClean="0"/>
                        <a:t>（等于</a:t>
                      </a:r>
                      <a:r>
                        <a:rPr lang="en-US" altLang="zh-CN" dirty="0" smtClean="0"/>
                        <a:t>x=x+10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-=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赋值与减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x-=10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*=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赋值与乘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x*=10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/=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赋值与除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x/=10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&amp;=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赋值位与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x&amp;=0x02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|=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赋值位或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x|=0x02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2460625" y="4701569"/>
            <a:ext cx="8629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答案</a:t>
            </a:r>
            <a:r>
              <a:rPr lang="zh-CN" altLang="en-US" dirty="0"/>
              <a:t>是有的，</a:t>
            </a:r>
            <a:r>
              <a:rPr lang="zh-CN" altLang="en-US" dirty="0" smtClean="0"/>
              <a:t>对于</a:t>
            </a:r>
            <a:r>
              <a:rPr lang="en-US" altLang="zh-CN" dirty="0" smtClean="0"/>
              <a:t>a=a+1</a:t>
            </a:r>
            <a:r>
              <a:rPr lang="zh-CN" altLang="en-US" dirty="0"/>
              <a:t>，</a:t>
            </a:r>
            <a:r>
              <a:rPr lang="zh-CN" altLang="en-US" dirty="0" smtClean="0"/>
              <a:t>表达式</a:t>
            </a:r>
            <a:r>
              <a:rPr lang="en-US" altLang="zh-CN" dirty="0"/>
              <a:t>a</a:t>
            </a:r>
            <a:r>
              <a:rPr lang="zh-CN" altLang="en-US" dirty="0" smtClean="0"/>
              <a:t>被</a:t>
            </a:r>
            <a:r>
              <a:rPr lang="zh-CN" altLang="en-US" dirty="0"/>
              <a:t>计算了两次，对于复合</a:t>
            </a:r>
            <a:r>
              <a:rPr lang="zh-CN" altLang="en-US" dirty="0" smtClean="0"/>
              <a:t>运算符</a:t>
            </a:r>
            <a:r>
              <a:rPr lang="en-US" altLang="zh-CN" dirty="0"/>
              <a:t>a</a:t>
            </a:r>
            <a:r>
              <a:rPr lang="en-US" altLang="zh-CN" dirty="0" smtClean="0"/>
              <a:t>+=</a:t>
            </a:r>
            <a:r>
              <a:rPr lang="en-US" altLang="zh-CN" dirty="0"/>
              <a:t>1</a:t>
            </a:r>
            <a:r>
              <a:rPr lang="zh-CN" altLang="en-US" dirty="0"/>
              <a:t>，</a:t>
            </a:r>
            <a:r>
              <a:rPr lang="zh-CN" altLang="en-US" dirty="0" smtClean="0"/>
              <a:t>表达式</a:t>
            </a:r>
            <a:r>
              <a:rPr lang="en-US" altLang="zh-CN" dirty="0"/>
              <a:t>a</a:t>
            </a:r>
            <a:r>
              <a:rPr lang="zh-CN" altLang="en-US" dirty="0" smtClean="0"/>
              <a:t>仅</a:t>
            </a:r>
            <a:r>
              <a:rPr lang="zh-CN" altLang="en-US" dirty="0"/>
              <a:t>计算了一次。一般的来说，这种区别对于程序的运行没有多大影响，但是当</a:t>
            </a:r>
            <a:r>
              <a:rPr lang="zh-CN" altLang="en-US" dirty="0" smtClean="0"/>
              <a:t>表达式作为</a:t>
            </a:r>
            <a:r>
              <a:rPr lang="zh-CN" altLang="en-US" dirty="0"/>
              <a:t>函数的返回值时，函数就被调用了两</a:t>
            </a:r>
            <a:r>
              <a:rPr lang="zh-CN" altLang="en-US" dirty="0" smtClean="0"/>
              <a:t>次</a:t>
            </a:r>
            <a:r>
              <a:rPr lang="zh-CN" altLang="en-US" dirty="0"/>
              <a:t>，</a:t>
            </a:r>
            <a:r>
              <a:rPr lang="zh-CN" altLang="en-US" dirty="0" smtClean="0"/>
              <a:t>而且</a:t>
            </a:r>
            <a:r>
              <a:rPr lang="zh-CN" altLang="en-US" dirty="0"/>
              <a:t>如果使用普通的赋值</a:t>
            </a:r>
            <a:r>
              <a:rPr lang="zh-CN" altLang="en-US" dirty="0" smtClean="0"/>
              <a:t>运算符</a:t>
            </a:r>
            <a:r>
              <a:rPr lang="zh-CN" altLang="en-US" dirty="0"/>
              <a:t>，</a:t>
            </a:r>
            <a:r>
              <a:rPr lang="zh-CN" altLang="en-US" dirty="0" smtClean="0"/>
              <a:t>也</a:t>
            </a:r>
            <a:r>
              <a:rPr lang="zh-CN" altLang="en-US" dirty="0"/>
              <a:t>会加大程序的开销，使效率降低。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460625" y="4132212"/>
            <a:ext cx="3328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a=a+3;</a:t>
            </a:r>
            <a:r>
              <a:rPr lang="zh-CN" altLang="en-US" dirty="0"/>
              <a:t>与</a:t>
            </a:r>
            <a:r>
              <a:rPr lang="en-US" altLang="zh-CN" dirty="0"/>
              <a:t>a+=3;</a:t>
            </a:r>
            <a:r>
              <a:rPr lang="zh-CN" altLang="en-US" dirty="0"/>
              <a:t>有没有区别？</a:t>
            </a:r>
          </a:p>
        </p:txBody>
      </p:sp>
    </p:spTree>
    <p:extLst>
      <p:ext uri="{BB962C8B-B14F-4D97-AF65-F5344CB8AC3E}">
        <p14:creationId xmlns:p14="http://schemas.microsoft.com/office/powerpoint/2010/main" val="414315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2217736" y="704851"/>
            <a:ext cx="1582738" cy="438150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 smtClean="0">
                <a:latin typeface="+mj-ea"/>
                <a:ea typeface="+mj-ea"/>
              </a:rPr>
              <a:t>1.5 </a:t>
            </a:r>
            <a:r>
              <a:rPr lang="zh-CN" altLang="en-US" b="1" dirty="0" smtClean="0">
                <a:latin typeface="+mj-ea"/>
                <a:ea typeface="+mj-ea"/>
              </a:rPr>
              <a:t>位运算符</a:t>
            </a:r>
            <a:endParaRPr lang="zh-CN" altLang="en-US" b="1" dirty="0">
              <a:latin typeface="+mj-ea"/>
              <a:ea typeface="+mj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17736" y="1300163"/>
            <a:ext cx="89979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位运算是指对字节内部的二进制位进行移位或逻辑运算。</a:t>
            </a:r>
          </a:p>
          <a:p>
            <a:pPr marL="285750" indent="-285750">
              <a:buFont typeface="Wingdings" panose="05000000000000000000" pitchFamily="2" charset="2"/>
              <a:buChar char="u"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位运算是通过位运算符来完成的。</a:t>
            </a:r>
          </a:p>
          <a:p>
            <a:pPr marL="285750" indent="-285750">
              <a:buFont typeface="Wingdings" panose="05000000000000000000" pitchFamily="2" charset="2"/>
              <a:buChar char="u"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位运算的操作数必须是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、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short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、或</a:t>
            </a:r>
            <a:r>
              <a:rPr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值，而且结果也是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、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short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或</a:t>
            </a:r>
            <a:r>
              <a:rPr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值。</a:t>
            </a:r>
          </a:p>
          <a:p>
            <a:pPr marL="285750" indent="-285750">
              <a:buFont typeface="Wingdings" panose="05000000000000000000" pitchFamily="2" charset="2"/>
              <a:buChar char="u"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除了按位求反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~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是单目运算符，其余位运算都是双目运算符。</a:t>
            </a:r>
          </a:p>
          <a:p>
            <a:pPr marL="285750" indent="-285750">
              <a:buFont typeface="Wingdings" panose="05000000000000000000" pitchFamily="2" charset="2"/>
              <a:buChar char="u"/>
              <a:defRPr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C++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提供了两类位运算：移位运算和按位逻辑运算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。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17736" y="2971800"/>
            <a:ext cx="9698039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zh-CN" dirty="0" smtClean="0"/>
              <a:t>1.5.1. </a:t>
            </a:r>
            <a:r>
              <a:rPr lang="zh-CN" altLang="en-US" dirty="0"/>
              <a:t>移位运算符</a:t>
            </a:r>
          </a:p>
          <a:p>
            <a:pPr>
              <a:lnSpc>
                <a:spcPct val="80000"/>
              </a:lnSpc>
              <a:defRPr/>
            </a:pPr>
            <a:r>
              <a:rPr lang="zh-CN" altLang="en-US" dirty="0"/>
              <a:t>移位运算符的格式为：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/>
              <a:t>   operand &lt;&lt; n    </a:t>
            </a:r>
            <a:r>
              <a:rPr lang="zh-CN" altLang="en-US" dirty="0"/>
              <a:t>将操作数</a:t>
            </a:r>
            <a:r>
              <a:rPr lang="en-US" altLang="zh-CN" dirty="0"/>
              <a:t>operand</a:t>
            </a:r>
            <a:r>
              <a:rPr lang="zh-CN" altLang="en-US" dirty="0"/>
              <a:t>向左移动</a:t>
            </a:r>
            <a:r>
              <a:rPr lang="en-US" altLang="zh-CN" dirty="0"/>
              <a:t>n</a:t>
            </a:r>
            <a:r>
              <a:rPr lang="zh-CN" altLang="en-US" dirty="0"/>
              <a:t>个二进制位，右边补</a:t>
            </a:r>
            <a:r>
              <a:rPr lang="en-US" altLang="zh-CN" dirty="0"/>
              <a:t>0</a:t>
            </a:r>
            <a:r>
              <a:rPr lang="zh-CN" altLang="en-US" dirty="0"/>
              <a:t>，可能改变符号。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/>
              <a:t>   operand &gt;&gt; n    </a:t>
            </a:r>
            <a:r>
              <a:rPr lang="zh-CN" altLang="en-US" dirty="0"/>
              <a:t>将操作数</a:t>
            </a:r>
            <a:r>
              <a:rPr lang="en-US" altLang="zh-CN" dirty="0"/>
              <a:t>operand</a:t>
            </a:r>
            <a:r>
              <a:rPr lang="zh-CN" altLang="en-US" dirty="0"/>
              <a:t>向右移动</a:t>
            </a:r>
            <a:r>
              <a:rPr lang="en-US" altLang="zh-CN" dirty="0"/>
              <a:t>n</a:t>
            </a:r>
            <a:r>
              <a:rPr lang="zh-CN" altLang="en-US" dirty="0"/>
              <a:t>个二进制位，保持符号不变。</a:t>
            </a:r>
          </a:p>
          <a:p>
            <a:pPr>
              <a:lnSpc>
                <a:spcPct val="80000"/>
              </a:lnSpc>
              <a:defRPr/>
            </a:pPr>
            <a:r>
              <a:rPr lang="zh-CN" altLang="en-US" dirty="0"/>
              <a:t>其中，</a:t>
            </a:r>
            <a:r>
              <a:rPr lang="en-US" altLang="zh-CN" dirty="0"/>
              <a:t>n</a:t>
            </a:r>
            <a:r>
              <a:rPr lang="zh-CN" altLang="en-US" dirty="0"/>
              <a:t>为整数。注意移位运算并不改变</a:t>
            </a:r>
            <a:r>
              <a:rPr lang="en-US" altLang="zh-CN" dirty="0"/>
              <a:t>operand</a:t>
            </a:r>
            <a:r>
              <a:rPr lang="zh-CN" altLang="en-US" dirty="0"/>
              <a:t>本身的值。例如：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/>
              <a:t>   </a:t>
            </a:r>
            <a:r>
              <a:rPr lang="zh-CN" altLang="en-US" dirty="0"/>
              <a:t>比如 </a:t>
            </a:r>
            <a:r>
              <a:rPr lang="en-US" altLang="zh-CN" dirty="0"/>
              <a:t>2&lt;&lt;2;</a:t>
            </a:r>
            <a:r>
              <a:rPr lang="zh-CN" altLang="en-US" dirty="0"/>
              <a:t>  值变成</a:t>
            </a:r>
            <a:r>
              <a:rPr lang="en-US" altLang="zh-CN" dirty="0"/>
              <a:t>8</a:t>
            </a:r>
            <a:r>
              <a:rPr lang="zh-CN" altLang="en-US" dirty="0"/>
              <a:t>；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217736" y="4588037"/>
            <a:ext cx="9415462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zh-CN" altLang="en-US" dirty="0"/>
              <a:t>对于移位运算，注意以下几点：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dirty="0"/>
              <a:t>(1)</a:t>
            </a:r>
            <a:r>
              <a:rPr lang="zh-CN" altLang="en-US" dirty="0"/>
              <a:t>不要尝试对</a:t>
            </a:r>
            <a:r>
              <a:rPr lang="en-US" altLang="zh-CN" dirty="0"/>
              <a:t>float</a:t>
            </a:r>
            <a:r>
              <a:rPr lang="zh-CN" altLang="en-US" dirty="0"/>
              <a:t>或</a:t>
            </a:r>
            <a:r>
              <a:rPr lang="en-US" altLang="zh-CN" dirty="0"/>
              <a:t>double</a:t>
            </a:r>
            <a:r>
              <a:rPr lang="zh-CN" altLang="en-US" dirty="0"/>
              <a:t>数据进行移位运算，编译会出错。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dirty="0"/>
              <a:t>(2)</a:t>
            </a:r>
            <a:r>
              <a:rPr lang="zh-CN" altLang="en-US" dirty="0"/>
              <a:t>移动位数</a:t>
            </a:r>
            <a:r>
              <a:rPr lang="en-US" altLang="zh-CN" dirty="0"/>
              <a:t>n</a:t>
            </a:r>
            <a:r>
              <a:rPr lang="zh-CN" altLang="en-US" dirty="0"/>
              <a:t>应不大于左操作数的位数，如</a:t>
            </a:r>
            <a:r>
              <a:rPr lang="en-US" altLang="zh-CN" dirty="0" err="1"/>
              <a:t>int</a:t>
            </a:r>
            <a:r>
              <a:rPr lang="zh-CN" altLang="en-US" dirty="0"/>
              <a:t>移位应不大于</a:t>
            </a:r>
            <a:r>
              <a:rPr lang="en-US" altLang="zh-CN" dirty="0"/>
              <a:t>32</a:t>
            </a:r>
            <a:r>
              <a:rPr lang="zh-CN" altLang="en-US" dirty="0"/>
              <a:t>。如果</a:t>
            </a:r>
            <a:r>
              <a:rPr lang="en-US" altLang="zh-CN" dirty="0"/>
              <a:t>n</a:t>
            </a:r>
            <a:r>
              <a:rPr lang="zh-CN" altLang="en-US" dirty="0"/>
              <a:t>大于左操作数位数，实际移动位数要自动按字长取模：</a:t>
            </a:r>
            <a:r>
              <a:rPr lang="en-US" altLang="zh-CN" dirty="0"/>
              <a:t>n%(</a:t>
            </a:r>
            <a:r>
              <a:rPr lang="en-US" altLang="zh-CN" dirty="0" err="1"/>
              <a:t>sizeof</a:t>
            </a:r>
            <a:r>
              <a:rPr lang="en-US" altLang="zh-CN" dirty="0"/>
              <a:t>(</a:t>
            </a:r>
            <a:r>
              <a:rPr lang="en-US" altLang="zh-CN" dirty="0" err="1"/>
              <a:t>int</a:t>
            </a:r>
            <a:r>
              <a:rPr lang="en-US" altLang="zh-CN" dirty="0"/>
              <a:t>))</a:t>
            </a:r>
            <a:r>
              <a:rPr lang="zh-CN" altLang="en-US" dirty="0"/>
              <a:t>。例如，</a:t>
            </a:r>
            <a:r>
              <a:rPr lang="en-US" altLang="zh-CN" dirty="0" err="1"/>
              <a:t>i</a:t>
            </a:r>
            <a:r>
              <a:rPr lang="en-US" altLang="zh-CN" dirty="0"/>
              <a:t>&lt;&lt;33</a:t>
            </a:r>
            <a:r>
              <a:rPr lang="zh-CN" altLang="en-US" dirty="0"/>
              <a:t>就是</a:t>
            </a:r>
            <a:r>
              <a:rPr lang="en-US" altLang="zh-CN" dirty="0" err="1"/>
              <a:t>i</a:t>
            </a:r>
            <a:r>
              <a:rPr lang="zh-CN" altLang="en-US" dirty="0"/>
              <a:t>左移</a:t>
            </a:r>
            <a:r>
              <a:rPr lang="en-US" altLang="zh-CN" dirty="0"/>
              <a:t>1</a:t>
            </a:r>
            <a:r>
              <a:rPr lang="zh-CN" altLang="en-US" dirty="0"/>
              <a:t>位。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dirty="0"/>
              <a:t>(3)</a:t>
            </a:r>
            <a:r>
              <a:rPr lang="zh-CN" altLang="en-US" dirty="0"/>
              <a:t>左移位</a:t>
            </a:r>
            <a:r>
              <a:rPr lang="en-US" altLang="zh-CN" dirty="0"/>
              <a:t>&lt;&lt;</a:t>
            </a:r>
            <a:r>
              <a:rPr lang="zh-CN" altLang="en-US" dirty="0"/>
              <a:t>与</a:t>
            </a:r>
            <a:r>
              <a:rPr lang="en-US" altLang="zh-CN" dirty="0" err="1"/>
              <a:t>cout</a:t>
            </a:r>
            <a:r>
              <a:rPr lang="en-US" altLang="zh-CN" dirty="0"/>
              <a:t>&lt;&lt;</a:t>
            </a:r>
            <a:r>
              <a:rPr lang="zh-CN" altLang="en-US" dirty="0"/>
              <a:t>可能混淆，右移位</a:t>
            </a:r>
            <a:r>
              <a:rPr lang="en-US" altLang="zh-CN" dirty="0"/>
              <a:t>&gt;&gt;</a:t>
            </a:r>
            <a:r>
              <a:rPr lang="zh-CN" altLang="en-US" dirty="0"/>
              <a:t>与</a:t>
            </a:r>
            <a:r>
              <a:rPr lang="en-US" altLang="zh-CN" dirty="0" err="1"/>
              <a:t>cin</a:t>
            </a:r>
            <a:r>
              <a:rPr lang="en-US" altLang="zh-CN" dirty="0"/>
              <a:t>&gt;&gt;</a:t>
            </a:r>
            <a:r>
              <a:rPr lang="zh-CN" altLang="en-US" dirty="0"/>
              <a:t>可能混淆，可用括号消除这些错误，例如</a:t>
            </a:r>
            <a:r>
              <a:rPr lang="en-US" altLang="zh-CN" dirty="0" err="1"/>
              <a:t>cout</a:t>
            </a:r>
            <a:r>
              <a:rPr lang="en-US" altLang="zh-CN" dirty="0"/>
              <a:t>&lt;&lt;(k&lt;&lt;3)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008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2217735" y="704851"/>
            <a:ext cx="2382839" cy="438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>
                <a:latin typeface="+mj-ea"/>
                <a:ea typeface="+mj-ea"/>
              </a:rPr>
              <a:t>1.5.2 </a:t>
            </a:r>
            <a:r>
              <a:rPr lang="zh-CN" altLang="en-US" dirty="0" smtClean="0">
                <a:latin typeface="+mj-ea"/>
                <a:ea typeface="+mj-ea"/>
              </a:rPr>
              <a:t>位逻辑运算符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17735" y="1143001"/>
            <a:ext cx="5168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按位逻辑运算有</a:t>
            </a:r>
            <a:r>
              <a:rPr lang="en-US" altLang="zh-CN" dirty="0"/>
              <a:t>4</a:t>
            </a:r>
            <a:r>
              <a:rPr lang="zh-CN" altLang="en-US" dirty="0"/>
              <a:t>个：求反</a:t>
            </a:r>
            <a:r>
              <a:rPr lang="en-US" altLang="zh-CN" dirty="0"/>
              <a:t>~</a:t>
            </a:r>
            <a:r>
              <a:rPr lang="zh-CN" altLang="en-US" dirty="0"/>
              <a:t>、与</a:t>
            </a:r>
            <a:r>
              <a:rPr lang="en-US" altLang="zh-CN" dirty="0"/>
              <a:t>&amp;</a:t>
            </a:r>
            <a:r>
              <a:rPr lang="zh-CN" altLang="en-US" dirty="0"/>
              <a:t>、或</a:t>
            </a:r>
            <a:r>
              <a:rPr lang="en-US" altLang="zh-CN" dirty="0"/>
              <a:t>|</a:t>
            </a:r>
            <a:r>
              <a:rPr lang="zh-CN" altLang="en-US" dirty="0"/>
              <a:t>、异或</a:t>
            </a:r>
            <a:r>
              <a:rPr lang="en-US" altLang="zh-CN" dirty="0"/>
              <a:t>^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2217735" y="1685925"/>
            <a:ext cx="997426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zh-CN" dirty="0"/>
              <a:t>(1)</a:t>
            </a:r>
            <a:r>
              <a:rPr lang="zh-CN" altLang="en-US" dirty="0"/>
              <a:t>按位求反</a:t>
            </a:r>
            <a:r>
              <a:rPr lang="zh-CN" altLang="en-US" dirty="0">
                <a:latin typeface="Arial"/>
              </a:rPr>
              <a:t>“</a:t>
            </a:r>
            <a:r>
              <a:rPr lang="en-US" altLang="zh-CN" dirty="0"/>
              <a:t>~</a:t>
            </a:r>
            <a:r>
              <a:rPr lang="en-US" altLang="zh-CN" dirty="0">
                <a:latin typeface="Arial"/>
              </a:rPr>
              <a:t>”</a:t>
            </a:r>
            <a:r>
              <a:rPr lang="zh-CN" altLang="en-US" dirty="0"/>
              <a:t>运算符是一个单目运算符，对操作数逐位取反，得到反码。若二进制位为</a:t>
            </a:r>
            <a:r>
              <a:rPr lang="en-US" altLang="zh-CN" dirty="0"/>
              <a:t>0</a:t>
            </a:r>
            <a:r>
              <a:rPr lang="zh-CN" altLang="en-US" dirty="0"/>
              <a:t>，则取反后为</a:t>
            </a:r>
            <a:r>
              <a:rPr lang="en-US" altLang="zh-CN" dirty="0"/>
              <a:t>1</a:t>
            </a:r>
            <a:r>
              <a:rPr lang="zh-CN" altLang="en-US" dirty="0"/>
              <a:t>；若二进制位为</a:t>
            </a:r>
            <a:r>
              <a:rPr lang="en-US" altLang="zh-CN" dirty="0"/>
              <a:t>1</a:t>
            </a:r>
            <a:r>
              <a:rPr lang="zh-CN" altLang="en-US" dirty="0"/>
              <a:t>，则取反后为</a:t>
            </a:r>
            <a:r>
              <a:rPr lang="en-US" altLang="zh-CN" dirty="0"/>
              <a:t>0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lnSpc>
                <a:spcPct val="90000"/>
              </a:lnSpc>
              <a:defRPr/>
            </a:pPr>
            <a:r>
              <a:rPr lang="zh-CN" altLang="en-US" dirty="0" smtClean="0"/>
              <a:t>例如：</a:t>
            </a:r>
            <a:r>
              <a:rPr lang="en-US" altLang="zh-CN" dirty="0" smtClean="0"/>
              <a:t>short </a:t>
            </a:r>
            <a:r>
              <a:rPr lang="en-US" altLang="zh-CN" dirty="0" err="1"/>
              <a:t>int</a:t>
            </a:r>
            <a:r>
              <a:rPr lang="en-US" altLang="zh-CN" dirty="0"/>
              <a:t> m = ~0xc3 //</a:t>
            </a:r>
            <a:r>
              <a:rPr lang="zh-CN" altLang="en-US" dirty="0"/>
              <a:t>结果为</a:t>
            </a:r>
            <a:r>
              <a:rPr lang="en-US" altLang="zh-CN" dirty="0"/>
              <a:t>0xff3c</a:t>
            </a:r>
          </a:p>
          <a:p>
            <a:pPr>
              <a:lnSpc>
                <a:spcPct val="90000"/>
              </a:lnSpc>
              <a:defRPr/>
            </a:pPr>
            <a:r>
              <a:rPr lang="zh-CN" altLang="en-US" dirty="0" smtClean="0"/>
              <a:t>运算符</a:t>
            </a:r>
            <a:r>
              <a:rPr lang="zh-CN" altLang="en-US" dirty="0"/>
              <a:t>具有比较高的优先级，高于一般的算术运算符。而其它按位逻辑运算符的优先级则比较低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2217735" y="2943225"/>
            <a:ext cx="97694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dirty="0"/>
              <a:t>(2)</a:t>
            </a:r>
            <a:r>
              <a:rPr lang="zh-CN" altLang="en-US" dirty="0"/>
              <a:t>按位逻辑与</a:t>
            </a:r>
            <a:r>
              <a:rPr lang="zh-CN" altLang="en-US" dirty="0">
                <a:latin typeface="Arial"/>
              </a:rPr>
              <a:t>“</a:t>
            </a:r>
            <a:r>
              <a:rPr lang="en-US" altLang="zh-CN" dirty="0"/>
              <a:t>&amp;</a:t>
            </a:r>
            <a:r>
              <a:rPr lang="en-US" altLang="zh-CN" dirty="0">
                <a:latin typeface="Arial"/>
              </a:rPr>
              <a:t>”</a:t>
            </a:r>
            <a:r>
              <a:rPr lang="zh-CN" altLang="en-US" dirty="0"/>
              <a:t>对两个操作数逐位进行运算。若对应位都为</a:t>
            </a:r>
            <a:r>
              <a:rPr lang="en-US" altLang="zh-CN" dirty="0"/>
              <a:t>1</a:t>
            </a:r>
            <a:r>
              <a:rPr lang="zh-CN" altLang="en-US" dirty="0"/>
              <a:t>，则该位结果为</a:t>
            </a:r>
            <a:r>
              <a:rPr lang="en-US" altLang="zh-CN" dirty="0"/>
              <a:t>1</a:t>
            </a:r>
            <a:r>
              <a:rPr lang="zh-CN" altLang="en-US" dirty="0"/>
              <a:t>，否则为</a:t>
            </a:r>
            <a:r>
              <a:rPr lang="en-US" altLang="zh-CN" dirty="0"/>
              <a:t>0</a:t>
            </a:r>
            <a:r>
              <a:rPr lang="zh-CN" altLang="en-US" dirty="0"/>
              <a:t>。例如：</a:t>
            </a:r>
            <a:r>
              <a:rPr lang="en-US" altLang="zh-CN" dirty="0" smtClean="0"/>
              <a:t>0xc3 0000 0000 1100 0011</a:t>
            </a:r>
          </a:p>
          <a:p>
            <a:pPr>
              <a:defRPr/>
            </a:pPr>
            <a:r>
              <a:rPr lang="en-US" altLang="zh-CN" dirty="0"/>
              <a:t> </a:t>
            </a:r>
            <a:r>
              <a:rPr lang="en-US" altLang="zh-CN" dirty="0" smtClean="0"/>
              <a:t>          0x6e 0000 0000 0110 1110 </a:t>
            </a:r>
          </a:p>
          <a:p>
            <a:pPr>
              <a:defRPr/>
            </a:pPr>
            <a:r>
              <a:rPr lang="en-US" altLang="zh-CN" dirty="0"/>
              <a:t> </a:t>
            </a:r>
            <a:r>
              <a:rPr lang="en-US" altLang="zh-CN" dirty="0" smtClean="0"/>
              <a:t>          0x42 0000 0000 0100 0010</a:t>
            </a:r>
            <a:endParaRPr lang="en-US" altLang="zh-CN" dirty="0"/>
          </a:p>
          <a:p>
            <a:pPr>
              <a:defRPr/>
            </a:pPr>
            <a:r>
              <a:rPr lang="en-US" altLang="zh-CN" dirty="0"/>
              <a:t>short </a:t>
            </a:r>
            <a:r>
              <a:rPr lang="en-US" altLang="zh-CN" dirty="0" err="1"/>
              <a:t>int</a:t>
            </a:r>
            <a:r>
              <a:rPr lang="en-US" altLang="zh-CN" dirty="0"/>
              <a:t> a=0xc3 &amp; 0x6e	//</a:t>
            </a:r>
            <a:r>
              <a:rPr lang="zh-CN" altLang="en-US" dirty="0"/>
              <a:t>结果为</a:t>
            </a:r>
            <a:r>
              <a:rPr lang="en-US" altLang="zh-CN" dirty="0" smtClean="0"/>
              <a:t>0x42</a:t>
            </a:r>
            <a:endParaRPr lang="en-US" altLang="zh-CN" dirty="0"/>
          </a:p>
        </p:txBody>
      </p:sp>
      <p:sp>
        <p:nvSpPr>
          <p:cNvPr id="8" name="文本框 7"/>
          <p:cNvSpPr txBox="1"/>
          <p:nvPr/>
        </p:nvSpPr>
        <p:spPr>
          <a:xfrm>
            <a:off x="2217735" y="4657725"/>
            <a:ext cx="96123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dirty="0"/>
              <a:t>(3)</a:t>
            </a:r>
            <a:r>
              <a:rPr lang="zh-CN" altLang="en-US" dirty="0"/>
              <a:t>按位逻辑或</a:t>
            </a:r>
            <a:r>
              <a:rPr lang="zh-CN" altLang="en-US" dirty="0">
                <a:latin typeface="Arial"/>
              </a:rPr>
              <a:t>“</a:t>
            </a:r>
            <a:r>
              <a:rPr lang="en-US" altLang="zh-CN" dirty="0"/>
              <a:t>|</a:t>
            </a:r>
            <a:r>
              <a:rPr lang="en-US" altLang="zh-CN" dirty="0">
                <a:latin typeface="Arial"/>
              </a:rPr>
              <a:t>”</a:t>
            </a:r>
            <a:r>
              <a:rPr lang="zh-CN" altLang="en-US" dirty="0"/>
              <a:t>对两个操作数逐位进行运算。若对应位都为</a:t>
            </a:r>
            <a:r>
              <a:rPr lang="en-US" altLang="zh-CN" dirty="0"/>
              <a:t>0</a:t>
            </a:r>
            <a:r>
              <a:rPr lang="zh-CN" altLang="en-US" dirty="0"/>
              <a:t>，则该位结果为</a:t>
            </a:r>
            <a:r>
              <a:rPr lang="en-US" altLang="zh-CN" dirty="0"/>
              <a:t>0</a:t>
            </a:r>
            <a:r>
              <a:rPr lang="zh-CN" altLang="en-US" dirty="0"/>
              <a:t>，否则为</a:t>
            </a:r>
            <a:r>
              <a:rPr lang="en-US" altLang="zh-CN" dirty="0"/>
              <a:t>1</a:t>
            </a:r>
            <a:r>
              <a:rPr lang="zh-CN" altLang="en-US" dirty="0"/>
              <a:t>。例如：</a:t>
            </a:r>
          </a:p>
          <a:p>
            <a:pPr>
              <a:defRPr/>
            </a:pPr>
            <a:r>
              <a:rPr lang="en-US" altLang="zh-CN" dirty="0"/>
              <a:t>  short </a:t>
            </a:r>
            <a:r>
              <a:rPr lang="en-US" altLang="zh-CN" dirty="0" err="1"/>
              <a:t>int</a:t>
            </a:r>
            <a:r>
              <a:rPr lang="en-US" altLang="zh-CN" dirty="0"/>
              <a:t> b = 0x12 | 0x3d	//</a:t>
            </a:r>
            <a:r>
              <a:rPr lang="zh-CN" altLang="en-US" dirty="0"/>
              <a:t>结果为</a:t>
            </a:r>
            <a:r>
              <a:rPr lang="en-US" altLang="zh-CN" dirty="0" smtClean="0"/>
              <a:t>0x3f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335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427113"/>
              </p:ext>
            </p:extLst>
          </p:nvPr>
        </p:nvGraphicFramePr>
        <p:xfrm>
          <a:off x="2346324" y="3305703"/>
          <a:ext cx="81279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位运算符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名称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效果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~a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按位反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r>
                        <a:rPr lang="zh-CN" altLang="en-US" dirty="0" smtClean="0"/>
                        <a:t>，如果</a:t>
                      </a:r>
                      <a:r>
                        <a:rPr lang="en-US" altLang="zh-CN" dirty="0" smtClean="0"/>
                        <a:t>a</a:t>
                      </a:r>
                      <a:r>
                        <a:rPr lang="zh-CN" altLang="en-US" dirty="0" smtClean="0"/>
                        <a:t>不为</a:t>
                      </a:r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a&amp;b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按位与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r>
                        <a:rPr lang="zh-CN" altLang="en-US" dirty="0" smtClean="0"/>
                        <a:t>，如果</a:t>
                      </a:r>
                      <a:r>
                        <a:rPr lang="en-US" altLang="zh-CN" dirty="0" smtClean="0"/>
                        <a:t>a</a:t>
                      </a:r>
                      <a:r>
                        <a:rPr lang="zh-CN" altLang="en-US" dirty="0" smtClean="0"/>
                        <a:t>与</a:t>
                      </a:r>
                      <a:r>
                        <a:rPr lang="en-US" altLang="zh-CN" dirty="0" smtClean="0"/>
                        <a:t>b</a:t>
                      </a:r>
                      <a:r>
                        <a:rPr lang="zh-CN" altLang="en-US" dirty="0" smtClean="0"/>
                        <a:t>都为</a:t>
                      </a:r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a|b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按位或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r>
                        <a:rPr lang="zh-CN" altLang="en-US" dirty="0" smtClean="0"/>
                        <a:t>，如果</a:t>
                      </a:r>
                      <a:r>
                        <a:rPr lang="en-US" altLang="zh-CN" dirty="0" smtClean="0"/>
                        <a:t>a</a:t>
                      </a:r>
                      <a:r>
                        <a:rPr lang="zh-CN" altLang="en-US" dirty="0" smtClean="0"/>
                        <a:t>或</a:t>
                      </a:r>
                      <a:r>
                        <a:rPr lang="en-US" altLang="zh-CN" dirty="0" smtClean="0"/>
                        <a:t>b</a:t>
                      </a:r>
                      <a:r>
                        <a:rPr lang="zh-CN" altLang="en-US" dirty="0" smtClean="0"/>
                        <a:t>都不为</a:t>
                      </a:r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a^b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按位异或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1,</a:t>
                      </a:r>
                      <a:r>
                        <a:rPr lang="zh-CN" altLang="en-US" dirty="0" smtClean="0"/>
                        <a:t>如果</a:t>
                      </a:r>
                      <a:r>
                        <a:rPr lang="en-US" altLang="zh-CN" dirty="0" smtClean="0"/>
                        <a:t>a</a:t>
                      </a:r>
                      <a:r>
                        <a:rPr lang="zh-CN" altLang="en-US" dirty="0" smtClean="0"/>
                        <a:t>和</a:t>
                      </a:r>
                      <a:r>
                        <a:rPr lang="en-US" altLang="zh-CN" dirty="0" smtClean="0"/>
                        <a:t>b</a:t>
                      </a:r>
                      <a:r>
                        <a:rPr lang="zh-CN" altLang="en-US" dirty="0" smtClean="0"/>
                        <a:t>不相同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&lt;&lt;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左移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&gt;&gt;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右移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2189160" y="1357313"/>
            <a:ext cx="97694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dirty="0"/>
              <a:t>(4)</a:t>
            </a:r>
            <a:r>
              <a:rPr lang="zh-CN" altLang="en-US" dirty="0"/>
              <a:t>按位逻辑异或</a:t>
            </a:r>
            <a:r>
              <a:rPr lang="zh-CN" altLang="en-US" dirty="0">
                <a:latin typeface="Arial"/>
              </a:rPr>
              <a:t>“</a:t>
            </a:r>
            <a:r>
              <a:rPr lang="en-US" altLang="zh-CN" dirty="0"/>
              <a:t>^</a:t>
            </a:r>
            <a:r>
              <a:rPr lang="en-US" altLang="zh-CN" dirty="0">
                <a:latin typeface="Arial"/>
              </a:rPr>
              <a:t>”</a:t>
            </a:r>
            <a:r>
              <a:rPr lang="zh-CN" altLang="en-US" dirty="0"/>
              <a:t>也是对两个操作数逐位进行运算。异或运算的规则是，若对应位不同，则该位结果为</a:t>
            </a:r>
            <a:r>
              <a:rPr lang="en-US" altLang="zh-CN" dirty="0"/>
              <a:t>1</a:t>
            </a:r>
            <a:r>
              <a:rPr lang="zh-CN" altLang="en-US" dirty="0"/>
              <a:t>，否则为</a:t>
            </a:r>
            <a:r>
              <a:rPr lang="en-US" altLang="zh-CN" dirty="0"/>
              <a:t>0</a:t>
            </a:r>
            <a:r>
              <a:rPr lang="zh-CN" altLang="en-US" dirty="0"/>
              <a:t>。例如：</a:t>
            </a:r>
          </a:p>
          <a:p>
            <a:pPr>
              <a:defRPr/>
            </a:pPr>
            <a:r>
              <a:rPr lang="en-US" altLang="zh-CN" dirty="0"/>
              <a:t>  short </a:t>
            </a:r>
            <a:r>
              <a:rPr lang="en-US" altLang="zh-CN" dirty="0" err="1"/>
              <a:t>int</a:t>
            </a:r>
            <a:r>
              <a:rPr lang="en-US" altLang="zh-CN" dirty="0"/>
              <a:t> c = 0x5a ^ 0x26	//</a:t>
            </a:r>
            <a:r>
              <a:rPr lang="zh-CN" altLang="en-US" dirty="0"/>
              <a:t>结果为</a:t>
            </a:r>
            <a:r>
              <a:rPr lang="en-US" altLang="zh-CN" dirty="0"/>
              <a:t>0x7c</a:t>
            </a:r>
          </a:p>
          <a:p>
            <a:pPr>
              <a:defRPr/>
            </a:pPr>
            <a:r>
              <a:rPr lang="zh-CN" altLang="en-US" dirty="0"/>
              <a:t>  按位逻辑异或有一个特点，如果</a:t>
            </a:r>
            <a:r>
              <a:rPr lang="en-US" altLang="zh-CN" dirty="0"/>
              <a:t>a ^ b = c</a:t>
            </a:r>
            <a:r>
              <a:rPr lang="zh-CN" altLang="en-US" dirty="0"/>
              <a:t>，那么</a:t>
            </a:r>
            <a:r>
              <a:rPr lang="en-US" altLang="zh-CN" dirty="0"/>
              <a:t>c ^ b = a</a:t>
            </a:r>
            <a:r>
              <a:rPr lang="zh-CN" altLang="en-US" dirty="0"/>
              <a:t>。</a:t>
            </a:r>
            <a:r>
              <a:rPr lang="en-US" altLang="zh-CN" dirty="0"/>
              <a:t>b</a:t>
            </a:r>
            <a:r>
              <a:rPr lang="zh-CN" altLang="en-US" dirty="0"/>
              <a:t>将</a:t>
            </a:r>
            <a:r>
              <a:rPr lang="en-US" altLang="zh-CN" dirty="0"/>
              <a:t>a</a:t>
            </a:r>
            <a:r>
              <a:rPr lang="zh-CN" altLang="en-US" dirty="0"/>
              <a:t>转换为</a:t>
            </a:r>
            <a:r>
              <a:rPr lang="en-US" altLang="zh-CN" dirty="0"/>
              <a:t>c</a:t>
            </a:r>
            <a:r>
              <a:rPr lang="zh-CN" altLang="en-US" dirty="0"/>
              <a:t>，也能将</a:t>
            </a:r>
            <a:r>
              <a:rPr lang="en-US" altLang="zh-CN" dirty="0"/>
              <a:t>c</a:t>
            </a:r>
            <a:r>
              <a:rPr lang="zh-CN" altLang="en-US" dirty="0"/>
              <a:t>再复原为</a:t>
            </a:r>
            <a:r>
              <a:rPr lang="en-US" altLang="zh-CN" dirty="0"/>
              <a:t>a</a:t>
            </a:r>
            <a:r>
              <a:rPr lang="zh-CN" altLang="en-US" dirty="0" smtClean="0"/>
              <a:t>。显然</a:t>
            </a:r>
            <a:r>
              <a:rPr lang="zh-CN" altLang="en-US" dirty="0"/>
              <a:t>，两个相等的值异或运算，结果为</a:t>
            </a:r>
            <a:r>
              <a:rPr lang="en-US" altLang="zh-CN" dirty="0"/>
              <a:t>0</a:t>
            </a:r>
            <a:r>
              <a:rPr lang="zh-CN" altLang="en-US" dirty="0"/>
              <a:t>。不相等的两个值异或运算结果不为</a:t>
            </a:r>
            <a:r>
              <a:rPr lang="en-US" altLang="zh-CN" dirty="0"/>
              <a:t>0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119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9175" y="804863"/>
            <a:ext cx="2068513" cy="423862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 smtClean="0">
                <a:latin typeface="+mj-ea"/>
                <a:ea typeface="+mj-ea"/>
              </a:rPr>
              <a:t>1.6 new</a:t>
            </a:r>
            <a:r>
              <a:rPr lang="zh-CN" altLang="en-US" b="1" dirty="0" smtClean="0">
                <a:latin typeface="+mj-ea"/>
                <a:ea typeface="+mj-ea"/>
              </a:rPr>
              <a:t>和</a:t>
            </a:r>
            <a:r>
              <a:rPr lang="en-US" altLang="zh-CN" b="1" dirty="0" smtClean="0">
                <a:latin typeface="+mj-ea"/>
                <a:ea typeface="+mj-ea"/>
              </a:rPr>
              <a:t>delete</a:t>
            </a:r>
            <a:endParaRPr lang="zh-CN" altLang="en-US" b="1" dirty="0">
              <a:latin typeface="+mj-ea"/>
              <a:ea typeface="+mj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89175" y="1371600"/>
            <a:ext cx="9001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en-US" altLang="zh-CN" dirty="0"/>
              <a:t>n</a:t>
            </a:r>
            <a:r>
              <a:rPr lang="en-US" altLang="zh-CN" dirty="0" smtClean="0"/>
              <a:t>ew</a:t>
            </a:r>
            <a:r>
              <a:rPr lang="zh-CN" altLang="en-US" dirty="0" smtClean="0"/>
              <a:t>和</a:t>
            </a:r>
            <a:r>
              <a:rPr lang="en-US" altLang="zh-CN" dirty="0" smtClean="0"/>
              <a:t>delete</a:t>
            </a:r>
            <a:r>
              <a:rPr lang="zh-CN" altLang="en-US" dirty="0" smtClean="0"/>
              <a:t>是</a:t>
            </a:r>
            <a:r>
              <a:rPr lang="en-US" altLang="zh-CN" dirty="0" err="1" smtClean="0"/>
              <a:t>c++</a:t>
            </a:r>
            <a:r>
              <a:rPr lang="zh-CN" altLang="en-US" dirty="0" smtClean="0"/>
              <a:t>新增的运算符，实现存储的动态分配和释放功能。</a:t>
            </a:r>
            <a:r>
              <a:rPr lang="en-US" altLang="zh-CN" dirty="0"/>
              <a:t>n</a:t>
            </a:r>
            <a:r>
              <a:rPr lang="en-US" altLang="zh-CN" dirty="0" smtClean="0"/>
              <a:t>ew</a:t>
            </a:r>
            <a:r>
              <a:rPr lang="zh-CN" altLang="en-US" dirty="0" smtClean="0"/>
              <a:t>可以用于动态申请内存空间，为各种数据类型分配内存。用户可以使用</a:t>
            </a:r>
            <a:r>
              <a:rPr lang="en-US" altLang="zh-CN" dirty="0" smtClean="0"/>
              <a:t>new</a:t>
            </a:r>
            <a:r>
              <a:rPr lang="zh-CN" altLang="en-US" dirty="0" smtClean="0"/>
              <a:t>申请一段内存空间，如数组、结构体或整型变量等。</a:t>
            </a:r>
            <a:r>
              <a:rPr lang="en-US" altLang="zh-CN" dirty="0"/>
              <a:t>n</a:t>
            </a:r>
            <a:r>
              <a:rPr lang="en-US" altLang="zh-CN" dirty="0" smtClean="0"/>
              <a:t>ew</a:t>
            </a:r>
            <a:r>
              <a:rPr lang="zh-CN" altLang="en-US" dirty="0" smtClean="0"/>
              <a:t>运算符返回系统分配的内存空间的首地址，需要相应类型的指针保存该地址。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289175" y="2900543"/>
            <a:ext cx="88725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下面</a:t>
            </a:r>
            <a:r>
              <a:rPr lang="en-US" altLang="zh-CN" dirty="0" smtClean="0"/>
              <a:t>3</a:t>
            </a:r>
            <a:r>
              <a:rPr lang="zh-CN" altLang="en-US" dirty="0" smtClean="0"/>
              <a:t>种方式都可以正常申请内存空间。</a:t>
            </a:r>
            <a:endParaRPr lang="en-US" altLang="zh-CN" dirty="0" smtClean="0"/>
          </a:p>
          <a:p>
            <a:r>
              <a:rPr lang="en-US" altLang="zh-CN" dirty="0" smtClean="0"/>
              <a:t>//</a:t>
            </a:r>
            <a:r>
              <a:rPr lang="zh-CN" altLang="en-US" dirty="0" smtClean="0"/>
              <a:t>定义一个整型指针</a:t>
            </a:r>
            <a:endParaRPr lang="en-US" altLang="zh-CN" dirty="0" smtClean="0"/>
          </a:p>
          <a:p>
            <a:r>
              <a:rPr lang="en-US" altLang="zh-CN" dirty="0" err="1" smtClean="0"/>
              <a:t>Int</a:t>
            </a:r>
            <a:r>
              <a:rPr lang="en-US" altLang="zh-CN" dirty="0" smtClean="0"/>
              <a:t> *p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en-US" altLang="zh-CN" dirty="0" smtClean="0"/>
              <a:t>//</a:t>
            </a:r>
            <a:r>
              <a:rPr lang="zh-CN" altLang="en-US" dirty="0" smtClean="0"/>
              <a:t>定义一个未初始化的</a:t>
            </a:r>
            <a:r>
              <a:rPr lang="en-US" altLang="zh-CN" dirty="0" err="1" smtClean="0"/>
              <a:t>int</a:t>
            </a:r>
            <a:r>
              <a:rPr lang="zh-CN" altLang="en-US" dirty="0" smtClean="0"/>
              <a:t>型变量</a:t>
            </a:r>
            <a:endParaRPr lang="en-US" altLang="zh-CN" dirty="0" smtClean="0"/>
          </a:p>
          <a:p>
            <a:r>
              <a:rPr lang="en-US" altLang="zh-CN" dirty="0" smtClean="0"/>
              <a:t>p=new </a:t>
            </a:r>
            <a:r>
              <a:rPr lang="en-US" altLang="zh-CN" dirty="0" err="1" smtClean="0"/>
              <a:t>int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en-US" altLang="zh-CN" dirty="0" smtClean="0"/>
              <a:t>//</a:t>
            </a:r>
            <a:r>
              <a:rPr lang="zh-CN" altLang="en-US" dirty="0" smtClean="0"/>
              <a:t>定义一个指针变量，并初始化该内存区域内容为</a:t>
            </a:r>
            <a:r>
              <a:rPr lang="en-US" altLang="zh-CN" dirty="0" smtClean="0"/>
              <a:t>12</a:t>
            </a:r>
          </a:p>
          <a:p>
            <a:r>
              <a:rPr lang="en-US" altLang="zh-CN" dirty="0" err="1" smtClean="0"/>
              <a:t>Int</a:t>
            </a:r>
            <a:r>
              <a:rPr lang="en-US" altLang="zh-CN" dirty="0" smtClean="0"/>
              <a:t> *p1=new </a:t>
            </a:r>
            <a:r>
              <a:rPr lang="en-US" altLang="zh-CN" dirty="0" err="1" smtClean="0"/>
              <a:t>int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12</a:t>
            </a:r>
            <a:r>
              <a:rPr lang="zh-CN" altLang="en-US" dirty="0" smtClean="0"/>
              <a:t>）；</a:t>
            </a:r>
            <a:endParaRPr lang="en-US" altLang="zh-CN" dirty="0" smtClean="0"/>
          </a:p>
          <a:p>
            <a:r>
              <a:rPr lang="en-US" altLang="zh-CN" dirty="0" smtClean="0"/>
              <a:t>//</a:t>
            </a:r>
            <a:r>
              <a:rPr lang="zh-CN" altLang="en-US" dirty="0" smtClean="0"/>
              <a:t>定义一个指针变量，指向</a:t>
            </a:r>
            <a:r>
              <a:rPr lang="en-US" altLang="zh-CN" dirty="0" smtClean="0"/>
              <a:t>10</a:t>
            </a:r>
            <a:r>
              <a:rPr lang="zh-CN" altLang="en-US" dirty="0" smtClean="0"/>
              <a:t>个整型变量区域。该区域与数组类似，可以像访问数组一样访问该区域</a:t>
            </a:r>
            <a:endParaRPr lang="en-US" altLang="zh-CN" dirty="0" smtClean="0"/>
          </a:p>
          <a:p>
            <a:r>
              <a:rPr lang="en-US" altLang="zh-CN" dirty="0" err="1" smtClean="0"/>
              <a:t>Int</a:t>
            </a:r>
            <a:r>
              <a:rPr lang="en-US" altLang="zh-CN" dirty="0" smtClean="0"/>
              <a:t> *p2=new</a:t>
            </a:r>
            <a:r>
              <a:rPr lang="zh-CN" altLang="en-US" dirty="0"/>
              <a:t>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[10]</a:t>
            </a:r>
            <a:r>
              <a:rPr lang="zh-CN" altLang="en-US" dirty="0" smtClean="0"/>
              <a:t>；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000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60637" y="676275"/>
            <a:ext cx="8915400" cy="1366838"/>
          </a:xfrm>
        </p:spPr>
        <p:txBody>
          <a:bodyPr/>
          <a:lstStyle/>
          <a:p>
            <a:pPr marL="0" indent="457200">
              <a:buNone/>
            </a:pPr>
            <a:r>
              <a:rPr lang="zh-CN" altLang="en-US" dirty="0" smtClean="0"/>
              <a:t>在使用完毕</a:t>
            </a:r>
            <a:r>
              <a:rPr lang="en-US" altLang="zh-CN" dirty="0" smtClean="0"/>
              <a:t>new</a:t>
            </a:r>
            <a:r>
              <a:rPr lang="zh-CN" altLang="en-US" dirty="0" smtClean="0"/>
              <a:t>申请的内存空间后，用户需要释放该内存空间。如果用户只申请内存空间，并不释放，会占用大量的内存空间，使系统运行速度变慢，甚至会造成系统崩溃。因此，在使用完申请的内存空间后，用户需要使用</a:t>
            </a:r>
            <a:r>
              <a:rPr lang="en-US" altLang="zh-CN" dirty="0" smtClean="0"/>
              <a:t>delete</a:t>
            </a:r>
            <a:r>
              <a:rPr lang="zh-CN" altLang="en-US" dirty="0" smtClean="0"/>
              <a:t>释放申请的内存空间。下面代码删除以上申请的内存空间。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5900738" y="2043113"/>
            <a:ext cx="1571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</a:t>
            </a:r>
            <a:r>
              <a:rPr lang="en-US" altLang="zh-CN" dirty="0" smtClean="0"/>
              <a:t>elete p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en-US" altLang="zh-CN" dirty="0"/>
              <a:t>d</a:t>
            </a:r>
            <a:r>
              <a:rPr lang="en-US" altLang="zh-CN" dirty="0" smtClean="0"/>
              <a:t>elete p1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en-US" altLang="zh-CN" dirty="0"/>
              <a:t>d</a:t>
            </a:r>
            <a:r>
              <a:rPr lang="en-US" altLang="zh-CN" dirty="0" smtClean="0"/>
              <a:t>elete p2</a:t>
            </a:r>
            <a:r>
              <a:rPr lang="zh-CN" altLang="en-US" dirty="0" smtClean="0"/>
              <a:t>；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560637" y="3225285"/>
            <a:ext cx="8726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使用</a:t>
            </a:r>
            <a:r>
              <a:rPr lang="en-US" altLang="zh-CN" dirty="0" smtClean="0"/>
              <a:t>new</a:t>
            </a:r>
            <a:r>
              <a:rPr lang="zh-CN" altLang="en-US" dirty="0" smtClean="0"/>
              <a:t>和</a:t>
            </a:r>
            <a:r>
              <a:rPr lang="en-US" altLang="zh-CN" dirty="0" smtClean="0"/>
              <a:t>delete</a:t>
            </a:r>
            <a:r>
              <a:rPr lang="zh-CN" altLang="en-US" dirty="0" smtClean="0"/>
              <a:t>需要注意一下几点：</a:t>
            </a:r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 smtClean="0"/>
              <a:t>用</a:t>
            </a:r>
            <a:r>
              <a:rPr lang="en-US" altLang="zh-CN" dirty="0" smtClean="0"/>
              <a:t>new</a:t>
            </a:r>
            <a:r>
              <a:rPr lang="zh-CN" altLang="en-US" dirty="0" smtClean="0"/>
              <a:t>申请的内存空间，必须用</a:t>
            </a:r>
            <a:r>
              <a:rPr lang="en-US" altLang="zh-CN" dirty="0" smtClean="0"/>
              <a:t>delete</a:t>
            </a:r>
            <a:r>
              <a:rPr lang="zh-CN" altLang="en-US" dirty="0" smtClean="0"/>
              <a:t>释放</a:t>
            </a:r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 smtClean="0"/>
              <a:t>对于已分配内存空间的指针，只能用</a:t>
            </a:r>
            <a:r>
              <a:rPr lang="en-US" altLang="zh-CN" dirty="0" smtClean="0"/>
              <a:t>delete</a:t>
            </a:r>
            <a:r>
              <a:rPr lang="zh-CN" altLang="en-US" dirty="0" smtClean="0"/>
              <a:t>释放一次；否则，系统会出现错误。</a:t>
            </a:r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d</a:t>
            </a:r>
            <a:r>
              <a:rPr lang="en-US" altLang="zh-CN" dirty="0" smtClean="0"/>
              <a:t>elete</a:t>
            </a:r>
            <a:r>
              <a:rPr lang="zh-CN" altLang="en-US" dirty="0" smtClean="0"/>
              <a:t>释放的内存空间，必须是</a:t>
            </a:r>
            <a:r>
              <a:rPr lang="en-US" altLang="zh-CN" dirty="0" smtClean="0"/>
              <a:t>new</a:t>
            </a:r>
            <a:r>
              <a:rPr lang="zh-CN" altLang="en-US" dirty="0" smtClean="0"/>
              <a:t>分配内存空间的首地址</a:t>
            </a:r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/>
              <a:t>要访问</a:t>
            </a:r>
            <a:r>
              <a:rPr lang="en-US" altLang="zh-CN" dirty="0"/>
              <a:t>new</a:t>
            </a:r>
            <a:r>
              <a:rPr lang="zh-CN" altLang="en-US" dirty="0"/>
              <a:t>所开辟的结构体空间</a:t>
            </a:r>
            <a:r>
              <a:rPr lang="en-US" altLang="zh-CN" dirty="0"/>
              <a:t>,</a:t>
            </a:r>
            <a:r>
              <a:rPr lang="zh-CN" altLang="en-US" dirty="0"/>
              <a:t>无法直接通过变量名进行</a:t>
            </a:r>
            <a:r>
              <a:rPr lang="en-US" altLang="zh-CN" dirty="0"/>
              <a:t>,</a:t>
            </a:r>
            <a:r>
              <a:rPr lang="zh-CN" altLang="en-US" dirty="0"/>
              <a:t>只能通过赋值的指针进行访问</a:t>
            </a:r>
            <a:r>
              <a:rPr lang="en-US" altLang="zh-CN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800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46326" y="719137"/>
            <a:ext cx="2311400" cy="381001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 smtClean="0">
                <a:latin typeface="+mj-ea"/>
                <a:ea typeface="+mj-ea"/>
              </a:rPr>
              <a:t>1.7 </a:t>
            </a:r>
            <a:r>
              <a:rPr lang="zh-CN" altLang="en-US" b="1" dirty="0" smtClean="0">
                <a:latin typeface="+mj-ea"/>
                <a:ea typeface="+mj-ea"/>
              </a:rPr>
              <a:t>运算符的优先级</a:t>
            </a:r>
            <a:endParaRPr lang="zh-CN" altLang="en-US" b="1" dirty="0">
              <a:latin typeface="+mj-ea"/>
              <a:ea typeface="+mj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346326" y="1357313"/>
            <a:ext cx="90979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zh-CN" altLang="en-US" dirty="0" smtClean="0"/>
              <a:t>优先级指定了表达式求值的运算顺序，运算顺序一般符合数学中的数学运算规则。为保持这种运算顺序，需要为运算符设置优先级，优先级高的运算符先运算，优先级低的运算符后运算，优先级相同的运算符由运算符的结合性决定运算顺序。如果有必要，可以使用括号等运算符改变表达式的运算顺序。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346326" y="2928937"/>
            <a:ext cx="8529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zh-CN" altLang="en-US" dirty="0" smtClean="0"/>
              <a:t>下面列出了从高到底运算符的优先级。同一行中的运算符具有相同的优先级，此时这些运算符的结合方向决定了求值顺序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0344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099701"/>
              </p:ext>
            </p:extLst>
          </p:nvPr>
        </p:nvGraphicFramePr>
        <p:xfrm>
          <a:off x="2432050" y="528637"/>
          <a:ext cx="89154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612"/>
                <a:gridCol w="71897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结合方向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运算符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自左至右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{</a:t>
                      </a:r>
                      <a:r>
                        <a:rPr lang="en-US" altLang="zh-CN" baseline="0" dirty="0" smtClean="0"/>
                        <a:t>    </a:t>
                      </a:r>
                      <a:r>
                        <a:rPr lang="en-US" altLang="zh-CN" dirty="0" smtClean="0"/>
                        <a:t>}   [   ]   -&gt;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自左至右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！</a:t>
                      </a:r>
                      <a:r>
                        <a:rPr lang="en-US" altLang="zh-CN" dirty="0" smtClean="0"/>
                        <a:t>  ~ ++</a:t>
                      </a:r>
                      <a:r>
                        <a:rPr lang="en-US" altLang="zh-CN" baseline="0" dirty="0" smtClean="0"/>
                        <a:t>  --  -(</a:t>
                      </a:r>
                      <a:r>
                        <a:rPr lang="zh-CN" altLang="en-US" baseline="0" dirty="0" smtClean="0"/>
                        <a:t>负号</a:t>
                      </a:r>
                      <a:r>
                        <a:rPr lang="en-US" altLang="zh-CN" baseline="0" dirty="0" smtClean="0"/>
                        <a:t>) </a:t>
                      </a:r>
                      <a:r>
                        <a:rPr lang="zh-CN" altLang="en-US" baseline="0" dirty="0" smtClean="0"/>
                        <a:t>（ ）</a:t>
                      </a:r>
                      <a:r>
                        <a:rPr lang="en-US" altLang="zh-CN" baseline="0" dirty="0" smtClean="0"/>
                        <a:t>*</a:t>
                      </a:r>
                      <a:r>
                        <a:rPr lang="zh-CN" altLang="en-US" baseline="0" dirty="0" smtClean="0"/>
                        <a:t>（指针）</a:t>
                      </a:r>
                      <a:r>
                        <a:rPr lang="en-US" altLang="zh-CN" baseline="0" dirty="0" smtClean="0"/>
                        <a:t>&amp;</a:t>
                      </a:r>
                      <a:r>
                        <a:rPr lang="zh-CN" altLang="en-US" baseline="0" dirty="0" smtClean="0"/>
                        <a:t>（地址运算符）</a:t>
                      </a:r>
                      <a:r>
                        <a:rPr lang="en-US" altLang="zh-CN" baseline="0" dirty="0" err="1" smtClean="0"/>
                        <a:t>sizeof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自左至右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*</a:t>
                      </a:r>
                      <a:r>
                        <a:rPr lang="zh-CN" altLang="en-US" dirty="0" smtClean="0"/>
                        <a:t>（乘法） </a:t>
                      </a:r>
                      <a:r>
                        <a:rPr lang="en-US" altLang="zh-CN" dirty="0" smtClean="0"/>
                        <a:t>/  %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自左至右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+</a:t>
                      </a:r>
                      <a:r>
                        <a:rPr lang="zh-CN" altLang="en-US" dirty="0" smtClean="0"/>
                        <a:t>、</a:t>
                      </a:r>
                      <a:r>
                        <a:rPr lang="en-US" altLang="zh-CN" dirty="0" smtClean="0"/>
                        <a:t>-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自左至右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&lt;&lt;  &gt;&gt; 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自左至右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&lt;</a:t>
                      </a:r>
                      <a:r>
                        <a:rPr lang="zh-CN" altLang="en-US" dirty="0" smtClean="0"/>
                        <a:t>、</a:t>
                      </a:r>
                      <a:r>
                        <a:rPr lang="en-US" altLang="zh-CN" dirty="0" smtClean="0"/>
                        <a:t>&lt;=</a:t>
                      </a:r>
                      <a:r>
                        <a:rPr lang="zh-CN" altLang="en-US" dirty="0" smtClean="0"/>
                        <a:t>、</a:t>
                      </a:r>
                      <a:r>
                        <a:rPr lang="en-US" altLang="zh-CN" dirty="0" smtClean="0"/>
                        <a:t>&gt;</a:t>
                      </a:r>
                      <a:r>
                        <a:rPr lang="zh-CN" altLang="en-US" dirty="0" smtClean="0"/>
                        <a:t>、</a:t>
                      </a:r>
                      <a:r>
                        <a:rPr lang="en-US" altLang="zh-CN" dirty="0" smtClean="0"/>
                        <a:t>&gt;=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自左至右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==</a:t>
                      </a:r>
                      <a:r>
                        <a:rPr lang="zh-CN" altLang="en-US" dirty="0" smtClean="0"/>
                        <a:t>、！</a:t>
                      </a:r>
                      <a:r>
                        <a:rPr lang="en-US" altLang="zh-CN" dirty="0" smtClean="0"/>
                        <a:t>=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自左至右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&amp;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自左至右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^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自左至右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|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自左至右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&amp;&amp;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自左至右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||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自左至右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mtClean="0"/>
                        <a:t>？</a:t>
                      </a:r>
                      <a:r>
                        <a:rPr lang="en-US" altLang="zh-CN" smtClean="0"/>
                        <a:t>: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自右至左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=  +=  -=  *=  /=  %=  &amp;= |=  ^=  &lt;&lt;=  &gt;&gt;=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自左至右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，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89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21500" y="538385"/>
            <a:ext cx="8911687" cy="661765"/>
          </a:xfrm>
        </p:spPr>
        <p:txBody>
          <a:bodyPr/>
          <a:lstStyle/>
          <a:p>
            <a:pPr algn="ctr"/>
            <a:r>
              <a:rPr lang="zh-CN" altLang="en-US" dirty="0" smtClean="0"/>
              <a:t>表达式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21500" y="1745011"/>
            <a:ext cx="8915400" cy="65246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zh-CN" altLang="en-US" dirty="0"/>
              <a:t>表达式</a:t>
            </a:r>
            <a:r>
              <a:rPr lang="en-US" altLang="zh-CN" dirty="0"/>
              <a:t>(expression)</a:t>
            </a:r>
            <a:r>
              <a:rPr lang="zh-CN" altLang="en-US" dirty="0"/>
              <a:t>是由运算符、括号和操作数</a:t>
            </a:r>
            <a:r>
              <a:rPr lang="en-US" altLang="zh-CN" dirty="0"/>
              <a:t>(operand)</a:t>
            </a:r>
            <a:r>
              <a:rPr lang="zh-CN" altLang="en-US" dirty="0"/>
              <a:t>构成的序列，在运行时能计算出一个值的结果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621500" y="3024263"/>
            <a:ext cx="8601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/>
              <a:t>按运算符的不同，可将表达式分为算术表达式、赋值表达式、关系表达式、逻辑表达式、逗号表达式等等。按表达式能否放在赋值号的左边还是右边，可将表达式分为左值表达式和右值表达式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621500" y="4743450"/>
            <a:ext cx="8494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/>
              <a:t>表达式按照其中运算符的优先级和结合性来求值。每个表达式都有确定的运算结果</a:t>
            </a:r>
            <a:r>
              <a:rPr lang="en-US" altLang="zh-CN" dirty="0"/>
              <a:t>(</a:t>
            </a:r>
            <a:r>
              <a:rPr lang="zh-CN" altLang="en-US" dirty="0"/>
              <a:t>表达式的值</a:t>
            </a:r>
            <a:r>
              <a:rPr lang="en-US" altLang="zh-CN" dirty="0"/>
              <a:t>)</a:t>
            </a:r>
            <a:r>
              <a:rPr lang="zh-CN" altLang="en-US" dirty="0"/>
              <a:t>和所属类型</a:t>
            </a:r>
            <a:r>
              <a:rPr lang="en-US" altLang="zh-CN" dirty="0"/>
              <a:t>(</a:t>
            </a:r>
            <a:r>
              <a:rPr lang="zh-CN" altLang="en-US" dirty="0"/>
              <a:t>即结果值的类型</a:t>
            </a:r>
            <a:r>
              <a:rPr lang="en-US" altLang="zh-CN" dirty="0"/>
              <a:t>)</a:t>
            </a:r>
            <a:r>
              <a:rPr lang="zh-CN" altLang="en-US" dirty="0"/>
              <a:t>，其类型取决于表达式中的运算符和操作数的类型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8911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内容占位符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130787"/>
              </p:ext>
            </p:extLst>
          </p:nvPr>
        </p:nvGraphicFramePr>
        <p:xfrm>
          <a:off x="2456798" y="3720152"/>
          <a:ext cx="8915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971800"/>
                <a:gridCol w="2971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运算符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说明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示例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正负号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加，减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x=</a:t>
                      </a:r>
                      <a:r>
                        <a:rPr lang="en-US" altLang="zh-CN" dirty="0" err="1" smtClean="0">
                          <a:solidFill>
                            <a:schemeClr val="tx1"/>
                          </a:solidFill>
                        </a:rPr>
                        <a:t>y+z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，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x=y-z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取余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x=</a:t>
                      </a:r>
                      <a:r>
                        <a:rPr lang="en-US" altLang="zh-CN" dirty="0" err="1" smtClean="0">
                          <a:solidFill>
                            <a:schemeClr val="tx1"/>
                          </a:solidFill>
                        </a:rPr>
                        <a:t>y%z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乘，除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x=y*z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，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x=y/z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++/--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自增和自减运算符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副标题 2"/>
          <p:cNvSpPr txBox="1">
            <a:spLocks/>
          </p:cNvSpPr>
          <p:nvPr/>
        </p:nvSpPr>
        <p:spPr>
          <a:xfrm>
            <a:off x="2456798" y="1468277"/>
            <a:ext cx="8915399" cy="750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C++</a:t>
            </a:r>
            <a:r>
              <a:rPr lang="zh-CN" altLang="en-US" dirty="0" smtClean="0"/>
              <a:t>语言中包含了丰富的运算符，主要有算数运算符、关系运算符、逻辑运算符、赋值运算符和位运算符。下面逐一介绍这些常用的运算符。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2456798" y="2218902"/>
            <a:ext cx="2197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1.1 </a:t>
            </a:r>
            <a:r>
              <a:rPr lang="zh-CN" altLang="en-US" b="1" dirty="0" smtClean="0"/>
              <a:t>算数运算符</a:t>
            </a:r>
            <a:endParaRPr lang="zh-CN" altLang="en-US" b="1" dirty="0"/>
          </a:p>
        </p:txBody>
      </p:sp>
      <p:sp>
        <p:nvSpPr>
          <p:cNvPr id="11" name="文本框 10"/>
          <p:cNvSpPr txBox="1"/>
          <p:nvPr/>
        </p:nvSpPr>
        <p:spPr>
          <a:xfrm>
            <a:off x="2456798" y="2784861"/>
            <a:ext cx="866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算数运算符主要用于算数运算。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798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6053"/>
          </a:xfrm>
        </p:spPr>
        <p:txBody>
          <a:bodyPr/>
          <a:lstStyle/>
          <a:p>
            <a:pPr algn="ctr"/>
            <a:r>
              <a:rPr lang="zh-CN" altLang="es-ES" dirty="0"/>
              <a:t>类型转换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91068" y="1447089"/>
            <a:ext cx="8915400" cy="9525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每个运算符的操作数的个数及类型都有特定限制。在一个表达式中，运算符的某个操作数如果不符合类型要求，就要对操作数进行类型转换。</a:t>
            </a:r>
            <a:r>
              <a:rPr lang="en-US" altLang="zh-CN" dirty="0"/>
              <a:t>C++</a:t>
            </a:r>
            <a:r>
              <a:rPr lang="zh-CN" altLang="en-US" dirty="0"/>
              <a:t>中的类型转换有</a:t>
            </a:r>
            <a:r>
              <a:rPr lang="en-US" altLang="zh-CN" dirty="0"/>
              <a:t>3</a:t>
            </a:r>
            <a:r>
              <a:rPr lang="zh-CN" altLang="en-US" dirty="0"/>
              <a:t>种：自动类型转换、赋值转换和强制类型转换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589212" y="2423925"/>
            <a:ext cx="1911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3.1</a:t>
            </a:r>
            <a:r>
              <a:rPr lang="zh-CN" altLang="en-US" dirty="0"/>
              <a:t>自动类型</a:t>
            </a:r>
            <a:r>
              <a:rPr lang="zh-CN" altLang="en-US" dirty="0" smtClean="0"/>
              <a:t>转换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589212" y="2934657"/>
            <a:ext cx="8829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自动类型转换</a:t>
            </a:r>
            <a:r>
              <a:rPr lang="en-US" altLang="zh-CN" dirty="0"/>
              <a:t>(</a:t>
            </a:r>
            <a:r>
              <a:rPr lang="zh-CN" altLang="en-US" dirty="0"/>
              <a:t>也称隐式类型转换</a:t>
            </a:r>
            <a:r>
              <a:rPr lang="en-US" altLang="zh-CN" dirty="0"/>
              <a:t>)</a:t>
            </a:r>
            <a:r>
              <a:rPr lang="zh-CN" altLang="en-US" dirty="0"/>
              <a:t>指系统自动地将表达式中的操作数转换成所需类型的值，转换顺序为由范围较小的类型向范围较大的类型转换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2589212" y="4650061"/>
            <a:ext cx="874712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zh-CN" dirty="0"/>
              <a:t>char, </a:t>
            </a:r>
            <a:r>
              <a:rPr lang="en-US" altLang="zh-CN" dirty="0" err="1"/>
              <a:t>bool</a:t>
            </a:r>
            <a:r>
              <a:rPr lang="en-US" altLang="zh-CN" dirty="0"/>
              <a:t> → short → </a:t>
            </a:r>
            <a:r>
              <a:rPr lang="en-US" altLang="zh-CN" dirty="0" err="1"/>
              <a:t>int</a:t>
            </a:r>
            <a:r>
              <a:rPr lang="en-US" altLang="zh-CN" dirty="0"/>
              <a:t> → float → double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dirty="0" smtClean="0"/>
              <a:t>unsigned </a:t>
            </a:r>
            <a:r>
              <a:rPr lang="en-US" altLang="zh-CN" dirty="0"/>
              <a:t>char → unsigned short → unsigned </a:t>
            </a:r>
            <a:r>
              <a:rPr lang="en-US" altLang="zh-CN" dirty="0" err="1"/>
              <a:t>int</a:t>
            </a:r>
            <a:r>
              <a:rPr lang="en-US" altLang="zh-CN" dirty="0"/>
              <a:t> → float → </a:t>
            </a:r>
            <a:r>
              <a:rPr lang="en-US" altLang="zh-CN" dirty="0" smtClean="0"/>
              <a:t>double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2589212" y="5418557"/>
            <a:ext cx="3140076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zh-CN" altLang="en-US" dirty="0"/>
              <a:t>例如定义两个变量</a:t>
            </a:r>
            <a:r>
              <a:rPr lang="en-US" altLang="zh-CN" dirty="0"/>
              <a:t>a</a:t>
            </a:r>
            <a:r>
              <a:rPr lang="zh-CN" altLang="en-US" dirty="0"/>
              <a:t>和</a:t>
            </a:r>
            <a:r>
              <a:rPr lang="en-US" altLang="zh-CN" dirty="0"/>
              <a:t>f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>
              <a:lnSpc>
                <a:spcPct val="80000"/>
              </a:lnSpc>
              <a:defRPr/>
            </a:pP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a = 100;   float f = 32.2f; </a:t>
            </a:r>
          </a:p>
          <a:p>
            <a:pPr>
              <a:lnSpc>
                <a:spcPct val="80000"/>
              </a:lnSpc>
              <a:defRPr/>
            </a:pPr>
            <a:r>
              <a:rPr lang="zh-CN" altLang="en-US" dirty="0"/>
              <a:t>则计算以下表达式：</a:t>
            </a:r>
            <a:r>
              <a:rPr lang="en-US" altLang="zh-CN" dirty="0"/>
              <a:t>a / </a:t>
            </a:r>
            <a:r>
              <a:rPr lang="en-US" altLang="zh-CN" dirty="0" smtClean="0"/>
              <a:t>f</a:t>
            </a:r>
            <a:endParaRPr lang="en-US" altLang="zh-CN" dirty="0"/>
          </a:p>
        </p:txBody>
      </p:sp>
      <p:sp>
        <p:nvSpPr>
          <p:cNvPr id="8" name="文本框 7"/>
          <p:cNvSpPr txBox="1"/>
          <p:nvPr/>
        </p:nvSpPr>
        <p:spPr>
          <a:xfrm>
            <a:off x="5886450" y="5349861"/>
            <a:ext cx="54498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处理过程为：先将</a:t>
            </a:r>
            <a:r>
              <a:rPr lang="en-US" altLang="zh-CN" dirty="0"/>
              <a:t>a</a:t>
            </a:r>
            <a:r>
              <a:rPr lang="zh-CN" altLang="en-US" dirty="0"/>
              <a:t>的值转换成</a:t>
            </a:r>
            <a:r>
              <a:rPr lang="en-US" altLang="zh-CN" dirty="0"/>
              <a:t>float</a:t>
            </a:r>
            <a:r>
              <a:rPr lang="zh-CN" altLang="en-US" dirty="0"/>
              <a:t>型，然后再进行浮点数的除法运算，结果为一个</a:t>
            </a:r>
            <a:r>
              <a:rPr lang="en-US" altLang="zh-CN" dirty="0"/>
              <a:t>float</a:t>
            </a:r>
            <a:r>
              <a:rPr lang="zh-CN" altLang="en-US" dirty="0"/>
              <a:t>值</a:t>
            </a:r>
            <a:r>
              <a:rPr lang="en-US" altLang="zh-CN" dirty="0"/>
              <a:t>3.10559</a:t>
            </a:r>
            <a:r>
              <a:rPr lang="zh-CN" altLang="en-US" dirty="0"/>
              <a:t>。在这个过程中</a:t>
            </a:r>
            <a:r>
              <a:rPr lang="en-US" altLang="zh-CN" dirty="0"/>
              <a:t>a</a:t>
            </a:r>
            <a:r>
              <a:rPr lang="zh-CN" altLang="en-US" dirty="0"/>
              <a:t>变量的值不改变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2589212" y="3894862"/>
            <a:ext cx="8929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规则</a:t>
            </a:r>
            <a:r>
              <a:rPr lang="en-US" altLang="zh-CN" b="1" dirty="0" smtClean="0"/>
              <a:t>1</a:t>
            </a:r>
            <a:r>
              <a:rPr lang="zh-CN" altLang="en-US" dirty="0" smtClean="0"/>
              <a:t> 两</a:t>
            </a:r>
            <a:r>
              <a:rPr lang="zh-CN" altLang="en-US" dirty="0"/>
              <a:t>个不同类型的操作数进行运算时，先将较小范围的数值转换为另一个较大范围的数值，然后再进行计算。各种基本数据类型的数值范围从小到大排列次序如下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8954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32037" y="676275"/>
            <a:ext cx="8915400" cy="923925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按规则</a:t>
            </a:r>
            <a:r>
              <a:rPr lang="en-US" altLang="zh-CN" dirty="0"/>
              <a:t>1</a:t>
            </a:r>
            <a:r>
              <a:rPr lang="zh-CN" altLang="en-US" dirty="0"/>
              <a:t>可知，两个有符号的值之间进行算术运算，其结果是有符号的。一个无符号的值与一个浮点数</a:t>
            </a:r>
            <a:r>
              <a:rPr lang="en-US" altLang="zh-CN" dirty="0"/>
              <a:t>(</a:t>
            </a:r>
            <a:r>
              <a:rPr lang="zh-CN" altLang="en-US" dirty="0"/>
              <a:t>如</a:t>
            </a:r>
            <a:r>
              <a:rPr lang="en-US" altLang="zh-CN" dirty="0"/>
              <a:t>float)</a:t>
            </a:r>
            <a:r>
              <a:rPr lang="zh-CN" altLang="en-US" dirty="0"/>
              <a:t>进行算术运算，其结果是浮点数</a:t>
            </a:r>
            <a:r>
              <a:rPr lang="en-US" altLang="zh-CN" dirty="0"/>
              <a:t>(</a:t>
            </a:r>
            <a:r>
              <a:rPr lang="zh-CN" altLang="en-US" dirty="0"/>
              <a:t>如</a:t>
            </a:r>
            <a:r>
              <a:rPr lang="en-US" altLang="zh-CN" dirty="0"/>
              <a:t>float)</a:t>
            </a:r>
            <a:r>
              <a:rPr lang="zh-CN" altLang="en-US" dirty="0"/>
              <a:t>。但两个无符号的值之间进行算术运算</a:t>
            </a:r>
            <a:r>
              <a:rPr lang="en-US" altLang="zh-CN" dirty="0"/>
              <a:t>(</a:t>
            </a:r>
            <a:r>
              <a:rPr lang="zh-CN" altLang="en-US" dirty="0"/>
              <a:t>两个值中没有</a:t>
            </a:r>
            <a:r>
              <a:rPr lang="en-US" altLang="zh-CN" dirty="0"/>
              <a:t>unsigned </a:t>
            </a:r>
            <a:r>
              <a:rPr lang="en-US" altLang="zh-CN" dirty="0" err="1"/>
              <a:t>int</a:t>
            </a:r>
            <a:r>
              <a:rPr lang="en-US" altLang="zh-CN" dirty="0"/>
              <a:t>)</a:t>
            </a:r>
            <a:r>
              <a:rPr lang="zh-CN" altLang="en-US" dirty="0"/>
              <a:t>，其结果是有符号的</a:t>
            </a:r>
            <a:r>
              <a:rPr lang="en-US" altLang="zh-CN" dirty="0" err="1"/>
              <a:t>int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332037" y="1825210"/>
            <a:ext cx="89154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zh-CN" altLang="en-US" dirty="0"/>
              <a:t>例如：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/>
              <a:t>unsigned char c1 = 2;   unsigned short s1 = 3;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 err="1"/>
              <a:t>cout</a:t>
            </a:r>
            <a:r>
              <a:rPr lang="en-US" altLang="zh-CN" dirty="0"/>
              <a:t>&lt;&lt;(c1 * s1)&lt;&lt;</a:t>
            </a:r>
            <a:r>
              <a:rPr lang="en-US" altLang="zh-CN" dirty="0" err="1"/>
              <a:t>endl</a:t>
            </a:r>
            <a:r>
              <a:rPr lang="en-US" altLang="zh-CN" dirty="0"/>
              <a:t>;	//</a:t>
            </a:r>
            <a:r>
              <a:rPr lang="zh-CN" altLang="en-US" dirty="0"/>
              <a:t>乘法，输出</a:t>
            </a:r>
            <a:r>
              <a:rPr lang="en-US" altLang="zh-CN" dirty="0"/>
              <a:t>6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 err="1"/>
              <a:t>cout</a:t>
            </a:r>
            <a:r>
              <a:rPr lang="en-US" altLang="zh-CN" dirty="0"/>
              <a:t>&lt;&lt;</a:t>
            </a:r>
            <a:r>
              <a:rPr lang="en-US" altLang="zh-CN" dirty="0" err="1"/>
              <a:t>typeid</a:t>
            </a:r>
            <a:r>
              <a:rPr lang="en-US" altLang="zh-CN" dirty="0"/>
              <a:t>(c1 * s1).name()&lt;&lt;</a:t>
            </a:r>
            <a:r>
              <a:rPr lang="en-US" altLang="zh-CN" dirty="0" err="1"/>
              <a:t>endl</a:t>
            </a:r>
            <a:r>
              <a:rPr lang="en-US" altLang="zh-CN" dirty="0"/>
              <a:t>;	//</a:t>
            </a:r>
            <a:r>
              <a:rPr lang="zh-CN" altLang="en-US" dirty="0"/>
              <a:t>输出</a:t>
            </a:r>
            <a:r>
              <a:rPr lang="en-US" altLang="zh-CN" dirty="0" err="1" smtClean="0"/>
              <a:t>int</a:t>
            </a:r>
            <a:endParaRPr lang="en-US" altLang="zh-CN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2332037" y="3028949"/>
            <a:ext cx="9158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规则</a:t>
            </a:r>
            <a:r>
              <a:rPr lang="en-US" altLang="zh-CN" b="1" dirty="0"/>
              <a:t>2    </a:t>
            </a:r>
            <a:r>
              <a:rPr lang="zh-CN" altLang="en-US" dirty="0"/>
              <a:t>对于</a:t>
            </a:r>
            <a:r>
              <a:rPr lang="en-US" altLang="zh-CN" dirty="0" err="1"/>
              <a:t>bool</a:t>
            </a:r>
            <a:r>
              <a:rPr lang="zh-CN" altLang="en-US" dirty="0"/>
              <a:t>、</a:t>
            </a:r>
            <a:r>
              <a:rPr lang="en-US" altLang="zh-CN" dirty="0"/>
              <a:t>char</a:t>
            </a:r>
            <a:r>
              <a:rPr lang="zh-CN" altLang="en-US" dirty="0"/>
              <a:t>、</a:t>
            </a:r>
            <a:r>
              <a:rPr lang="en-US" altLang="zh-CN" dirty="0"/>
              <a:t>short</a:t>
            </a:r>
            <a:r>
              <a:rPr lang="zh-CN" altLang="en-US" dirty="0"/>
              <a:t>、</a:t>
            </a:r>
            <a:r>
              <a:rPr lang="en-US" altLang="zh-CN" dirty="0" err="1"/>
              <a:t>int</a:t>
            </a:r>
            <a:r>
              <a:rPr lang="zh-CN" altLang="en-US" dirty="0"/>
              <a:t>类型，任意两个值之间进行算术运算、位运算，其结果都是一个</a:t>
            </a:r>
            <a:r>
              <a:rPr lang="en-US" altLang="zh-CN" dirty="0" err="1"/>
              <a:t>int</a:t>
            </a:r>
            <a:r>
              <a:rPr lang="zh-CN" altLang="en-US" dirty="0"/>
              <a:t>值。任意两个值之间进行逻辑运算，其结果都是一个</a:t>
            </a:r>
            <a:r>
              <a:rPr lang="en-US" altLang="zh-CN" dirty="0" err="1"/>
              <a:t>bool</a:t>
            </a:r>
            <a:r>
              <a:rPr lang="zh-CN" altLang="en-US" dirty="0"/>
              <a:t>值。注意规则</a:t>
            </a:r>
            <a:r>
              <a:rPr lang="en-US" altLang="zh-CN" dirty="0"/>
              <a:t>2</a:t>
            </a:r>
            <a:r>
              <a:rPr lang="zh-CN" altLang="en-US" dirty="0"/>
              <a:t>是规则</a:t>
            </a:r>
            <a:r>
              <a:rPr lang="en-US" altLang="zh-CN" dirty="0"/>
              <a:t>1</a:t>
            </a:r>
            <a:r>
              <a:rPr lang="zh-CN" altLang="en-US" dirty="0"/>
              <a:t>的一个例外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2332037" y="3952279"/>
            <a:ext cx="8975725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zh-CN" dirty="0"/>
              <a:t>char c1 = -2;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dirty="0"/>
              <a:t>short s1 = 3;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dirty="0" err="1"/>
              <a:t>cout</a:t>
            </a:r>
            <a:r>
              <a:rPr lang="en-US" altLang="zh-CN" dirty="0"/>
              <a:t>&lt;&lt;(c1 * s1)&lt;&lt;</a:t>
            </a:r>
            <a:r>
              <a:rPr lang="en-US" altLang="zh-CN" dirty="0" err="1"/>
              <a:t>endl</a:t>
            </a:r>
            <a:r>
              <a:rPr lang="en-US" altLang="zh-CN" dirty="0"/>
              <a:t>;	//</a:t>
            </a:r>
            <a:r>
              <a:rPr lang="zh-CN" altLang="en-US" dirty="0"/>
              <a:t>乘法，输出</a:t>
            </a:r>
            <a:r>
              <a:rPr lang="en-US" altLang="zh-CN" dirty="0"/>
              <a:t>-6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dirty="0" err="1"/>
              <a:t>cout</a:t>
            </a:r>
            <a:r>
              <a:rPr lang="en-US" altLang="zh-CN" dirty="0"/>
              <a:t>&lt;&lt;</a:t>
            </a:r>
            <a:r>
              <a:rPr lang="en-US" altLang="zh-CN" dirty="0" err="1"/>
              <a:t>typeid</a:t>
            </a:r>
            <a:r>
              <a:rPr lang="en-US" altLang="zh-CN" dirty="0"/>
              <a:t>(c1 * s1).name()&lt;&lt;</a:t>
            </a:r>
            <a:r>
              <a:rPr lang="en-US" altLang="zh-CN" dirty="0" err="1"/>
              <a:t>endl</a:t>
            </a:r>
            <a:r>
              <a:rPr lang="en-US" altLang="zh-CN" dirty="0"/>
              <a:t>;	//</a:t>
            </a:r>
            <a:r>
              <a:rPr lang="zh-CN" altLang="en-US" dirty="0"/>
              <a:t>输出</a:t>
            </a:r>
            <a:r>
              <a:rPr lang="en-US" altLang="zh-CN" dirty="0" err="1"/>
              <a:t>int</a:t>
            </a:r>
            <a:endParaRPr lang="en-US" altLang="zh-CN" dirty="0"/>
          </a:p>
          <a:p>
            <a:pPr>
              <a:lnSpc>
                <a:spcPct val="90000"/>
              </a:lnSpc>
              <a:defRPr/>
            </a:pPr>
            <a:r>
              <a:rPr lang="en-US" altLang="zh-CN" dirty="0" err="1"/>
              <a:t>cout</a:t>
            </a:r>
            <a:r>
              <a:rPr lang="en-US" altLang="zh-CN" dirty="0"/>
              <a:t>&lt;&lt;(c1 &amp; s1)&lt;&lt;</a:t>
            </a:r>
            <a:r>
              <a:rPr lang="en-US" altLang="zh-CN" dirty="0" err="1"/>
              <a:t>endl</a:t>
            </a:r>
            <a:r>
              <a:rPr lang="en-US" altLang="zh-CN" dirty="0"/>
              <a:t>;	//</a:t>
            </a:r>
            <a:r>
              <a:rPr lang="zh-CN" altLang="en-US" dirty="0"/>
              <a:t>按位与，输出</a:t>
            </a:r>
            <a:r>
              <a:rPr lang="en-US" altLang="zh-CN" dirty="0"/>
              <a:t>2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dirty="0" err="1"/>
              <a:t>cout</a:t>
            </a:r>
            <a:r>
              <a:rPr lang="en-US" altLang="zh-CN" dirty="0"/>
              <a:t>&lt;&lt;</a:t>
            </a:r>
            <a:r>
              <a:rPr lang="en-US" altLang="zh-CN" dirty="0" err="1"/>
              <a:t>typeid</a:t>
            </a:r>
            <a:r>
              <a:rPr lang="en-US" altLang="zh-CN" dirty="0"/>
              <a:t>(c1 &amp; s1).name()&lt;&lt;</a:t>
            </a:r>
            <a:r>
              <a:rPr lang="en-US" altLang="zh-CN" dirty="0" err="1"/>
              <a:t>endl</a:t>
            </a:r>
            <a:r>
              <a:rPr lang="en-US" altLang="zh-CN" dirty="0"/>
              <a:t>;	//</a:t>
            </a:r>
            <a:r>
              <a:rPr lang="zh-CN" altLang="en-US" dirty="0"/>
              <a:t>输出</a:t>
            </a:r>
            <a:r>
              <a:rPr lang="en-US" altLang="zh-CN" dirty="0" err="1"/>
              <a:t>int</a:t>
            </a:r>
            <a:endParaRPr lang="en-US" altLang="zh-CN" dirty="0"/>
          </a:p>
          <a:p>
            <a:pPr>
              <a:lnSpc>
                <a:spcPct val="90000"/>
              </a:lnSpc>
              <a:defRPr/>
            </a:pPr>
            <a:r>
              <a:rPr lang="en-US" altLang="zh-CN" dirty="0" err="1"/>
              <a:t>cout</a:t>
            </a:r>
            <a:r>
              <a:rPr lang="en-US" altLang="zh-CN" dirty="0"/>
              <a:t>&lt;&lt;(c1 &amp;&amp; s1)&lt;&lt;</a:t>
            </a:r>
            <a:r>
              <a:rPr lang="en-US" altLang="zh-CN" dirty="0" err="1"/>
              <a:t>endl</a:t>
            </a:r>
            <a:r>
              <a:rPr lang="en-US" altLang="zh-CN" dirty="0"/>
              <a:t>;	  //</a:t>
            </a:r>
            <a:r>
              <a:rPr lang="zh-CN" altLang="en-US" dirty="0"/>
              <a:t>逻辑与，输出</a:t>
            </a:r>
            <a:r>
              <a:rPr lang="en-US" altLang="zh-CN" dirty="0"/>
              <a:t>1</a:t>
            </a:r>
            <a:r>
              <a:rPr lang="zh-CN" altLang="en-US" dirty="0"/>
              <a:t>，表示</a:t>
            </a:r>
            <a:r>
              <a:rPr lang="en-US" altLang="zh-CN" dirty="0"/>
              <a:t>true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dirty="0" err="1"/>
              <a:t>cout</a:t>
            </a:r>
            <a:r>
              <a:rPr lang="en-US" altLang="zh-CN" dirty="0"/>
              <a:t>&lt;&lt;</a:t>
            </a:r>
            <a:r>
              <a:rPr lang="en-US" altLang="zh-CN" dirty="0" err="1"/>
              <a:t>typeid</a:t>
            </a:r>
            <a:r>
              <a:rPr lang="en-US" altLang="zh-CN" dirty="0"/>
              <a:t>(c1 &amp;&amp; s1).name()&lt;&lt;</a:t>
            </a:r>
            <a:r>
              <a:rPr lang="en-US" altLang="zh-CN" dirty="0" err="1"/>
              <a:t>endl</a:t>
            </a:r>
            <a:r>
              <a:rPr lang="en-US" altLang="zh-CN" dirty="0"/>
              <a:t>;	//</a:t>
            </a:r>
            <a:r>
              <a:rPr lang="zh-CN" altLang="en-US" dirty="0"/>
              <a:t>输出</a:t>
            </a:r>
            <a:r>
              <a:rPr lang="en-US" altLang="zh-CN" dirty="0" err="1" smtClean="0"/>
              <a:t>bool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47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74887" y="704850"/>
            <a:ext cx="8915400" cy="895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b="1" dirty="0"/>
              <a:t>规则</a:t>
            </a:r>
            <a:r>
              <a:rPr lang="en-US" altLang="zh-CN" b="1" dirty="0"/>
              <a:t>3</a:t>
            </a:r>
            <a:r>
              <a:rPr lang="zh-CN" altLang="en-US" dirty="0"/>
              <a:t>。对于</a:t>
            </a:r>
            <a:r>
              <a:rPr lang="en-US" altLang="zh-CN" dirty="0" err="1"/>
              <a:t>bool</a:t>
            </a:r>
            <a:r>
              <a:rPr lang="zh-CN" altLang="en-US" dirty="0"/>
              <a:t>、</a:t>
            </a:r>
            <a:r>
              <a:rPr lang="en-US" altLang="zh-CN" dirty="0"/>
              <a:t>char</a:t>
            </a:r>
            <a:r>
              <a:rPr lang="zh-CN" altLang="en-US" dirty="0"/>
              <a:t>、</a:t>
            </a:r>
            <a:r>
              <a:rPr lang="en-US" altLang="zh-CN" dirty="0"/>
              <a:t>short</a:t>
            </a:r>
            <a:r>
              <a:rPr lang="zh-CN" altLang="en-US" dirty="0"/>
              <a:t>、</a:t>
            </a:r>
            <a:r>
              <a:rPr lang="en-US" altLang="zh-CN" dirty="0" err="1"/>
              <a:t>int</a:t>
            </a:r>
            <a:r>
              <a:rPr lang="zh-CN" altLang="en-US" dirty="0"/>
              <a:t>类型，任一个类型值</a:t>
            </a:r>
            <a:r>
              <a:rPr lang="en-US" altLang="zh-CN" dirty="0"/>
              <a:t>(</a:t>
            </a:r>
            <a:r>
              <a:rPr lang="zh-CN" altLang="en-US" dirty="0"/>
              <a:t>无论是否带符号</a:t>
            </a:r>
            <a:r>
              <a:rPr lang="en-US" altLang="zh-CN" dirty="0"/>
              <a:t>)</a:t>
            </a:r>
            <a:r>
              <a:rPr lang="zh-CN" altLang="en-US" dirty="0"/>
              <a:t>与</a:t>
            </a:r>
            <a:r>
              <a:rPr lang="en-US" altLang="zh-CN" dirty="0"/>
              <a:t>unsigned </a:t>
            </a:r>
            <a:r>
              <a:rPr lang="en-US" altLang="zh-CN" dirty="0" err="1"/>
              <a:t>int</a:t>
            </a:r>
            <a:r>
              <a:rPr lang="zh-CN" altLang="en-US" dirty="0"/>
              <a:t>之间进行算术运算，其结果都是</a:t>
            </a:r>
            <a:r>
              <a:rPr lang="en-US" altLang="zh-CN" dirty="0"/>
              <a:t>unsigned </a:t>
            </a:r>
            <a:r>
              <a:rPr lang="en-US" altLang="zh-CN" dirty="0" err="1"/>
              <a:t>int</a:t>
            </a:r>
            <a:r>
              <a:rPr lang="zh-CN" altLang="en-US" dirty="0"/>
              <a:t>类型。注意规则</a:t>
            </a:r>
            <a:r>
              <a:rPr lang="en-US" altLang="zh-CN" dirty="0"/>
              <a:t>3</a:t>
            </a:r>
            <a:r>
              <a:rPr lang="zh-CN" altLang="en-US" dirty="0"/>
              <a:t>又是规则</a:t>
            </a:r>
            <a:r>
              <a:rPr lang="en-US" altLang="zh-CN" dirty="0"/>
              <a:t>2</a:t>
            </a:r>
            <a:r>
              <a:rPr lang="zh-CN" altLang="en-US" dirty="0"/>
              <a:t>的一个例外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443163" y="1743075"/>
            <a:ext cx="8747124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zh-CN" altLang="en-US" dirty="0"/>
              <a:t>例如：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/>
              <a:t>char c1 = -2;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/>
              <a:t>unsigned short s1 = 2;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/>
              <a:t>unsigned </a:t>
            </a:r>
            <a:r>
              <a:rPr lang="en-US" altLang="zh-CN" dirty="0" err="1"/>
              <a:t>int</a:t>
            </a:r>
            <a:r>
              <a:rPr lang="en-US" altLang="zh-CN" dirty="0"/>
              <a:t> j = 3;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 err="1"/>
              <a:t>cout</a:t>
            </a:r>
            <a:r>
              <a:rPr lang="en-US" altLang="zh-CN" dirty="0"/>
              <a:t>&lt;&lt;(c1 * j)&lt;&lt;</a:t>
            </a:r>
            <a:r>
              <a:rPr lang="en-US" altLang="zh-CN" dirty="0" err="1"/>
              <a:t>endl</a:t>
            </a:r>
            <a:r>
              <a:rPr lang="en-US" altLang="zh-CN" dirty="0"/>
              <a:t>; //</a:t>
            </a:r>
            <a:r>
              <a:rPr lang="zh-CN" altLang="en-US" dirty="0"/>
              <a:t>乘法，输出</a:t>
            </a:r>
            <a:r>
              <a:rPr lang="en-US" altLang="zh-CN" dirty="0"/>
              <a:t>4294967290</a:t>
            </a:r>
            <a:r>
              <a:rPr lang="zh-CN" altLang="en-US" dirty="0"/>
              <a:t>，而不是</a:t>
            </a:r>
            <a:r>
              <a:rPr lang="en-US" altLang="zh-CN" dirty="0"/>
              <a:t>-6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 err="1"/>
              <a:t>cout</a:t>
            </a:r>
            <a:r>
              <a:rPr lang="en-US" altLang="zh-CN" dirty="0"/>
              <a:t>&lt;&lt;</a:t>
            </a:r>
            <a:r>
              <a:rPr lang="en-US" altLang="zh-CN" dirty="0" err="1"/>
              <a:t>typeid</a:t>
            </a:r>
            <a:r>
              <a:rPr lang="en-US" altLang="zh-CN" dirty="0"/>
              <a:t>(c1 * j).name()&lt;&lt;</a:t>
            </a:r>
            <a:r>
              <a:rPr lang="en-US" altLang="zh-CN" dirty="0" err="1"/>
              <a:t>endl</a:t>
            </a:r>
            <a:r>
              <a:rPr lang="en-US" altLang="zh-CN" dirty="0"/>
              <a:t>;  //</a:t>
            </a:r>
            <a:r>
              <a:rPr lang="zh-CN" altLang="en-US" dirty="0"/>
              <a:t>输出</a:t>
            </a:r>
            <a:r>
              <a:rPr lang="en-US" altLang="zh-CN" dirty="0"/>
              <a:t>unsigned </a:t>
            </a:r>
            <a:r>
              <a:rPr lang="en-US" altLang="zh-CN" dirty="0" err="1"/>
              <a:t>int</a:t>
            </a:r>
            <a:endParaRPr lang="en-US" altLang="zh-CN" dirty="0"/>
          </a:p>
          <a:p>
            <a:pPr>
              <a:lnSpc>
                <a:spcPct val="80000"/>
              </a:lnSpc>
              <a:defRPr/>
            </a:pPr>
            <a:r>
              <a:rPr lang="en-US" altLang="zh-CN" dirty="0" err="1"/>
              <a:t>cout</a:t>
            </a:r>
            <a:r>
              <a:rPr lang="en-US" altLang="zh-CN" dirty="0"/>
              <a:t>&lt;&lt;(s1 * j)&lt;&lt;</a:t>
            </a:r>
            <a:r>
              <a:rPr lang="en-US" altLang="zh-CN" dirty="0" err="1"/>
              <a:t>endl</a:t>
            </a:r>
            <a:r>
              <a:rPr lang="en-US" altLang="zh-CN" dirty="0"/>
              <a:t>;		    //</a:t>
            </a:r>
            <a:r>
              <a:rPr lang="zh-CN" altLang="en-US" dirty="0"/>
              <a:t>乘法，输出</a:t>
            </a:r>
            <a:r>
              <a:rPr lang="en-US" altLang="zh-CN" dirty="0"/>
              <a:t>6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 err="1"/>
              <a:t>cout</a:t>
            </a:r>
            <a:r>
              <a:rPr lang="en-US" altLang="zh-CN" dirty="0"/>
              <a:t>&lt;&lt;</a:t>
            </a:r>
            <a:r>
              <a:rPr lang="en-US" altLang="zh-CN" dirty="0" err="1"/>
              <a:t>typeid</a:t>
            </a:r>
            <a:r>
              <a:rPr lang="en-US" altLang="zh-CN" dirty="0"/>
              <a:t>(s1 * j).name()&lt;&lt;</a:t>
            </a:r>
            <a:r>
              <a:rPr lang="en-US" altLang="zh-CN" dirty="0" err="1"/>
              <a:t>endl</a:t>
            </a:r>
            <a:r>
              <a:rPr lang="en-US" altLang="zh-CN" dirty="0"/>
              <a:t>; //</a:t>
            </a:r>
            <a:r>
              <a:rPr lang="zh-CN" altLang="en-US" dirty="0"/>
              <a:t>输出</a:t>
            </a:r>
            <a:r>
              <a:rPr lang="en-US" altLang="zh-CN" dirty="0"/>
              <a:t>unsigned </a:t>
            </a:r>
            <a:r>
              <a:rPr lang="en-US" altLang="zh-CN" dirty="0" err="1" smtClean="0"/>
              <a:t>int</a:t>
            </a:r>
            <a:endParaRPr lang="en-US" altLang="zh-CN" dirty="0"/>
          </a:p>
        </p:txBody>
      </p:sp>
      <p:sp>
        <p:nvSpPr>
          <p:cNvPr id="5" name="文本框 4"/>
          <p:cNvSpPr txBox="1"/>
          <p:nvPr/>
        </p:nvSpPr>
        <p:spPr>
          <a:xfrm>
            <a:off x="2443163" y="3814763"/>
            <a:ext cx="894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由上面例子可知，</a:t>
            </a:r>
            <a:r>
              <a:rPr lang="en-US" altLang="zh-CN" dirty="0"/>
              <a:t>unsigned </a:t>
            </a:r>
            <a:r>
              <a:rPr lang="en-US" altLang="zh-CN" dirty="0" err="1"/>
              <a:t>int</a:t>
            </a:r>
            <a:r>
              <a:rPr lang="zh-CN" altLang="en-US" dirty="0"/>
              <a:t>被系统认为是整型数值中的最大范围的类型，因此其它类型与之计算时，都要转换到</a:t>
            </a:r>
            <a:r>
              <a:rPr lang="en-US" altLang="zh-CN" dirty="0"/>
              <a:t>unsigned </a:t>
            </a:r>
            <a:r>
              <a:rPr lang="en-US" altLang="zh-CN" dirty="0" err="1"/>
              <a:t>int</a:t>
            </a:r>
            <a:r>
              <a:rPr lang="zh-CN" altLang="en-US" dirty="0"/>
              <a:t>。此时如果另一个整数恰好是负值，而结果是不带符号的正值，就不能得到预期结果，但二进制结果是正确的，例如</a:t>
            </a:r>
            <a:r>
              <a:rPr lang="en-US" altLang="zh-CN" dirty="0"/>
              <a:t>4294967290</a:t>
            </a:r>
            <a:r>
              <a:rPr lang="zh-CN" altLang="en-US" dirty="0"/>
              <a:t>与</a:t>
            </a:r>
            <a:r>
              <a:rPr lang="en-US" altLang="zh-CN" dirty="0"/>
              <a:t>-6</a:t>
            </a:r>
            <a:r>
              <a:rPr lang="zh-CN" altLang="en-US" dirty="0"/>
              <a:t>是一样的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2443163" y="5015092"/>
            <a:ext cx="857567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zh-CN" altLang="en-US" dirty="0" smtClean="0"/>
              <a:t>在</a:t>
            </a:r>
            <a:r>
              <a:rPr lang="zh-CN" altLang="en-US" dirty="0"/>
              <a:t>处理表达式的过程中，并不是将变量直接转换成最大范围的类型，而是在表达式处理过程中，按照需要逐步进行转换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443163" y="5772150"/>
            <a:ext cx="9115425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zh-CN" altLang="en-US" dirty="0" smtClean="0"/>
              <a:t>例如</a:t>
            </a:r>
            <a:r>
              <a:rPr lang="zh-CN" altLang="sv-SE" dirty="0" smtClean="0"/>
              <a:t>：    </a:t>
            </a:r>
            <a:r>
              <a:rPr lang="sv-SE" altLang="zh-CN" dirty="0" smtClean="0"/>
              <a:t>int </a:t>
            </a:r>
            <a:r>
              <a:rPr lang="sv-SE" altLang="zh-CN" dirty="0"/>
              <a:t>i=1; char ch=2;</a:t>
            </a:r>
            <a:endParaRPr lang="en-US" altLang="zh-CN" dirty="0"/>
          </a:p>
          <a:p>
            <a:pPr>
              <a:lnSpc>
                <a:spcPct val="80000"/>
              </a:lnSpc>
              <a:defRPr/>
            </a:pPr>
            <a:r>
              <a:rPr lang="en-US" altLang="zh-CN" dirty="0" smtClean="0"/>
              <a:t>	float </a:t>
            </a:r>
            <a:r>
              <a:rPr lang="en-US" altLang="zh-CN" dirty="0"/>
              <a:t>f= 3.0f; double </a:t>
            </a:r>
            <a:r>
              <a:rPr lang="en-US" altLang="zh-CN" dirty="0" err="1"/>
              <a:t>df</a:t>
            </a:r>
            <a:r>
              <a:rPr lang="en-US" altLang="zh-CN" dirty="0"/>
              <a:t> = 4.0;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 smtClean="0"/>
              <a:t>              </a:t>
            </a:r>
            <a:r>
              <a:rPr lang="en-US" altLang="zh-CN" dirty="0" err="1" smtClean="0"/>
              <a:t>cout</a:t>
            </a:r>
            <a:r>
              <a:rPr lang="en-US" altLang="zh-CN" dirty="0"/>
              <a:t>&lt;&lt;(</a:t>
            </a:r>
            <a:r>
              <a:rPr lang="en-US" altLang="zh-CN" dirty="0" err="1"/>
              <a:t>ch</a:t>
            </a:r>
            <a:r>
              <a:rPr lang="en-US" altLang="zh-CN" dirty="0"/>
              <a:t>*</a:t>
            </a:r>
            <a:r>
              <a:rPr lang="en-US" altLang="zh-CN" dirty="0" err="1"/>
              <a:t>i+f</a:t>
            </a:r>
            <a:r>
              <a:rPr lang="en-US" altLang="zh-CN" dirty="0"/>
              <a:t>*2.0-df)&lt;&lt;</a:t>
            </a:r>
            <a:r>
              <a:rPr lang="en-US" altLang="zh-CN" dirty="0" err="1"/>
              <a:t>endl</a:t>
            </a:r>
            <a:r>
              <a:rPr lang="en-US" altLang="zh-CN" dirty="0" smtClean="0"/>
              <a:t>;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7364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46287" y="633414"/>
            <a:ext cx="8915400" cy="208121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zh-CN" altLang="en-US" dirty="0"/>
              <a:t>表达式</a:t>
            </a:r>
            <a:r>
              <a:rPr lang="en-US" altLang="zh-CN" dirty="0" err="1"/>
              <a:t>ch</a:t>
            </a:r>
            <a:r>
              <a:rPr lang="en-US" altLang="zh-CN" dirty="0"/>
              <a:t>*</a:t>
            </a:r>
            <a:r>
              <a:rPr lang="en-US" altLang="zh-CN" dirty="0" err="1"/>
              <a:t>i+f</a:t>
            </a:r>
            <a:r>
              <a:rPr lang="en-US" altLang="zh-CN" dirty="0"/>
              <a:t>*2.0-df</a:t>
            </a:r>
            <a:r>
              <a:rPr lang="zh-CN" altLang="en-US" dirty="0"/>
              <a:t>的计算过程为：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zh-CN" dirty="0"/>
              <a:t>(1) </a:t>
            </a:r>
            <a:r>
              <a:rPr lang="zh-CN" altLang="en-US" dirty="0"/>
              <a:t>将</a:t>
            </a:r>
            <a:r>
              <a:rPr lang="en-US" altLang="zh-CN" dirty="0" err="1"/>
              <a:t>ch</a:t>
            </a:r>
            <a:r>
              <a:rPr lang="zh-CN" altLang="en-US" dirty="0"/>
              <a:t>转换为</a:t>
            </a:r>
            <a:r>
              <a:rPr lang="en-US" altLang="zh-CN" dirty="0" err="1"/>
              <a:t>int</a:t>
            </a:r>
            <a:r>
              <a:rPr lang="zh-CN" altLang="en-US" dirty="0"/>
              <a:t>型，计算</a:t>
            </a:r>
            <a:r>
              <a:rPr lang="en-US" altLang="zh-CN" dirty="0" err="1"/>
              <a:t>ch</a:t>
            </a:r>
            <a:r>
              <a:rPr lang="en-US" altLang="zh-CN" dirty="0"/>
              <a:t>*</a:t>
            </a:r>
            <a:r>
              <a:rPr lang="en-US" altLang="zh-CN" dirty="0" err="1"/>
              <a:t>i</a:t>
            </a:r>
            <a:r>
              <a:rPr lang="zh-CN" altLang="en-US" dirty="0"/>
              <a:t>，即</a:t>
            </a:r>
            <a:r>
              <a:rPr lang="en-US" altLang="zh-CN" dirty="0"/>
              <a:t>2*1</a:t>
            </a:r>
            <a:r>
              <a:rPr lang="zh-CN" altLang="en-US" dirty="0"/>
              <a:t>，结果为</a:t>
            </a:r>
            <a:r>
              <a:rPr lang="en-US" altLang="zh-CN" dirty="0"/>
              <a:t>2</a:t>
            </a:r>
            <a:r>
              <a:rPr lang="zh-CN" altLang="en-US" dirty="0"/>
              <a:t>，类型为</a:t>
            </a:r>
            <a:r>
              <a:rPr lang="en-US" altLang="zh-CN" dirty="0" err="1"/>
              <a:t>int</a:t>
            </a:r>
            <a:r>
              <a:rPr lang="zh-CN" altLang="en-US" dirty="0"/>
              <a:t>。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zh-CN" dirty="0"/>
              <a:t>(2) </a:t>
            </a:r>
            <a:r>
              <a:rPr lang="zh-CN" altLang="en-US" dirty="0"/>
              <a:t>将</a:t>
            </a:r>
            <a:r>
              <a:rPr lang="en-US" altLang="zh-CN" dirty="0"/>
              <a:t>f</a:t>
            </a:r>
            <a:r>
              <a:rPr lang="zh-CN" altLang="en-US" dirty="0"/>
              <a:t>转换为</a:t>
            </a:r>
            <a:r>
              <a:rPr lang="en-US" altLang="zh-CN" dirty="0"/>
              <a:t>double</a:t>
            </a:r>
            <a:r>
              <a:rPr lang="zh-CN" altLang="en-US" dirty="0"/>
              <a:t>型，计算</a:t>
            </a:r>
            <a:r>
              <a:rPr lang="en-US" altLang="zh-CN" dirty="0"/>
              <a:t>f*2.0</a:t>
            </a:r>
            <a:r>
              <a:rPr lang="zh-CN" altLang="en-US" dirty="0"/>
              <a:t>，即</a:t>
            </a:r>
            <a:r>
              <a:rPr lang="en-US" altLang="zh-CN" dirty="0"/>
              <a:t>3.0*2.0</a:t>
            </a:r>
            <a:r>
              <a:rPr lang="zh-CN" altLang="en-US" dirty="0"/>
              <a:t>，结果为</a:t>
            </a:r>
            <a:r>
              <a:rPr lang="en-US" altLang="zh-CN" dirty="0"/>
              <a:t>6.0</a:t>
            </a:r>
            <a:r>
              <a:rPr lang="zh-CN" altLang="en-US" dirty="0"/>
              <a:t>，类型为</a:t>
            </a:r>
            <a:r>
              <a:rPr lang="en-US" altLang="zh-CN" dirty="0"/>
              <a:t>double</a:t>
            </a:r>
            <a:r>
              <a:rPr lang="zh-CN" altLang="en-US" dirty="0"/>
              <a:t>。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zh-CN" dirty="0"/>
              <a:t>(3) </a:t>
            </a:r>
            <a:r>
              <a:rPr lang="zh-CN" altLang="en-US" dirty="0"/>
              <a:t>将</a:t>
            </a:r>
            <a:r>
              <a:rPr lang="en-US" altLang="zh-CN" dirty="0" err="1"/>
              <a:t>ch</a:t>
            </a:r>
            <a:r>
              <a:rPr lang="en-US" altLang="zh-CN" dirty="0"/>
              <a:t>*</a:t>
            </a:r>
            <a:r>
              <a:rPr lang="en-US" altLang="zh-CN" dirty="0" err="1"/>
              <a:t>i</a:t>
            </a:r>
            <a:r>
              <a:rPr lang="zh-CN" altLang="en-US" dirty="0"/>
              <a:t>的结果</a:t>
            </a:r>
            <a:r>
              <a:rPr lang="en-US" altLang="zh-CN" dirty="0"/>
              <a:t>2</a:t>
            </a:r>
            <a:r>
              <a:rPr lang="zh-CN" altLang="en-US" dirty="0"/>
              <a:t>转换为</a:t>
            </a:r>
            <a:r>
              <a:rPr lang="en-US" altLang="zh-CN" dirty="0"/>
              <a:t>double</a:t>
            </a:r>
            <a:r>
              <a:rPr lang="zh-CN" altLang="en-US" dirty="0"/>
              <a:t>型，计算</a:t>
            </a:r>
            <a:r>
              <a:rPr lang="en-US" altLang="zh-CN" dirty="0"/>
              <a:t>2.0+6.0</a:t>
            </a:r>
            <a:r>
              <a:rPr lang="zh-CN" altLang="en-US" dirty="0"/>
              <a:t>，结果为</a:t>
            </a:r>
            <a:r>
              <a:rPr lang="en-US" altLang="zh-CN" dirty="0"/>
              <a:t>8.0</a:t>
            </a:r>
            <a:r>
              <a:rPr lang="zh-CN" altLang="en-US" dirty="0"/>
              <a:t>，类型为</a:t>
            </a:r>
            <a:r>
              <a:rPr lang="en-US" altLang="zh-CN" dirty="0"/>
              <a:t>double</a:t>
            </a:r>
            <a:r>
              <a:rPr lang="zh-CN" altLang="en-US" dirty="0"/>
              <a:t>。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zh-CN" dirty="0"/>
              <a:t>(4) </a:t>
            </a:r>
            <a:r>
              <a:rPr lang="zh-CN" altLang="en-US" dirty="0"/>
              <a:t>计算</a:t>
            </a:r>
            <a:r>
              <a:rPr lang="en-US" altLang="zh-CN" dirty="0"/>
              <a:t>8.0-df</a:t>
            </a:r>
            <a:r>
              <a:rPr lang="zh-CN" altLang="en-US" dirty="0"/>
              <a:t>，即</a:t>
            </a:r>
            <a:r>
              <a:rPr lang="en-US" altLang="zh-CN" dirty="0"/>
              <a:t>4.0</a:t>
            </a:r>
            <a:r>
              <a:rPr lang="zh-CN" altLang="en-US" dirty="0"/>
              <a:t>，整个表达式的结果为</a:t>
            </a:r>
            <a:r>
              <a:rPr lang="en-US" altLang="zh-CN" dirty="0"/>
              <a:t>4.0</a:t>
            </a:r>
            <a:r>
              <a:rPr lang="zh-CN" altLang="en-US" dirty="0"/>
              <a:t>，类型为</a:t>
            </a:r>
            <a:r>
              <a:rPr lang="en-US" altLang="zh-CN" dirty="0"/>
              <a:t>double</a:t>
            </a:r>
            <a:r>
              <a:rPr lang="zh-CN" altLang="en-US" dirty="0"/>
              <a:t>。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zh-CN" altLang="en-US" dirty="0"/>
              <a:t>自动类型转换的基本规则是</a:t>
            </a:r>
            <a:r>
              <a:rPr lang="zh-CN" altLang="en-US" dirty="0">
                <a:latin typeface="Arial"/>
              </a:rPr>
              <a:t>“</a:t>
            </a:r>
            <a:r>
              <a:rPr lang="zh-CN" altLang="en-US" dirty="0"/>
              <a:t>宽化</a:t>
            </a:r>
            <a:r>
              <a:rPr lang="zh-CN" altLang="en-US" dirty="0">
                <a:latin typeface="Arial"/>
              </a:rPr>
              <a:t>”</a:t>
            </a:r>
            <a:r>
              <a:rPr lang="zh-CN" altLang="en-US" dirty="0"/>
              <a:t>或者</a:t>
            </a:r>
            <a:r>
              <a:rPr lang="zh-CN" altLang="en-US" dirty="0">
                <a:latin typeface="Arial"/>
              </a:rPr>
              <a:t>“</a:t>
            </a:r>
            <a:r>
              <a:rPr lang="zh-CN" altLang="en-US" dirty="0"/>
              <a:t>提升</a:t>
            </a:r>
            <a:r>
              <a:rPr lang="zh-CN" altLang="en-US" dirty="0">
                <a:latin typeface="Arial"/>
              </a:rPr>
              <a:t>”</a:t>
            </a:r>
            <a:r>
              <a:rPr lang="zh-CN" altLang="en-US" dirty="0"/>
              <a:t>，即将较小范围的数值类型转换到较大范围的数据类型。大多数自动类型转换是安全的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2046287" y="3028950"/>
            <a:ext cx="154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3.2 </a:t>
            </a:r>
            <a:r>
              <a:rPr lang="zh-CN" altLang="en-US" dirty="0" smtClean="0"/>
              <a:t>赋值转换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046287" y="4493068"/>
            <a:ext cx="9383713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zh-CN" altLang="en-US" dirty="0"/>
              <a:t>对于基本数据类型，任意两种类型之间都可以进行赋值转换，但应注意下面情形：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zh-CN" dirty="0" err="1"/>
              <a:t>Double</a:t>
            </a:r>
            <a:r>
              <a:rPr lang="en-US" altLang="zh-CN" dirty="0" err="1">
                <a:sym typeface="Wingdings" pitchFamily="2" charset="2"/>
              </a:rPr>
              <a:t></a:t>
            </a:r>
            <a:r>
              <a:rPr lang="en-US" altLang="zh-CN" dirty="0" err="1"/>
              <a:t>float</a:t>
            </a:r>
            <a:r>
              <a:rPr lang="zh-CN" altLang="en-US" dirty="0"/>
              <a:t>时，其指数和小数部分将缩小到</a:t>
            </a:r>
            <a:r>
              <a:rPr lang="en-US" altLang="zh-CN" dirty="0"/>
              <a:t>float</a:t>
            </a:r>
            <a:r>
              <a:rPr lang="zh-CN" altLang="en-US" dirty="0"/>
              <a:t>可表示的范围。如果原先</a:t>
            </a:r>
            <a:r>
              <a:rPr lang="en-US" altLang="zh-CN" dirty="0"/>
              <a:t>double</a:t>
            </a:r>
            <a:r>
              <a:rPr lang="zh-CN" altLang="en-US" dirty="0"/>
              <a:t>值超过了</a:t>
            </a:r>
            <a:r>
              <a:rPr lang="en-US" altLang="zh-CN" dirty="0"/>
              <a:t>float</a:t>
            </a:r>
            <a:r>
              <a:rPr lang="zh-CN" altLang="en-US" dirty="0"/>
              <a:t>表示的范围，将出错。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zh-CN" altLang="en-US" dirty="0"/>
              <a:t>浮点数</a:t>
            </a:r>
            <a:r>
              <a:rPr lang="en-US" altLang="zh-CN" dirty="0">
                <a:sym typeface="Wingdings" pitchFamily="2" charset="2"/>
              </a:rPr>
              <a:t></a:t>
            </a:r>
            <a:r>
              <a:rPr lang="zh-CN" altLang="en-US" dirty="0"/>
              <a:t>整数时，将去掉小数部分。如果原先浮点值大于整数表示的范围，将出错。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zh-CN" altLang="en-US" dirty="0"/>
              <a:t>较大范围的整数</a:t>
            </a:r>
            <a:r>
              <a:rPr lang="en-US" altLang="zh-CN" dirty="0"/>
              <a:t>(</a:t>
            </a:r>
            <a:r>
              <a:rPr lang="zh-CN" altLang="en-US" dirty="0"/>
              <a:t>例如</a:t>
            </a:r>
            <a:r>
              <a:rPr lang="en-US" altLang="zh-CN" dirty="0" err="1"/>
              <a:t>int</a:t>
            </a:r>
            <a:r>
              <a:rPr lang="en-US" altLang="zh-CN" dirty="0"/>
              <a:t>)-&gt;</a:t>
            </a:r>
            <a:r>
              <a:rPr lang="zh-CN" altLang="en-US" dirty="0"/>
              <a:t>较小范围的整数</a:t>
            </a:r>
            <a:r>
              <a:rPr lang="en-US" altLang="zh-CN" dirty="0"/>
              <a:t>(</a:t>
            </a:r>
            <a:r>
              <a:rPr lang="zh-CN" altLang="en-US" dirty="0"/>
              <a:t>如</a:t>
            </a:r>
            <a:r>
              <a:rPr lang="en-US" altLang="zh-CN" dirty="0"/>
              <a:t>short)</a:t>
            </a:r>
            <a:r>
              <a:rPr lang="zh-CN" altLang="en-US" dirty="0"/>
              <a:t>，将截断高位字节，仅保留低位字节的值。如果原先数值大于小范围类型可表示的范围，将将出错。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zh-CN" altLang="en-US" dirty="0"/>
              <a:t>较小范围的整数</a:t>
            </a:r>
            <a:r>
              <a:rPr lang="en-US" altLang="zh-CN" dirty="0"/>
              <a:t>(</a:t>
            </a:r>
            <a:r>
              <a:rPr lang="zh-CN" altLang="en-US" dirty="0"/>
              <a:t>如</a:t>
            </a:r>
            <a:r>
              <a:rPr lang="en-US" altLang="zh-CN" dirty="0"/>
              <a:t>char</a:t>
            </a:r>
            <a:r>
              <a:rPr lang="zh-CN" altLang="en-US" dirty="0"/>
              <a:t>或</a:t>
            </a:r>
            <a:r>
              <a:rPr lang="en-US" altLang="zh-CN" dirty="0"/>
              <a:t>float)</a:t>
            </a:r>
            <a:r>
              <a:rPr lang="en-US" altLang="zh-CN" dirty="0">
                <a:latin typeface="Arial"/>
              </a:rPr>
              <a:t>—</a:t>
            </a:r>
            <a:r>
              <a:rPr lang="en-US" altLang="zh-CN" dirty="0"/>
              <a:t>&gt;</a:t>
            </a:r>
            <a:r>
              <a:rPr lang="zh-CN" altLang="en-US" dirty="0"/>
              <a:t>较大范围的整数</a:t>
            </a:r>
            <a:r>
              <a:rPr lang="en-US" altLang="zh-CN" dirty="0"/>
              <a:t>(</a:t>
            </a:r>
            <a:r>
              <a:rPr lang="zh-CN" altLang="en-US" dirty="0"/>
              <a:t>如</a:t>
            </a:r>
            <a:r>
              <a:rPr lang="en-US" altLang="zh-CN" dirty="0" err="1"/>
              <a:t>int</a:t>
            </a:r>
            <a:r>
              <a:rPr lang="zh-CN" altLang="en-US" dirty="0"/>
              <a:t>或</a:t>
            </a:r>
            <a:r>
              <a:rPr lang="en-US" altLang="zh-CN" dirty="0"/>
              <a:t>double)</a:t>
            </a:r>
            <a:r>
              <a:rPr lang="zh-CN" altLang="en-US" dirty="0"/>
              <a:t>，将保持原值不改变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046287" y="3484010"/>
            <a:ext cx="93837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赋值类型转换出现在初始化表达式或者赋值表达式中。当初始化或赋值运算符的左值表达式的类型与右值表达式类型不同，且类型兼容时，将进行类型转换到左值类型。即先计算出右值表达式的值，然后将其转换为左值类型后再赋给左值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4027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9175" y="776288"/>
            <a:ext cx="8915400" cy="306705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zh-CN" altLang="en-US" dirty="0"/>
              <a:t> 一般情况下，编译器对于可能导致数据丢失的情形会给出警告，但不完全。不经意之间就可能产生意料不到的结果。例如：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zh-CN" dirty="0" smtClean="0"/>
              <a:t>				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/>
              <a:t>i</a:t>
            </a:r>
            <a:r>
              <a:rPr lang="en-US" altLang="zh-CN" dirty="0"/>
              <a:t> = 2, j = 4;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zh-CN" dirty="0" smtClean="0"/>
              <a:t>				double </a:t>
            </a:r>
            <a:r>
              <a:rPr lang="en-US" altLang="zh-CN" dirty="0" err="1"/>
              <a:t>df</a:t>
            </a:r>
            <a:r>
              <a:rPr lang="en-US" altLang="zh-CN" dirty="0"/>
              <a:t>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zh-CN" dirty="0" smtClean="0"/>
              <a:t>				</a:t>
            </a:r>
            <a:r>
              <a:rPr lang="en-US" altLang="zh-CN" dirty="0" err="1" smtClean="0"/>
              <a:t>df</a:t>
            </a:r>
            <a:r>
              <a:rPr lang="en-US" altLang="zh-CN" dirty="0" smtClean="0"/>
              <a:t> </a:t>
            </a:r>
            <a:r>
              <a:rPr lang="en-US" altLang="zh-CN" dirty="0"/>
              <a:t>= </a:t>
            </a:r>
            <a:r>
              <a:rPr lang="en-US" altLang="zh-CN" dirty="0" err="1"/>
              <a:t>i</a:t>
            </a:r>
            <a:r>
              <a:rPr lang="en-US" altLang="zh-CN" dirty="0"/>
              <a:t>/j*100;			//</a:t>
            </a:r>
            <a:r>
              <a:rPr lang="en-US" altLang="zh-CN" dirty="0" err="1"/>
              <a:t>i</a:t>
            </a:r>
            <a:r>
              <a:rPr lang="en-US" altLang="zh-CN" dirty="0"/>
              <a:t>/j</a:t>
            </a:r>
            <a:r>
              <a:rPr lang="zh-CN" altLang="en-US" dirty="0"/>
              <a:t>的值为</a:t>
            </a:r>
            <a:r>
              <a:rPr lang="en-US" altLang="zh-CN" dirty="0"/>
              <a:t>0</a:t>
            </a:r>
            <a:r>
              <a:rPr lang="zh-CN" altLang="en-US" dirty="0"/>
              <a:t>，而不是</a:t>
            </a:r>
            <a:r>
              <a:rPr lang="en-US" altLang="zh-CN" dirty="0"/>
              <a:t>0.5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zh-CN" dirty="0" smtClean="0"/>
              <a:t>				</a:t>
            </a:r>
            <a:r>
              <a:rPr lang="en-US" altLang="zh-CN" dirty="0" err="1" smtClean="0"/>
              <a:t>cout</a:t>
            </a:r>
            <a:r>
              <a:rPr lang="en-US" altLang="zh-CN" dirty="0" smtClean="0"/>
              <a:t> </a:t>
            </a:r>
            <a:r>
              <a:rPr lang="en-US" altLang="zh-CN" dirty="0"/>
              <a:t>&lt;&lt; "</a:t>
            </a:r>
            <a:r>
              <a:rPr lang="en-US" altLang="zh-CN" dirty="0" err="1"/>
              <a:t>df</a:t>
            </a:r>
            <a:r>
              <a:rPr lang="en-US" altLang="zh-CN" dirty="0"/>
              <a:t>=" &lt;&lt; </a:t>
            </a:r>
            <a:r>
              <a:rPr lang="en-US" altLang="zh-CN" dirty="0" err="1"/>
              <a:t>df</a:t>
            </a:r>
            <a:r>
              <a:rPr lang="en-US" altLang="zh-CN" dirty="0"/>
              <a:t> &lt;&lt;'\t';	//</a:t>
            </a:r>
            <a:r>
              <a:rPr lang="zh-CN" altLang="en-US" dirty="0"/>
              <a:t>输出</a:t>
            </a:r>
            <a:r>
              <a:rPr lang="en-US" altLang="zh-CN" dirty="0"/>
              <a:t>0</a:t>
            </a:r>
            <a:r>
              <a:rPr lang="zh-CN" altLang="en-US" dirty="0"/>
              <a:t>，而不是</a:t>
            </a:r>
            <a:r>
              <a:rPr lang="en-US" altLang="zh-CN" dirty="0"/>
              <a:t>50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zh-CN" dirty="0" smtClean="0"/>
              <a:t>				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/>
              <a:t>= 4.6, j = 5.7;		//</a:t>
            </a:r>
            <a:r>
              <a:rPr lang="zh-CN" altLang="en-US" dirty="0"/>
              <a:t>编译时给出警告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zh-CN" dirty="0" smtClean="0"/>
              <a:t>				float </a:t>
            </a:r>
            <a:r>
              <a:rPr lang="en-US" altLang="zh-CN" dirty="0"/>
              <a:t>x = </a:t>
            </a:r>
            <a:r>
              <a:rPr lang="en-US" altLang="zh-CN" dirty="0" err="1"/>
              <a:t>i</a:t>
            </a:r>
            <a:r>
              <a:rPr lang="en-US" altLang="zh-CN" dirty="0"/>
              <a:t> + j;  		//x</a:t>
            </a:r>
            <a:r>
              <a:rPr lang="zh-CN" altLang="en-US" dirty="0"/>
              <a:t>的值并不是</a:t>
            </a:r>
            <a:r>
              <a:rPr lang="en-US" altLang="zh-CN" dirty="0"/>
              <a:t>10.3</a:t>
            </a:r>
            <a:r>
              <a:rPr lang="zh-CN" altLang="en-US" dirty="0"/>
              <a:t>，而是</a:t>
            </a:r>
            <a:r>
              <a:rPr lang="en-US" altLang="zh-CN" dirty="0"/>
              <a:t>9 = 4 + 5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zh-CN" dirty="0" smtClean="0"/>
              <a:t>				</a:t>
            </a:r>
            <a:r>
              <a:rPr lang="en-US" altLang="zh-CN" dirty="0" err="1" smtClean="0"/>
              <a:t>cout</a:t>
            </a:r>
            <a:r>
              <a:rPr lang="en-US" altLang="zh-CN" dirty="0" smtClean="0"/>
              <a:t> </a:t>
            </a:r>
            <a:r>
              <a:rPr lang="en-US" altLang="zh-CN" dirty="0"/>
              <a:t>&lt;&lt; "x=" &lt;&lt; x &lt;&lt;'\n';	//</a:t>
            </a:r>
            <a:r>
              <a:rPr lang="zh-CN" altLang="en-US" dirty="0"/>
              <a:t>输出</a:t>
            </a:r>
            <a:r>
              <a:rPr lang="en-US" altLang="zh-CN" dirty="0" smtClean="0"/>
              <a:t>9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500314" y="3843338"/>
            <a:ext cx="200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3.3 </a:t>
            </a:r>
            <a:r>
              <a:rPr lang="zh-CN" altLang="en-US" dirty="0" smtClean="0"/>
              <a:t>强制</a:t>
            </a:r>
            <a:r>
              <a:rPr lang="zh-CN" altLang="en-US" dirty="0"/>
              <a:t>类型</a:t>
            </a:r>
            <a:r>
              <a:rPr lang="zh-CN" altLang="en-US" dirty="0" smtClean="0"/>
              <a:t>转换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500314" y="4414838"/>
            <a:ext cx="8704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zh-CN" altLang="en-US" dirty="0"/>
              <a:t>强制类型转换</a:t>
            </a:r>
            <a:r>
              <a:rPr lang="en-US" altLang="zh-CN" dirty="0"/>
              <a:t>(</a:t>
            </a:r>
            <a:r>
              <a:rPr lang="zh-CN" altLang="en-US" dirty="0"/>
              <a:t>也称显式类型转换</a:t>
            </a:r>
            <a:r>
              <a:rPr lang="en-US" altLang="zh-CN" dirty="0"/>
              <a:t>)</a:t>
            </a:r>
            <a:r>
              <a:rPr lang="zh-CN" altLang="en-US" dirty="0"/>
              <a:t>是由程序员用类型转换运算符明确指明的一种转换操作，将一个表达式强制转换到某个指定类型。强制类型转换的一般形式为：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/>
              <a:t>  &lt;</a:t>
            </a:r>
            <a:r>
              <a:rPr lang="zh-CN" altLang="en-US" dirty="0"/>
              <a:t>类型名</a:t>
            </a:r>
            <a:r>
              <a:rPr lang="en-US" altLang="zh-CN" dirty="0"/>
              <a:t>&gt;(&lt;</a:t>
            </a:r>
            <a:r>
              <a:rPr lang="zh-CN" altLang="en-US" dirty="0"/>
              <a:t>表达式</a:t>
            </a:r>
            <a:r>
              <a:rPr lang="en-US" altLang="zh-CN" dirty="0"/>
              <a:t>&gt;)</a:t>
            </a:r>
          </a:p>
          <a:p>
            <a:pPr>
              <a:lnSpc>
                <a:spcPct val="80000"/>
              </a:lnSpc>
              <a:defRPr/>
            </a:pPr>
            <a:r>
              <a:rPr lang="zh-CN" altLang="en-US" dirty="0"/>
              <a:t>  或者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/>
              <a:t>  (&lt;</a:t>
            </a:r>
            <a:r>
              <a:rPr lang="zh-CN" altLang="en-US" dirty="0"/>
              <a:t>类型名</a:t>
            </a:r>
            <a:r>
              <a:rPr lang="en-US" altLang="zh-CN" dirty="0"/>
              <a:t>&gt;)&lt;</a:t>
            </a:r>
            <a:r>
              <a:rPr lang="zh-CN" altLang="en-US" dirty="0"/>
              <a:t>表达式</a:t>
            </a:r>
            <a:r>
              <a:rPr lang="en-US" altLang="zh-CN" dirty="0" smtClean="0"/>
              <a:t>&gt;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6941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60625" y="333375"/>
            <a:ext cx="8915400" cy="2724150"/>
          </a:xfrm>
        </p:spPr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zh-CN" altLang="en-US" dirty="0"/>
              <a:t>例如：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zh-CN" dirty="0"/>
              <a:t>   </a:t>
            </a:r>
            <a:r>
              <a:rPr lang="en-US" altLang="zh-CN" dirty="0" err="1"/>
              <a:t>int</a:t>
            </a:r>
            <a:r>
              <a:rPr lang="en-US" altLang="zh-CN" dirty="0"/>
              <a:t> a = 7, b = 2;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zh-CN" dirty="0"/>
              <a:t>   double y1 = a / b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zh-CN" altLang="en-US" dirty="0"/>
              <a:t>   此时</a:t>
            </a:r>
            <a:r>
              <a:rPr lang="en-US" altLang="zh-CN" dirty="0"/>
              <a:t>y1</a:t>
            </a:r>
            <a:r>
              <a:rPr lang="zh-CN" altLang="en-US" dirty="0"/>
              <a:t>的值是</a:t>
            </a:r>
            <a:r>
              <a:rPr lang="en-US" altLang="zh-CN" dirty="0"/>
              <a:t>3.0</a:t>
            </a:r>
            <a:r>
              <a:rPr lang="zh-CN" altLang="en-US" dirty="0"/>
              <a:t>。但如果程序员希望得到</a:t>
            </a:r>
            <a:r>
              <a:rPr lang="en-US" altLang="zh-CN" dirty="0"/>
              <a:t>3.5</a:t>
            </a:r>
            <a:r>
              <a:rPr lang="zh-CN" altLang="en-US" dirty="0"/>
              <a:t>，就要对除法的操作数进行强制类型转换如下：</a:t>
            </a:r>
            <a:endParaRPr lang="zh-CN" altLang="fr-FR" dirty="0"/>
          </a:p>
          <a:p>
            <a:pPr>
              <a:lnSpc>
                <a:spcPct val="80000"/>
              </a:lnSpc>
              <a:buNone/>
              <a:defRPr/>
            </a:pPr>
            <a:r>
              <a:rPr lang="fr-FR" altLang="zh-CN" dirty="0"/>
              <a:t>    y1 = double(a)/b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fr-FR" altLang="zh-CN" dirty="0"/>
              <a:t>   </a:t>
            </a:r>
            <a:r>
              <a:rPr lang="zh-CN" altLang="fr-FR" dirty="0"/>
              <a:t>或者 </a:t>
            </a:r>
            <a:r>
              <a:rPr lang="fr-FR" altLang="zh-CN" dirty="0"/>
              <a:t>y1 = (double)a/b 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zh-CN" altLang="fr-FR" dirty="0"/>
              <a:t>   或者 </a:t>
            </a:r>
            <a:r>
              <a:rPr lang="fr-FR" altLang="zh-CN" dirty="0"/>
              <a:t>y1 = a / double(b</a:t>
            </a:r>
            <a:r>
              <a:rPr lang="fr-FR" altLang="zh-CN" dirty="0" smtClean="0"/>
              <a:t>);</a:t>
            </a:r>
            <a:endParaRPr lang="fr-FR" altLang="zh-CN" dirty="0"/>
          </a:p>
        </p:txBody>
      </p:sp>
      <p:sp>
        <p:nvSpPr>
          <p:cNvPr id="4" name="文本框 3"/>
          <p:cNvSpPr txBox="1"/>
          <p:nvPr/>
        </p:nvSpPr>
        <p:spPr>
          <a:xfrm>
            <a:off x="2460625" y="3057525"/>
            <a:ext cx="9001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关于强制类型转换，说明以下两点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460625" y="3408855"/>
            <a:ext cx="9526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(1)</a:t>
            </a:r>
            <a:r>
              <a:rPr lang="zh-CN" altLang="en-US" dirty="0"/>
              <a:t>一个强制类型转换是否正确取决于所处理的值的范围，一般来说，强制转换是不安全的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2460625" y="3778187"/>
            <a:ext cx="9326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(2) </a:t>
            </a:r>
            <a:r>
              <a:rPr lang="zh-CN" altLang="en-US" dirty="0"/>
              <a:t>类型强制转换作用于一个表达式，并非作用于数据存储单元，即不改变变量存储的类型和值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460625" y="4424518"/>
            <a:ext cx="9731375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zh-CN" altLang="en-US" dirty="0"/>
              <a:t>例如：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/>
              <a:t>   double width = 2.36, height = 5.5, area1;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/>
              <a:t>   </a:t>
            </a:r>
            <a:r>
              <a:rPr lang="en-US" altLang="zh-CN" dirty="0" err="1"/>
              <a:t>int</a:t>
            </a:r>
            <a:r>
              <a:rPr lang="en-US" altLang="zh-CN" dirty="0"/>
              <a:t> area2 = </a:t>
            </a:r>
            <a:r>
              <a:rPr lang="en-US" altLang="zh-CN" dirty="0" err="1"/>
              <a:t>int</a:t>
            </a:r>
            <a:r>
              <a:rPr lang="en-US" altLang="zh-CN" dirty="0"/>
              <a:t>(width)*</a:t>
            </a:r>
            <a:r>
              <a:rPr lang="en-US" altLang="zh-CN" dirty="0" err="1"/>
              <a:t>int</a:t>
            </a:r>
            <a:r>
              <a:rPr lang="en-US" altLang="zh-CN" dirty="0"/>
              <a:t>(height);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/>
              <a:t>  //area1</a:t>
            </a:r>
            <a:r>
              <a:rPr lang="zh-CN" altLang="en-US" dirty="0"/>
              <a:t>值为</a:t>
            </a:r>
            <a:r>
              <a:rPr lang="en-US" altLang="zh-CN" dirty="0"/>
              <a:t>10,width</a:t>
            </a:r>
            <a:r>
              <a:rPr lang="zh-CN" altLang="en-US" dirty="0"/>
              <a:t>和</a:t>
            </a:r>
            <a:r>
              <a:rPr lang="en-US" altLang="zh-CN" dirty="0"/>
              <a:t>height</a:t>
            </a:r>
            <a:r>
              <a:rPr lang="zh-CN" altLang="en-US" dirty="0"/>
              <a:t>仍为</a:t>
            </a:r>
            <a:r>
              <a:rPr lang="en-US" altLang="zh-CN" dirty="0"/>
              <a:t>double</a:t>
            </a:r>
            <a:r>
              <a:rPr lang="zh-CN" altLang="en-US" dirty="0"/>
              <a:t>型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/>
              <a:t>   area1 = width*height;	//area2</a:t>
            </a:r>
            <a:r>
              <a:rPr lang="zh-CN" altLang="en-US" dirty="0"/>
              <a:t>值为</a:t>
            </a:r>
            <a:r>
              <a:rPr lang="en-US" altLang="zh-CN" dirty="0" smtClean="0"/>
              <a:t>12.98</a:t>
            </a:r>
            <a:endParaRPr lang="en-US" altLang="zh-CN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dirty="0"/>
              <a:t>何时需要进行强制类型转换？</a:t>
            </a:r>
          </a:p>
          <a:p>
            <a:pPr>
              <a:lnSpc>
                <a:spcPct val="80000"/>
              </a:lnSpc>
              <a:defRPr/>
            </a:pPr>
            <a:r>
              <a:rPr lang="zh-CN" altLang="en-US" dirty="0"/>
              <a:t>   只有当自动类型转换和赋值转换不能达到目的时，才使用强制类型转换。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dirty="0"/>
              <a:t>一般来说，强制类型转换是不安全的，只有在特定条件下执行才比较安全，所以应谨慎使用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928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46261" y="547687"/>
            <a:ext cx="9326563" cy="22240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注意：</a:t>
            </a:r>
          </a:p>
          <a:p>
            <a:pPr marL="0" indent="0">
              <a:buNone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对于除，若两个操作数都是整数，结果为整数（商部分）。</a:t>
            </a:r>
          </a:p>
          <a:p>
            <a:pPr marL="0" indent="0">
              <a:buNone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</a:rPr>
              <a:t>1/2=0           5/2=2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%通常称为取模运算，两个操作数必须都是整型数，结果为余数，余数的符号与左边数的符号等同。</a:t>
            </a:r>
          </a:p>
          <a:p>
            <a:pPr marL="0" indent="0">
              <a:buNone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</a:rPr>
              <a:t>3%2=1     -3%2=-1       3%-2=1      -3%-2=-1      8%4=0</a:t>
            </a:r>
          </a:p>
          <a:p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846261" y="2871790"/>
            <a:ext cx="3525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在算术运算中需要注意溢出问题</a:t>
            </a:r>
            <a:r>
              <a:rPr lang="zh-CN" altLang="en-US" b="1" dirty="0" smtClean="0"/>
              <a:t>。</a:t>
            </a:r>
            <a:endParaRPr lang="zh-CN" altLang="en-US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1846261" y="3643312"/>
            <a:ext cx="8297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两个整数做加法、减法或乘法运算时，即便结果溢出也不是错误。</a:t>
            </a:r>
          </a:p>
          <a:p>
            <a:pPr>
              <a:defRPr/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例如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：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short s1 = 32765;</a:t>
            </a:r>
          </a:p>
          <a:p>
            <a:pPr>
              <a:defRPr/>
            </a:pP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s1 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s1 + 3;			//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结果是否超过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short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的最大值？</a:t>
            </a:r>
          </a:p>
          <a:p>
            <a:pPr>
              <a:defRPr/>
            </a:pPr>
            <a:r>
              <a:rPr lang="en-US" altLang="zh-CN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cout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&lt;&lt;s1&lt;&lt;</a:t>
            </a:r>
            <a:r>
              <a:rPr lang="en-US" altLang="zh-CN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endl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			</a:t>
            </a:r>
            <a:r>
              <a:rPr lang="en-US" altLang="zh-CN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//</a:t>
            </a: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输出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-32768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，而不是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32768</a:t>
            </a: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。</a:t>
            </a:r>
            <a:endParaRPr lang="en-US" altLang="zh-CN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实际上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，观察二进制数据，这两个值是一样</a:t>
            </a:r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的</a:t>
            </a:r>
            <a:r>
              <a:rPr lang="zh-CN" altLang="en-US" b="1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70105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89212" y="703386"/>
            <a:ext cx="8915400" cy="84406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altLang="zh-CN" dirty="0" smtClean="0"/>
              <a:t>++</a:t>
            </a:r>
            <a:r>
              <a:rPr lang="zh-CN" altLang="en-US" dirty="0" smtClean="0"/>
              <a:t>和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有前置方式和后置方式。前置方式使操作数增</a:t>
            </a:r>
            <a:r>
              <a:rPr lang="en-US" altLang="zh-CN" dirty="0" smtClean="0"/>
              <a:t>1</a:t>
            </a:r>
            <a:r>
              <a:rPr lang="zh-CN" altLang="en-US" dirty="0" smtClean="0"/>
              <a:t>（或减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），新值参与表达式的运算；后置方式是在操作数参与表达式运算后其值增</a:t>
            </a:r>
            <a:r>
              <a:rPr lang="en-US" altLang="zh-CN" dirty="0" smtClean="0"/>
              <a:t>1</a:t>
            </a:r>
            <a:r>
              <a:rPr lang="zh-CN" altLang="en-US" dirty="0" smtClean="0"/>
              <a:t>（或减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）。</a:t>
            </a:r>
            <a:endParaRPr lang="en-US" altLang="zh-CN" dirty="0" smtClean="0"/>
          </a:p>
        </p:txBody>
      </p:sp>
      <p:sp>
        <p:nvSpPr>
          <p:cNvPr id="4" name="文本框 3"/>
          <p:cNvSpPr txBox="1"/>
          <p:nvPr/>
        </p:nvSpPr>
        <p:spPr>
          <a:xfrm>
            <a:off x="2589212" y="1547446"/>
            <a:ext cx="4515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例如：</a:t>
            </a:r>
            <a:endParaRPr lang="en-US" altLang="zh-CN" dirty="0" smtClean="0"/>
          </a:p>
          <a:p>
            <a:r>
              <a:rPr lang="en-US" altLang="zh-CN" dirty="0" smtClean="0"/>
              <a:t>++</a:t>
            </a:r>
            <a:r>
              <a:rPr lang="en-US" altLang="zh-CN" dirty="0" err="1" smtClean="0"/>
              <a:t>i</a:t>
            </a:r>
            <a:r>
              <a:rPr lang="zh-CN" altLang="en-US" dirty="0"/>
              <a:t>，</a:t>
            </a:r>
            <a:r>
              <a:rPr lang="en-US" altLang="zh-CN" dirty="0" smtClean="0"/>
              <a:t>--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//</a:t>
            </a:r>
            <a:r>
              <a:rPr lang="zh-CN" altLang="en-US" dirty="0" smtClean="0"/>
              <a:t>在使用</a:t>
            </a:r>
            <a:r>
              <a:rPr lang="en-US" altLang="zh-CN" dirty="0" err="1" smtClean="0"/>
              <a:t>i</a:t>
            </a:r>
            <a:r>
              <a:rPr lang="zh-CN" altLang="en-US" dirty="0" smtClean="0"/>
              <a:t>之前，先使</a:t>
            </a:r>
            <a:r>
              <a:rPr lang="en-US" altLang="zh-CN" dirty="0" err="1" smtClean="0"/>
              <a:t>i</a:t>
            </a:r>
            <a:r>
              <a:rPr lang="zh-CN" altLang="en-US" dirty="0" smtClean="0"/>
              <a:t>的值加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，减</a:t>
            </a:r>
            <a:r>
              <a:rPr lang="en-US" altLang="zh-CN" dirty="0" smtClean="0"/>
              <a:t>1</a:t>
            </a:r>
          </a:p>
          <a:p>
            <a:r>
              <a:rPr lang="en-US" altLang="zh-CN" dirty="0" err="1" smtClean="0"/>
              <a:t>i</a:t>
            </a:r>
            <a:r>
              <a:rPr lang="en-US" altLang="zh-CN" dirty="0" smtClean="0"/>
              <a:t>++</a:t>
            </a:r>
            <a:r>
              <a:rPr lang="zh-CN" altLang="en-US" dirty="0" smtClean="0"/>
              <a:t>，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--//</a:t>
            </a:r>
            <a:r>
              <a:rPr lang="zh-CN" altLang="en-US" dirty="0" smtClean="0"/>
              <a:t>在使用</a:t>
            </a:r>
            <a:r>
              <a:rPr lang="en-US" altLang="zh-CN" dirty="0" err="1" smtClean="0"/>
              <a:t>i</a:t>
            </a:r>
            <a:r>
              <a:rPr lang="zh-CN" altLang="en-US" dirty="0" smtClean="0"/>
              <a:t>之后，使</a:t>
            </a:r>
            <a:r>
              <a:rPr lang="en-US" altLang="zh-CN" dirty="0" err="1" smtClean="0"/>
              <a:t>i</a:t>
            </a:r>
            <a:r>
              <a:rPr lang="zh-CN" altLang="en-US" dirty="0" smtClean="0"/>
              <a:t>的值加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，减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2589212" y="2470776"/>
            <a:ext cx="831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/>
              <a:t>一</a:t>
            </a:r>
            <a:r>
              <a:rPr lang="zh-CN" altLang="en-US" dirty="0" smtClean="0"/>
              <a:t>元负号运算符对运算对象值取值取负后，返回其（提升后的）副本：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589212" y="3139966"/>
            <a:ext cx="22794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=1024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en-US" altLang="zh-CN" dirty="0" err="1" smtClean="0"/>
              <a:t>Int</a:t>
            </a:r>
            <a:r>
              <a:rPr lang="en-US" altLang="zh-CN" dirty="0" smtClean="0"/>
              <a:t> k=-</a:t>
            </a:r>
            <a:r>
              <a:rPr lang="en-US" altLang="zh-CN" dirty="0" err="1" smtClean="0"/>
              <a:t>i</a:t>
            </a:r>
            <a:r>
              <a:rPr lang="zh-CN" altLang="en-US" dirty="0" smtClean="0"/>
              <a:t>；</a:t>
            </a:r>
            <a:r>
              <a:rPr lang="en-US" altLang="zh-CN" dirty="0" smtClean="0"/>
              <a:t>//k</a:t>
            </a:r>
            <a:r>
              <a:rPr lang="zh-CN" altLang="en-US" dirty="0" smtClean="0"/>
              <a:t>是</a:t>
            </a:r>
            <a:r>
              <a:rPr lang="en-US" altLang="zh-CN" dirty="0" smtClean="0"/>
              <a:t>-1024</a:t>
            </a:r>
          </a:p>
          <a:p>
            <a:r>
              <a:rPr lang="en-US" altLang="zh-CN" dirty="0" err="1" smtClean="0"/>
              <a:t>bool</a:t>
            </a:r>
            <a:r>
              <a:rPr lang="en-US" altLang="zh-CN" dirty="0" smtClean="0"/>
              <a:t> b=true;</a:t>
            </a:r>
          </a:p>
          <a:p>
            <a:r>
              <a:rPr lang="en-US" altLang="zh-CN" dirty="0" err="1"/>
              <a:t>b</a:t>
            </a:r>
            <a:r>
              <a:rPr lang="en-US" altLang="zh-CN" dirty="0" err="1" smtClean="0"/>
              <a:t>ool</a:t>
            </a:r>
            <a:r>
              <a:rPr lang="en-US" altLang="zh-CN" dirty="0" smtClean="0"/>
              <a:t> b2=-b;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5314154" y="3773092"/>
            <a:ext cx="1432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accent2"/>
                </a:solidFill>
              </a:rPr>
              <a:t>b</a:t>
            </a:r>
            <a:r>
              <a:rPr lang="en-US" altLang="zh-CN" sz="3200" dirty="0" smtClean="0">
                <a:solidFill>
                  <a:schemeClr val="accent2"/>
                </a:solidFill>
              </a:rPr>
              <a:t>2=</a:t>
            </a:r>
            <a:r>
              <a:rPr lang="zh-CN" altLang="en-US" sz="3200" dirty="0" smtClean="0">
                <a:solidFill>
                  <a:schemeClr val="accent2"/>
                </a:solidFill>
              </a:rPr>
              <a:t>？</a:t>
            </a:r>
            <a:endParaRPr lang="zh-CN" altLang="en-US" sz="3200" dirty="0">
              <a:solidFill>
                <a:schemeClr val="accent2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89212" y="4657725"/>
            <a:ext cx="8455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对大多数运算符来说，布尔类型的运算对象将被提升为</a:t>
            </a:r>
            <a:r>
              <a:rPr lang="en-US" altLang="zh-CN" dirty="0" err="1" smtClean="0"/>
              <a:t>int</a:t>
            </a:r>
            <a:r>
              <a:rPr lang="zh-CN" altLang="en-US" dirty="0" smtClean="0"/>
              <a:t>型。如上所示，布尔变量</a:t>
            </a:r>
            <a:r>
              <a:rPr lang="en-US" altLang="zh-CN" dirty="0" smtClean="0"/>
              <a:t>b</a:t>
            </a:r>
            <a:r>
              <a:rPr lang="zh-CN" altLang="en-US" dirty="0" smtClean="0"/>
              <a:t>的值为真，参与运算时将被提升成整数值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，对它求负的结果是</a:t>
            </a:r>
            <a:r>
              <a:rPr lang="en-US" altLang="zh-CN" dirty="0" smtClean="0"/>
              <a:t>-1</a:t>
            </a:r>
            <a:r>
              <a:rPr lang="zh-CN" altLang="en-US" dirty="0" smtClean="0"/>
              <a:t>，将</a:t>
            </a:r>
            <a:r>
              <a:rPr lang="en-US" altLang="zh-CN" dirty="0" smtClean="0"/>
              <a:t>-1</a:t>
            </a:r>
            <a:r>
              <a:rPr lang="zh-CN" altLang="en-US" dirty="0" smtClean="0"/>
              <a:t>再转回布尔值并将其作为</a:t>
            </a:r>
            <a:r>
              <a:rPr lang="en-US" altLang="zh-CN" dirty="0" smtClean="0"/>
              <a:t>b2</a:t>
            </a:r>
            <a:r>
              <a:rPr lang="zh-CN" altLang="en-US" dirty="0" smtClean="0"/>
              <a:t>的初始值，显然这个初始值不等于</a:t>
            </a:r>
            <a:r>
              <a:rPr lang="en-US" altLang="zh-CN" dirty="0" smtClean="0"/>
              <a:t>0</a:t>
            </a:r>
            <a:r>
              <a:rPr lang="zh-CN" altLang="en-US" dirty="0" smtClean="0"/>
              <a:t>，转换成布尔值后应该为</a:t>
            </a:r>
            <a:r>
              <a:rPr lang="en-US" altLang="zh-CN" dirty="0" smtClean="0"/>
              <a:t>1,</a:t>
            </a:r>
            <a:r>
              <a:rPr lang="zh-CN" altLang="en-US" dirty="0" smtClean="0"/>
              <a:t>。所以，</a:t>
            </a:r>
            <a:r>
              <a:rPr lang="en-US" altLang="zh-CN" dirty="0" smtClean="0"/>
              <a:t>b2</a:t>
            </a:r>
            <a:r>
              <a:rPr lang="zh-CN" altLang="en-US" dirty="0" smtClean="0"/>
              <a:t>的值是真！</a:t>
            </a:r>
            <a:r>
              <a:rPr lang="en-US" altLang="zh-CN" dirty="0" smtClean="0"/>
              <a:t>(</a:t>
            </a:r>
            <a:r>
              <a:rPr lang="en-US" altLang="zh-CN" dirty="0" smtClean="0">
                <a:solidFill>
                  <a:schemeClr val="accent1"/>
                </a:solidFill>
              </a:rPr>
              <a:t>false</a:t>
            </a:r>
            <a:r>
              <a:rPr lang="zh-CN" altLang="en-US" dirty="0" smtClean="0">
                <a:solidFill>
                  <a:schemeClr val="accent1"/>
                </a:solidFill>
              </a:rPr>
              <a:t>可以代表</a:t>
            </a:r>
            <a:r>
              <a:rPr lang="en-US" altLang="zh-CN" dirty="0" smtClean="0">
                <a:solidFill>
                  <a:schemeClr val="accent1"/>
                </a:solidFill>
              </a:rPr>
              <a:t>0</a:t>
            </a:r>
            <a:r>
              <a:rPr lang="zh-CN" altLang="en-US" dirty="0" smtClean="0">
                <a:solidFill>
                  <a:schemeClr val="accent1"/>
                </a:solidFill>
              </a:rPr>
              <a:t>，但</a:t>
            </a:r>
            <a:r>
              <a:rPr lang="en-US" altLang="zh-CN" dirty="0" smtClean="0">
                <a:solidFill>
                  <a:schemeClr val="accent1"/>
                </a:solidFill>
              </a:rPr>
              <a:t>true</a:t>
            </a:r>
            <a:r>
              <a:rPr lang="zh-CN" altLang="en-US" dirty="0" smtClean="0">
                <a:solidFill>
                  <a:schemeClr val="accent1"/>
                </a:solidFill>
              </a:rPr>
              <a:t>有很多种，并非只有</a:t>
            </a:r>
            <a:r>
              <a:rPr lang="en-US" altLang="zh-CN" dirty="0" smtClean="0">
                <a:solidFill>
                  <a:schemeClr val="accent1"/>
                </a:solidFill>
              </a:rPr>
              <a:t>1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93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2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17348" y="534572"/>
            <a:ext cx="1996855" cy="436099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 smtClean="0">
                <a:latin typeface="+mj-ea"/>
                <a:ea typeface="+mj-ea"/>
              </a:rPr>
              <a:t>1.2 </a:t>
            </a:r>
            <a:r>
              <a:rPr lang="zh-CN" altLang="en-US" b="1" dirty="0" smtClean="0">
                <a:latin typeface="+mj-ea"/>
                <a:ea typeface="+mj-ea"/>
              </a:rPr>
              <a:t>关系运算符</a:t>
            </a:r>
            <a:endParaRPr lang="zh-CN" altLang="en-US" b="1" dirty="0">
              <a:latin typeface="+mj-ea"/>
              <a:ea typeface="+mj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614203" y="970671"/>
            <a:ext cx="3755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关系运算符主要用于关系比较运算。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777048"/>
              </p:ext>
            </p:extLst>
          </p:nvPr>
        </p:nvGraphicFramePr>
        <p:xfrm>
          <a:off x="2791655" y="1549660"/>
          <a:ext cx="8127999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关系运算符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名称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效果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a==b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等于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TRUE</a:t>
                      </a:r>
                      <a:r>
                        <a:rPr lang="zh-CN" altLang="en-US" dirty="0" smtClean="0"/>
                        <a:t>，如果</a:t>
                      </a:r>
                      <a:r>
                        <a:rPr lang="en-US" altLang="zh-CN" dirty="0" smtClean="0"/>
                        <a:t>a</a:t>
                      </a:r>
                      <a:r>
                        <a:rPr lang="zh-CN" altLang="en-US" dirty="0" smtClean="0"/>
                        <a:t>等于</a:t>
                      </a:r>
                      <a:r>
                        <a:rPr lang="en-US" altLang="zh-CN" dirty="0" smtClean="0"/>
                        <a:t>b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a!=b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不等于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TRUE</a:t>
                      </a:r>
                      <a:r>
                        <a:rPr lang="zh-CN" altLang="en-US" dirty="0" smtClean="0"/>
                        <a:t>，如果</a:t>
                      </a:r>
                      <a:r>
                        <a:rPr lang="en-US" altLang="zh-CN" dirty="0" smtClean="0"/>
                        <a:t>a</a:t>
                      </a:r>
                      <a:r>
                        <a:rPr lang="zh-CN" altLang="en-US" dirty="0" smtClean="0"/>
                        <a:t>不等于</a:t>
                      </a:r>
                      <a:r>
                        <a:rPr lang="en-US" altLang="zh-CN" dirty="0" smtClean="0"/>
                        <a:t>b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a&lt;b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小于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TRUE</a:t>
                      </a:r>
                      <a:r>
                        <a:rPr lang="zh-CN" altLang="en-US" dirty="0" smtClean="0"/>
                        <a:t>，如果</a:t>
                      </a:r>
                      <a:r>
                        <a:rPr lang="en-US" altLang="zh-CN" dirty="0" smtClean="0"/>
                        <a:t>a</a:t>
                      </a:r>
                      <a:r>
                        <a:rPr lang="zh-CN" altLang="en-US" dirty="0" smtClean="0"/>
                        <a:t>小于</a:t>
                      </a:r>
                      <a:r>
                        <a:rPr lang="en-US" altLang="zh-CN" dirty="0" smtClean="0"/>
                        <a:t>b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a&gt;b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大于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TRUE</a:t>
                      </a:r>
                      <a:r>
                        <a:rPr lang="zh-CN" altLang="en-US" dirty="0" smtClean="0"/>
                        <a:t>，如果</a:t>
                      </a:r>
                      <a:r>
                        <a:rPr lang="en-US" altLang="zh-CN" dirty="0" smtClean="0"/>
                        <a:t>a</a:t>
                      </a:r>
                      <a:r>
                        <a:rPr lang="zh-CN" altLang="en-US" dirty="0" smtClean="0"/>
                        <a:t>大于</a:t>
                      </a:r>
                      <a:r>
                        <a:rPr lang="en-US" altLang="zh-CN" dirty="0" smtClean="0"/>
                        <a:t>b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a&lt;=b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小于等于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TRUE</a:t>
                      </a:r>
                      <a:r>
                        <a:rPr lang="zh-CN" altLang="en-US" dirty="0" smtClean="0"/>
                        <a:t>，如果</a:t>
                      </a:r>
                      <a:r>
                        <a:rPr lang="en-US" altLang="zh-CN" dirty="0" smtClean="0"/>
                        <a:t>a</a:t>
                      </a:r>
                      <a:r>
                        <a:rPr lang="zh-CN" altLang="en-US" dirty="0" smtClean="0"/>
                        <a:t>小于或者等于</a:t>
                      </a:r>
                      <a:r>
                        <a:rPr lang="en-US" altLang="zh-CN" dirty="0" smtClean="0"/>
                        <a:t>b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a&gt;=b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大于等于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TRUE</a:t>
                      </a:r>
                      <a:r>
                        <a:rPr lang="zh-CN" altLang="en-US" dirty="0" smtClean="0"/>
                        <a:t>，如果</a:t>
                      </a:r>
                      <a:r>
                        <a:rPr lang="en-US" altLang="zh-CN" dirty="0" smtClean="0"/>
                        <a:t>a</a:t>
                      </a:r>
                      <a:r>
                        <a:rPr lang="zh-CN" altLang="en-US" dirty="0" smtClean="0"/>
                        <a:t>大于或者等于</a:t>
                      </a:r>
                      <a:r>
                        <a:rPr lang="en-US" altLang="zh-CN" dirty="0" smtClean="0"/>
                        <a:t>b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2843213" y="5043488"/>
            <a:ext cx="8386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关系运算的结果是一个表示“真”或“假”的逻辑值，即一个</a:t>
            </a:r>
            <a:r>
              <a:rPr lang="en-US" altLang="zh-CN" dirty="0" err="1"/>
              <a:t>bool</a:t>
            </a:r>
            <a:r>
              <a:rPr lang="zh-CN" altLang="en-US" dirty="0"/>
              <a:t>值。当关系成立时，其运算结果为真；当关系不成立时，结果为假。但</a:t>
            </a:r>
            <a:r>
              <a:rPr lang="en-US" altLang="zh-CN" dirty="0" smtClean="0"/>
              <a:t>C/</a:t>
            </a:r>
            <a:r>
              <a:rPr lang="en-US" altLang="zh-CN" dirty="0"/>
              <a:t>C</a:t>
            </a:r>
            <a:r>
              <a:rPr lang="en-US" altLang="zh-CN" dirty="0" smtClean="0"/>
              <a:t>++</a:t>
            </a:r>
            <a:r>
              <a:rPr lang="zh-CN" altLang="en-US" dirty="0" smtClean="0"/>
              <a:t>语言</a:t>
            </a:r>
            <a:r>
              <a:rPr lang="zh-CN" altLang="en-US" dirty="0"/>
              <a:t>中没有逻辑型，关系运算的结果要用一个</a:t>
            </a:r>
            <a:r>
              <a:rPr lang="en-US" altLang="zh-CN" dirty="0" err="1"/>
              <a:t>int</a:t>
            </a:r>
            <a:r>
              <a:rPr lang="zh-CN" altLang="en-US" dirty="0"/>
              <a:t>值表示，</a:t>
            </a:r>
            <a:r>
              <a:rPr lang="en-US" altLang="zh-CN" dirty="0"/>
              <a:t>0</a:t>
            </a:r>
            <a:r>
              <a:rPr lang="zh-CN" altLang="en-US" dirty="0"/>
              <a:t>即为假，</a:t>
            </a:r>
            <a:r>
              <a:rPr lang="en-US" altLang="zh-CN" dirty="0"/>
              <a:t>1</a:t>
            </a:r>
            <a:r>
              <a:rPr lang="zh-CN" altLang="en-US" dirty="0"/>
              <a:t>即为真。</a:t>
            </a:r>
          </a:p>
        </p:txBody>
      </p:sp>
    </p:spTree>
    <p:extLst>
      <p:ext uri="{BB962C8B-B14F-4D97-AF65-F5344CB8AC3E}">
        <p14:creationId xmlns:p14="http://schemas.microsoft.com/office/powerpoint/2010/main" val="117684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103438" y="1500188"/>
            <a:ext cx="8915400" cy="183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dirty="0"/>
              <a:t>关系运算符的优先级为</a:t>
            </a:r>
            <a:r>
              <a:rPr lang="en-US" altLang="zh-CN" dirty="0"/>
              <a:t>(</a:t>
            </a:r>
            <a:r>
              <a:rPr lang="zh-CN" altLang="en-US" dirty="0"/>
              <a:t>括弧中运算符的优先级相同</a:t>
            </a:r>
            <a:r>
              <a:rPr lang="en-US" altLang="zh-CN" dirty="0"/>
              <a:t>)</a:t>
            </a:r>
            <a:r>
              <a:rPr lang="zh-CN" altLang="en-US" dirty="0"/>
              <a:t>：</a:t>
            </a:r>
            <a:r>
              <a:rPr lang="en-US" altLang="zh-CN" dirty="0"/>
              <a:t>(&gt;</a:t>
            </a:r>
            <a:r>
              <a:rPr lang="zh-CN" altLang="en-US" dirty="0"/>
              <a:t>、</a:t>
            </a:r>
            <a:r>
              <a:rPr lang="en-US" altLang="zh-CN" dirty="0"/>
              <a:t>&gt;=</a:t>
            </a:r>
            <a:r>
              <a:rPr lang="zh-CN" altLang="en-US" dirty="0"/>
              <a:t>、</a:t>
            </a:r>
            <a:r>
              <a:rPr lang="en-US" altLang="zh-CN" dirty="0"/>
              <a:t>&lt;</a:t>
            </a:r>
            <a:r>
              <a:rPr lang="zh-CN" altLang="en-US" dirty="0"/>
              <a:t>、</a:t>
            </a:r>
            <a:r>
              <a:rPr lang="en-US" altLang="zh-CN" dirty="0"/>
              <a:t>&lt;=)</a:t>
            </a:r>
            <a:r>
              <a:rPr lang="zh-CN" altLang="en-US" dirty="0"/>
              <a:t>高于</a:t>
            </a:r>
            <a:r>
              <a:rPr lang="en-US" altLang="zh-CN" dirty="0"/>
              <a:t>(==</a:t>
            </a:r>
            <a:r>
              <a:rPr lang="zh-CN" altLang="en-US" dirty="0"/>
              <a:t>、</a:t>
            </a:r>
            <a:r>
              <a:rPr lang="en-US" altLang="zh-CN" dirty="0"/>
              <a:t>!=)</a:t>
            </a:r>
            <a:r>
              <a:rPr lang="zh-CN" altLang="en-US" dirty="0"/>
              <a:t>。关系运算符的优先级比算术运算符低，但比赋值运算符</a:t>
            </a:r>
            <a:r>
              <a:rPr lang="en-US" altLang="zh-CN" dirty="0"/>
              <a:t>(=)</a:t>
            </a:r>
            <a:r>
              <a:rPr lang="zh-CN" altLang="en-US" dirty="0"/>
              <a:t>高。如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>
              <a:lnSpc>
                <a:spcPct val="90000"/>
              </a:lnSpc>
              <a:defRPr/>
            </a:pPr>
            <a:r>
              <a:rPr lang="en-US" altLang="zh-CN" dirty="0" smtClean="0"/>
              <a:t>    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a = 5, b = 3, c = 6, d;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dirty="0" smtClean="0"/>
              <a:t>     d </a:t>
            </a:r>
            <a:r>
              <a:rPr lang="en-US" altLang="zh-CN" dirty="0"/>
              <a:t>= a &gt; b == c;    //</a:t>
            </a:r>
            <a:r>
              <a:rPr lang="zh-CN" altLang="en-US" dirty="0"/>
              <a:t>等价于</a:t>
            </a:r>
            <a:r>
              <a:rPr lang="en-US" altLang="zh-CN" dirty="0"/>
              <a:t>d = ((a &gt; b) == c);  d</a:t>
            </a:r>
            <a:r>
              <a:rPr lang="zh-CN" altLang="en-US" dirty="0"/>
              <a:t>的值为</a:t>
            </a:r>
            <a:r>
              <a:rPr lang="en-US" altLang="zh-CN" dirty="0"/>
              <a:t>0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dirty="0" smtClean="0"/>
              <a:t>     d </a:t>
            </a:r>
            <a:r>
              <a:rPr lang="en-US" altLang="zh-CN" dirty="0"/>
              <a:t>= a == b &lt; c;    //</a:t>
            </a:r>
            <a:r>
              <a:rPr lang="zh-CN" altLang="en-US" dirty="0"/>
              <a:t>等价于</a:t>
            </a:r>
            <a:r>
              <a:rPr lang="en-US" altLang="zh-CN" dirty="0"/>
              <a:t>d = (a ==( b &lt; c));  d</a:t>
            </a:r>
            <a:r>
              <a:rPr lang="zh-CN" altLang="en-US" dirty="0"/>
              <a:t>的值为</a:t>
            </a:r>
            <a:r>
              <a:rPr lang="en-US" altLang="zh-CN" dirty="0"/>
              <a:t>0</a:t>
            </a:r>
          </a:p>
          <a:p>
            <a:pPr>
              <a:lnSpc>
                <a:spcPct val="90000"/>
              </a:lnSpc>
              <a:defRPr/>
            </a:pPr>
            <a:r>
              <a:rPr lang="en-US" altLang="zh-CN" dirty="0" smtClean="0"/>
              <a:t>     d </a:t>
            </a:r>
            <a:r>
              <a:rPr lang="en-US" altLang="zh-CN" dirty="0"/>
              <a:t>= a &gt; b &lt;= c;    //</a:t>
            </a:r>
            <a:r>
              <a:rPr lang="zh-CN" altLang="en-US" dirty="0"/>
              <a:t>等价于</a:t>
            </a:r>
            <a:r>
              <a:rPr lang="en-US" altLang="zh-CN" dirty="0"/>
              <a:t>d = ((a &gt; b) &lt;= c);  d</a:t>
            </a:r>
            <a:r>
              <a:rPr lang="zh-CN" altLang="en-US" dirty="0"/>
              <a:t>的值为</a:t>
            </a:r>
            <a:r>
              <a:rPr lang="en-US" altLang="zh-CN" dirty="0" smtClean="0"/>
              <a:t>1</a:t>
            </a:r>
          </a:p>
          <a:p>
            <a:pPr>
              <a:lnSpc>
                <a:spcPct val="90000"/>
              </a:lnSpc>
              <a:defRPr/>
            </a:pPr>
            <a:r>
              <a:rPr lang="zh-CN" altLang="en-US" dirty="0" smtClean="0"/>
              <a:t>     可以</a:t>
            </a:r>
            <a:r>
              <a:rPr lang="zh-CN" altLang="en-US" dirty="0"/>
              <a:t>使用</a:t>
            </a:r>
            <a:r>
              <a:rPr lang="en-US" altLang="zh-CN" dirty="0"/>
              <a:t>()</a:t>
            </a:r>
            <a:r>
              <a:rPr lang="zh-CN" altLang="en-US" dirty="0"/>
              <a:t>来改变运算符的计算次序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2271713" y="3643313"/>
            <a:ext cx="97583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zh-CN" altLang="en-US" dirty="0"/>
              <a:t>由于浮点数在计算机内进行运算和存储时会产生误差，因此在比较两个浮点数时，建议不要直接比较两数是否相等。例如，执行下面语句：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 smtClean="0"/>
              <a:t>double </a:t>
            </a:r>
            <a:r>
              <a:rPr lang="en-US" altLang="zh-CN" dirty="0"/>
              <a:t>d1 = 3.3333, d2 = 4.4444;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 smtClean="0"/>
              <a:t>	if(d1 </a:t>
            </a:r>
            <a:r>
              <a:rPr lang="en-US" altLang="zh-CN" dirty="0"/>
              <a:t>+ d2  == 7.7777)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/>
              <a:t>	</a:t>
            </a:r>
            <a:r>
              <a:rPr lang="en-US" altLang="zh-CN" dirty="0" smtClean="0"/>
              <a:t>	</a:t>
            </a:r>
            <a:r>
              <a:rPr lang="en-US" altLang="zh-CN" dirty="0" err="1" smtClean="0"/>
              <a:t>cout</a:t>
            </a:r>
            <a:r>
              <a:rPr lang="en-US" altLang="zh-CN" dirty="0"/>
              <a:t>&lt;&lt;"</a:t>
            </a:r>
            <a:r>
              <a:rPr lang="zh-CN" altLang="en-US" dirty="0"/>
              <a:t>相等</a:t>
            </a:r>
            <a:r>
              <a:rPr lang="en-US" altLang="zh-CN" dirty="0"/>
              <a:t>"&lt;&lt;</a:t>
            </a:r>
            <a:r>
              <a:rPr lang="en-US" altLang="zh-CN" dirty="0" err="1"/>
              <a:t>endl</a:t>
            </a:r>
            <a:r>
              <a:rPr lang="en-US" altLang="zh-CN" dirty="0"/>
              <a:t>;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/>
              <a:t>	</a:t>
            </a:r>
            <a:r>
              <a:rPr lang="en-US" altLang="zh-CN" dirty="0" smtClean="0"/>
              <a:t>else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/>
              <a:t>	</a:t>
            </a:r>
            <a:r>
              <a:rPr lang="en-US" altLang="zh-CN" dirty="0" smtClean="0"/>
              <a:t>{</a:t>
            </a:r>
            <a:endParaRPr lang="en-US" altLang="zh-CN" dirty="0"/>
          </a:p>
          <a:p>
            <a:pPr>
              <a:lnSpc>
                <a:spcPct val="80000"/>
              </a:lnSpc>
              <a:defRPr/>
            </a:pPr>
            <a:r>
              <a:rPr lang="en-US" altLang="zh-CN" dirty="0"/>
              <a:t>		</a:t>
            </a:r>
            <a:r>
              <a:rPr lang="en-US" altLang="zh-CN" dirty="0" err="1"/>
              <a:t>cout</a:t>
            </a:r>
            <a:r>
              <a:rPr lang="en-US" altLang="zh-CN" dirty="0"/>
              <a:t>&lt;&lt;"</a:t>
            </a:r>
            <a:r>
              <a:rPr lang="zh-CN" altLang="en-US" dirty="0"/>
              <a:t>不等</a:t>
            </a:r>
            <a:r>
              <a:rPr lang="en-US" altLang="zh-CN" dirty="0"/>
              <a:t>"&lt;&lt;</a:t>
            </a:r>
            <a:r>
              <a:rPr lang="en-US" altLang="zh-CN" dirty="0" err="1"/>
              <a:t>endl</a:t>
            </a:r>
            <a:r>
              <a:rPr lang="en-US" altLang="zh-CN" dirty="0"/>
              <a:t>;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/>
              <a:t>		</a:t>
            </a:r>
            <a:r>
              <a:rPr lang="en-US" altLang="zh-CN" dirty="0" err="1"/>
              <a:t>cout</a:t>
            </a:r>
            <a:r>
              <a:rPr lang="en-US" altLang="zh-CN" dirty="0"/>
              <a:t>&lt;&lt;d1 + d2&lt;&lt;</a:t>
            </a:r>
            <a:r>
              <a:rPr lang="en-US" altLang="zh-CN" dirty="0" err="1"/>
              <a:t>endl</a:t>
            </a:r>
            <a:r>
              <a:rPr lang="en-US" altLang="zh-CN" dirty="0"/>
              <a:t>;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dirty="0"/>
              <a:t>	}</a:t>
            </a:r>
          </a:p>
          <a:p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2103438" y="853857"/>
            <a:ext cx="952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Courier New" panose="02070309020205020404" pitchFamily="49" charset="0"/>
              </a:rPr>
              <a:t>例如：</a:t>
            </a:r>
            <a:r>
              <a:rPr lang="en-US" altLang="zh-CN" dirty="0" smtClean="0">
                <a:latin typeface="Courier New" panose="02070309020205020404" pitchFamily="49" charset="0"/>
              </a:rPr>
              <a:t>				a=2  </a:t>
            </a:r>
            <a:r>
              <a:rPr lang="en-US" altLang="zh-CN" dirty="0">
                <a:latin typeface="Courier New" panose="02070309020205020404" pitchFamily="49" charset="0"/>
              </a:rPr>
              <a:t>b=3   c=4</a:t>
            </a:r>
          </a:p>
          <a:p>
            <a:r>
              <a:rPr lang="en-US" altLang="zh-CN" dirty="0">
                <a:latin typeface="Courier New" panose="02070309020205020404" pitchFamily="49" charset="0"/>
              </a:rPr>
              <a:t>a&gt;2  0 </a:t>
            </a:r>
            <a:r>
              <a:rPr lang="zh-CN" altLang="en-US" dirty="0">
                <a:latin typeface="Courier New" panose="02070309020205020404" pitchFamily="49" charset="0"/>
              </a:rPr>
              <a:t>，</a:t>
            </a:r>
            <a:r>
              <a:rPr lang="en-US" altLang="zh-CN" dirty="0">
                <a:latin typeface="Courier New" panose="02070309020205020404" pitchFamily="49" charset="0"/>
              </a:rPr>
              <a:t>  a&gt;</a:t>
            </a:r>
            <a:r>
              <a:rPr lang="en-US" altLang="zh-CN" dirty="0" err="1">
                <a:latin typeface="Courier New" panose="02070309020205020404" pitchFamily="49" charset="0"/>
              </a:rPr>
              <a:t>b+c</a:t>
            </a:r>
            <a:r>
              <a:rPr lang="en-US" altLang="zh-CN" dirty="0">
                <a:latin typeface="Courier New" panose="02070309020205020404" pitchFamily="49" charset="0"/>
              </a:rPr>
              <a:t>  0  </a:t>
            </a:r>
            <a:r>
              <a:rPr lang="zh-CN" altLang="en-US" dirty="0">
                <a:latin typeface="Courier New" panose="02070309020205020404" pitchFamily="49" charset="0"/>
              </a:rPr>
              <a:t>，</a:t>
            </a:r>
            <a:r>
              <a:rPr lang="en-US" altLang="zh-CN" dirty="0">
                <a:latin typeface="Courier New" panose="02070309020205020404" pitchFamily="49" charset="0"/>
              </a:rPr>
              <a:t> a==2  1</a:t>
            </a:r>
            <a:r>
              <a:rPr lang="zh-CN" altLang="en-US" dirty="0">
                <a:latin typeface="Courier New" panose="02070309020205020404" pitchFamily="49" charset="0"/>
              </a:rPr>
              <a:t>，</a:t>
            </a:r>
            <a:r>
              <a:rPr lang="en-US" altLang="zh-CN" dirty="0">
                <a:latin typeface="Courier New" panose="02070309020205020404" pitchFamily="49" charset="0"/>
              </a:rPr>
              <a:t>a==‘a’  0</a:t>
            </a:r>
            <a:r>
              <a:rPr lang="zh-CN" altLang="en-US" dirty="0">
                <a:latin typeface="Courier New" panose="02070309020205020404" pitchFamily="49" charset="0"/>
              </a:rPr>
              <a:t>，</a:t>
            </a:r>
            <a:r>
              <a:rPr lang="en-US" altLang="zh-CN" dirty="0">
                <a:latin typeface="Courier New" panose="02070309020205020404" pitchFamily="49" charset="0"/>
              </a:rPr>
              <a:t>a&gt;‘a’  0</a:t>
            </a:r>
            <a:r>
              <a:rPr lang="zh-CN" altLang="en-US" dirty="0">
                <a:latin typeface="Courier New" panose="02070309020205020404" pitchFamily="49" charset="0"/>
              </a:rPr>
              <a:t>，</a:t>
            </a:r>
            <a:r>
              <a:rPr lang="en-US" altLang="zh-CN" dirty="0">
                <a:latin typeface="Courier New" panose="02070309020205020404" pitchFamily="49" charset="0"/>
              </a:rPr>
              <a:t>b=a==2  </a:t>
            </a:r>
            <a:r>
              <a:rPr lang="en-US" altLang="zh-CN" dirty="0" smtClean="0">
                <a:latin typeface="Courier New" panose="02070309020205020404" pitchFamily="49" charset="0"/>
              </a:rPr>
              <a:t>1</a:t>
            </a:r>
            <a:endParaRPr lang="en-US" altLang="zh-CN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72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89199" y="1600200"/>
            <a:ext cx="8655051" cy="4200525"/>
          </a:xfrm>
        </p:spPr>
        <p:txBody>
          <a:bodyPr>
            <a:normAutofit/>
          </a:bodyPr>
          <a:lstStyle/>
          <a:p>
            <a:pPr marL="0" indent="457200">
              <a:buNone/>
              <a:defRPr/>
            </a:pPr>
            <a:r>
              <a:rPr lang="zh-CN" altLang="en-US" sz="2800" dirty="0"/>
              <a:t>条件语句中用</a:t>
            </a:r>
            <a:r>
              <a:rPr lang="zh-CN" altLang="en-US" sz="2800" dirty="0">
                <a:latin typeface="Arial"/>
              </a:rPr>
              <a:t>“</a:t>
            </a:r>
            <a:r>
              <a:rPr lang="en-US" altLang="zh-CN" sz="2800" dirty="0"/>
              <a:t>==</a:t>
            </a:r>
            <a:r>
              <a:rPr lang="en-US" altLang="zh-CN" sz="2800" dirty="0">
                <a:latin typeface="Arial"/>
              </a:rPr>
              <a:t>”</a:t>
            </a:r>
            <a:r>
              <a:rPr lang="zh-CN" altLang="en-US" sz="2800" dirty="0"/>
              <a:t>来判断浮点数是否相等，结果是不等，但</a:t>
            </a:r>
            <a:r>
              <a:rPr lang="en-US" altLang="zh-CN" sz="2800" dirty="0"/>
              <a:t>d1+d2</a:t>
            </a:r>
            <a:r>
              <a:rPr lang="zh-CN" altLang="en-US" sz="2800" dirty="0"/>
              <a:t>输出结果却是</a:t>
            </a:r>
            <a:r>
              <a:rPr lang="en-US" altLang="zh-CN" sz="2800" dirty="0"/>
              <a:t>7.7777</a:t>
            </a:r>
            <a:r>
              <a:rPr lang="zh-CN" altLang="en-US" sz="2800" dirty="0"/>
              <a:t>。两个实型数即便输出结果完全一样，其内部值也可能不一样。判断两个实数是否相等的正确方法是：判断两个实数之差的绝对值是否小于一个给定的允许误差数，如判断</a:t>
            </a:r>
            <a:r>
              <a:rPr lang="en-US" altLang="zh-CN" sz="2800" dirty="0"/>
              <a:t>d1</a:t>
            </a:r>
            <a:r>
              <a:rPr lang="zh-CN" altLang="en-US" sz="2800" dirty="0"/>
              <a:t>是否等于</a:t>
            </a:r>
            <a:r>
              <a:rPr lang="en-US" altLang="zh-CN" sz="2800" dirty="0"/>
              <a:t>d2</a:t>
            </a:r>
            <a:r>
              <a:rPr lang="zh-CN" altLang="en-US" sz="2800" dirty="0"/>
              <a:t>时，应改为：</a:t>
            </a:r>
          </a:p>
          <a:p>
            <a:pPr>
              <a:buNone/>
              <a:defRPr/>
            </a:pPr>
            <a:r>
              <a:rPr lang="en-US" altLang="zh-CN" sz="2800" dirty="0"/>
              <a:t>   	</a:t>
            </a:r>
            <a:r>
              <a:rPr lang="en-US" altLang="zh-CN" sz="2800" dirty="0" smtClean="0"/>
              <a:t>					</a:t>
            </a:r>
            <a:r>
              <a:rPr lang="en-US" altLang="zh-CN" sz="2800" dirty="0" err="1" smtClean="0"/>
              <a:t>fabs</a:t>
            </a:r>
            <a:r>
              <a:rPr lang="en-US" altLang="zh-CN" sz="2800" dirty="0" smtClean="0"/>
              <a:t>(d1 </a:t>
            </a:r>
            <a:r>
              <a:rPr lang="en-US" altLang="zh-CN" sz="2800" dirty="0"/>
              <a:t>+</a:t>
            </a:r>
            <a:r>
              <a:rPr lang="en-US" altLang="zh-CN" sz="2800" dirty="0" smtClean="0"/>
              <a:t>d2-7.7777) </a:t>
            </a:r>
            <a:r>
              <a:rPr lang="en-US" altLang="zh-CN" sz="2800" dirty="0"/>
              <a:t>&lt;= </a:t>
            </a:r>
            <a:r>
              <a:rPr lang="en-US" altLang="zh-CN" sz="2800" dirty="0" smtClean="0"/>
              <a:t>1e-6</a:t>
            </a:r>
          </a:p>
          <a:p>
            <a:pPr indent="342900">
              <a:buNone/>
              <a:defRPr/>
            </a:pPr>
            <a:r>
              <a:rPr lang="zh-CN" altLang="en-US" sz="2800" dirty="0" smtClean="0"/>
              <a:t>其中，</a:t>
            </a:r>
            <a:r>
              <a:rPr lang="en-US" altLang="zh-CN" sz="2800" dirty="0" err="1" smtClean="0"/>
              <a:t>fabs</a:t>
            </a:r>
            <a:r>
              <a:rPr lang="en-US" altLang="zh-CN" sz="2800" dirty="0" smtClean="0"/>
              <a:t>()</a:t>
            </a:r>
            <a:r>
              <a:rPr lang="zh-CN" altLang="en-US" sz="2800" dirty="0" smtClean="0"/>
              <a:t>是计算绝对值的一个库函数，使用时要包含头文件</a:t>
            </a:r>
            <a:r>
              <a:rPr lang="en-US" altLang="zh-CN" sz="2800" dirty="0" err="1" smtClean="0"/>
              <a:t>math.h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8180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89212" y="464234"/>
            <a:ext cx="1884314" cy="478301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 smtClean="0">
                <a:latin typeface="+mj-ea"/>
                <a:ea typeface="+mj-ea"/>
              </a:rPr>
              <a:t>1.3 </a:t>
            </a:r>
            <a:r>
              <a:rPr lang="zh-CN" altLang="en-US" b="1" dirty="0" smtClean="0">
                <a:latin typeface="+mj-ea"/>
                <a:ea typeface="+mj-ea"/>
              </a:rPr>
              <a:t>逻辑运算符</a:t>
            </a:r>
            <a:endParaRPr lang="zh-CN" altLang="en-US" b="1" dirty="0">
              <a:latin typeface="+mj-ea"/>
              <a:ea typeface="+mj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89213" y="1071561"/>
            <a:ext cx="916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对逻辑值进行运算的运算符就是逻辑运算符。</a:t>
            </a:r>
            <a:r>
              <a:rPr lang="en-US" altLang="zh-CN" dirty="0"/>
              <a:t>C++</a:t>
            </a:r>
            <a:r>
              <a:rPr lang="zh-CN" altLang="en-US" dirty="0"/>
              <a:t>语言提供了</a:t>
            </a:r>
            <a:r>
              <a:rPr lang="en-US" altLang="zh-CN" dirty="0"/>
              <a:t>3</a:t>
            </a:r>
            <a:r>
              <a:rPr lang="zh-CN" altLang="en-US" dirty="0"/>
              <a:t>个逻辑运算符，用于表示操作数之间的逻辑关系，它们是</a:t>
            </a:r>
            <a:r>
              <a:rPr lang="en-US" altLang="zh-CN" dirty="0"/>
              <a:t>!(</a:t>
            </a:r>
            <a:r>
              <a:rPr lang="zh-CN" altLang="en-US" dirty="0"/>
              <a:t>逻辑非</a:t>
            </a:r>
            <a:r>
              <a:rPr lang="en-US" altLang="zh-CN" dirty="0"/>
              <a:t>)</a:t>
            </a:r>
            <a:r>
              <a:rPr lang="zh-CN" altLang="en-US" dirty="0"/>
              <a:t>、</a:t>
            </a:r>
            <a:r>
              <a:rPr lang="en-US" altLang="zh-CN" dirty="0"/>
              <a:t>&amp;&amp;(</a:t>
            </a:r>
            <a:r>
              <a:rPr lang="zh-CN" altLang="en-US" dirty="0"/>
              <a:t>逻辑与</a:t>
            </a:r>
            <a:r>
              <a:rPr lang="en-US" altLang="zh-CN" dirty="0"/>
              <a:t>)</a:t>
            </a:r>
            <a:r>
              <a:rPr lang="zh-CN" altLang="en-US" dirty="0"/>
              <a:t>、</a:t>
            </a:r>
            <a:r>
              <a:rPr lang="en-US" altLang="zh-CN" dirty="0"/>
              <a:t>||(</a:t>
            </a:r>
            <a:r>
              <a:rPr lang="zh-CN" altLang="en-US" dirty="0"/>
              <a:t>逻辑或</a:t>
            </a:r>
            <a:r>
              <a:rPr lang="en-US" altLang="zh-CN" dirty="0"/>
              <a:t>)</a:t>
            </a:r>
            <a:r>
              <a:rPr lang="zh-CN" altLang="en-US" dirty="0"/>
              <a:t>。逻辑运算的结果仍然是逻辑值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362211"/>
              </p:ext>
            </p:extLst>
          </p:nvPr>
        </p:nvGraphicFramePr>
        <p:xfrm>
          <a:off x="2589212" y="2943250"/>
          <a:ext cx="8127999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10726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逻辑运算符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名称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效果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!a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求反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TRUE</a:t>
                      </a:r>
                      <a:r>
                        <a:rPr lang="zh-CN" altLang="en-US" dirty="0" smtClean="0"/>
                        <a:t>，如果</a:t>
                      </a:r>
                      <a:r>
                        <a:rPr lang="en-US" altLang="zh-CN" dirty="0" smtClean="0"/>
                        <a:t>a</a:t>
                      </a:r>
                      <a:r>
                        <a:rPr lang="zh-CN" altLang="en-US" dirty="0" smtClean="0"/>
                        <a:t>不为</a:t>
                      </a:r>
                      <a:r>
                        <a:rPr lang="en-US" altLang="zh-CN" dirty="0" smtClean="0"/>
                        <a:t>TRUE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a&amp;&amp;b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逻辑与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TRUE</a:t>
                      </a:r>
                      <a:r>
                        <a:rPr lang="zh-CN" altLang="en-US" dirty="0" smtClean="0"/>
                        <a:t>，如果</a:t>
                      </a:r>
                      <a:r>
                        <a:rPr lang="en-US" altLang="zh-CN" dirty="0" smtClean="0"/>
                        <a:t>a</a:t>
                      </a:r>
                      <a:r>
                        <a:rPr lang="zh-CN" altLang="en-US" dirty="0" smtClean="0"/>
                        <a:t>与</a:t>
                      </a:r>
                      <a:r>
                        <a:rPr lang="en-US" altLang="zh-CN" dirty="0" smtClean="0"/>
                        <a:t>b</a:t>
                      </a:r>
                      <a:r>
                        <a:rPr lang="zh-CN" altLang="en-US" dirty="0" smtClean="0"/>
                        <a:t>都为</a:t>
                      </a:r>
                      <a:r>
                        <a:rPr lang="en-US" altLang="zh-CN" dirty="0" smtClean="0"/>
                        <a:t>TRUE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a||b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逻辑或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TRUE</a:t>
                      </a:r>
                      <a:r>
                        <a:rPr lang="zh-CN" altLang="en-US" dirty="0" smtClean="0"/>
                        <a:t>，如果</a:t>
                      </a:r>
                      <a:r>
                        <a:rPr lang="en-US" altLang="zh-CN" dirty="0" smtClean="0"/>
                        <a:t>a</a:t>
                      </a:r>
                      <a:r>
                        <a:rPr lang="zh-CN" altLang="en-US" dirty="0" smtClean="0"/>
                        <a:t>或</a:t>
                      </a:r>
                      <a:r>
                        <a:rPr lang="en-US" altLang="zh-CN" dirty="0" smtClean="0"/>
                        <a:t>b</a:t>
                      </a:r>
                      <a:r>
                        <a:rPr lang="zh-CN" altLang="en-US" dirty="0" smtClean="0"/>
                        <a:t>任一为</a:t>
                      </a:r>
                      <a:r>
                        <a:rPr lang="en-US" altLang="zh-CN" dirty="0" smtClean="0"/>
                        <a:t>TRUE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2589212" y="2123917"/>
            <a:ext cx="8843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逻辑非</a:t>
            </a:r>
            <a:r>
              <a:rPr lang="en-US" altLang="zh-CN" dirty="0"/>
              <a:t>(!)</a:t>
            </a:r>
            <a:r>
              <a:rPr lang="zh-CN" altLang="en-US" dirty="0"/>
              <a:t>是单目运算符，它对操作数进行取反运算。当操作数为非</a:t>
            </a:r>
            <a:r>
              <a:rPr lang="en-US" altLang="zh-CN" dirty="0"/>
              <a:t>0(</a:t>
            </a:r>
            <a:r>
              <a:rPr lang="zh-CN" altLang="en-US" dirty="0"/>
              <a:t>逻辑真</a:t>
            </a:r>
            <a:r>
              <a:rPr lang="en-US" altLang="zh-CN" dirty="0"/>
              <a:t>)</a:t>
            </a:r>
            <a:r>
              <a:rPr lang="zh-CN" altLang="en-US" dirty="0"/>
              <a:t>时，！运算后结果为</a:t>
            </a:r>
            <a:r>
              <a:rPr lang="en-US" altLang="zh-CN" dirty="0"/>
              <a:t>0(</a:t>
            </a:r>
            <a:r>
              <a:rPr lang="zh-CN" altLang="en-US" dirty="0"/>
              <a:t>逻辑假</a:t>
            </a:r>
            <a:r>
              <a:rPr lang="en-US" altLang="zh-CN" dirty="0"/>
              <a:t>)</a:t>
            </a:r>
            <a:r>
              <a:rPr lang="zh-CN" altLang="en-US" dirty="0"/>
              <a:t>。反之，若操作数为</a:t>
            </a:r>
            <a:r>
              <a:rPr lang="en-US" altLang="zh-CN" dirty="0"/>
              <a:t>0(</a:t>
            </a:r>
            <a:r>
              <a:rPr lang="zh-CN" altLang="en-US" dirty="0"/>
              <a:t>逻辑假</a:t>
            </a:r>
            <a:r>
              <a:rPr lang="en-US" altLang="zh-CN" dirty="0"/>
              <a:t>)</a:t>
            </a:r>
            <a:r>
              <a:rPr lang="zh-CN" altLang="en-US" dirty="0"/>
              <a:t>，</a:t>
            </a:r>
            <a:r>
              <a:rPr lang="en-US" altLang="zh-CN" dirty="0"/>
              <a:t>!</a:t>
            </a:r>
            <a:r>
              <a:rPr lang="zh-CN" altLang="en-US" dirty="0"/>
              <a:t>运算后结果为</a:t>
            </a:r>
            <a:r>
              <a:rPr lang="en-US" altLang="zh-CN" dirty="0"/>
              <a:t>1(</a:t>
            </a:r>
            <a:r>
              <a:rPr lang="zh-CN" altLang="en-US" dirty="0"/>
              <a:t>逻辑真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2589212" y="5243513"/>
            <a:ext cx="8697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逻辑运算符的运算优先级为：</a:t>
            </a:r>
            <a:r>
              <a:rPr lang="en-US" altLang="zh-CN" dirty="0"/>
              <a:t>! </a:t>
            </a:r>
            <a:r>
              <a:rPr lang="zh-CN" altLang="en-US" dirty="0"/>
              <a:t>高于 </a:t>
            </a:r>
            <a:r>
              <a:rPr lang="en-US" altLang="zh-CN" dirty="0"/>
              <a:t>&amp;&amp; </a:t>
            </a:r>
            <a:r>
              <a:rPr lang="zh-CN" altLang="en-US" dirty="0"/>
              <a:t>高于</a:t>
            </a:r>
            <a:r>
              <a:rPr lang="en-US" altLang="zh-CN" dirty="0"/>
              <a:t>||</a:t>
            </a:r>
            <a:r>
              <a:rPr lang="zh-CN" altLang="en-US" dirty="0"/>
              <a:t>。注意，！的优先级具有较高优先级，甚至高于算术运算符。而</a:t>
            </a:r>
            <a:r>
              <a:rPr lang="en-US" altLang="zh-CN" dirty="0"/>
              <a:t>&amp;&amp;</a:t>
            </a:r>
            <a:r>
              <a:rPr lang="zh-CN" altLang="en-US" dirty="0"/>
              <a:t>和</a:t>
            </a:r>
            <a:r>
              <a:rPr lang="en-US" altLang="zh-CN" dirty="0"/>
              <a:t>||</a:t>
            </a:r>
            <a:r>
              <a:rPr lang="zh-CN" altLang="en-US" dirty="0"/>
              <a:t>的优先级则比算术运算符和关系运算符低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6517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17712" y="733425"/>
            <a:ext cx="8915400" cy="923925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因</a:t>
            </a:r>
            <a:r>
              <a:rPr lang="en-US" altLang="zh-CN" dirty="0"/>
              <a:t>C++</a:t>
            </a:r>
            <a:r>
              <a:rPr lang="zh-CN" altLang="en-US" dirty="0"/>
              <a:t>将逻辑值保存为整数值，这样使得逻辑值可参与所有的运算，而且逻辑运算符可作用于所有类型的值，而没有语法错误提示。这是</a:t>
            </a:r>
            <a:r>
              <a:rPr lang="en-US" altLang="zh-CN" dirty="0"/>
              <a:t>C/C++</a:t>
            </a:r>
            <a:r>
              <a:rPr lang="zh-CN" altLang="en-US" dirty="0"/>
              <a:t>语法不严密之处。读者应注意避免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884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C7EDCC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808</TotalTime>
  <Words>4095</Words>
  <Application>Microsoft Office PowerPoint</Application>
  <PresentationFormat>宽屏</PresentationFormat>
  <Paragraphs>343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幼圆</vt:lpstr>
      <vt:lpstr>Arial</vt:lpstr>
      <vt:lpstr>Century Gothic</vt:lpstr>
      <vt:lpstr>Courier New</vt:lpstr>
      <vt:lpstr>Wingdings</vt:lpstr>
      <vt:lpstr>Wingdings 3</vt:lpstr>
      <vt:lpstr>丝状</vt:lpstr>
      <vt:lpstr>运算符与表达式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表达式</vt:lpstr>
      <vt:lpstr>类型转换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Www.SangSan.Cn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运算符与表达式</dc:title>
  <dc:creator>桑三博客</dc:creator>
  <cp:lastModifiedBy>桑三博客</cp:lastModifiedBy>
  <cp:revision>52</cp:revision>
  <dcterms:created xsi:type="dcterms:W3CDTF">2014-05-26T12:05:05Z</dcterms:created>
  <dcterms:modified xsi:type="dcterms:W3CDTF">2014-05-29T01:54:49Z</dcterms:modified>
</cp:coreProperties>
</file>