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79" r:id="rId4"/>
    <p:sldId id="280" r:id="rId5"/>
    <p:sldId id="278" r:id="rId6"/>
    <p:sldId id="281" r:id="rId7"/>
    <p:sldId id="258" r:id="rId8"/>
    <p:sldId id="282" r:id="rId9"/>
    <p:sldId id="283" r:id="rId10"/>
    <p:sldId id="259" r:id="rId11"/>
    <p:sldId id="260" r:id="rId12"/>
    <p:sldId id="284" r:id="rId13"/>
    <p:sldId id="261" r:id="rId14"/>
    <p:sldId id="285" r:id="rId15"/>
    <p:sldId id="262" r:id="rId16"/>
    <p:sldId id="263" r:id="rId17"/>
    <p:sldId id="286" r:id="rId18"/>
    <p:sldId id="264" r:id="rId19"/>
    <p:sldId id="287" r:id="rId20"/>
    <p:sldId id="265" r:id="rId21"/>
    <p:sldId id="288" r:id="rId22"/>
    <p:sldId id="266" r:id="rId23"/>
    <p:sldId id="267" r:id="rId24"/>
    <p:sldId id="289" r:id="rId25"/>
    <p:sldId id="268" r:id="rId26"/>
    <p:sldId id="290" r:id="rId27"/>
    <p:sldId id="291" r:id="rId28"/>
    <p:sldId id="269" r:id="rId29"/>
    <p:sldId id="292" r:id="rId30"/>
    <p:sldId id="270" r:id="rId31"/>
    <p:sldId id="293" r:id="rId32"/>
    <p:sldId id="271" r:id="rId33"/>
    <p:sldId id="272" r:id="rId34"/>
    <p:sldId id="294" r:id="rId35"/>
    <p:sldId id="273" r:id="rId36"/>
    <p:sldId id="295" r:id="rId37"/>
    <p:sldId id="274" r:id="rId38"/>
    <p:sldId id="275" r:id="rId39"/>
    <p:sldId id="296" r:id="rId40"/>
    <p:sldId id="276" r:id="rId41"/>
    <p:sldId id="277" r:id="rId4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77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E0B13B-334B-4569-8CA3-942EF0063105}" type="datetimeFigureOut">
              <a:rPr lang="zh-CN" altLang="en-US" smtClean="0"/>
              <a:t>2012/10/17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3C77E8-F2F9-4DA1-BCCA-39C9AE881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9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0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CN" altLang="en-US" b="0" i="0" u="none" strike="noStrike" kern="1800" baseline="0" smtClean="0">
                <a:latin typeface="方正大标宋简体"/>
              </a:rPr>
              <a:t>第</a:t>
            </a:r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zh-CN" altLang="en-US" b="0" i="0" u="none" strike="noStrike" kern="1800" baseline="0" smtClean="0">
                <a:latin typeface="方正大标宋简体"/>
              </a:rPr>
              <a:t>章  集合框架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集合框架是</a:t>
            </a:r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语言的重要组成部分，它包含了系统而完整的集合层次体系，封装了大量的数据结构的实现。深刻理解</a:t>
            </a:r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集合框架的组成结构及其中的实现类和算法，能极大提高程序员编码的能力。本章讲述</a:t>
            </a:r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集合框架，主要包括集合框架的概念、集合框架接口，以及列表、集合、映射三种结构还有迭代方法、比较方法和较早以前版本的类和接口。下面就让我们一起来学习这些内容。</a:t>
            </a:r>
          </a:p>
        </p:txBody>
      </p:sp>
    </p:spTree>
    <p:extLst>
      <p:ext uri="{BB962C8B-B14F-4D97-AF65-F5344CB8AC3E}">
        <p14:creationId xmlns:p14="http://schemas.microsoft.com/office/powerpoint/2010/main" val="216164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13.3  </a:t>
            </a:r>
            <a:r>
              <a:rPr lang="zh-CN" altLang="en-US" b="0" i="0" u="none" strike="noStrike" kern="1800" baseline="0" smtClean="0">
                <a:latin typeface="方正大标宋简体"/>
              </a:rPr>
              <a:t>列表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u="none" strike="noStrike" baseline="0" smtClean="0">
                <a:latin typeface="Times New Roman"/>
              </a:rPr>
              <a:t>List</a:t>
            </a:r>
            <a:r>
              <a:rPr lang="zh-CN" altLang="en-US" b="0" i="0" u="none" strike="noStrike" baseline="0" smtClean="0">
                <a:latin typeface="Times New Roman"/>
              </a:rPr>
              <a:t>列表作为集合的一种，其主要特点在于其中的元素保持一定的顺序。本节将具体讲解</a:t>
            </a:r>
            <a:r>
              <a:rPr lang="en-US" altLang="zh-CN" b="0" i="0" u="none" strike="noStrike" baseline="0" smtClean="0">
                <a:latin typeface="Times New Roman"/>
              </a:rPr>
              <a:t>List</a:t>
            </a:r>
            <a:r>
              <a:rPr lang="zh-CN" altLang="en-US" b="0" i="0" u="none" strike="noStrike" baseline="0" smtClean="0">
                <a:latin typeface="Times New Roman"/>
              </a:rPr>
              <a:t>的两种实现类（</a:t>
            </a:r>
            <a:r>
              <a:rPr lang="en-US" altLang="zh-CN" b="0" i="0" u="none" strike="noStrike" baseline="0" smtClean="0">
                <a:latin typeface="Times New Roman"/>
              </a:rPr>
              <a:t>ArrayList</a:t>
            </a:r>
            <a:r>
              <a:rPr lang="zh-CN" altLang="en-US" b="0" i="0" u="none" strike="noStrike" baseline="0" smtClean="0">
                <a:latin typeface="Times New Roman"/>
              </a:rPr>
              <a:t>类和</a:t>
            </a:r>
            <a:r>
              <a:rPr lang="en-US" altLang="zh-CN" b="0" i="0" u="none" strike="noStrike" baseline="0" smtClean="0">
                <a:latin typeface="Times New Roman"/>
              </a:rPr>
              <a:t>LinkedList</a:t>
            </a:r>
            <a:r>
              <a:rPr lang="zh-CN" altLang="en-US" b="0" i="0" u="none" strike="noStrike" baseline="0" smtClean="0">
                <a:latin typeface="Times New Roman"/>
              </a:rPr>
              <a:t>类）的使用。</a:t>
            </a:r>
          </a:p>
        </p:txBody>
      </p:sp>
    </p:spTree>
    <p:extLst>
      <p:ext uri="{BB962C8B-B14F-4D97-AF65-F5344CB8AC3E}">
        <p14:creationId xmlns:p14="http://schemas.microsoft.com/office/powerpoint/2010/main" val="107148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3.1  ArrayList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2000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类是对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AbstractList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类的扩展。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支持可随需要而增长的动态数组。在</a:t>
            </a:r>
            <a:r>
              <a:rPr lang="en-US" altLang="zh-CN" sz="2000" b="0" i="0" u="none" strike="noStrike" baseline="0" dirty="0" smtClean="0">
                <a:latin typeface="Times New Roman"/>
              </a:rPr>
              <a:t>Java</a:t>
            </a:r>
            <a:r>
              <a:rPr lang="zh-CN" altLang="en-US" sz="2000" b="0" i="0" u="none" strike="noStrike" baseline="0" dirty="0" smtClean="0">
                <a:latin typeface="Times New Roman"/>
              </a:rPr>
              <a:t>中，标准数组是定长的。它们被创建之后，就不能被加长或缩短，也就意味着开发者必须先知道数组可以容纳多少元素。一般情况下，只有在运行时才能知道需要多大的数组。为了解决这个问题，类集框架定义了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能够动态地增加或减小其大小。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sz="2000" b="0" i="0" u="none" strike="noStrike" baseline="0" dirty="0" smtClean="0">
                <a:latin typeface="Times New Roman"/>
              </a:rPr>
              <a:t>有三种构造方法，如图</a:t>
            </a:r>
            <a:r>
              <a:rPr lang="en-US" altLang="zh-CN" sz="2000" b="0" i="0" u="none" strike="noStrike" baseline="0" dirty="0" smtClean="0">
                <a:latin typeface="Times New Roman"/>
              </a:rPr>
              <a:t>13.6</a:t>
            </a:r>
            <a:r>
              <a:rPr lang="zh-CN" altLang="en-US" sz="2000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19402"/>
              </p:ext>
            </p:extLst>
          </p:nvPr>
        </p:nvGraphicFramePr>
        <p:xfrm>
          <a:off x="1259632" y="4221088"/>
          <a:ext cx="6861119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Visio" r:id="rId3" imgW="5351184" imgH="1066656" progId="Visio.Drawing.11">
                  <p:embed/>
                </p:oleObj>
              </mc:Choice>
              <mc:Fallback>
                <p:oleObj name="Visio" r:id="rId3" imgW="5351184" imgH="106665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21088"/>
                        <a:ext cx="6861119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8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3.1  ArrayList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err="1">
                <a:latin typeface="Times New Roman"/>
              </a:rPr>
              <a:t>ArrayList</a:t>
            </a:r>
            <a:r>
              <a:rPr lang="zh-CN" altLang="en-US" dirty="0">
                <a:latin typeface="Times New Roman"/>
              </a:rPr>
              <a:t>类的主要方法与功能描述如表</a:t>
            </a:r>
            <a:r>
              <a:rPr lang="en-US" altLang="zh-CN" dirty="0">
                <a:latin typeface="Times New Roman"/>
              </a:rPr>
              <a:t>13.3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147711"/>
              </p:ext>
            </p:extLst>
          </p:nvPr>
        </p:nvGraphicFramePr>
        <p:xfrm>
          <a:off x="1259632" y="2492896"/>
          <a:ext cx="6480720" cy="3384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4366"/>
                <a:gridCol w="4206354"/>
              </a:tblGrid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方法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功能描述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boolean add(E o)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将指定的元素追加到列表的最后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void add(int index,E element)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将参数</a:t>
                      </a:r>
                      <a:r>
                        <a:rPr lang="en-US" sz="900">
                          <a:effectLst/>
                        </a:rPr>
                        <a:t>element</a:t>
                      </a:r>
                      <a:r>
                        <a:rPr lang="zh-CN" sz="900">
                          <a:effectLst/>
                        </a:rPr>
                        <a:t>表示的元素插入此列表中参数</a:t>
                      </a:r>
                      <a:r>
                        <a:rPr lang="en-US" sz="900">
                          <a:effectLst/>
                        </a:rPr>
                        <a:t>index</a:t>
                      </a:r>
                      <a:r>
                        <a:rPr lang="zh-CN" sz="900">
                          <a:effectLst/>
                        </a:rPr>
                        <a:t>表示指定位置中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boolean addAll(Collection c)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将</a:t>
                      </a:r>
                      <a:r>
                        <a:rPr lang="en-US" sz="900">
                          <a:effectLst/>
                        </a:rPr>
                        <a:t>Collection</a:t>
                      </a:r>
                      <a:r>
                        <a:rPr lang="zh-CN" sz="900">
                          <a:effectLst/>
                        </a:rPr>
                        <a:t>中所有元素追加到此列表的尾部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void clear()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删除列表中的所有元素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45564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boolean contains(Object elem)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判断此列表是否包含参数</a:t>
                      </a:r>
                      <a:r>
                        <a:rPr lang="en-US" sz="900">
                          <a:effectLst/>
                        </a:rPr>
                        <a:t>elem</a:t>
                      </a:r>
                      <a:r>
                        <a:rPr lang="zh-CN" sz="900">
                          <a:effectLst/>
                        </a:rPr>
                        <a:t>表示的指定元素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get(int index)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返回列表中指定位置上的元素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boolean isEmpty()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判断此列表中有没有元素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remove(int index)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删除列表中指定位置上的元素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set(int index, E element)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用参数</a:t>
                      </a:r>
                      <a:r>
                        <a:rPr lang="en-US" sz="900">
                          <a:effectLst/>
                        </a:rPr>
                        <a:t>element</a:t>
                      </a:r>
                      <a:r>
                        <a:rPr lang="zh-CN" sz="900">
                          <a:effectLst/>
                        </a:rPr>
                        <a:t>表示指定的元素代替列表中指定位置上的元素。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int size()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返回列表中的元素数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Object[] toArray()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返回一个包含列表中所有元素的数组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T[] toArray(T[] a)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返回一个包含列表中所有元素的数组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252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void trimToSize()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将容量调整为该列表的当前大小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793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3.2  LinkedList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err="1" smtClean="0">
                <a:latin typeface="Times New Roman"/>
              </a:rPr>
              <a:t>LinkedList</a:t>
            </a:r>
            <a:r>
              <a:rPr lang="zh-CN" altLang="en-US" b="0" i="0" u="none" strike="noStrike" baseline="0" dirty="0" smtClean="0">
                <a:latin typeface="Times New Roman"/>
              </a:rPr>
              <a:t>类是对</a:t>
            </a:r>
            <a:r>
              <a:rPr lang="en-US" altLang="zh-CN" b="0" i="0" u="none" strike="noStrike" baseline="0" dirty="0" err="1" smtClean="0">
                <a:latin typeface="Times New Roman"/>
              </a:rPr>
              <a:t>AbstractSequentialList</a:t>
            </a:r>
            <a:r>
              <a:rPr lang="zh-CN" altLang="en-US" b="0" i="0" u="none" strike="noStrike" baseline="0" dirty="0" smtClean="0">
                <a:latin typeface="Times New Roman"/>
              </a:rPr>
              <a:t>类的扩展。它提供了一个链接列表的数据结构。</a:t>
            </a:r>
            <a:r>
              <a:rPr lang="en-US" altLang="zh-CN" b="0" i="0" u="none" strike="noStrike" baseline="0" dirty="0" err="1" smtClean="0">
                <a:latin typeface="Times New Roman"/>
              </a:rPr>
              <a:t>LinkedList</a:t>
            </a:r>
            <a:r>
              <a:rPr lang="zh-CN" altLang="en-US" b="0" i="0" u="none" strike="noStrike" baseline="0" dirty="0" smtClean="0">
                <a:latin typeface="Times New Roman"/>
              </a:rPr>
              <a:t>类有两种构造方法，如图</a:t>
            </a:r>
            <a:r>
              <a:rPr lang="en-US" altLang="zh-CN" b="0" i="0" u="none" strike="noStrike" baseline="0" dirty="0" smtClean="0">
                <a:latin typeface="Times New Roman"/>
              </a:rPr>
              <a:t>13.8</a:t>
            </a:r>
            <a:r>
              <a:rPr lang="zh-CN" altLang="en-US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8746"/>
              </p:ext>
            </p:extLst>
          </p:nvPr>
        </p:nvGraphicFramePr>
        <p:xfrm>
          <a:off x="1259632" y="4149080"/>
          <a:ext cx="706574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Visio" r:id="rId3" imgW="5427648" imgH="659705" progId="Visio.Drawing.11">
                  <p:embed/>
                </p:oleObj>
              </mc:Choice>
              <mc:Fallback>
                <p:oleObj name="Visio" r:id="rId3" imgW="5427648" imgH="65970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9080"/>
                        <a:ext cx="7065742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25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3.2  LinkedList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67833" y="2132856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除了它继承的方法之外，</a:t>
            </a:r>
            <a:r>
              <a:rPr lang="en-US" altLang="zh-CN" dirty="0" err="1">
                <a:latin typeface="Times New Roman"/>
              </a:rPr>
              <a:t>LinkedList</a:t>
            </a:r>
            <a:r>
              <a:rPr lang="zh-CN" altLang="en-US" dirty="0">
                <a:latin typeface="Times New Roman"/>
              </a:rPr>
              <a:t>类本身还定义了一些有用的方法，这些方法主要用于操作和访问列表。它们具体的作用我们用图</a:t>
            </a:r>
            <a:r>
              <a:rPr lang="en-US" altLang="zh-CN" dirty="0">
                <a:latin typeface="Times New Roman"/>
              </a:rPr>
              <a:t>13.9</a:t>
            </a:r>
            <a:r>
              <a:rPr lang="zh-CN" altLang="en-US" dirty="0">
                <a:latin typeface="Times New Roman"/>
              </a:rPr>
              <a:t>来表示。</a:t>
            </a:r>
          </a:p>
          <a:p>
            <a:pPr marR="0" lvl="0" rtl="0"/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592819"/>
              </p:ext>
            </p:extLst>
          </p:nvPr>
        </p:nvGraphicFramePr>
        <p:xfrm>
          <a:off x="1475656" y="3429000"/>
          <a:ext cx="6336704" cy="255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Visio" r:id="rId3" imgW="4577256" imgH="1842171" progId="Visio.Drawing.11">
                  <p:embed/>
                </p:oleObj>
              </mc:Choice>
              <mc:Fallback>
                <p:oleObj name="Visio" r:id="rId3" imgW="4577256" imgH="184217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29000"/>
                        <a:ext cx="6336704" cy="2552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99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13.4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u="none" strike="noStrike" baseline="0" smtClean="0">
                <a:latin typeface="Times New Roman"/>
              </a:rPr>
              <a:t>Set</a:t>
            </a:r>
            <a:r>
              <a:rPr lang="zh-CN" altLang="en-US" b="0" i="0" u="none" strike="noStrike" baseline="0" smtClean="0">
                <a:latin typeface="Times New Roman"/>
              </a:rPr>
              <a:t>集合是一种不包含重复元素的</a:t>
            </a:r>
            <a:r>
              <a:rPr lang="en-US" altLang="zh-CN" b="0" i="0" u="none" strike="noStrike" baseline="0" smtClean="0">
                <a:latin typeface="Times New Roman"/>
              </a:rPr>
              <a:t>Collection</a:t>
            </a:r>
            <a:r>
              <a:rPr lang="zh-CN" altLang="en-US" b="0" i="0" u="none" strike="noStrike" baseline="0" smtClean="0">
                <a:latin typeface="Times New Roman"/>
              </a:rPr>
              <a:t>，即</a:t>
            </a:r>
            <a:r>
              <a:rPr lang="en-US" altLang="zh-CN" b="0" i="0" u="none" strike="noStrike" baseline="0" smtClean="0">
                <a:latin typeface="Times New Roman"/>
              </a:rPr>
              <a:t>Set</a:t>
            </a:r>
            <a:r>
              <a:rPr lang="zh-CN" altLang="en-US" b="0" i="0" u="none" strike="noStrike" baseline="0" smtClean="0">
                <a:latin typeface="Times New Roman"/>
              </a:rPr>
              <a:t>的构造函数有一个约束条件，传入的</a:t>
            </a:r>
            <a:r>
              <a:rPr lang="en-US" altLang="zh-CN" b="0" i="0" u="none" strike="noStrike" baseline="0" smtClean="0">
                <a:latin typeface="Times New Roman"/>
              </a:rPr>
              <a:t>Collection</a:t>
            </a:r>
            <a:r>
              <a:rPr lang="zh-CN" altLang="en-US" b="0" i="0" u="none" strike="noStrike" baseline="0" smtClean="0">
                <a:latin typeface="Times New Roman"/>
              </a:rPr>
              <a:t>参数不能包含重复的元素。本节将介绍</a:t>
            </a:r>
            <a:r>
              <a:rPr lang="en-US" altLang="zh-CN" b="0" i="0" u="none" strike="noStrike" baseline="0" smtClean="0">
                <a:latin typeface="Times New Roman"/>
              </a:rPr>
              <a:t>Set</a:t>
            </a:r>
            <a:r>
              <a:rPr lang="zh-CN" altLang="en-US" b="0" i="0" u="none" strike="noStrike" baseline="0" smtClean="0">
                <a:latin typeface="Times New Roman"/>
              </a:rPr>
              <a:t>中的两个主要的类</a:t>
            </a:r>
            <a:r>
              <a:rPr lang="en-US" altLang="zh-CN" b="0" i="0" u="none" strike="noStrike" baseline="0" smtClean="0">
                <a:latin typeface="Times New Roman"/>
              </a:rPr>
              <a:t>HashSet</a:t>
            </a:r>
            <a:r>
              <a:rPr lang="zh-CN" altLang="en-US" b="0" i="0" u="none" strike="noStrike" baseline="0" smtClean="0">
                <a:latin typeface="Times New Roman"/>
              </a:rPr>
              <a:t>类和</a:t>
            </a:r>
            <a:r>
              <a:rPr lang="en-US" altLang="zh-CN" b="0" i="0" u="none" strike="noStrike" baseline="0" smtClean="0">
                <a:latin typeface="Times New Roman"/>
              </a:rPr>
              <a:t>TreeSet</a:t>
            </a:r>
            <a:r>
              <a:rPr lang="zh-CN" altLang="en-US" b="0" i="0" u="none" strike="noStrike" baseline="0" smtClean="0">
                <a:latin typeface="Times New Roman"/>
              </a:rPr>
              <a:t>类。</a:t>
            </a:r>
          </a:p>
        </p:txBody>
      </p:sp>
    </p:spTree>
    <p:extLst>
      <p:ext uri="{BB962C8B-B14F-4D97-AF65-F5344CB8AC3E}">
        <p14:creationId xmlns:p14="http://schemas.microsoft.com/office/powerpoint/2010/main" val="4022585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4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1</a:t>
            </a:r>
            <a:r>
              <a:rPr lang="zh-CN" altLang="en-US" b="0" i="0" u="none" strike="noStrike" kern="1800" baseline="0" smtClean="0">
                <a:latin typeface="方正大标宋简体"/>
              </a:rPr>
              <a:t>  </a:t>
            </a:r>
            <a:r>
              <a:rPr lang="en-US" altLang="zh-CN" b="0" i="0" u="none" strike="noStrike" kern="1800" baseline="0" smtClean="0">
                <a:latin typeface="方正大标宋简体"/>
              </a:rPr>
              <a:t>HashSet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988840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2000" b="0" i="0" u="none" strike="noStrike" baseline="0" dirty="0" err="1" smtClean="0">
                <a:latin typeface="Times New Roman"/>
              </a:rPr>
              <a:t>HashSet</a:t>
            </a:r>
            <a:r>
              <a:rPr lang="zh-CN" altLang="en-US" sz="2000" b="0" i="0" u="none" strike="noStrike" baseline="0" dirty="0" smtClean="0">
                <a:latin typeface="Times New Roman"/>
              </a:rPr>
              <a:t>类是对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AbstractSet</a:t>
            </a:r>
            <a:r>
              <a:rPr lang="zh-CN" altLang="en-US" sz="2000" b="0" i="0" u="none" strike="noStrike" baseline="0" dirty="0" smtClean="0">
                <a:latin typeface="Times New Roman"/>
              </a:rPr>
              <a:t>类的扩展。它创建了一个类集。该类集使用散列表进行存储，而散列表则通过使用称之为散列法的机制来存储信息。在散列中，一个关键字的信息内容被用来确定唯一的一个值，称为散列码。而散列码则被用来当作与关键字相连的数据的存储下标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HashSet</a:t>
            </a:r>
            <a:r>
              <a:rPr lang="zh-CN" altLang="en-US" sz="2000" b="0" i="0" u="none" strike="noStrike" baseline="0" dirty="0" smtClean="0">
                <a:latin typeface="Times New Roman"/>
              </a:rPr>
              <a:t>类的构造方法如图</a:t>
            </a:r>
            <a:r>
              <a:rPr lang="en-US" altLang="zh-CN" sz="2000" b="0" i="0" u="none" strike="noStrike" baseline="0" dirty="0" smtClean="0">
                <a:latin typeface="Times New Roman"/>
              </a:rPr>
              <a:t>13.11</a:t>
            </a:r>
            <a:r>
              <a:rPr lang="zh-CN" altLang="en-US" sz="2000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920137"/>
              </p:ext>
            </p:extLst>
          </p:nvPr>
        </p:nvGraphicFramePr>
        <p:xfrm>
          <a:off x="1403648" y="4005064"/>
          <a:ext cx="698313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Visio" r:id="rId3" imgW="5355720" imgH="1327605" progId="Visio.Drawing.11">
                  <p:embed/>
                </p:oleObj>
              </mc:Choice>
              <mc:Fallback>
                <p:oleObj name="Visio" r:id="rId3" imgW="5355720" imgH="132760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05064"/>
                        <a:ext cx="6983135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37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4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1</a:t>
            </a:r>
            <a:r>
              <a:rPr lang="zh-CN" altLang="en-US" b="0" i="0" u="none" strike="noStrike" kern="1800" baseline="0" smtClean="0">
                <a:latin typeface="方正大标宋简体"/>
              </a:rPr>
              <a:t>  </a:t>
            </a:r>
            <a:r>
              <a:rPr lang="en-US" altLang="zh-CN" b="0" i="0" u="none" strike="noStrike" kern="1800" baseline="0" smtClean="0">
                <a:latin typeface="方正大标宋简体"/>
              </a:rPr>
              <a:t>HashSet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408333" cy="4824536"/>
          </a:xfrm>
        </p:spPr>
        <p:txBody>
          <a:bodyPr>
            <a:normAutofit/>
          </a:bodyPr>
          <a:lstStyle/>
          <a:p>
            <a:pPr lvl="0"/>
            <a:r>
              <a:rPr lang="zh-CN" altLang="en-US" sz="2000" dirty="0">
                <a:latin typeface="Times New Roman"/>
              </a:rPr>
              <a:t>图</a:t>
            </a:r>
            <a:r>
              <a:rPr lang="en-US" altLang="zh-CN" sz="2000" dirty="0">
                <a:latin typeface="Times New Roman"/>
              </a:rPr>
              <a:t>13.11</a:t>
            </a:r>
            <a:r>
              <a:rPr lang="zh-CN" altLang="en-US" sz="2000" dirty="0">
                <a:latin typeface="Times New Roman"/>
              </a:rPr>
              <a:t>中所提到的填充比必须介于</a:t>
            </a:r>
            <a:r>
              <a:rPr lang="en-US" altLang="zh-CN" sz="2000" dirty="0">
                <a:latin typeface="Times New Roman"/>
              </a:rPr>
              <a:t>0.0</a:t>
            </a:r>
            <a:r>
              <a:rPr lang="zh-CN" altLang="en-US" sz="2000" dirty="0">
                <a:latin typeface="Times New Roman"/>
              </a:rPr>
              <a:t>与</a:t>
            </a:r>
            <a:r>
              <a:rPr lang="en-US" altLang="zh-CN" sz="2000" dirty="0">
                <a:latin typeface="Times New Roman"/>
              </a:rPr>
              <a:t>1.0</a:t>
            </a:r>
            <a:r>
              <a:rPr lang="zh-CN" altLang="en-US" sz="2000" dirty="0">
                <a:latin typeface="Times New Roman"/>
              </a:rPr>
              <a:t>之间。它决定在散列集合向上调整大小之前，有多少能被充满。具体地说，就是当元素的个数大于散列集合容量乘以它的填充比时，散列集合会被扩大。这里要注意的是，散列集合并不能确定其元素的排列顺序。如果需要排序存储，可以使用下面将会讲到的</a:t>
            </a:r>
            <a:r>
              <a:rPr lang="en-US" altLang="zh-CN" sz="2000" dirty="0" err="1">
                <a:latin typeface="Times New Roman"/>
              </a:rPr>
              <a:t>TreeSet</a:t>
            </a:r>
            <a:r>
              <a:rPr lang="zh-CN" altLang="en-US" sz="2000" dirty="0">
                <a:latin typeface="Times New Roman"/>
              </a:rPr>
              <a:t>类。</a:t>
            </a:r>
            <a:r>
              <a:rPr lang="en-US" altLang="zh-CN" sz="2000" dirty="0" err="1">
                <a:latin typeface="Times New Roman"/>
              </a:rPr>
              <a:t>HashSet</a:t>
            </a:r>
            <a:r>
              <a:rPr lang="zh-CN" altLang="en-US" sz="2000" dirty="0">
                <a:latin typeface="Times New Roman"/>
              </a:rPr>
              <a:t>类的主要方法及功能描述如表</a:t>
            </a:r>
            <a:r>
              <a:rPr lang="en-US" altLang="zh-CN" sz="2000" dirty="0">
                <a:latin typeface="Times New Roman"/>
              </a:rPr>
              <a:t>13.4</a:t>
            </a:r>
            <a:r>
              <a:rPr lang="zh-CN" altLang="en-US" sz="2000" dirty="0">
                <a:latin typeface="Times New Roman"/>
              </a:rPr>
              <a:t>所示</a:t>
            </a:r>
            <a:r>
              <a:rPr lang="zh-CN" altLang="en-US" sz="2000" dirty="0" smtClean="0">
                <a:latin typeface="Times New Roman"/>
              </a:rPr>
              <a:t>。</a:t>
            </a:r>
            <a:endParaRPr lang="en-US" altLang="zh-CN" sz="2000" dirty="0" smtClean="0">
              <a:latin typeface="Times New Roman"/>
            </a:endParaRPr>
          </a:p>
          <a:p>
            <a:pPr lvl="0"/>
            <a:endParaRPr lang="en-US" altLang="zh-CN" sz="2000" dirty="0">
              <a:latin typeface="Times New Roman"/>
            </a:endParaRPr>
          </a:p>
          <a:p>
            <a:pPr lvl="0"/>
            <a:endParaRPr lang="en-US" altLang="zh-CN" sz="2000" dirty="0" smtClean="0">
              <a:latin typeface="Times New Roman"/>
            </a:endParaRPr>
          </a:p>
          <a:p>
            <a:pPr lvl="0"/>
            <a:endParaRPr lang="en-US" altLang="zh-CN" sz="2000" dirty="0">
              <a:latin typeface="Times New Roman"/>
            </a:endParaRPr>
          </a:p>
          <a:p>
            <a:pPr lvl="0"/>
            <a:endParaRPr lang="en-US" altLang="zh-CN" sz="2000" dirty="0" smtClean="0">
              <a:latin typeface="Times New Roman"/>
            </a:endParaRPr>
          </a:p>
          <a:p>
            <a:pPr lvl="0"/>
            <a:endParaRPr lang="zh-CN" altLang="en-US" sz="2000" dirty="0">
              <a:latin typeface="Times New Roman"/>
            </a:endParaRPr>
          </a:p>
          <a:p>
            <a:pPr lvl="0"/>
            <a:endParaRPr lang="zh-CN" altLang="en-US" sz="2000" dirty="0">
              <a:latin typeface="Times New Roman"/>
            </a:endParaRPr>
          </a:p>
          <a:p>
            <a:pPr lvl="0"/>
            <a:r>
              <a:rPr lang="zh-CN" altLang="en-US" sz="2000" dirty="0">
                <a:latin typeface="Times New Roman"/>
              </a:rPr>
              <a:t>正如上面所说的一样，</a:t>
            </a:r>
            <a:r>
              <a:rPr lang="en-US" altLang="zh-CN" sz="2000" dirty="0" err="1">
                <a:latin typeface="Times New Roman"/>
              </a:rPr>
              <a:t>HashSet</a:t>
            </a:r>
            <a:r>
              <a:rPr lang="zh-CN" altLang="en-US" sz="2000" dirty="0">
                <a:latin typeface="Times New Roman"/>
              </a:rPr>
              <a:t>中的元素并没有按照顺序进行存储。</a:t>
            </a:r>
          </a:p>
          <a:p>
            <a:pPr lvl="0"/>
            <a:endParaRPr lang="zh-CN" altLang="en-US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3646"/>
              </p:ext>
            </p:extLst>
          </p:nvPr>
        </p:nvGraphicFramePr>
        <p:xfrm>
          <a:off x="1547664" y="3789040"/>
          <a:ext cx="6336704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785"/>
                <a:gridCol w="4250919"/>
              </a:tblGrid>
              <a:tr h="20117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方法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功能描述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public </a:t>
                      </a:r>
                      <a:r>
                        <a:rPr lang="en-US" sz="1000" dirty="0" err="1">
                          <a:effectLst/>
                        </a:rPr>
                        <a:t>boolean</a:t>
                      </a:r>
                      <a:r>
                        <a:rPr lang="en-US" sz="1000" dirty="0">
                          <a:effectLst/>
                        </a:rPr>
                        <a:t> add(E o)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向集合添加指定元素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public void clear()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清空集合中所有元素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40686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boolean contains(Object o)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判断集合是否包含指定元素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boolean isEmpty()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判断集合是否还有元素。如果集合不包含任何元素，则返回</a:t>
                      </a:r>
                      <a:r>
                        <a:rPr lang="en-US" sz="1000" dirty="0">
                          <a:effectLst/>
                        </a:rPr>
                        <a:t>true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Iterator iterator()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返回对此集合中元素进行迭代的迭代器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boolean remove(Object o)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删除集合中的元素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int size()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返回此集合中的元素的个数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011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Object[] toArray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将集合中的元素放到数组中，并返回该数组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7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4.2</a:t>
            </a:r>
            <a:r>
              <a:rPr lang="zh-CN" altLang="en-US" b="0" i="0" u="none" strike="noStrike" kern="1800" baseline="0" smtClean="0">
                <a:latin typeface="方正大标宋简体"/>
              </a:rPr>
              <a:t>  </a:t>
            </a:r>
            <a:r>
              <a:rPr lang="en-US" altLang="zh-CN" b="0" i="0" u="none" strike="noStrike" kern="1800" baseline="0" smtClean="0">
                <a:latin typeface="方正大标宋简体"/>
              </a:rPr>
              <a:t>TreeSet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err="1" smtClean="0">
                <a:latin typeface="Times New Roman"/>
              </a:rPr>
              <a:t>TreeSet</a:t>
            </a:r>
            <a:r>
              <a:rPr lang="zh-CN" altLang="en-US" b="0" i="0" u="none" strike="noStrike" baseline="0" dirty="0" smtClean="0">
                <a:latin typeface="Times New Roman"/>
              </a:rPr>
              <a:t>为使用树来进行存储的</a:t>
            </a:r>
            <a:r>
              <a:rPr lang="en-US" altLang="zh-CN" b="0" i="0" u="none" strike="noStrike" baseline="0" dirty="0" smtClean="0">
                <a:latin typeface="Times New Roman"/>
              </a:rPr>
              <a:t>Set</a:t>
            </a:r>
            <a:r>
              <a:rPr lang="zh-CN" altLang="en-US" b="0" i="0" u="none" strike="noStrike" baseline="0" dirty="0" smtClean="0">
                <a:latin typeface="Times New Roman"/>
              </a:rPr>
              <a:t>接口提供了一个工具。对象按升序进行存储，这方便我们对其进行访问和检索。在存储了大量的需要进行快速检索的排序信息的情况下，</a:t>
            </a:r>
            <a:r>
              <a:rPr lang="en-US" altLang="zh-CN" b="0" i="0" u="none" strike="noStrike" baseline="0" dirty="0" err="1" smtClean="0">
                <a:latin typeface="Times New Roman"/>
              </a:rPr>
              <a:t>TreeSet</a:t>
            </a:r>
            <a:r>
              <a:rPr lang="zh-CN" altLang="en-US" b="0" i="0" u="none" strike="noStrike" baseline="0" dirty="0" smtClean="0">
                <a:latin typeface="Times New Roman"/>
              </a:rPr>
              <a:t>是一个很好的选择。</a:t>
            </a:r>
            <a:r>
              <a:rPr lang="en-US" altLang="zh-CN" b="0" i="0" u="none" strike="noStrike" baseline="0" dirty="0" err="1" smtClean="0">
                <a:latin typeface="Times New Roman"/>
              </a:rPr>
              <a:t>TreeSet</a:t>
            </a:r>
            <a:r>
              <a:rPr lang="zh-CN" altLang="en-US" b="0" i="0" u="none" strike="noStrike" baseline="0" dirty="0" smtClean="0">
                <a:latin typeface="Times New Roman"/>
              </a:rPr>
              <a:t>类的构造方法如图</a:t>
            </a:r>
            <a:r>
              <a:rPr lang="en-US" altLang="zh-CN" b="0" i="0" u="none" strike="noStrike" baseline="0" dirty="0" smtClean="0">
                <a:latin typeface="Times New Roman"/>
              </a:rPr>
              <a:t>13.14</a:t>
            </a:r>
            <a:r>
              <a:rPr lang="zh-CN" altLang="en-US" b="0" i="0" u="none" strike="noStrike" baseline="0" dirty="0" smtClean="0">
                <a:latin typeface="Times New Roman"/>
              </a:rPr>
              <a:t>所示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00447"/>
              </p:ext>
            </p:extLst>
          </p:nvPr>
        </p:nvGraphicFramePr>
        <p:xfrm>
          <a:off x="1331640" y="4149080"/>
          <a:ext cx="6751907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Visio" r:id="rId3" imgW="4635576" imgH="1235518" progId="Visio.Drawing.11">
                  <p:embed/>
                </p:oleObj>
              </mc:Choice>
              <mc:Fallback>
                <p:oleObj name="Visio" r:id="rId3" imgW="4635576" imgH="123551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49080"/>
                        <a:ext cx="6751907" cy="18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473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4.2</a:t>
            </a:r>
            <a:r>
              <a:rPr lang="zh-CN" altLang="en-US" b="0" i="0" u="none" strike="noStrike" kern="1800" baseline="0" smtClean="0">
                <a:latin typeface="方正大标宋简体"/>
              </a:rPr>
              <a:t>  </a:t>
            </a:r>
            <a:r>
              <a:rPr lang="en-US" altLang="zh-CN" b="0" i="0" u="none" strike="noStrike" kern="1800" baseline="0" smtClean="0">
                <a:latin typeface="方正大标宋简体"/>
              </a:rPr>
              <a:t>TreeSet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在</a:t>
            </a:r>
            <a:r>
              <a:rPr lang="en-US" altLang="zh-CN" dirty="0" err="1">
                <a:latin typeface="Times New Roman"/>
              </a:rPr>
              <a:t>TreeSet</a:t>
            </a:r>
            <a:r>
              <a:rPr lang="zh-CN" altLang="en-US" dirty="0">
                <a:latin typeface="Times New Roman"/>
              </a:rPr>
              <a:t>类中有几个特殊的方法及功能描述，如表</a:t>
            </a:r>
            <a:r>
              <a:rPr lang="en-US" altLang="zh-CN" dirty="0">
                <a:latin typeface="Times New Roman"/>
              </a:rPr>
              <a:t>13.5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410521"/>
              </p:ext>
            </p:extLst>
          </p:nvPr>
        </p:nvGraphicFramePr>
        <p:xfrm>
          <a:off x="1259632" y="3573016"/>
          <a:ext cx="6552728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499"/>
                <a:gridCol w="3706229"/>
              </a:tblGrid>
              <a:tr h="329169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方法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功能描述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3291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E first()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返回有序集合中第一个元素，即最小的那个元素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3291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E last()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返回有序集合中最后一个元素，即最大的那个元素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66867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SortedSet subSet(E fromElement,E toElement)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返回有序集合从</a:t>
                      </a:r>
                      <a:r>
                        <a:rPr lang="en-US" sz="1000" dirty="0" err="1">
                          <a:effectLst/>
                        </a:rPr>
                        <a:t>fromElement</a:t>
                      </a:r>
                      <a:r>
                        <a:rPr lang="zh-CN" sz="1000" dirty="0">
                          <a:effectLst/>
                        </a:rPr>
                        <a:t>（包括）到</a:t>
                      </a:r>
                      <a:r>
                        <a:rPr lang="en-US" sz="1000" dirty="0" err="1">
                          <a:effectLst/>
                        </a:rPr>
                        <a:t>toElement</a:t>
                      </a:r>
                      <a:r>
                        <a:rPr lang="zh-CN" sz="1000" dirty="0">
                          <a:effectLst/>
                        </a:rPr>
                        <a:t>（不包括）的元素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1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13.1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集合框架概述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zh-CN" altLang="en-US" b="0" i="0" u="none" strike="noStrike" baseline="0" dirty="0" smtClean="0">
                <a:latin typeface="Times New Roman"/>
              </a:rPr>
              <a:t>集合有时又称为容器，简单地说，它是一个对象，能将具有相同性质的多个元素汇聚成一个整体。集合被用于存储、获取、操纵和传输聚合的数据。</a:t>
            </a:r>
          </a:p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集合框架提供了有效的数据结构和算法，因此程序员不需要自己编写代码实现这些功能。而且结合框架对各个接口的实现是可以互换的，因此很容易转换接口。这样就提高了软件的复用性。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7710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5</a:t>
            </a:r>
            <a:r>
              <a:rPr lang="zh-CN" altLang="en-US" b="0" i="0" u="none" strike="noStrike" kern="1800" baseline="0" smtClean="0">
                <a:latin typeface="方正大标宋简体"/>
              </a:rPr>
              <a:t>  通过迭代方法访问类集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zh-CN" altLang="en-US" sz="2000" b="0" i="0" u="none" strike="noStrike" baseline="0" dirty="0" smtClean="0">
                <a:latin typeface="Times New Roman"/>
              </a:rPr>
              <a:t>通常我们会遇到要显示类集中每一个元素的情况，这时我们也许会想到用循环方法来完成。到目前为止，处理这个问题最简单的方法是使用</a:t>
            </a:r>
            <a:r>
              <a:rPr lang="en-US" altLang="zh-CN" sz="2000" b="0" i="0" u="none" strike="noStrike" baseline="0" dirty="0" smtClean="0">
                <a:latin typeface="Times New Roman"/>
              </a:rPr>
              <a:t>iterator()</a:t>
            </a:r>
            <a:r>
              <a:rPr lang="zh-CN" altLang="en-US" sz="2000" b="0" i="0" u="none" strike="noStrike" baseline="0" dirty="0" smtClean="0">
                <a:latin typeface="Times New Roman"/>
              </a:rPr>
              <a:t>。</a:t>
            </a:r>
            <a:r>
              <a:rPr lang="en-US" altLang="zh-CN" sz="2000" b="0" i="0" u="none" strike="noStrike" baseline="0" dirty="0" smtClean="0">
                <a:latin typeface="Times New Roman"/>
              </a:rPr>
              <a:t>iterator()</a:t>
            </a:r>
            <a:r>
              <a:rPr lang="zh-CN" altLang="en-US" sz="2000" b="0" i="0" u="none" strike="noStrike" baseline="0" dirty="0" smtClean="0">
                <a:latin typeface="Times New Roman"/>
              </a:rPr>
              <a:t>是一个或者实现</a:t>
            </a:r>
            <a:r>
              <a:rPr lang="en-US" altLang="zh-CN" sz="2000" b="0" i="0" u="none" strike="noStrike" baseline="0" dirty="0" smtClean="0">
                <a:latin typeface="Times New Roman"/>
              </a:rPr>
              <a:t>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，或者实现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ListIterator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接口的对象。</a:t>
            </a:r>
            <a:r>
              <a:rPr lang="en-US" altLang="zh-CN" sz="2000" b="0" i="0" u="none" strike="noStrike" baseline="0" dirty="0" smtClean="0">
                <a:latin typeface="Times New Roman"/>
              </a:rPr>
              <a:t>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可以完成通过循环输出类集内容，从而获得或删除元素。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ListIterator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是对</a:t>
            </a:r>
            <a:r>
              <a:rPr lang="en-US" altLang="zh-CN" sz="2000" b="0" i="0" u="none" strike="noStrike" baseline="0" dirty="0" smtClean="0">
                <a:latin typeface="Times New Roman"/>
              </a:rPr>
              <a:t>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的扩展，允许双向遍历列表，并且可以修改单元。</a:t>
            </a:r>
          </a:p>
          <a:p>
            <a:pPr marR="0" lvl="0" rtl="0"/>
            <a:r>
              <a:rPr lang="en-US" altLang="zh-CN" sz="2000" b="0" i="0" u="none" strike="noStrike" baseline="0" dirty="0" smtClean="0">
                <a:latin typeface="Times New Roman"/>
              </a:rPr>
              <a:t>Iterator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接口说明方法我们可以总结在表</a:t>
            </a:r>
            <a:r>
              <a:rPr lang="en-US" altLang="zh-CN" sz="2000" b="0" i="0" u="none" strike="noStrike" baseline="0" dirty="0" smtClean="0">
                <a:latin typeface="Times New Roman"/>
              </a:rPr>
              <a:t>13.6</a:t>
            </a:r>
            <a:r>
              <a:rPr lang="zh-CN" altLang="en-US" sz="2000" b="0" i="0" u="none" strike="noStrike" baseline="0" dirty="0" smtClean="0">
                <a:latin typeface="Times New Roman"/>
              </a:rPr>
              <a:t>中。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69717"/>
              </p:ext>
            </p:extLst>
          </p:nvPr>
        </p:nvGraphicFramePr>
        <p:xfrm>
          <a:off x="1187624" y="4149080"/>
          <a:ext cx="7056784" cy="2232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709"/>
                <a:gridCol w="5003075"/>
              </a:tblGrid>
              <a:tr h="24802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方法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方法说明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void add(Object obj)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将</a:t>
                      </a:r>
                      <a:r>
                        <a:rPr lang="en-US" sz="1000">
                          <a:effectLst/>
                        </a:rPr>
                        <a:t>Obj</a:t>
                      </a:r>
                      <a:r>
                        <a:rPr lang="zh-CN" sz="1000">
                          <a:effectLst/>
                        </a:rPr>
                        <a:t>插入列表中的一个元素前，该元素在下一次调用</a:t>
                      </a:r>
                      <a:r>
                        <a:rPr lang="en-US" sz="1000">
                          <a:effectLst/>
                        </a:rPr>
                        <a:t>next()</a:t>
                      </a:r>
                      <a:r>
                        <a:rPr lang="zh-CN" sz="1000">
                          <a:effectLst/>
                        </a:rPr>
                        <a:t>方法时被返回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boolean hasNext()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如果存在下一个元素，则返回</a:t>
                      </a:r>
                      <a:r>
                        <a:rPr lang="en-US" sz="1000">
                          <a:effectLst/>
                        </a:rPr>
                        <a:t>true</a:t>
                      </a:r>
                      <a:r>
                        <a:rPr lang="zh-CN" sz="1000">
                          <a:effectLst/>
                        </a:rPr>
                        <a:t>，否则返回</a:t>
                      </a:r>
                      <a:r>
                        <a:rPr lang="en-US" sz="1000">
                          <a:effectLst/>
                        </a:rPr>
                        <a:t>false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boolean hasPrevious()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如果存在前一个元素，则返回</a:t>
                      </a:r>
                      <a:r>
                        <a:rPr lang="en-US" sz="1000">
                          <a:effectLst/>
                        </a:rPr>
                        <a:t>true</a:t>
                      </a:r>
                      <a:r>
                        <a:rPr lang="zh-CN" sz="1000">
                          <a:effectLst/>
                        </a:rPr>
                        <a:t>，否则返回</a:t>
                      </a:r>
                      <a:r>
                        <a:rPr lang="en-US" sz="1000">
                          <a:effectLst/>
                        </a:rPr>
                        <a:t>false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Object next()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返回下一个元素，如不存在，引发一个</a:t>
                      </a:r>
                      <a:r>
                        <a:rPr lang="en-US" sz="1000">
                          <a:effectLst/>
                        </a:rPr>
                        <a:t>NoSuchElementException</a:t>
                      </a:r>
                      <a:r>
                        <a:rPr lang="zh-CN" sz="1000">
                          <a:effectLst/>
                        </a:rPr>
                        <a:t>异常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 nextIndex()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返回下一个元素的下表，如果不存在下一个元素，则返回列表的大小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Object previous()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返回前一个元素，如不存在，引发一个</a:t>
                      </a:r>
                      <a:r>
                        <a:rPr lang="en-US" sz="1000">
                          <a:effectLst/>
                        </a:rPr>
                        <a:t>NoSuchElementException</a:t>
                      </a:r>
                      <a:r>
                        <a:rPr lang="zh-CN" sz="1000">
                          <a:effectLst/>
                        </a:rPr>
                        <a:t>异常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void remove()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从列表中删除当前元素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480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void set(Object obj)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将</a:t>
                      </a:r>
                      <a:r>
                        <a:rPr lang="en-US" sz="1000" dirty="0" err="1">
                          <a:effectLst/>
                        </a:rPr>
                        <a:t>obj</a:t>
                      </a:r>
                      <a:r>
                        <a:rPr lang="zh-CN" sz="1000" dirty="0">
                          <a:effectLst/>
                        </a:rPr>
                        <a:t>赋给当前元素。即上一次调用</a:t>
                      </a:r>
                      <a:r>
                        <a:rPr lang="en-US" sz="1000" dirty="0">
                          <a:effectLst/>
                        </a:rPr>
                        <a:t>next()</a:t>
                      </a:r>
                      <a:r>
                        <a:rPr lang="zh-CN" sz="1000" dirty="0">
                          <a:effectLst/>
                        </a:rPr>
                        <a:t>方法或</a:t>
                      </a:r>
                      <a:r>
                        <a:rPr lang="en-US" sz="1000" dirty="0" err="1">
                          <a:effectLst/>
                        </a:rPr>
                        <a:t>previousfangfa</a:t>
                      </a:r>
                      <a:r>
                        <a:rPr lang="zh-CN" sz="1000" dirty="0">
                          <a:effectLst/>
                        </a:rPr>
                        <a:t>后返回的元素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201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5</a:t>
            </a:r>
            <a:r>
              <a:rPr lang="zh-CN" altLang="en-US" b="0" i="0" u="none" strike="noStrike" kern="1800" baseline="0" smtClean="0">
                <a:latin typeface="方正大标宋简体"/>
              </a:rPr>
              <a:t>  通过迭代方法访问类集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408333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CN" altLang="en-US" dirty="0">
                <a:latin typeface="Times New Roman"/>
              </a:rPr>
              <a:t>现在我们来介绍使用迭代的方法。</a:t>
            </a:r>
          </a:p>
          <a:p>
            <a:pPr lvl="0"/>
            <a:r>
              <a:rPr lang="zh-CN" altLang="en-US" dirty="0">
                <a:latin typeface="Times New Roman"/>
              </a:rPr>
              <a:t>在通过迭代方法访问类集之前，必须得到一个迭代方法。通常，使用迭代方法循环输出类集内容的操作步骤如图</a:t>
            </a:r>
            <a:r>
              <a:rPr lang="en-US" altLang="zh-CN" dirty="0">
                <a:latin typeface="Times New Roman"/>
              </a:rPr>
              <a:t>13.15</a:t>
            </a:r>
            <a:r>
              <a:rPr lang="zh-CN" altLang="en-US" dirty="0">
                <a:latin typeface="Times New Roman"/>
              </a:rPr>
              <a:t>所示</a:t>
            </a:r>
            <a:r>
              <a:rPr lang="zh-CN" altLang="en-US" dirty="0" smtClean="0">
                <a:latin typeface="Times New Roman"/>
              </a:rPr>
              <a:t>。</a:t>
            </a:r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r>
              <a:rPr lang="zh-CN" altLang="en-US" dirty="0">
                <a:latin typeface="Times New Roman"/>
              </a:rPr>
              <a:t>对于执行</a:t>
            </a:r>
            <a:r>
              <a:rPr lang="en-US" altLang="zh-CN" dirty="0">
                <a:latin typeface="Times New Roman"/>
              </a:rPr>
              <a:t>List</a:t>
            </a:r>
            <a:r>
              <a:rPr lang="zh-CN" altLang="en-US" dirty="0">
                <a:latin typeface="Times New Roman"/>
              </a:rPr>
              <a:t>的类集，也可以通过调用</a:t>
            </a:r>
            <a:r>
              <a:rPr lang="en-US" altLang="zh-CN" dirty="0" err="1">
                <a:latin typeface="Times New Roman"/>
              </a:rPr>
              <a:t>ListIterator</a:t>
            </a:r>
            <a:r>
              <a:rPr lang="zh-CN" altLang="en-US" dirty="0">
                <a:latin typeface="Times New Roman"/>
              </a:rPr>
              <a:t>来获得迭代方法。而且列表迭代方法提供了前向和后向访问类集的能力，并且可以修改元素。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68819"/>
              </p:ext>
            </p:extLst>
          </p:nvPr>
        </p:nvGraphicFramePr>
        <p:xfrm>
          <a:off x="2643981" y="2852936"/>
          <a:ext cx="4602828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Visio" r:id="rId3" imgW="3857112" imgH="2111099" progId="Visio.Drawing.11">
                  <p:embed/>
                </p:oleObj>
              </mc:Choice>
              <mc:Fallback>
                <p:oleObj name="Visio" r:id="rId3" imgW="3857112" imgH="211109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981" y="2852936"/>
                        <a:ext cx="4602828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629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6</a:t>
            </a:r>
            <a:r>
              <a:rPr lang="zh-CN" altLang="en-US" b="0" i="0" u="none" strike="noStrike" kern="1800" baseline="0" smtClean="0">
                <a:latin typeface="方正大标宋简体"/>
              </a:rPr>
              <a:t>  映射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u="none" strike="noStrike" baseline="0" smtClean="0">
                <a:latin typeface="Times New Roman"/>
              </a:rPr>
              <a:t>Java</a:t>
            </a:r>
            <a:r>
              <a:rPr lang="zh-CN" altLang="en-US" b="0" i="0" u="none" strike="noStrike" baseline="0" smtClean="0">
                <a:latin typeface="Times New Roman"/>
              </a:rPr>
              <a:t>还在</a:t>
            </a:r>
            <a:r>
              <a:rPr lang="en-US" altLang="zh-CN" b="0" i="0" u="none" strike="noStrike" baseline="0" smtClean="0">
                <a:latin typeface="Times New Roman"/>
              </a:rPr>
              <a:t>java.util</a:t>
            </a:r>
            <a:r>
              <a:rPr lang="zh-CN" altLang="en-US" b="0" i="0" u="none" strike="noStrike" baseline="0" smtClean="0">
                <a:latin typeface="Times New Roman"/>
              </a:rPr>
              <a:t>中增加了映射。映射（</a:t>
            </a:r>
            <a:r>
              <a:rPr lang="en-US" altLang="zh-CN" b="0" i="0" u="none" strike="noStrike" baseline="0" smtClean="0">
                <a:latin typeface="Times New Roman"/>
              </a:rPr>
              <a:t>map</a:t>
            </a:r>
            <a:r>
              <a:rPr lang="zh-CN" altLang="en-US" b="0" i="0" u="none" strike="noStrike" baseline="0" smtClean="0">
                <a:latin typeface="Times New Roman"/>
              </a:rPr>
              <a:t>）是一个存储关键字和值的关联，或者说是“关键字</a:t>
            </a:r>
            <a:r>
              <a:rPr lang="en-US" altLang="zh-CN" b="0" i="0" u="none" strike="noStrike" baseline="0" smtClean="0">
                <a:latin typeface="Times New Roman"/>
              </a:rPr>
              <a:t>/</a:t>
            </a:r>
            <a:r>
              <a:rPr lang="zh-CN" altLang="en-US" b="0" i="0" u="none" strike="noStrike" baseline="0" smtClean="0">
                <a:latin typeface="Times New Roman"/>
              </a:rPr>
              <a:t>值”对的对象，即给定一个关键字，可以得到它的值。关键字和值都是对象，关键字必须是唯一的，但值是可以被复制的。</a:t>
            </a:r>
          </a:p>
        </p:txBody>
      </p:sp>
    </p:spTree>
    <p:extLst>
      <p:ext uri="{BB962C8B-B14F-4D97-AF65-F5344CB8AC3E}">
        <p14:creationId xmlns:p14="http://schemas.microsoft.com/office/powerpoint/2010/main" val="3561995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6.1  </a:t>
            </a:r>
            <a:r>
              <a:rPr lang="zh-CN" altLang="en-US" b="0" i="0" u="none" strike="noStrike" kern="1800" baseline="0" smtClean="0">
                <a:latin typeface="方正大标宋简体"/>
              </a:rPr>
              <a:t>映射接口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zh-CN" altLang="en-US" b="0" i="0" u="none" strike="noStrike" baseline="0" dirty="0" smtClean="0">
                <a:latin typeface="Times New Roman"/>
              </a:rPr>
              <a:t>映射接口定义了映射的特性和本质。支持映射的三大接口如图</a:t>
            </a:r>
            <a:r>
              <a:rPr lang="en-US" altLang="zh-CN" b="0" i="0" u="none" strike="noStrike" baseline="0" dirty="0" smtClean="0">
                <a:latin typeface="Times New Roman"/>
              </a:rPr>
              <a:t>13.19</a:t>
            </a:r>
            <a:r>
              <a:rPr lang="zh-CN" altLang="en-US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701218"/>
              </p:ext>
            </p:extLst>
          </p:nvPr>
        </p:nvGraphicFramePr>
        <p:xfrm>
          <a:off x="1475656" y="3789040"/>
          <a:ext cx="6552844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Visio" r:id="rId3" imgW="3641112" imgH="960120" progId="Visio.Drawing.11">
                  <p:embed/>
                </p:oleObj>
              </mc:Choice>
              <mc:Fallback>
                <p:oleObj name="Visio" r:id="rId3" imgW="3641112" imgH="9601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789040"/>
                        <a:ext cx="6552844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69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6.1  </a:t>
            </a:r>
            <a:r>
              <a:rPr lang="zh-CN" altLang="en-US" b="0" i="0" u="none" strike="noStrike" kern="1800" baseline="0" smtClean="0">
                <a:latin typeface="方正大标宋简体"/>
              </a:rPr>
              <a:t>映射接口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en-US" altLang="zh-CN" sz="2000" dirty="0">
                <a:latin typeface="Times New Roman"/>
              </a:rPr>
              <a:t>Map</a:t>
            </a:r>
            <a:r>
              <a:rPr lang="zh-CN" altLang="en-US" sz="2000" dirty="0">
                <a:latin typeface="Times New Roman"/>
              </a:rPr>
              <a:t>接口映射唯一关键字到值。关键字是以后用于检索值的对象。给定一个关键字和一个值，可以存储这个值到一个</a:t>
            </a:r>
            <a:r>
              <a:rPr lang="en-US" altLang="zh-CN" sz="2000" dirty="0">
                <a:latin typeface="Times New Roman"/>
              </a:rPr>
              <a:t>Map</a:t>
            </a:r>
            <a:r>
              <a:rPr lang="zh-CN" altLang="en-US" sz="2000" dirty="0">
                <a:latin typeface="Times New Roman"/>
              </a:rPr>
              <a:t>对象中。当这个值被存储以后，就可以使用它的关键字来检索它。</a:t>
            </a:r>
            <a:r>
              <a:rPr lang="en-US" altLang="zh-CN" sz="2000" dirty="0" err="1">
                <a:latin typeface="Times New Roman"/>
              </a:rPr>
              <a:t>Map.Entry</a:t>
            </a:r>
            <a:r>
              <a:rPr lang="zh-CN" altLang="en-US" sz="2000" dirty="0">
                <a:latin typeface="Times New Roman"/>
              </a:rPr>
              <a:t>接口使得可以操作映射的输入。而</a:t>
            </a:r>
            <a:r>
              <a:rPr lang="en-US" altLang="zh-CN" sz="2000" dirty="0" err="1">
                <a:latin typeface="Times New Roman"/>
              </a:rPr>
              <a:t>SortMap</a:t>
            </a:r>
            <a:r>
              <a:rPr lang="zh-CN" altLang="en-US" sz="2000" dirty="0">
                <a:latin typeface="Times New Roman"/>
              </a:rPr>
              <a:t>接口扩展了</a:t>
            </a:r>
            <a:r>
              <a:rPr lang="en-US" altLang="zh-CN" sz="2000" dirty="0">
                <a:latin typeface="Times New Roman"/>
              </a:rPr>
              <a:t>Map</a:t>
            </a:r>
            <a:r>
              <a:rPr lang="zh-CN" altLang="en-US" sz="2000" dirty="0">
                <a:latin typeface="Times New Roman"/>
              </a:rPr>
              <a:t>，它确保了各项关键字按升序排列。</a:t>
            </a:r>
          </a:p>
          <a:p>
            <a:pPr lvl="0"/>
            <a:r>
              <a:rPr lang="en-US" altLang="zh-CN" sz="2000" dirty="0">
                <a:latin typeface="Times New Roman"/>
              </a:rPr>
              <a:t>Java</a:t>
            </a:r>
            <a:r>
              <a:rPr lang="zh-CN" altLang="en-US" sz="2000" dirty="0">
                <a:latin typeface="Times New Roman"/>
              </a:rPr>
              <a:t>提供了几个用来实现映射接口的类。可以被用作映射的类如表</a:t>
            </a:r>
            <a:r>
              <a:rPr lang="en-US" altLang="zh-CN" sz="2000" dirty="0">
                <a:latin typeface="Times New Roman"/>
              </a:rPr>
              <a:t>13.7</a:t>
            </a:r>
            <a:r>
              <a:rPr lang="zh-CN" altLang="en-US" sz="2000" dirty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59036"/>
              </p:ext>
            </p:extLst>
          </p:nvPr>
        </p:nvGraphicFramePr>
        <p:xfrm>
          <a:off x="1403648" y="4293096"/>
          <a:ext cx="5832648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6360"/>
                <a:gridCol w="3706288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类名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类的描述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AbstractMap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实现大多数的</a:t>
                      </a:r>
                      <a:r>
                        <a:rPr lang="en-US" sz="1000" dirty="0">
                          <a:effectLst/>
                        </a:rPr>
                        <a:t>Map</a:t>
                      </a:r>
                      <a:r>
                        <a:rPr lang="zh-CN" sz="1000" dirty="0">
                          <a:effectLst/>
                        </a:rPr>
                        <a:t>接口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HashMap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将</a:t>
                      </a:r>
                      <a:r>
                        <a:rPr lang="en-US" sz="1000" dirty="0" err="1">
                          <a:effectLst/>
                        </a:rPr>
                        <a:t>AbstractMap</a:t>
                      </a:r>
                      <a:r>
                        <a:rPr lang="zh-CN" sz="1000" dirty="0">
                          <a:effectLst/>
                        </a:rPr>
                        <a:t>扩展到使用散列表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TreeMap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将</a:t>
                      </a:r>
                      <a:r>
                        <a:rPr lang="en-US" sz="1000" dirty="0" err="1">
                          <a:effectLst/>
                        </a:rPr>
                        <a:t>AbstractMap</a:t>
                      </a:r>
                      <a:r>
                        <a:rPr lang="zh-CN" sz="1000" dirty="0">
                          <a:effectLst/>
                        </a:rPr>
                        <a:t>扩展到使用树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03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13.6.2  HashMap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err="1" smtClean="0">
                <a:latin typeface="Times New Roman"/>
              </a:rPr>
              <a:t>HashMap</a:t>
            </a:r>
            <a:r>
              <a:rPr lang="zh-CN" altLang="en-US" b="0" i="0" u="none" strike="noStrike" baseline="0" dirty="0" smtClean="0">
                <a:latin typeface="Times New Roman"/>
              </a:rPr>
              <a:t>类使用散列表实现</a:t>
            </a:r>
            <a:r>
              <a:rPr lang="en-US" altLang="zh-CN" b="0" i="0" u="none" strike="noStrike" baseline="0" dirty="0" smtClean="0">
                <a:latin typeface="Times New Roman"/>
              </a:rPr>
              <a:t>Map</a:t>
            </a:r>
            <a:r>
              <a:rPr lang="zh-CN" altLang="en-US" b="0" i="0" u="none" strike="noStrike" baseline="0" dirty="0" smtClean="0">
                <a:latin typeface="Times New Roman"/>
              </a:rPr>
              <a:t>接口。</a:t>
            </a:r>
            <a:r>
              <a:rPr lang="en-US" altLang="zh-CN" b="0" i="0" u="none" strike="noStrike" baseline="0" dirty="0" err="1" smtClean="0">
                <a:latin typeface="Times New Roman"/>
              </a:rPr>
              <a:t>HashMap</a:t>
            </a:r>
            <a:r>
              <a:rPr lang="zh-CN" altLang="en-US" b="0" i="0" u="none" strike="noStrike" baseline="0" dirty="0" smtClean="0">
                <a:latin typeface="Times New Roman"/>
              </a:rPr>
              <a:t>类的构造方法如图</a:t>
            </a:r>
            <a:r>
              <a:rPr lang="en-US" altLang="zh-CN" b="0" i="0" u="none" strike="noStrike" baseline="0" dirty="0" smtClean="0">
                <a:latin typeface="Times New Roman"/>
              </a:rPr>
              <a:t>13.20</a:t>
            </a:r>
            <a:r>
              <a:rPr lang="zh-CN" altLang="en-US" b="0" i="0" u="none" strike="noStrike" baseline="0" dirty="0" smtClean="0">
                <a:latin typeface="Times New Roman"/>
              </a:rPr>
              <a:t>所示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968667"/>
              </p:ext>
            </p:extLst>
          </p:nvPr>
        </p:nvGraphicFramePr>
        <p:xfrm>
          <a:off x="971600" y="3717032"/>
          <a:ext cx="7530292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Visio" r:id="rId3" imgW="5477112" imgH="1260319" progId="Visio.Drawing.11">
                  <p:embed/>
                </p:oleObj>
              </mc:Choice>
              <mc:Fallback>
                <p:oleObj name="Visio" r:id="rId3" imgW="5477112" imgH="126031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17032"/>
                        <a:ext cx="7530292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563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13.6.2  HashMap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err="1">
                <a:latin typeface="Times New Roman"/>
              </a:rPr>
              <a:t>HashMap</a:t>
            </a:r>
            <a:r>
              <a:rPr lang="zh-CN" altLang="en-US" dirty="0">
                <a:latin typeface="Times New Roman"/>
              </a:rPr>
              <a:t>类的主要方法与功能描述如表</a:t>
            </a:r>
            <a:r>
              <a:rPr lang="en-US" altLang="zh-CN" dirty="0">
                <a:latin typeface="Times New Roman"/>
              </a:rPr>
              <a:t>13.8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06788"/>
              </p:ext>
            </p:extLst>
          </p:nvPr>
        </p:nvGraphicFramePr>
        <p:xfrm>
          <a:off x="1187624" y="3284984"/>
          <a:ext cx="7056784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3960440"/>
              </a:tblGrid>
              <a:tr h="22822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方法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方法说明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void clear()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删除映射中所有映射关系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46157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boolean containsKey(Object key)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判断</a:t>
                      </a:r>
                      <a:r>
                        <a:rPr lang="en-US" sz="1050">
                          <a:effectLst/>
                        </a:rPr>
                        <a:t>HashMap</a:t>
                      </a:r>
                      <a:r>
                        <a:rPr lang="zh-CN" sz="1050">
                          <a:effectLst/>
                        </a:rPr>
                        <a:t>中是否包指定的键的映射关系，如果包含则返回</a:t>
                      </a:r>
                      <a:r>
                        <a:rPr lang="en-US" sz="1050">
                          <a:effectLst/>
                        </a:rPr>
                        <a:t>true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4707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boolean containsValue(Object value)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判断</a:t>
                      </a:r>
                      <a:r>
                        <a:rPr lang="en-US" sz="1050">
                          <a:effectLst/>
                        </a:rPr>
                        <a:t>HashMap</a:t>
                      </a:r>
                      <a:r>
                        <a:rPr lang="zh-CN" sz="1050">
                          <a:effectLst/>
                        </a:rPr>
                        <a:t>中是否包指定的键值的映射关系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V get(Object key)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返回参数</a:t>
                      </a:r>
                      <a:r>
                        <a:rPr lang="en-US" sz="1050">
                          <a:effectLst/>
                        </a:rPr>
                        <a:t>key</a:t>
                      </a:r>
                      <a:r>
                        <a:rPr lang="zh-CN" sz="1050">
                          <a:effectLst/>
                        </a:rPr>
                        <a:t>键在该映射中所映射的值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boolean isEmpty()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判断</a:t>
                      </a:r>
                      <a:r>
                        <a:rPr lang="en-US" sz="1050">
                          <a:effectLst/>
                        </a:rPr>
                        <a:t>HashMap</a:t>
                      </a:r>
                      <a:r>
                        <a:rPr lang="zh-CN" sz="1050">
                          <a:effectLst/>
                        </a:rPr>
                        <a:t>中是否包含键</a:t>
                      </a:r>
                      <a:r>
                        <a:rPr lang="en-US" sz="1050">
                          <a:effectLst/>
                        </a:rPr>
                        <a:t>-</a:t>
                      </a:r>
                      <a:r>
                        <a:rPr lang="zh-CN" sz="1050">
                          <a:effectLst/>
                        </a:rPr>
                        <a:t>值映射关系，如果不包含则返回</a:t>
                      </a:r>
                      <a:r>
                        <a:rPr lang="en-US" sz="1050">
                          <a:effectLst/>
                        </a:rPr>
                        <a:t>true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V put(K key, V value)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在映射中放入指定值与指定键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void putAll(Map m)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将指定映射的所有映射关系复制到此映射中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int size()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返回映射中键</a:t>
                      </a:r>
                      <a:r>
                        <a:rPr lang="en-US" sz="1050">
                          <a:effectLst/>
                        </a:rPr>
                        <a:t>-</a:t>
                      </a:r>
                      <a:r>
                        <a:rPr lang="zh-CN" sz="1050">
                          <a:effectLst/>
                        </a:rPr>
                        <a:t>值映射关系的数目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3539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public V remove(Object key)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 dirty="0">
                          <a:effectLst/>
                        </a:rPr>
                        <a:t>删除映射中存在该键的映射关系</a:t>
                      </a:r>
                      <a:endParaRPr lang="zh-CN" sz="105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15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13.6.2  HashMap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err="1">
                <a:latin typeface="Times New Roman"/>
              </a:rPr>
              <a:t>HashMap</a:t>
            </a:r>
            <a:r>
              <a:rPr lang="zh-CN" altLang="en-US" dirty="0">
                <a:latin typeface="Times New Roman"/>
              </a:rPr>
              <a:t>实现</a:t>
            </a:r>
            <a:r>
              <a:rPr lang="en-US" altLang="zh-CN" dirty="0">
                <a:latin typeface="Times New Roman"/>
              </a:rPr>
              <a:t>Map</a:t>
            </a:r>
            <a:r>
              <a:rPr lang="zh-CN" altLang="en-US" dirty="0">
                <a:latin typeface="Times New Roman"/>
              </a:rPr>
              <a:t>并扩展</a:t>
            </a:r>
            <a:r>
              <a:rPr lang="en-US" altLang="zh-CN" dirty="0" err="1">
                <a:latin typeface="Times New Roman"/>
              </a:rPr>
              <a:t>AbstractMap</a:t>
            </a:r>
            <a:r>
              <a:rPr lang="zh-CN" altLang="en-US" dirty="0">
                <a:latin typeface="Times New Roman"/>
              </a:rPr>
              <a:t>。同</a:t>
            </a:r>
            <a:r>
              <a:rPr lang="en-US" altLang="zh-CN" dirty="0" err="1">
                <a:latin typeface="Times New Roman"/>
              </a:rPr>
              <a:t>HashSet</a:t>
            </a:r>
            <a:r>
              <a:rPr lang="zh-CN" altLang="en-US" dirty="0">
                <a:latin typeface="Times New Roman"/>
              </a:rPr>
              <a:t>一样，</a:t>
            </a:r>
            <a:r>
              <a:rPr lang="en-US" altLang="zh-CN" dirty="0" err="1">
                <a:latin typeface="Times New Roman"/>
              </a:rPr>
              <a:t>HashMap</a:t>
            </a:r>
            <a:r>
              <a:rPr lang="zh-CN" altLang="en-US" dirty="0">
                <a:latin typeface="Times New Roman"/>
              </a:rPr>
              <a:t>也不保证它的元素的顺序。</a:t>
            </a:r>
          </a:p>
          <a:p>
            <a:pPr lvl="0"/>
            <a:r>
              <a:rPr lang="zh-CN" altLang="en-US" dirty="0">
                <a:latin typeface="Times New Roman"/>
              </a:rPr>
              <a:t>在向</a:t>
            </a:r>
            <a:r>
              <a:rPr lang="en-US" altLang="zh-CN" dirty="0" err="1">
                <a:latin typeface="Times New Roman"/>
              </a:rPr>
              <a:t>HashMap</a:t>
            </a:r>
            <a:r>
              <a:rPr lang="zh-CN" altLang="en-US" dirty="0">
                <a:latin typeface="Times New Roman"/>
              </a:rPr>
              <a:t>中添加元素时，不但要将元素添加，还要为每个元素设置一个</a:t>
            </a:r>
            <a:r>
              <a:rPr lang="en-US" altLang="zh-CN" dirty="0">
                <a:latin typeface="Times New Roman"/>
              </a:rPr>
              <a:t>Hash</a:t>
            </a:r>
            <a:r>
              <a:rPr lang="zh-CN" altLang="en-US" dirty="0">
                <a:latin typeface="Times New Roman"/>
              </a:rPr>
              <a:t>码。</a:t>
            </a:r>
            <a:r>
              <a:rPr lang="en-US" altLang="zh-CN" dirty="0">
                <a:latin typeface="Times New Roman"/>
              </a:rPr>
              <a:t>Hash</a:t>
            </a:r>
            <a:r>
              <a:rPr lang="zh-CN" altLang="en-US" dirty="0">
                <a:latin typeface="Times New Roman"/>
              </a:rPr>
              <a:t>码不只可以为数字，同样它也可以为字符串。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42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13.6.3  TreeMap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000" b="0" i="0" u="none" strike="noStrike" baseline="0" dirty="0" err="1" smtClean="0">
                <a:latin typeface="Times New Roman"/>
              </a:rPr>
              <a:t>TreeMap</a:t>
            </a:r>
            <a:r>
              <a:rPr lang="zh-CN" altLang="en-US" sz="2000" b="0" i="0" u="none" strike="noStrike" baseline="0" dirty="0" smtClean="0">
                <a:latin typeface="Times New Roman"/>
              </a:rPr>
              <a:t>类通过使用树实现</a:t>
            </a:r>
            <a:r>
              <a:rPr lang="en-US" altLang="zh-CN" sz="2000" b="0" i="0" u="none" strike="noStrike" baseline="0" dirty="0" smtClean="0">
                <a:latin typeface="Times New Roman"/>
              </a:rPr>
              <a:t>Map</a:t>
            </a:r>
            <a:r>
              <a:rPr lang="zh-CN" altLang="en-US" sz="2000" b="0" i="0" u="none" strike="noStrike" baseline="0" dirty="0" smtClean="0">
                <a:latin typeface="Times New Roman"/>
              </a:rPr>
              <a:t>接口。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TreeMap</a:t>
            </a:r>
            <a:r>
              <a:rPr lang="zh-CN" altLang="en-US" sz="2000" b="0" i="0" u="none" strike="noStrike" baseline="0" dirty="0" smtClean="0">
                <a:latin typeface="Times New Roman"/>
              </a:rPr>
              <a:t>提供了按排序顺序存储关键字</a:t>
            </a:r>
            <a:r>
              <a:rPr lang="en-US" altLang="zh-CN" sz="2000" b="0" i="0" u="none" strike="noStrike" baseline="0" dirty="0" smtClean="0">
                <a:latin typeface="Times New Roman"/>
              </a:rPr>
              <a:t>/</a:t>
            </a:r>
            <a:r>
              <a:rPr lang="zh-CN" altLang="en-US" sz="2000" b="0" i="0" u="none" strike="noStrike" baseline="0" dirty="0" smtClean="0">
                <a:latin typeface="Times New Roman"/>
              </a:rPr>
              <a:t>值对的有效手段，同时允许快速检索。不像散列映射，树映射保证它的元素按照关键字升序排序。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TreeMap</a:t>
            </a:r>
            <a:r>
              <a:rPr lang="zh-CN" altLang="en-US" sz="2000" b="0" i="0" u="none" strike="noStrike" baseline="0" dirty="0" smtClean="0">
                <a:latin typeface="Times New Roman"/>
              </a:rPr>
              <a:t>的构造方法如图</a:t>
            </a:r>
            <a:r>
              <a:rPr lang="en-US" altLang="zh-CN" sz="2000" b="0" i="0" u="none" strike="noStrike" baseline="0" dirty="0" smtClean="0">
                <a:latin typeface="Times New Roman"/>
              </a:rPr>
              <a:t>13.22</a:t>
            </a:r>
            <a:r>
              <a:rPr lang="zh-CN" altLang="en-US" sz="2000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47" y="4221088"/>
            <a:ext cx="7038779" cy="16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077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13.6.3  TreeMap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err="1">
                <a:latin typeface="Times New Roman"/>
              </a:rPr>
              <a:t>TreeMap</a:t>
            </a:r>
            <a:r>
              <a:rPr lang="zh-CN" altLang="en-US" dirty="0">
                <a:latin typeface="Times New Roman"/>
              </a:rPr>
              <a:t>实现</a:t>
            </a:r>
            <a:r>
              <a:rPr lang="en-US" altLang="zh-CN" dirty="0" err="1">
                <a:latin typeface="Times New Roman"/>
              </a:rPr>
              <a:t>SortedMap</a:t>
            </a:r>
            <a:r>
              <a:rPr lang="zh-CN" altLang="en-US" dirty="0">
                <a:latin typeface="Times New Roman"/>
              </a:rPr>
              <a:t>并且扩展</a:t>
            </a:r>
            <a:r>
              <a:rPr lang="en-US" altLang="zh-CN" dirty="0" err="1">
                <a:latin typeface="Times New Roman"/>
              </a:rPr>
              <a:t>AbstractMap</a:t>
            </a:r>
            <a:r>
              <a:rPr lang="zh-CN" altLang="en-US" dirty="0">
                <a:latin typeface="Times New Roman"/>
              </a:rPr>
              <a:t>。本身并没有定义其他方法。</a:t>
            </a:r>
          </a:p>
          <a:p>
            <a:pPr lvl="0"/>
            <a:r>
              <a:rPr lang="en-US" altLang="zh-CN" dirty="0" err="1">
                <a:latin typeface="Times New Roman"/>
              </a:rPr>
              <a:t>TreeMap</a:t>
            </a:r>
            <a:r>
              <a:rPr lang="zh-CN" altLang="en-US" dirty="0">
                <a:latin typeface="Times New Roman"/>
              </a:rPr>
              <a:t>的主要方法与功能我们可以用表</a:t>
            </a:r>
            <a:r>
              <a:rPr lang="en-US" altLang="zh-CN" dirty="0">
                <a:latin typeface="Times New Roman"/>
              </a:rPr>
              <a:t>13.9</a:t>
            </a:r>
            <a:r>
              <a:rPr lang="zh-CN" altLang="en-US" dirty="0">
                <a:latin typeface="Times New Roman"/>
              </a:rPr>
              <a:t>来表示。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64920"/>
              </p:ext>
            </p:extLst>
          </p:nvPr>
        </p:nvGraphicFramePr>
        <p:xfrm>
          <a:off x="1259632" y="3645024"/>
          <a:ext cx="6840760" cy="2448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059"/>
                <a:gridCol w="5020701"/>
              </a:tblGrid>
              <a:tr h="188003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方法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方法说明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clear()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从此</a:t>
                      </a:r>
                      <a:r>
                        <a:rPr lang="en-US" sz="1000">
                          <a:effectLst/>
                        </a:rPr>
                        <a:t>TreeMap</a:t>
                      </a:r>
                      <a:r>
                        <a:rPr lang="zh-CN" sz="1000">
                          <a:effectLst/>
                        </a:rPr>
                        <a:t>中删除所有映射关系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clone()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</a:t>
                      </a:r>
                      <a:r>
                        <a:rPr lang="en-US" sz="1000">
                          <a:effectLst/>
                        </a:rPr>
                        <a:t>TreeMap</a:t>
                      </a:r>
                      <a:r>
                        <a:rPr lang="zh-CN" sz="1000">
                          <a:effectLst/>
                        </a:rPr>
                        <a:t>实例的浅表复制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38023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comparator()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返回用于对此映射进行排序的比较器，如果此映射使用它的键的自然顺序，则返回</a:t>
                      </a:r>
                      <a:r>
                        <a:rPr lang="en-US" sz="1000">
                          <a:effectLst/>
                        </a:rPr>
                        <a:t>null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containsKey(Objectkey)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如果此映射包含对于指定的键的映射关系，则返回</a:t>
                      </a:r>
                      <a:r>
                        <a:rPr lang="en-US" sz="1000">
                          <a:effectLst/>
                        </a:rPr>
                        <a:t>true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containsValue(Objectvalue)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如果此映射把一个或多个键映射到指定值，则返回</a:t>
                      </a:r>
                      <a:r>
                        <a:rPr lang="en-US" sz="1000">
                          <a:effectLst/>
                        </a:rPr>
                        <a:t>true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entrySet()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返回此映射所包含的映射关系的</a:t>
                      </a:r>
                      <a:r>
                        <a:rPr lang="en-US" sz="1000">
                          <a:effectLst/>
                        </a:rPr>
                        <a:t>set</a:t>
                      </a:r>
                      <a:r>
                        <a:rPr lang="zh-CN" sz="1000">
                          <a:effectLst/>
                        </a:rPr>
                        <a:t>视图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firstKey()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返回有序映射中当前第一个键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get(Objectkey)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返回此映射中映射到指定键的值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headMap(KtoKey)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返回此映射的部分视图，其键严格小于</a:t>
                      </a:r>
                      <a:r>
                        <a:rPr lang="en-US" sz="1000">
                          <a:effectLst/>
                        </a:rPr>
                        <a:t>toKey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keySet()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返回此映射中所包含的键的</a:t>
                      </a:r>
                      <a:r>
                        <a:rPr lang="en-US" sz="1000">
                          <a:effectLst/>
                        </a:rPr>
                        <a:t>Set</a:t>
                      </a:r>
                      <a:r>
                        <a:rPr lang="zh-CN" sz="1000">
                          <a:effectLst/>
                        </a:rPr>
                        <a:t>视图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80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lastKey()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返回有序映射中当前最后一个键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9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13.1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集合框架概述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lvl="0"/>
            <a:r>
              <a:rPr lang="en-US" altLang="zh-CN" dirty="0">
                <a:latin typeface="Times New Roman"/>
              </a:rPr>
              <a:t>Java</a:t>
            </a:r>
            <a:r>
              <a:rPr lang="zh-CN" altLang="en-US" dirty="0">
                <a:latin typeface="Times New Roman"/>
              </a:rPr>
              <a:t>平台提供了一个全新的集合框架。集合框架的核心接口为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、</a:t>
            </a:r>
            <a:r>
              <a:rPr lang="en-US" altLang="zh-CN" dirty="0">
                <a:latin typeface="Times New Roman"/>
              </a:rPr>
              <a:t>List</a:t>
            </a:r>
            <a:r>
              <a:rPr lang="zh-CN" altLang="en-US" dirty="0">
                <a:latin typeface="Times New Roman"/>
              </a:rPr>
              <a:t>（列表）、</a:t>
            </a:r>
            <a:r>
              <a:rPr lang="en-US" altLang="zh-CN" dirty="0">
                <a:latin typeface="Times New Roman"/>
              </a:rPr>
              <a:t>Set</a:t>
            </a:r>
            <a:r>
              <a:rPr lang="zh-CN" altLang="en-US" dirty="0">
                <a:latin typeface="Times New Roman"/>
              </a:rPr>
              <a:t>（集合）和</a:t>
            </a:r>
            <a:r>
              <a:rPr lang="en-US" altLang="zh-CN" dirty="0">
                <a:latin typeface="Times New Roman"/>
              </a:rPr>
              <a:t>Map</a:t>
            </a:r>
            <a:r>
              <a:rPr lang="zh-CN" altLang="en-US" dirty="0">
                <a:latin typeface="Times New Roman"/>
              </a:rPr>
              <a:t>（映射），如图</a:t>
            </a:r>
            <a:r>
              <a:rPr lang="en-US" altLang="zh-CN" dirty="0">
                <a:latin typeface="Times New Roman"/>
              </a:rPr>
              <a:t>13.1</a:t>
            </a:r>
            <a:r>
              <a:rPr lang="zh-CN" altLang="en-US" dirty="0">
                <a:latin typeface="Times New Roman"/>
              </a:rPr>
              <a:t>所示</a:t>
            </a:r>
            <a:r>
              <a:rPr lang="zh-CN" altLang="en-US" dirty="0" smtClean="0">
                <a:latin typeface="Times New Roman"/>
              </a:rPr>
              <a:t>。</a:t>
            </a:r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4904"/>
              </p:ext>
            </p:extLst>
          </p:nvPr>
        </p:nvGraphicFramePr>
        <p:xfrm>
          <a:off x="1187624" y="3429000"/>
          <a:ext cx="6946480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5146848" imgH="1546716" progId="Visio.Drawing.11">
                  <p:embed/>
                </p:oleObj>
              </mc:Choice>
              <mc:Fallback>
                <p:oleObj name="Visio" r:id="rId3" imgW="5146848" imgH="154671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29000"/>
                        <a:ext cx="6946480" cy="2088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965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7</a:t>
            </a:r>
            <a:r>
              <a:rPr lang="zh-CN" altLang="en-US" b="0" i="0" u="none" strike="noStrike" kern="1800" baseline="0" smtClean="0">
                <a:latin typeface="方正大标宋简体"/>
              </a:rPr>
              <a:t>  比较方法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2000" b="0" i="0" u="none" strike="noStrike" baseline="0" dirty="0" err="1" smtClean="0">
                <a:latin typeface="Times New Roman"/>
              </a:rPr>
              <a:t>TreeSet</a:t>
            </a:r>
            <a:r>
              <a:rPr lang="zh-CN" altLang="en-US" sz="2000" b="0" i="0" u="none" strike="noStrike" baseline="0" dirty="0" smtClean="0">
                <a:latin typeface="Times New Roman"/>
              </a:rPr>
              <a:t>和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TreeMap</a:t>
            </a:r>
            <a:r>
              <a:rPr lang="zh-CN" altLang="en-US" sz="2000" b="0" i="0" u="none" strike="noStrike" baseline="0" dirty="0" smtClean="0">
                <a:latin typeface="Times New Roman"/>
              </a:rPr>
              <a:t>都按排序顺序存储元素。然而，精确定义到底采用哪种“排序顺序”则是比较方法。在默认情况下，</a:t>
            </a:r>
            <a:r>
              <a:rPr lang="en-US" altLang="zh-CN" sz="2000" b="0" i="0" u="none" strike="noStrike" baseline="0" dirty="0" smtClean="0">
                <a:latin typeface="Times New Roman"/>
              </a:rPr>
              <a:t>Java</a:t>
            </a:r>
            <a:r>
              <a:rPr lang="zh-CN" altLang="en-US" sz="2000" b="0" i="0" u="none" strike="noStrike" baseline="0" dirty="0" smtClean="0">
                <a:latin typeface="Times New Roman"/>
              </a:rPr>
              <a:t>采用的是“自然排序”的顺序存储它们的元素，例如</a:t>
            </a:r>
            <a:r>
              <a:rPr lang="en-US" altLang="zh-CN" sz="2000" b="0" i="0" u="none" strike="noStrike" baseline="0" dirty="0" smtClean="0">
                <a:latin typeface="Times New Roman"/>
              </a:rPr>
              <a:t>A</a:t>
            </a:r>
            <a:r>
              <a:rPr lang="zh-CN" altLang="en-US" sz="2000" b="0" i="0" u="none" strike="noStrike" baseline="0" dirty="0" smtClean="0">
                <a:latin typeface="Times New Roman"/>
              </a:rPr>
              <a:t>在</a:t>
            </a:r>
            <a:r>
              <a:rPr lang="en-US" altLang="zh-CN" sz="2000" b="0" i="0" u="none" strike="noStrike" baseline="0" dirty="0" smtClean="0">
                <a:latin typeface="Times New Roman"/>
              </a:rPr>
              <a:t>B</a:t>
            </a:r>
            <a:r>
              <a:rPr lang="zh-CN" altLang="en-US" sz="2000" b="0" i="0" u="none" strike="noStrike" baseline="0" dirty="0" smtClean="0">
                <a:latin typeface="Times New Roman"/>
              </a:rPr>
              <a:t>的前面，</a:t>
            </a:r>
            <a:r>
              <a:rPr lang="en-US" altLang="zh-CN" sz="2000" b="0" i="0" u="none" strike="noStrike" baseline="0" dirty="0" smtClean="0">
                <a:latin typeface="Times New Roman"/>
              </a:rPr>
              <a:t>2</a:t>
            </a:r>
            <a:r>
              <a:rPr lang="zh-CN" altLang="en-US" sz="2000" b="0" i="0" u="none" strike="noStrike" baseline="0" dirty="0" smtClean="0">
                <a:latin typeface="Times New Roman"/>
              </a:rPr>
              <a:t>在</a:t>
            </a:r>
            <a:r>
              <a:rPr lang="en-US" altLang="zh-CN" sz="2000" b="0" i="0" u="none" strike="noStrike" baseline="0" dirty="0" smtClean="0">
                <a:latin typeface="Times New Roman"/>
              </a:rPr>
              <a:t>3</a:t>
            </a:r>
            <a:r>
              <a:rPr lang="zh-CN" altLang="en-US" sz="2000" b="0" i="0" u="none" strike="noStrike" baseline="0" dirty="0" smtClean="0">
                <a:latin typeface="Times New Roman"/>
              </a:rPr>
              <a:t>的前面，等等。如果需要用到其他的方法对元素进行排序，可以在构造集合或者映射时，指定一个</a:t>
            </a:r>
            <a:r>
              <a:rPr lang="en-US" altLang="zh-CN" sz="2000" b="0" i="0" u="none" strike="noStrike" baseline="0" dirty="0" smtClean="0">
                <a:latin typeface="Times New Roman"/>
              </a:rPr>
              <a:t>Comparator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对象。</a:t>
            </a:r>
          </a:p>
          <a:p>
            <a:pPr marR="0" lvl="0" rtl="0"/>
            <a:r>
              <a:rPr lang="en-US" altLang="zh-CN" sz="2000" b="0" i="0" u="none" strike="noStrike" baseline="0" dirty="0" smtClean="0">
                <a:latin typeface="Times New Roman"/>
              </a:rPr>
              <a:t>Comparator</a:t>
            </a:r>
            <a:r>
              <a:rPr lang="zh-CN" altLang="en-US" sz="2000" b="0" i="0" u="none" strike="noStrike" baseline="0" dirty="0" smtClean="0">
                <a:latin typeface="Times New Roman"/>
              </a:rPr>
              <a:t>接口定义了两种方法：</a:t>
            </a:r>
            <a:r>
              <a:rPr lang="en-US" altLang="zh-CN" sz="2000" b="0" i="0" u="none" strike="noStrike" baseline="0" dirty="0" smtClean="0">
                <a:latin typeface="Times New Roman"/>
              </a:rPr>
              <a:t>compare()</a:t>
            </a:r>
            <a:r>
              <a:rPr lang="zh-CN" altLang="en-US" sz="2000" b="0" i="0" u="none" strike="noStrike" baseline="0" dirty="0" smtClean="0">
                <a:latin typeface="Times New Roman"/>
              </a:rPr>
              <a:t>和</a:t>
            </a:r>
            <a:r>
              <a:rPr lang="en-US" altLang="zh-CN" sz="2000" b="0" i="0" u="none" strike="noStrike" baseline="0" dirty="0" smtClean="0">
                <a:latin typeface="Times New Roman"/>
              </a:rPr>
              <a:t>equals()</a:t>
            </a:r>
            <a:r>
              <a:rPr lang="zh-CN" altLang="en-US" sz="2000" b="0" i="0" u="none" strike="noStrike" baseline="0" dirty="0" smtClean="0">
                <a:latin typeface="Times New Roman"/>
              </a:rPr>
              <a:t>。</a:t>
            </a:r>
            <a:r>
              <a:rPr lang="en-US" altLang="zh-CN" sz="2000" b="0" i="0" u="none" strike="noStrike" baseline="0" dirty="0" smtClean="0">
                <a:latin typeface="Times New Roman"/>
              </a:rPr>
              <a:t>compare()</a:t>
            </a:r>
            <a:r>
              <a:rPr lang="zh-CN" altLang="en-US" sz="2000" b="0" i="0" u="none" strike="noStrike" baseline="0" dirty="0" smtClean="0">
                <a:latin typeface="Times New Roman"/>
              </a:rPr>
              <a:t>方法的用法如图</a:t>
            </a:r>
            <a:r>
              <a:rPr lang="en-US" altLang="zh-CN" sz="2000" b="0" i="0" u="none" strike="noStrike" baseline="0" dirty="0" smtClean="0">
                <a:latin typeface="Times New Roman"/>
              </a:rPr>
              <a:t>13.24</a:t>
            </a:r>
            <a:r>
              <a:rPr lang="zh-CN" altLang="en-US" sz="2000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738257"/>
              </p:ext>
            </p:extLst>
          </p:nvPr>
        </p:nvGraphicFramePr>
        <p:xfrm>
          <a:off x="1187624" y="4437112"/>
          <a:ext cx="6891299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Visio" r:id="rId3" imgW="5009256" imgH="1205542" progId="Visio.Drawing.11">
                  <p:embed/>
                </p:oleObj>
              </mc:Choice>
              <mc:Fallback>
                <p:oleObj name="Visio" r:id="rId3" imgW="5009256" imgH="120554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37112"/>
                        <a:ext cx="6891299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98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7</a:t>
            </a:r>
            <a:r>
              <a:rPr lang="zh-CN" altLang="en-US" b="0" i="0" u="none" strike="noStrike" kern="1800" baseline="0" smtClean="0">
                <a:latin typeface="方正大标宋简体"/>
              </a:rPr>
              <a:t>  比较方法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而</a:t>
            </a:r>
            <a:r>
              <a:rPr lang="en-US" altLang="zh-CN" dirty="0">
                <a:latin typeface="Times New Roman"/>
              </a:rPr>
              <a:t>equals()</a:t>
            </a:r>
            <a:r>
              <a:rPr lang="zh-CN" altLang="en-US" dirty="0">
                <a:latin typeface="Times New Roman"/>
              </a:rPr>
              <a:t>方法的用法如图</a:t>
            </a:r>
            <a:r>
              <a:rPr lang="en-US" altLang="zh-CN" dirty="0">
                <a:latin typeface="Times New Roman"/>
              </a:rPr>
              <a:t>13.26</a:t>
            </a:r>
            <a:r>
              <a:rPr lang="zh-CN" altLang="en-US" dirty="0">
                <a:latin typeface="Times New Roman"/>
              </a:rPr>
              <a:t>所示</a:t>
            </a:r>
            <a:r>
              <a:rPr lang="zh-CN" altLang="en-US" dirty="0" smtClean="0">
                <a:latin typeface="Times New Roman"/>
              </a:rPr>
              <a:t>。</a:t>
            </a:r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r>
              <a:rPr lang="zh-CN" altLang="en-US" dirty="0">
                <a:latin typeface="Times New Roman"/>
              </a:rPr>
              <a:t>但是在实际应用中是没有必要去重载</a:t>
            </a:r>
            <a:r>
              <a:rPr lang="en-US" altLang="zh-CN" dirty="0">
                <a:latin typeface="Times New Roman"/>
              </a:rPr>
              <a:t>equals()</a:t>
            </a:r>
            <a:r>
              <a:rPr lang="zh-CN" altLang="en-US" dirty="0">
                <a:latin typeface="Times New Roman"/>
              </a:rPr>
              <a:t>方法的。所以在这里我们就不再为大家举例了。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778513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806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</a:t>
            </a:r>
            <a:r>
              <a:rPr lang="zh-CN" altLang="en-US" b="0" i="0" u="none" strike="noStrike" kern="1800" baseline="0" smtClean="0">
                <a:latin typeface="方正大标宋简体"/>
              </a:rPr>
              <a:t>  从前版本的类和接口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u="none" strike="noStrike" baseline="0" smtClean="0">
                <a:latin typeface="Times New Roman"/>
              </a:rPr>
              <a:t>java.util</a:t>
            </a:r>
            <a:r>
              <a:rPr lang="zh-CN" altLang="en-US" b="0" i="0" u="none" strike="noStrike" baseline="0" smtClean="0">
                <a:latin typeface="Times New Roman"/>
              </a:rPr>
              <a:t>的最初版本中不包括类集框架。它定义了几个类和接口提供专门的方法用于存储对象。随着</a:t>
            </a:r>
            <a:r>
              <a:rPr lang="en-US" altLang="zh-CN" b="0" i="0" u="none" strike="noStrike" baseline="0" smtClean="0">
                <a:latin typeface="Times New Roman"/>
              </a:rPr>
              <a:t>Java</a:t>
            </a:r>
            <a:r>
              <a:rPr lang="zh-CN" altLang="en-US" b="0" i="0" u="none" strike="noStrike" baseline="0" smtClean="0">
                <a:latin typeface="Times New Roman"/>
              </a:rPr>
              <a:t>引入类集，有几种最初的类被重新设计成支持类集接口，因此它们与框架完全兼容。由</a:t>
            </a:r>
            <a:r>
              <a:rPr lang="en-US" altLang="zh-CN" b="0" i="0" u="none" strike="noStrike" baseline="0" smtClean="0">
                <a:latin typeface="Times New Roman"/>
              </a:rPr>
              <a:t>Java</a:t>
            </a:r>
            <a:r>
              <a:rPr lang="zh-CN" altLang="en-US" b="0" i="0" u="none" strike="noStrike" baseline="0" smtClean="0">
                <a:latin typeface="Times New Roman"/>
              </a:rPr>
              <a:t>定义的以前版本的类大致有：</a:t>
            </a:r>
            <a:r>
              <a:rPr lang="en-US" altLang="zh-CN" b="0" i="0" u="none" strike="noStrike" baseline="0" smtClean="0">
                <a:latin typeface="Times New Roman"/>
              </a:rPr>
              <a:t>Vector</a:t>
            </a:r>
            <a:r>
              <a:rPr lang="zh-CN" altLang="en-US" b="0" i="0" u="none" strike="noStrike" baseline="0" smtClean="0">
                <a:latin typeface="Times New Roman"/>
              </a:rPr>
              <a:t>、</a:t>
            </a:r>
            <a:r>
              <a:rPr lang="en-US" altLang="zh-CN" b="0" i="0" u="none" strike="noStrike" baseline="0" smtClean="0">
                <a:latin typeface="Times New Roman"/>
              </a:rPr>
              <a:t>Stack</a:t>
            </a:r>
            <a:r>
              <a:rPr lang="zh-CN" altLang="en-US" b="0" i="0" u="none" strike="noStrike" baseline="0" smtClean="0">
                <a:latin typeface="Times New Roman"/>
              </a:rPr>
              <a:t>、</a:t>
            </a:r>
            <a:r>
              <a:rPr lang="en-US" altLang="zh-CN" b="0" i="0" u="none" strike="noStrike" baseline="0" smtClean="0">
                <a:latin typeface="Times New Roman"/>
              </a:rPr>
              <a:t>Dictionary</a:t>
            </a:r>
            <a:r>
              <a:rPr lang="zh-CN" altLang="en-US" b="0" i="0" u="none" strike="noStrike" baseline="0" smtClean="0">
                <a:latin typeface="Times New Roman"/>
              </a:rPr>
              <a:t>、</a:t>
            </a:r>
            <a:r>
              <a:rPr lang="en-US" altLang="zh-CN" b="0" i="0" u="none" strike="noStrike" baseline="0" smtClean="0">
                <a:latin typeface="Times New Roman"/>
              </a:rPr>
              <a:t>Hashtable</a:t>
            </a:r>
            <a:r>
              <a:rPr lang="zh-CN" altLang="en-US" b="0" i="0" u="none" strike="noStrike" baseline="0" smtClean="0">
                <a:latin typeface="Times New Roman"/>
              </a:rPr>
              <a:t>和</a:t>
            </a:r>
            <a:r>
              <a:rPr lang="en-US" altLang="zh-CN" b="0" i="0" u="none" strike="noStrike" baseline="0" smtClean="0">
                <a:latin typeface="Times New Roman"/>
              </a:rPr>
              <a:t>Properties</a:t>
            </a:r>
            <a:r>
              <a:rPr lang="zh-CN" altLang="en-US" b="0" i="0" u="none" strike="noStrike" baseline="0" smtClean="0">
                <a:latin typeface="Times New Roman"/>
              </a:rPr>
              <a:t>。下面我们一一对其进行简要介绍。</a:t>
            </a:r>
          </a:p>
        </p:txBody>
      </p:sp>
    </p:spTree>
    <p:extLst>
      <p:ext uri="{BB962C8B-B14F-4D97-AF65-F5344CB8AC3E}">
        <p14:creationId xmlns:p14="http://schemas.microsoft.com/office/powerpoint/2010/main" val="773050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8.1  Vector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844824"/>
            <a:ext cx="7408333" cy="4680520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类实现动态数组，这与</a:t>
            </a:r>
            <a:r>
              <a:rPr lang="en-US" altLang="zh-CN" b="0" i="0" u="none" strike="noStrike" baseline="0" dirty="0" err="1" smtClean="0">
                <a:latin typeface="Times New Roman"/>
              </a:rPr>
              <a:t>ArrayList</a:t>
            </a:r>
            <a:r>
              <a:rPr lang="zh-CN" altLang="en-US" b="0" i="0" u="none" strike="noStrike" baseline="0" dirty="0" smtClean="0">
                <a:latin typeface="Times New Roman"/>
              </a:rPr>
              <a:t>相似，但两者不同的是：</a:t>
            </a:r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类是同步的，并且它包含了一些不属于类集框架的方法。但被重新定义后，</a:t>
            </a:r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类已经完全兼容于类集框架了。</a:t>
            </a:r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类的构造方法如图</a:t>
            </a:r>
            <a:r>
              <a:rPr lang="en-US" altLang="zh-CN" b="0" i="0" u="none" strike="noStrike" baseline="0" dirty="0" smtClean="0">
                <a:latin typeface="Times New Roman"/>
              </a:rPr>
              <a:t>13.27</a:t>
            </a:r>
            <a:r>
              <a:rPr lang="zh-CN" altLang="en-US" b="0" i="0" u="none" strike="noStrike" baseline="0" dirty="0" smtClean="0">
                <a:latin typeface="Times New Roman"/>
              </a:rPr>
              <a:t>所示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en-US" altLang="zh-CN" dirty="0">
              <a:latin typeface="Times New Roman"/>
            </a:endParaRPr>
          </a:p>
          <a:p>
            <a:pPr marR="0" lvl="0" rtl="0"/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en-US" altLang="zh-CN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r>
              <a:rPr lang="zh-CN" altLang="en-US" b="0" i="0" u="none" strike="noStrike" baseline="0" dirty="0" smtClean="0">
                <a:latin typeface="Times New Roman"/>
              </a:rPr>
              <a:t>所有的矢量开始都有一个原始的容量。在这个原始容量达到之后，下次再存储时，矢量会自动为那个对象分配空间。通过分配超过需要的内存，矢量减小了可能产生的分配的次数，节约了时间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779746"/>
              </p:ext>
            </p:extLst>
          </p:nvPr>
        </p:nvGraphicFramePr>
        <p:xfrm>
          <a:off x="1259632" y="3140968"/>
          <a:ext cx="7121381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Visio" r:id="rId3" imgW="5441256" imgH="1266142" progId="Visio.Drawing.11">
                  <p:embed/>
                </p:oleObj>
              </mc:Choice>
              <mc:Fallback>
                <p:oleObj name="Visio" r:id="rId3" imgW="5441256" imgH="126614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140968"/>
                        <a:ext cx="7121381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62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8.1  Vector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dirty="0" err="1" smtClean="0">
                <a:latin typeface="Times New Roman"/>
              </a:rPr>
              <a:t>Vetor</a:t>
            </a:r>
            <a:r>
              <a:rPr lang="zh-CN" altLang="en-US" dirty="0">
                <a:latin typeface="Times New Roman"/>
              </a:rPr>
              <a:t>提供了用于增加元素的方法，我们总结在表</a:t>
            </a:r>
            <a:r>
              <a:rPr lang="en-US" altLang="zh-CN" dirty="0">
                <a:latin typeface="Times New Roman"/>
              </a:rPr>
              <a:t>13.10</a:t>
            </a:r>
            <a:r>
              <a:rPr lang="zh-CN" altLang="en-US" dirty="0">
                <a:latin typeface="Times New Roman"/>
              </a:rPr>
              <a:t>中。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88827"/>
              </p:ext>
            </p:extLst>
          </p:nvPr>
        </p:nvGraphicFramePr>
        <p:xfrm>
          <a:off x="1259632" y="3501008"/>
          <a:ext cx="6984776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430"/>
                <a:gridCol w="4129346"/>
              </a:tblGrid>
              <a:tr h="40143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 dirty="0">
                          <a:effectLst/>
                        </a:rPr>
                        <a:t>方法</a:t>
                      </a:r>
                      <a:endParaRPr lang="zh-CN" sz="105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 dirty="0">
                          <a:effectLst/>
                        </a:rPr>
                        <a:t>方法描述</a:t>
                      </a:r>
                      <a:endParaRPr lang="zh-CN" sz="105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0143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public void addElement( Object obj 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将指定的组件添加到该向量的末尾，并将其大小增加</a:t>
                      </a:r>
                      <a:r>
                        <a:rPr lang="en-US" sz="1050">
                          <a:effectLst/>
                        </a:rPr>
                        <a:t>1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0143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public void addElement( int index,Object obj 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>
                          <a:effectLst/>
                        </a:rPr>
                        <a:t>在向量的指定位置插入指定的元素</a:t>
                      </a:r>
                      <a:r>
                        <a:rPr lang="en-US" sz="1050">
                          <a:effectLst/>
                        </a:rPr>
                        <a:t>obj</a:t>
                      </a:r>
                      <a:r>
                        <a:rPr lang="zh-CN" sz="1050">
                          <a:effectLst/>
                        </a:rPr>
                        <a:t>，该位置及以后的元素位置后移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8119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public void insertElementAt( Object obj,int index )</a:t>
                      </a:r>
                      <a:endParaRPr lang="zh-CN" sz="105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50" dirty="0">
                          <a:effectLst/>
                        </a:rPr>
                        <a:t>将指定对象作为此向量中的组件插入到指定的</a:t>
                      </a:r>
                      <a:r>
                        <a:rPr lang="en-US" sz="1050" dirty="0">
                          <a:effectLst/>
                        </a:rPr>
                        <a:t>index</a:t>
                      </a:r>
                      <a:r>
                        <a:rPr lang="zh-CN" sz="1050" dirty="0">
                          <a:effectLst/>
                        </a:rPr>
                        <a:t>处</a:t>
                      </a:r>
                      <a:endParaRPr lang="zh-CN" sz="105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07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8.2  Stack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Stack</a:t>
            </a:r>
            <a:r>
              <a:rPr lang="zh-CN" altLang="en-US" b="0" i="0" u="none" strike="noStrike" baseline="0" dirty="0" smtClean="0">
                <a:latin typeface="Times New Roman"/>
              </a:rPr>
              <a:t>是</a:t>
            </a:r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的一个子类，它实现标准的后进先出堆栈。</a:t>
            </a:r>
            <a:r>
              <a:rPr lang="en-US" altLang="zh-CN" b="0" i="0" u="none" strike="noStrike" baseline="0" dirty="0" smtClean="0">
                <a:latin typeface="Times New Roman"/>
              </a:rPr>
              <a:t>Stack</a:t>
            </a:r>
            <a:r>
              <a:rPr lang="zh-CN" altLang="en-US" b="0" i="0" u="none" strike="noStrike" baseline="0" dirty="0" smtClean="0">
                <a:latin typeface="Times New Roman"/>
              </a:rPr>
              <a:t>仅仅定义了创建空堆栈的默认构造方法。如图</a:t>
            </a:r>
            <a:r>
              <a:rPr lang="en-US" altLang="zh-CN" b="0" i="0" u="none" strike="noStrike" baseline="0" dirty="0" smtClean="0">
                <a:latin typeface="Times New Roman"/>
              </a:rPr>
              <a:t>13.30</a:t>
            </a:r>
            <a:r>
              <a:rPr lang="zh-CN" altLang="en-US" b="0" i="0" u="none" strike="noStrike" baseline="0" dirty="0" smtClean="0">
                <a:latin typeface="Times New Roman"/>
              </a:rPr>
              <a:t>所示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en-US" altLang="zh-CN" b="0" i="0" u="none" strike="noStrike" baseline="0" dirty="0" smtClean="0">
              <a:latin typeface="Times New Roman"/>
            </a:endParaRPr>
          </a:p>
          <a:p>
            <a:pPr marL="0" marR="0" lvl="0" indent="0" rtl="0">
              <a:buNone/>
            </a:pPr>
            <a:endParaRPr lang="en-US" altLang="zh-CN" dirty="0" smtClean="0">
              <a:latin typeface="Times New Roman"/>
            </a:endParaRPr>
          </a:p>
          <a:p>
            <a:pPr marL="0" marR="0" lvl="0" indent="0" rtl="0">
              <a:buNone/>
            </a:pPr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Stack</a:t>
            </a:r>
            <a:r>
              <a:rPr lang="zh-CN" altLang="en-US" b="0" i="0" u="none" strike="noStrike" baseline="0" dirty="0" smtClean="0">
                <a:latin typeface="Times New Roman"/>
              </a:rPr>
              <a:t>类包括了</a:t>
            </a:r>
            <a:r>
              <a:rPr lang="en-US" altLang="zh-CN" b="0" i="0" u="none" strike="noStrike" baseline="0" dirty="0" smtClean="0">
                <a:latin typeface="Times New Roman"/>
              </a:rPr>
              <a:t>Vector</a:t>
            </a:r>
            <a:r>
              <a:rPr lang="zh-CN" altLang="en-US" b="0" i="0" u="none" strike="noStrike" baseline="0" dirty="0" smtClean="0">
                <a:latin typeface="Times New Roman"/>
              </a:rPr>
              <a:t>类定义的所有方法，同时增加了几种它自己定的方法，具体总结在表</a:t>
            </a:r>
            <a:r>
              <a:rPr lang="en-US" altLang="zh-CN" b="0" i="0" u="none" strike="noStrike" baseline="0" dirty="0" smtClean="0">
                <a:latin typeface="Times New Roman"/>
              </a:rPr>
              <a:t>13.10</a:t>
            </a:r>
            <a:r>
              <a:rPr lang="zh-CN" altLang="en-US" b="0" i="0" u="none" strike="noStrike" baseline="0" dirty="0" smtClean="0">
                <a:latin typeface="Times New Roman"/>
              </a:rPr>
              <a:t>中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63074"/>
              </p:ext>
            </p:extLst>
          </p:nvPr>
        </p:nvGraphicFramePr>
        <p:xfrm>
          <a:off x="2195736" y="2996952"/>
          <a:ext cx="428854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Visio" r:id="rId3" imgW="2417256" imgH="546052" progId="Visio.Drawing.11">
                  <p:embed/>
                </p:oleObj>
              </mc:Choice>
              <mc:Fallback>
                <p:oleObj name="Visio" r:id="rId3" imgW="2417256" imgH="54605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3333"/>
                      <a:stretch>
                        <a:fillRect/>
                      </a:stretch>
                    </p:blipFill>
                    <p:spPr bwMode="auto">
                      <a:xfrm>
                        <a:off x="2195736" y="2996952"/>
                        <a:ext cx="4288546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269098"/>
              </p:ext>
            </p:extLst>
          </p:nvPr>
        </p:nvGraphicFramePr>
        <p:xfrm>
          <a:off x="1619673" y="4725144"/>
          <a:ext cx="5853960" cy="1837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519"/>
                <a:gridCol w="4215441"/>
              </a:tblGrid>
              <a:tr h="258337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方法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功能描述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5833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E push(Object item)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将元素引用压入栈顶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5833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E pop()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删除栈顶元素。栈为空则会抛出</a:t>
                      </a:r>
                      <a:r>
                        <a:rPr lang="en-US" sz="1000">
                          <a:effectLst/>
                        </a:rPr>
                        <a:t>EmptyStackException</a:t>
                      </a:r>
                      <a:r>
                        <a:rPr lang="zh-CN" sz="1000">
                          <a:effectLst/>
                        </a:rPr>
                        <a:t>异常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5833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E peek()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取得栈顶元素但不删除它。如果栈为空则会抛出</a:t>
                      </a:r>
                      <a:r>
                        <a:rPr lang="en-US" sz="1000">
                          <a:effectLst/>
                        </a:rPr>
                        <a:t>EmptyStackException</a:t>
                      </a:r>
                      <a:r>
                        <a:rPr lang="zh-CN" sz="1000">
                          <a:effectLst/>
                        </a:rPr>
                        <a:t>异常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25833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boolean empty()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>
                          <a:effectLst/>
                        </a:rPr>
                        <a:t>判断堆栈是否为空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  <a:tr h="52478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int search(Object o)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1000" dirty="0">
                          <a:effectLst/>
                        </a:rPr>
                        <a:t>返回</a:t>
                      </a:r>
                      <a:r>
                        <a:rPr lang="en-US" sz="1000" dirty="0">
                          <a:effectLst/>
                        </a:rPr>
                        <a:t>Object</a:t>
                      </a:r>
                      <a:r>
                        <a:rPr lang="zh-CN" sz="1000" dirty="0">
                          <a:effectLst/>
                        </a:rPr>
                        <a:t>对象在栈中所处的位置。其中栈顶元素位置为</a:t>
                      </a:r>
                      <a:r>
                        <a:rPr lang="en-US" sz="1000" dirty="0">
                          <a:effectLst/>
                        </a:rPr>
                        <a:t>1</a:t>
                      </a:r>
                      <a:r>
                        <a:rPr lang="zh-CN" sz="1000" dirty="0">
                          <a:effectLst/>
                        </a:rPr>
                        <a:t>，以后依次递增</a:t>
                      </a:r>
                      <a:r>
                        <a:rPr lang="en-US" sz="1000" dirty="0">
                          <a:effectLst/>
                        </a:rPr>
                        <a:t>1</a:t>
                      </a:r>
                      <a:r>
                        <a:rPr lang="zh-CN" sz="1000" dirty="0">
                          <a:effectLst/>
                        </a:rPr>
                        <a:t>。如果对象不在栈中则返回</a:t>
                      </a:r>
                      <a:r>
                        <a:rPr lang="en-US" sz="1000" dirty="0">
                          <a:effectLst/>
                        </a:rPr>
                        <a:t>-1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6675" marR="666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394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8.2  Stack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在栈的操作中，先压入栈的元素在栈的最底部，删除元素是从栈顶开始的。也就是最后压入栈的元素将会被先删除掉。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845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8.3  Dictionary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zh-CN" altLang="en-US" b="0" i="0" u="none" strike="noStrike" baseline="0" smtClean="0">
                <a:latin typeface="Times New Roman"/>
              </a:rPr>
              <a:t>字典（</a:t>
            </a:r>
            <a:r>
              <a:rPr lang="en-US" altLang="zh-CN" b="0" i="0" u="none" strike="noStrike" baseline="0" smtClean="0">
                <a:latin typeface="Times New Roman"/>
              </a:rPr>
              <a:t>Dictionary</a:t>
            </a:r>
            <a:r>
              <a:rPr lang="zh-CN" altLang="en-US" b="0" i="0" u="none" strike="noStrike" baseline="0" smtClean="0">
                <a:latin typeface="Times New Roman"/>
              </a:rPr>
              <a:t>）是一个表示关键字</a:t>
            </a:r>
            <a:r>
              <a:rPr lang="en-US" altLang="zh-CN" b="0" i="0" u="none" strike="noStrike" baseline="0" smtClean="0">
                <a:latin typeface="Times New Roman"/>
              </a:rPr>
              <a:t>/</a:t>
            </a:r>
            <a:r>
              <a:rPr lang="zh-CN" altLang="en-US" b="0" i="0" u="none" strike="noStrike" baseline="0" smtClean="0">
                <a:latin typeface="Times New Roman"/>
              </a:rPr>
              <a:t>值存储库的抽象类，同时它的操作和映射（</a:t>
            </a:r>
            <a:r>
              <a:rPr lang="en-US" altLang="zh-CN" b="0" i="0" u="none" strike="noStrike" baseline="0" smtClean="0">
                <a:latin typeface="Times New Roman"/>
              </a:rPr>
              <a:t>Map</a:t>
            </a:r>
            <a:r>
              <a:rPr lang="zh-CN" altLang="en-US" b="0" i="0" u="none" strike="noStrike" baseline="0" smtClean="0">
                <a:latin typeface="Times New Roman"/>
              </a:rPr>
              <a:t>）很类似。给定一个关键字和值，可以讲值存储到字典对象中。一旦这个值被存储了，就能够用关键字来检索它。因此与映射一样，字典可以被当做关键字</a:t>
            </a:r>
            <a:r>
              <a:rPr lang="en-US" altLang="zh-CN" b="0" i="0" u="none" strike="noStrike" baseline="0" smtClean="0">
                <a:latin typeface="Times New Roman"/>
              </a:rPr>
              <a:t>/</a:t>
            </a:r>
            <a:r>
              <a:rPr lang="zh-CN" altLang="en-US" b="0" i="0" u="none" strike="noStrike" baseline="0" smtClean="0">
                <a:latin typeface="Times New Roman"/>
              </a:rPr>
              <a:t>值对列表来考虑。但在当前版本的</a:t>
            </a:r>
            <a:r>
              <a:rPr lang="en-US" altLang="zh-CN" b="0" i="0" u="none" strike="noStrike" baseline="0" smtClean="0">
                <a:latin typeface="Times New Roman"/>
              </a:rPr>
              <a:t>Java</a:t>
            </a:r>
            <a:r>
              <a:rPr lang="zh-CN" altLang="en-US" b="0" i="0" u="none" strike="noStrike" baseline="0" smtClean="0">
                <a:latin typeface="Times New Roman"/>
              </a:rPr>
              <a:t>中，</a:t>
            </a:r>
            <a:r>
              <a:rPr lang="en-US" altLang="zh-CN" b="0" i="0" u="none" strike="noStrike" baseline="0" smtClean="0">
                <a:latin typeface="Times New Roman"/>
              </a:rPr>
              <a:t>Dictionary</a:t>
            </a:r>
            <a:r>
              <a:rPr lang="zh-CN" altLang="en-US" b="0" i="0" u="none" strike="noStrike" baseline="0" smtClean="0">
                <a:latin typeface="Times New Roman"/>
              </a:rPr>
              <a:t>类已经被</a:t>
            </a:r>
            <a:r>
              <a:rPr lang="en-US" altLang="zh-CN" b="0" i="0" u="none" strike="noStrike" baseline="0" smtClean="0">
                <a:latin typeface="Times New Roman"/>
              </a:rPr>
              <a:t>Map</a:t>
            </a:r>
            <a:r>
              <a:rPr lang="zh-CN" altLang="en-US" b="0" i="0" u="none" strike="noStrike" baseline="0" smtClean="0">
                <a:latin typeface="Times New Roman"/>
              </a:rPr>
              <a:t>类所取代，所以被认为已是过时的。所以我们也不再作详细的讨论，只要清楚其和映射的作用相同就可以了。</a:t>
            </a:r>
          </a:p>
        </p:txBody>
      </p:sp>
    </p:spTree>
    <p:extLst>
      <p:ext uri="{BB962C8B-B14F-4D97-AF65-F5344CB8AC3E}">
        <p14:creationId xmlns:p14="http://schemas.microsoft.com/office/powerpoint/2010/main" val="42661843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8.4  Hashtable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zh-CN" altLang="en-US" sz="2000" b="0" i="0" u="none" strike="noStrike" baseline="0" dirty="0" smtClean="0">
                <a:latin typeface="Times New Roman"/>
              </a:rPr>
              <a:t>散列表（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sz="2000" b="0" i="0" u="none" strike="noStrike" baseline="0" dirty="0" smtClean="0">
                <a:latin typeface="Times New Roman"/>
              </a:rPr>
              <a:t>）是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java.util</a:t>
            </a:r>
            <a:r>
              <a:rPr lang="zh-CN" altLang="en-US" sz="2000" b="0" i="0" u="none" strike="noStrike" baseline="0" dirty="0" smtClean="0">
                <a:latin typeface="Times New Roman"/>
              </a:rPr>
              <a:t>的一部分，同时也是</a:t>
            </a:r>
            <a:r>
              <a:rPr lang="en-US" altLang="zh-CN" sz="2000" b="0" i="0" u="none" strike="noStrike" baseline="0" dirty="0" smtClean="0">
                <a:latin typeface="Times New Roman"/>
              </a:rPr>
              <a:t>Dictionary</a:t>
            </a:r>
            <a:r>
              <a:rPr lang="zh-CN" altLang="en-US" sz="2000" b="0" i="0" u="none" strike="noStrike" baseline="0" dirty="0" smtClean="0">
                <a:latin typeface="Times New Roman"/>
              </a:rPr>
              <a:t>的具体实现。现在的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sz="2000" b="0" i="0" u="none" strike="noStrike" baseline="0" dirty="0" smtClean="0">
                <a:latin typeface="Times New Roman"/>
              </a:rPr>
              <a:t>已经被集成到类集框架中。它与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HashMap</a:t>
            </a:r>
            <a:r>
              <a:rPr lang="zh-CN" altLang="en-US" sz="2000" b="0" i="0" u="none" strike="noStrike" baseline="0" dirty="0" smtClean="0">
                <a:latin typeface="Times New Roman"/>
              </a:rPr>
              <a:t>相似，但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sz="2000" b="0" i="0" u="none" strike="noStrike" baseline="0" dirty="0" smtClean="0">
                <a:latin typeface="Times New Roman"/>
              </a:rPr>
              <a:t>是同步的。使用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sz="2000" b="0" i="0" u="none" strike="noStrike" baseline="0" dirty="0" smtClean="0">
                <a:latin typeface="Times New Roman"/>
              </a:rPr>
              <a:t>时，指定一个对象作为关键字，同时指定与该关键字相关联的值。接着该关键字被散列，把得到的散列值作为存储在表中的值的下标。</a:t>
            </a:r>
            <a:r>
              <a:rPr lang="en-US" altLang="zh-CN" sz="2000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sz="2000" b="0" i="0" u="none" strike="noStrike" baseline="0" dirty="0" smtClean="0">
                <a:latin typeface="Times New Roman"/>
              </a:rPr>
              <a:t>的构造方法如图</a:t>
            </a:r>
            <a:r>
              <a:rPr lang="en-US" altLang="zh-CN" sz="2000" b="0" i="0" u="none" strike="noStrike" baseline="0" dirty="0" smtClean="0">
                <a:latin typeface="Times New Roman"/>
              </a:rPr>
              <a:t>13.32</a:t>
            </a:r>
            <a:r>
              <a:rPr lang="zh-CN" altLang="en-US" sz="2000" b="0" i="0" u="none" strike="noStrike" baseline="0" dirty="0" smtClean="0">
                <a:latin typeface="Times New Roman"/>
              </a:rPr>
              <a:t>所示</a:t>
            </a:r>
            <a:r>
              <a:rPr lang="zh-CN" altLang="en-US" sz="2000" b="0" i="0" u="none" strike="noStrike" baseline="0" dirty="0" smtClean="0">
                <a:latin typeface="Times New Roman"/>
              </a:rPr>
              <a:t>。</a:t>
            </a:r>
            <a:endParaRPr lang="en-US" altLang="zh-CN" sz="2000" b="0" i="0" u="none" strike="noStrike" baseline="0" dirty="0" smtClean="0">
              <a:latin typeface="Times New Roman"/>
            </a:endParaRPr>
          </a:p>
          <a:p>
            <a:pPr marR="0" lvl="0" rtl="0"/>
            <a:endParaRPr lang="en-US" altLang="zh-CN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90683"/>
              </p:ext>
            </p:extLst>
          </p:nvPr>
        </p:nvGraphicFramePr>
        <p:xfrm>
          <a:off x="1331640" y="4653136"/>
          <a:ext cx="65976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Visio" r:id="rId3" imgW="5153112" imgH="1350897" progId="Visio.Drawing.11">
                  <p:embed/>
                </p:oleObj>
              </mc:Choice>
              <mc:Fallback>
                <p:oleObj name="Visio" r:id="rId3" imgW="5153112" imgH="135089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653136"/>
                        <a:ext cx="6597628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5452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8.4  Hashtable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第三种形式中，填充比必须介于</a:t>
            </a:r>
            <a:r>
              <a:rPr lang="en-US" altLang="zh-CN" dirty="0">
                <a:latin typeface="Times New Roman"/>
              </a:rPr>
              <a:t>0.0</a:t>
            </a:r>
            <a:r>
              <a:rPr lang="zh-CN" altLang="en-US" dirty="0">
                <a:latin typeface="Times New Roman"/>
              </a:rPr>
              <a:t>和</a:t>
            </a:r>
            <a:r>
              <a:rPr lang="en-US" altLang="zh-CN" dirty="0">
                <a:latin typeface="Times New Roman"/>
              </a:rPr>
              <a:t>1.0</a:t>
            </a:r>
            <a:r>
              <a:rPr lang="zh-CN" altLang="en-US" dirty="0">
                <a:latin typeface="Times New Roman"/>
              </a:rPr>
              <a:t>之间，它决定了在散列表向上调整大小之前的充满度。即当元素的个数大于散列表的容量乘以它的填充比时，散列表被扩展。如果没有指定填充比。则默认使用</a:t>
            </a:r>
            <a:r>
              <a:rPr lang="en-US" altLang="zh-CN" dirty="0">
                <a:latin typeface="Times New Roman"/>
              </a:rPr>
              <a:t>0.75</a:t>
            </a:r>
            <a:r>
              <a:rPr lang="zh-CN" altLang="en-US" dirty="0">
                <a:latin typeface="Times New Roman"/>
              </a:rPr>
              <a:t>。</a:t>
            </a:r>
          </a:p>
          <a:p>
            <a:pPr marR="0" lvl="0" rtl="0"/>
            <a:endParaRPr lang="en-US" altLang="zh-CN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71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13.1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集合框架概述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由于上面的框架图较为复杂，读者基本了解就可以，不需要全部记下来。将上面的关系图简化后，只需要读者记住的内容如图</a:t>
            </a:r>
            <a:r>
              <a:rPr lang="en-US" altLang="zh-CN" dirty="0">
                <a:latin typeface="Times New Roman"/>
              </a:rPr>
              <a:t>13.2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20964"/>
              </p:ext>
            </p:extLst>
          </p:nvPr>
        </p:nvGraphicFramePr>
        <p:xfrm>
          <a:off x="1537662" y="3429000"/>
          <a:ext cx="606867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3" imgW="2410776" imgH="682565" progId="Visio.Drawing.11">
                  <p:embed/>
                </p:oleObj>
              </mc:Choice>
              <mc:Fallback>
                <p:oleObj name="Visio" r:id="rId3" imgW="2410776" imgH="68256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662" y="3429000"/>
                        <a:ext cx="6068675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4598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</a:t>
            </a:r>
            <a:r>
              <a:rPr lang="en-US" altLang="zh-CN" b="0" i="0" u="none" strike="noStrike" kern="1800" baseline="0" smtClean="0">
                <a:latin typeface="Times New Roman"/>
              </a:rPr>
              <a:t>.</a:t>
            </a:r>
            <a:r>
              <a:rPr lang="en-US" altLang="zh-CN" b="0" i="0" u="none" strike="noStrike" kern="1800" baseline="0" smtClean="0">
                <a:latin typeface="方正大标宋简体"/>
              </a:rPr>
              <a:t>8.5  Properties</a:t>
            </a:r>
            <a:r>
              <a:rPr lang="zh-CN" altLang="en-US" b="0" i="0" u="none" strike="noStrike" kern="1800" baseline="0" smtClean="0">
                <a:latin typeface="方正大标宋简体"/>
              </a:rPr>
              <a:t>类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R="0" lvl="0" rtl="0"/>
            <a:r>
              <a:rPr lang="zh-CN" altLang="en-US" b="0" i="0" u="none" strike="noStrike" baseline="0" dirty="0" smtClean="0">
                <a:latin typeface="Times New Roman"/>
              </a:rPr>
              <a:t>属性（</a:t>
            </a:r>
            <a:r>
              <a:rPr lang="en-US" altLang="zh-CN" b="0" i="0" u="none" strike="noStrike" baseline="0" dirty="0" smtClean="0">
                <a:latin typeface="Times New Roman"/>
              </a:rPr>
              <a:t>Properties</a:t>
            </a:r>
            <a:r>
              <a:rPr lang="zh-CN" altLang="en-US" b="0" i="0" u="none" strike="noStrike" baseline="0" dirty="0" smtClean="0">
                <a:latin typeface="Times New Roman"/>
              </a:rPr>
              <a:t>）是</a:t>
            </a:r>
            <a:r>
              <a:rPr lang="en-US" altLang="zh-CN" b="0" i="0" u="none" strike="noStrike" baseline="0" dirty="0" err="1" smtClean="0">
                <a:latin typeface="Times New Roman"/>
              </a:rPr>
              <a:t>Hashtable</a:t>
            </a:r>
            <a:r>
              <a:rPr lang="zh-CN" altLang="en-US" b="0" i="0" u="none" strike="noStrike" baseline="0" dirty="0" smtClean="0">
                <a:latin typeface="Times New Roman"/>
              </a:rPr>
              <a:t>类的一个子类。它用来保持值的列表，其中关键字和值都是字符串。</a:t>
            </a:r>
            <a:r>
              <a:rPr lang="en-US" altLang="zh-CN" b="0" i="0" u="none" strike="noStrike" baseline="0" dirty="0" smtClean="0">
                <a:latin typeface="Times New Roman"/>
              </a:rPr>
              <a:t>Properties</a:t>
            </a:r>
            <a:r>
              <a:rPr lang="zh-CN" altLang="en-US" b="0" i="0" u="none" strike="noStrike" baseline="0" dirty="0" smtClean="0">
                <a:latin typeface="Times New Roman"/>
              </a:rPr>
              <a:t>类被许多其他的</a:t>
            </a:r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类所使用。例如，当获得系统环境值时，</a:t>
            </a:r>
            <a:r>
              <a:rPr lang="en-US" altLang="zh-CN" b="0" i="0" u="none" strike="noStrike" baseline="0" dirty="0" err="1" smtClean="0">
                <a:latin typeface="Times New Roman"/>
              </a:rPr>
              <a:t>System.get</a:t>
            </a:r>
            <a:r>
              <a:rPr lang="zh-CN" altLang="en-US" b="0" i="0" u="none" strike="noStrike" baseline="0" dirty="0" smtClean="0">
                <a:latin typeface="Times New Roman"/>
              </a:rPr>
              <a:t> </a:t>
            </a:r>
            <a:r>
              <a:rPr lang="en-US" altLang="zh-CN" b="0" i="0" u="none" strike="noStrike" baseline="0" dirty="0" smtClean="0">
                <a:latin typeface="Times New Roman"/>
              </a:rPr>
              <a:t>Properties()</a:t>
            </a:r>
            <a:r>
              <a:rPr lang="zh-CN" altLang="en-US" b="0" i="0" u="none" strike="noStrike" baseline="0" dirty="0" smtClean="0">
                <a:latin typeface="Times New Roman"/>
              </a:rPr>
              <a:t>返回对象的类型。</a:t>
            </a:r>
            <a:r>
              <a:rPr lang="en-US" altLang="zh-CN" b="0" i="0" u="none" strike="noStrike" baseline="0" dirty="0" smtClean="0">
                <a:latin typeface="Times New Roman"/>
              </a:rPr>
              <a:t>Properties</a:t>
            </a:r>
            <a:r>
              <a:rPr lang="zh-CN" altLang="en-US" b="0" i="0" u="none" strike="noStrike" baseline="0" dirty="0" smtClean="0">
                <a:latin typeface="Times New Roman"/>
              </a:rPr>
              <a:t>类定义的构造方法如图</a:t>
            </a:r>
            <a:r>
              <a:rPr lang="en-US" altLang="zh-CN" b="0" i="0" u="none" strike="noStrike" baseline="0" dirty="0" smtClean="0">
                <a:latin typeface="Times New Roman"/>
              </a:rPr>
              <a:t>13.34</a:t>
            </a:r>
            <a:r>
              <a:rPr lang="zh-CN" altLang="en-US" b="0" i="0" u="none" strike="noStrike" baseline="0" dirty="0" smtClean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16146"/>
              </p:ext>
            </p:extLst>
          </p:nvPr>
        </p:nvGraphicFramePr>
        <p:xfrm>
          <a:off x="1187624" y="4221088"/>
          <a:ext cx="700952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Visio" r:id="rId3" imgW="4946184" imgH="605574" progId="Visio.Drawing.11">
                  <p:embed/>
                </p:oleObj>
              </mc:Choice>
              <mc:Fallback>
                <p:oleObj name="Visio" r:id="rId3" imgW="4946184" imgH="60557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221088"/>
                        <a:ext cx="700952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3674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13.9  </a:t>
            </a:r>
            <a:r>
              <a:rPr lang="zh-CN" altLang="en-US" b="0" i="0" u="none" strike="noStrike" kern="1800" baseline="0" smtClean="0">
                <a:latin typeface="方正大标宋简体"/>
              </a:rPr>
              <a:t>小结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204864"/>
            <a:ext cx="7408333" cy="3450696"/>
          </a:xfrm>
        </p:spPr>
        <p:txBody>
          <a:bodyPr/>
          <a:lstStyle/>
          <a:p>
            <a:pPr marR="0" lvl="0" rtl="0"/>
            <a:r>
              <a:rPr lang="zh-CN" altLang="en-US" b="0" i="0" u="none" strike="noStrike" baseline="0" dirty="0" smtClean="0">
                <a:latin typeface="Times New Roman"/>
              </a:rPr>
              <a:t>在这一章中我们给大家介绍了</a:t>
            </a:r>
            <a:r>
              <a:rPr lang="en-US" altLang="zh-CN" b="0" i="0" u="none" strike="noStrike" baseline="0" dirty="0" smtClean="0">
                <a:latin typeface="Times New Roman"/>
              </a:rPr>
              <a:t>Java</a:t>
            </a:r>
            <a:r>
              <a:rPr lang="zh-CN" altLang="en-US" b="0" i="0" u="none" strike="noStrike" baseline="0" dirty="0" smtClean="0">
                <a:latin typeface="Times New Roman"/>
              </a:rPr>
              <a:t>集合框架，主要包括集合框架的概念、集合框架接口，以及列表、集合、映射三种结构还有迭代方法、比较方法和较早以前版本的类和接口等内容。本章的重点在于掌握列表、集合、映射三种结构还有迭代方法、比较方法。而本章难点则是对现在和以前版本中各种方法的理解和掌握。希望大家能多加练习来更好地理解集合框架的含义。</a:t>
            </a:r>
          </a:p>
        </p:txBody>
      </p:sp>
    </p:spTree>
    <p:extLst>
      <p:ext uri="{BB962C8B-B14F-4D97-AF65-F5344CB8AC3E}">
        <p14:creationId xmlns:p14="http://schemas.microsoft.com/office/powerpoint/2010/main" val="90198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13.1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集合框架概述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从图</a:t>
            </a:r>
            <a:r>
              <a:rPr lang="en-US" altLang="zh-CN" dirty="0">
                <a:latin typeface="Times New Roman"/>
              </a:rPr>
              <a:t>13.2</a:t>
            </a:r>
            <a:r>
              <a:rPr lang="zh-CN" altLang="en-US" dirty="0">
                <a:latin typeface="Times New Roman"/>
              </a:rPr>
              <a:t>中可以看到，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是集合继承树中最顶层的接口，几乎所有的</a:t>
            </a:r>
            <a:r>
              <a:rPr lang="en-US" altLang="zh-CN" dirty="0">
                <a:latin typeface="Times New Roman"/>
              </a:rPr>
              <a:t>Java</a:t>
            </a:r>
            <a:r>
              <a:rPr lang="zh-CN" altLang="en-US" dirty="0">
                <a:latin typeface="Times New Roman"/>
              </a:rPr>
              <a:t>集合框架成员都继承实现了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接口，或者与其有密切关系。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提供了关于集合的通用操作。</a:t>
            </a:r>
          </a:p>
          <a:p>
            <a:pPr lvl="0"/>
            <a:r>
              <a:rPr lang="en-US" altLang="zh-CN" dirty="0">
                <a:latin typeface="Times New Roman"/>
              </a:rPr>
              <a:t>Set</a:t>
            </a:r>
            <a:r>
              <a:rPr lang="zh-CN" altLang="en-US" dirty="0">
                <a:latin typeface="Times New Roman"/>
              </a:rPr>
              <a:t>接口和</a:t>
            </a:r>
            <a:r>
              <a:rPr lang="en-US" altLang="zh-CN" dirty="0">
                <a:latin typeface="Times New Roman"/>
              </a:rPr>
              <a:t>List</a:t>
            </a:r>
            <a:r>
              <a:rPr lang="zh-CN" altLang="en-US" dirty="0">
                <a:latin typeface="Times New Roman"/>
              </a:rPr>
              <a:t>接口都继承了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接口，而</a:t>
            </a:r>
            <a:r>
              <a:rPr lang="en-US" altLang="zh-CN" dirty="0">
                <a:latin typeface="Times New Roman"/>
              </a:rPr>
              <a:t>Map</a:t>
            </a:r>
            <a:r>
              <a:rPr lang="zh-CN" altLang="en-US" dirty="0">
                <a:latin typeface="Times New Roman"/>
              </a:rPr>
              <a:t>接口没有继承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接口。因此，</a:t>
            </a:r>
            <a:r>
              <a:rPr lang="en-US" altLang="zh-CN" dirty="0">
                <a:latin typeface="Times New Roman"/>
              </a:rPr>
              <a:t>Set</a:t>
            </a:r>
            <a:r>
              <a:rPr lang="zh-CN" altLang="en-US" dirty="0">
                <a:latin typeface="Times New Roman"/>
              </a:rPr>
              <a:t>对象和</a:t>
            </a:r>
            <a:r>
              <a:rPr lang="en-US" altLang="zh-CN" dirty="0">
                <a:latin typeface="Times New Roman"/>
              </a:rPr>
              <a:t>List</a:t>
            </a:r>
            <a:r>
              <a:rPr lang="zh-CN" altLang="en-US" dirty="0">
                <a:latin typeface="Times New Roman"/>
              </a:rPr>
              <a:t>对象都可以调用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接口的方法，而</a:t>
            </a:r>
            <a:r>
              <a:rPr lang="en-US" altLang="zh-CN" dirty="0">
                <a:latin typeface="Times New Roman"/>
              </a:rPr>
              <a:t>Map</a:t>
            </a:r>
            <a:r>
              <a:rPr lang="zh-CN" altLang="en-US" dirty="0">
                <a:latin typeface="Times New Roman"/>
              </a:rPr>
              <a:t>对象则不可以</a:t>
            </a:r>
            <a:r>
              <a:rPr lang="zh-CN" altLang="en-US" dirty="0" smtClean="0">
                <a:latin typeface="Times New Roman"/>
              </a:rPr>
              <a:t>。</a:t>
            </a:r>
            <a:endParaRPr lang="zh-CN" altLang="en-US" dirty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52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13.1  </a:t>
            </a:r>
            <a:r>
              <a:rPr lang="zh-CN" altLang="en-US" b="0" i="0" u="none" strike="noStrike" kern="1800" baseline="0" smtClean="0">
                <a:latin typeface="方正大标宋简体"/>
              </a:rPr>
              <a:t>集合框架概述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zh-CN" altLang="en-US" sz="2000" dirty="0">
                <a:latin typeface="Times New Roman"/>
              </a:rPr>
              <a:t>下面我们对这三种类型接口的结构加以说明：</a:t>
            </a:r>
            <a:r>
              <a:rPr lang="en-US" altLang="zh-CN" sz="2000" dirty="0">
                <a:latin typeface="Times New Roman"/>
              </a:rPr>
              <a:t>Set</a:t>
            </a:r>
            <a:r>
              <a:rPr lang="zh-CN" altLang="en-US" sz="2000" dirty="0">
                <a:latin typeface="Times New Roman"/>
              </a:rPr>
              <a:t>有点类似数学中集合的定义，是无序的、没有重复项目的集合。</a:t>
            </a:r>
            <a:r>
              <a:rPr lang="en-US" altLang="zh-CN" sz="2000" dirty="0">
                <a:latin typeface="Times New Roman"/>
              </a:rPr>
              <a:t>List</a:t>
            </a:r>
            <a:r>
              <a:rPr lang="zh-CN" altLang="en-US" sz="2000" dirty="0">
                <a:latin typeface="Times New Roman"/>
              </a:rPr>
              <a:t>是位置性集合，加进清单的元素可以加在清单中特定位置或加到末尾，可以保存重复的元素。</a:t>
            </a:r>
            <a:r>
              <a:rPr lang="en-US" altLang="zh-CN" sz="2000" dirty="0">
                <a:latin typeface="Times New Roman"/>
              </a:rPr>
              <a:t>Map</a:t>
            </a:r>
            <a:r>
              <a:rPr lang="zh-CN" altLang="en-US" sz="2000" dirty="0">
                <a:latin typeface="Times New Roman"/>
              </a:rPr>
              <a:t>用于关键字</a:t>
            </a:r>
            <a:r>
              <a:rPr lang="en-US" altLang="zh-CN" sz="2000" dirty="0">
                <a:latin typeface="Times New Roman"/>
              </a:rPr>
              <a:t>/</a:t>
            </a:r>
            <a:r>
              <a:rPr lang="zh-CN" altLang="en-US" sz="2000" dirty="0">
                <a:latin typeface="Times New Roman"/>
              </a:rPr>
              <a:t>数值对，其中关键字是数值的惟一标识（不可重复），用户可以按关键字存取数据，数据可重复。具体形式如图</a:t>
            </a:r>
            <a:r>
              <a:rPr lang="en-US" altLang="zh-CN" sz="2000" dirty="0">
                <a:latin typeface="Times New Roman"/>
              </a:rPr>
              <a:t>13.3</a:t>
            </a:r>
            <a:r>
              <a:rPr lang="zh-CN" altLang="en-US" sz="2000" dirty="0">
                <a:latin typeface="Times New Roman"/>
              </a:rPr>
              <a:t>所示</a:t>
            </a:r>
            <a:r>
              <a:rPr lang="zh-CN" altLang="en-US" sz="2000" dirty="0" smtClean="0">
                <a:latin typeface="Times New Roman"/>
              </a:rPr>
              <a:t>：</a:t>
            </a:r>
            <a:endParaRPr lang="en-US" altLang="zh-CN" sz="2000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marL="0" lvl="0" indent="0">
              <a:buNone/>
            </a:pPr>
            <a:endParaRPr lang="en-US" altLang="zh-CN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19764"/>
              </p:ext>
            </p:extLst>
          </p:nvPr>
        </p:nvGraphicFramePr>
        <p:xfrm>
          <a:off x="1835696" y="3717032"/>
          <a:ext cx="6018292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isio" r:id="rId3" imgW="4966704" imgH="2377871" progId="Visio.Drawing.11">
                  <p:embed/>
                </p:oleObj>
              </mc:Choice>
              <mc:Fallback>
                <p:oleObj name="Visio" r:id="rId3" imgW="4966704" imgH="237787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17032"/>
                        <a:ext cx="6018292" cy="2880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52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13.2  Collection</a:t>
            </a:r>
            <a:r>
              <a:rPr lang="zh-CN" altLang="en-US" b="0" i="0" u="none" strike="noStrike" kern="1800" baseline="0" smtClean="0">
                <a:latin typeface="方正大标宋简体"/>
              </a:rPr>
              <a:t>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u="none" strike="noStrike" baseline="0" dirty="0" smtClean="0">
                <a:latin typeface="Times New Roman"/>
              </a:rPr>
              <a:t>Collection</a:t>
            </a:r>
            <a:r>
              <a:rPr lang="zh-CN" altLang="en-US" b="0" i="0" u="none" strike="noStrike" baseline="0" dirty="0" smtClean="0">
                <a:latin typeface="Times New Roman"/>
              </a:rPr>
              <a:t>接口是集合框架最基础的接口，所以这个接口定义了整个集合框架都可以调用的方法，因此必须十分熟悉。</a:t>
            </a:r>
            <a:r>
              <a:rPr lang="en-US" altLang="zh-CN" b="0" i="0" u="none" strike="noStrike" baseline="0" dirty="0" smtClean="0">
                <a:latin typeface="Times New Roman"/>
              </a:rPr>
              <a:t>Collection</a:t>
            </a:r>
            <a:r>
              <a:rPr lang="zh-CN" altLang="en-US" b="0" i="0" u="none" strike="noStrike" baseline="0" dirty="0" smtClean="0">
                <a:latin typeface="Times New Roman"/>
              </a:rPr>
              <a:t>接口的定义方法如图</a:t>
            </a:r>
            <a:r>
              <a:rPr lang="en-US" altLang="zh-CN" b="0" i="0" u="none" strike="noStrike" baseline="0" dirty="0" smtClean="0">
                <a:latin typeface="Times New Roman"/>
              </a:rPr>
              <a:t>13.4</a:t>
            </a:r>
            <a:r>
              <a:rPr lang="zh-CN" altLang="en-US" b="0" i="0" u="none" strike="noStrike" baseline="0" dirty="0" smtClean="0">
                <a:latin typeface="Times New Roman"/>
              </a:rPr>
              <a:t>所示</a:t>
            </a:r>
            <a:r>
              <a:rPr lang="zh-CN" altLang="en-US" b="0" i="0" u="none" strike="noStrike" baseline="0" dirty="0" smtClean="0">
                <a:latin typeface="Times New Roman"/>
              </a:rPr>
              <a:t>。</a:t>
            </a:r>
            <a:endParaRPr lang="en-US" altLang="zh-CN" b="0" i="0" u="none" strike="noStrike" baseline="0" dirty="0" smtClean="0">
              <a:latin typeface="Times New Roman"/>
            </a:endParaRPr>
          </a:p>
          <a:p>
            <a:pPr marR="0" lvl="0" rtl="0"/>
            <a:endParaRPr lang="en-US" altLang="zh-CN" dirty="0">
              <a:latin typeface="Times New Roman"/>
            </a:endParaRPr>
          </a:p>
          <a:p>
            <a:pPr marR="0" lvl="0" rtl="0"/>
            <a:endParaRPr lang="zh-CN" altLang="en-US" b="1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43205"/>
              </p:ext>
            </p:extLst>
          </p:nvPr>
        </p:nvGraphicFramePr>
        <p:xfrm>
          <a:off x="1043608" y="4005064"/>
          <a:ext cx="759677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Visio" r:id="rId3" imgW="5087016" imgH="868896" progId="Visio.Drawing.11">
                  <p:embed/>
                </p:oleObj>
              </mc:Choice>
              <mc:Fallback>
                <p:oleObj name="Visio" r:id="rId3" imgW="5087016" imgH="86889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005064"/>
                        <a:ext cx="7596774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13.2  Collection</a:t>
            </a:r>
            <a:r>
              <a:rPr lang="zh-CN" altLang="en-US" b="0" i="0" u="none" strike="noStrike" kern="1800" baseline="0" smtClean="0">
                <a:latin typeface="方正大标宋简体"/>
              </a:rPr>
              <a:t>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而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接口常用方法如表</a:t>
            </a:r>
            <a:r>
              <a:rPr lang="en-US" altLang="zh-CN" dirty="0">
                <a:latin typeface="Times New Roman"/>
              </a:rPr>
              <a:t>13.1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lvl="0"/>
            <a:endParaRPr lang="zh-CN" altLang="en-US" dirty="0">
              <a:latin typeface="Times New Roman"/>
            </a:endParaRPr>
          </a:p>
          <a:p>
            <a:pPr lvl="0"/>
            <a:endParaRPr lang="en-US" altLang="zh-CN" dirty="0" smtClean="0">
              <a:latin typeface="Times New Roman"/>
            </a:endParaRPr>
          </a:p>
          <a:p>
            <a:pPr lvl="0"/>
            <a:endParaRPr lang="en-US" altLang="zh-CN" dirty="0">
              <a:latin typeface="Times New Roman"/>
            </a:endParaRPr>
          </a:p>
          <a:p>
            <a:pPr lvl="0"/>
            <a:endParaRPr lang="zh-CN" altLang="en-US" dirty="0">
              <a:latin typeface="Times New Roman"/>
            </a:endParaRPr>
          </a:p>
          <a:p>
            <a:pPr marR="0" lvl="0" rtl="0"/>
            <a:endParaRPr lang="zh-CN" altLang="en-US" b="1" i="0" u="none" strike="noStrike" baseline="0" dirty="0" smtClean="0">
              <a:latin typeface="Times New Roman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0849"/>
              </p:ext>
            </p:extLst>
          </p:nvPr>
        </p:nvGraphicFramePr>
        <p:xfrm>
          <a:off x="1115616" y="2852936"/>
          <a:ext cx="6984776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753"/>
                <a:gridCol w="4952023"/>
              </a:tblGrid>
              <a:tr h="280031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方法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方法作用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boolean</a:t>
                      </a:r>
                      <a:r>
                        <a:rPr lang="en-US" sz="900" dirty="0">
                          <a:effectLst/>
                        </a:rPr>
                        <a:t> add(E </a:t>
                      </a:r>
                      <a:r>
                        <a:rPr lang="en-US" sz="900" dirty="0" err="1">
                          <a:effectLst/>
                        </a:rPr>
                        <a:t>obj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将指定对象</a:t>
                      </a:r>
                      <a:r>
                        <a:rPr lang="en-US" sz="900">
                          <a:effectLst/>
                        </a:rPr>
                        <a:t>obj</a:t>
                      </a:r>
                      <a:r>
                        <a:rPr lang="zh-CN" sz="900">
                          <a:effectLst/>
                        </a:rPr>
                        <a:t>新增至集合内，增加成功传回</a:t>
                      </a:r>
                      <a:r>
                        <a:rPr lang="en-US" sz="900">
                          <a:effectLst/>
                        </a:rPr>
                        <a:t>true</a:t>
                      </a:r>
                      <a:r>
                        <a:rPr lang="zh-CN" sz="900">
                          <a:effectLst/>
                        </a:rPr>
                        <a:t>，否则传回</a:t>
                      </a:r>
                      <a:r>
                        <a:rPr lang="en-US" sz="900">
                          <a:effectLst/>
                        </a:rPr>
                        <a:t>false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boolean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addAll</a:t>
                      </a:r>
                      <a:r>
                        <a:rPr lang="en-US" sz="900" dirty="0">
                          <a:effectLst/>
                        </a:rPr>
                        <a:t>(Collection c)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将指定集合</a:t>
                      </a:r>
                      <a:r>
                        <a:rPr lang="en-US" sz="900" dirty="0">
                          <a:effectLst/>
                        </a:rPr>
                        <a:t>c</a:t>
                      </a:r>
                      <a:r>
                        <a:rPr lang="zh-CN" sz="900" dirty="0">
                          <a:effectLst/>
                        </a:rPr>
                        <a:t>内所有元素新增至集合内，增加成功传回</a:t>
                      </a:r>
                      <a:r>
                        <a:rPr lang="en-US" sz="900" dirty="0">
                          <a:effectLst/>
                        </a:rPr>
                        <a:t>true</a:t>
                      </a:r>
                      <a:r>
                        <a:rPr lang="zh-CN" sz="900" dirty="0">
                          <a:effectLst/>
                        </a:rPr>
                        <a:t>，否则传回</a:t>
                      </a:r>
                      <a:r>
                        <a:rPr lang="en-US" sz="900" dirty="0">
                          <a:effectLst/>
                        </a:rPr>
                        <a:t>false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viod clear()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将集合内所有元素清空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boolean isEmpty()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检查集合内是否没有任何元素，如果是传回</a:t>
                      </a:r>
                      <a:r>
                        <a:rPr lang="en-US" sz="900" dirty="0">
                          <a:effectLst/>
                        </a:rPr>
                        <a:t>true</a:t>
                      </a:r>
                      <a:r>
                        <a:rPr lang="zh-CN" sz="900" dirty="0">
                          <a:effectLst/>
                        </a:rPr>
                        <a:t>，否则传回</a:t>
                      </a:r>
                      <a:r>
                        <a:rPr lang="en-US" sz="900" dirty="0">
                          <a:effectLst/>
                        </a:rPr>
                        <a:t>false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Iterator iterator()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将集合内的元素信息转存成</a:t>
                      </a:r>
                      <a:r>
                        <a:rPr lang="en-US" sz="900" dirty="0">
                          <a:effectLst/>
                        </a:rPr>
                        <a:t>Iterator</a:t>
                      </a:r>
                      <a:r>
                        <a:rPr lang="zh-CN" sz="900" dirty="0">
                          <a:effectLst/>
                        </a:rPr>
                        <a:t>对象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boolean remove(Object obj)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将指定元素</a:t>
                      </a:r>
                      <a:r>
                        <a:rPr lang="en-US" sz="900" dirty="0" err="1">
                          <a:effectLst/>
                        </a:rPr>
                        <a:t>obj</a:t>
                      </a:r>
                      <a:r>
                        <a:rPr lang="zh-CN" sz="900" dirty="0">
                          <a:effectLst/>
                        </a:rPr>
                        <a:t>从集合内移除，成功移除传回</a:t>
                      </a:r>
                      <a:r>
                        <a:rPr lang="en-US" sz="900" dirty="0">
                          <a:effectLst/>
                        </a:rPr>
                        <a:t>true</a:t>
                      </a:r>
                      <a:r>
                        <a:rPr lang="zh-CN" sz="900" dirty="0">
                          <a:effectLst/>
                        </a:rPr>
                        <a:t>，否则传回</a:t>
                      </a:r>
                      <a:r>
                        <a:rPr lang="en-US" sz="900" dirty="0">
                          <a:effectLst/>
                        </a:rPr>
                        <a:t>false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 size()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将集合内的元素总数传回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8003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Object[] toArray()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将集合内的元素转存到数组后传回该数组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14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kern="1800" baseline="0" smtClean="0">
                <a:latin typeface="方正大标宋简体"/>
              </a:rPr>
              <a:t>13.2  Collection</a:t>
            </a:r>
            <a:r>
              <a:rPr lang="zh-CN" altLang="en-US" b="0" i="0" u="none" strike="noStrike" kern="1800" baseline="0" smtClean="0">
                <a:latin typeface="方正大标宋简体"/>
              </a:rPr>
              <a:t>接口</a:t>
            </a:r>
            <a:endParaRPr lang="zh-CN" altLang="en-US" b="0" i="0" u="none" strike="noStrike" kern="1800" baseline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zh-CN" altLang="en-US" dirty="0">
                <a:latin typeface="Times New Roman"/>
              </a:rPr>
              <a:t>知道了这些方法之后，我们就可以接着讨论实现他们的标准类了。标准的</a:t>
            </a:r>
            <a:r>
              <a:rPr lang="en-US" altLang="zh-CN" dirty="0">
                <a:latin typeface="Times New Roman"/>
              </a:rPr>
              <a:t>Collection</a:t>
            </a:r>
            <a:r>
              <a:rPr lang="zh-CN" altLang="en-US" dirty="0">
                <a:latin typeface="Times New Roman"/>
              </a:rPr>
              <a:t>实现类总结如表</a:t>
            </a:r>
            <a:r>
              <a:rPr lang="en-US" altLang="zh-CN" dirty="0">
                <a:latin typeface="Times New Roman"/>
              </a:rPr>
              <a:t>13.2</a:t>
            </a:r>
            <a:r>
              <a:rPr lang="zh-CN" altLang="en-US" dirty="0">
                <a:latin typeface="Times New Roman"/>
              </a:rPr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154742"/>
              </p:ext>
            </p:extLst>
          </p:nvPr>
        </p:nvGraphicFramePr>
        <p:xfrm>
          <a:off x="1223628" y="3356992"/>
          <a:ext cx="6696744" cy="244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160"/>
                <a:gridCol w="4846584"/>
              </a:tblGrid>
              <a:tr h="27203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类名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类的说明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AbstractCollection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实现大多数</a:t>
                      </a:r>
                      <a:r>
                        <a:rPr lang="en-US" sz="900">
                          <a:effectLst/>
                        </a:rPr>
                        <a:t>Collection</a:t>
                      </a:r>
                      <a:r>
                        <a:rPr lang="zh-CN" sz="900">
                          <a:effectLst/>
                        </a:rPr>
                        <a:t>接口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AbstractList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扩展</a:t>
                      </a:r>
                      <a:r>
                        <a:rPr lang="en-US" sz="900">
                          <a:effectLst/>
                        </a:rPr>
                        <a:t>AbstractCollection</a:t>
                      </a:r>
                      <a:r>
                        <a:rPr lang="zh-CN" sz="900">
                          <a:effectLst/>
                        </a:rPr>
                        <a:t>并实现大多数</a:t>
                      </a:r>
                      <a:r>
                        <a:rPr lang="en-US" sz="900">
                          <a:effectLst/>
                        </a:rPr>
                        <a:t>List</a:t>
                      </a:r>
                      <a:r>
                        <a:rPr lang="zh-CN" sz="900">
                          <a:effectLst/>
                        </a:rPr>
                        <a:t>接口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AbstractSequentialList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为了被类集使用而扩展</a:t>
                      </a:r>
                      <a:r>
                        <a:rPr lang="en-US" sz="900">
                          <a:effectLst/>
                        </a:rPr>
                        <a:t>AbstractList</a:t>
                      </a:r>
                      <a:r>
                        <a:rPr lang="zh-CN" sz="900">
                          <a:effectLst/>
                        </a:rPr>
                        <a:t>，该类集是连续而不是用随机方式访问其元素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LinkedList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通过扩展</a:t>
                      </a:r>
                      <a:r>
                        <a:rPr lang="en-US" sz="900">
                          <a:effectLst/>
                        </a:rPr>
                        <a:t>AbstractSequentialList</a:t>
                      </a:r>
                      <a:r>
                        <a:rPr lang="zh-CN" sz="900">
                          <a:effectLst/>
                        </a:rPr>
                        <a:t>来实现连接表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ArrayList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通过扩展</a:t>
                      </a:r>
                      <a:r>
                        <a:rPr lang="en-US" sz="900">
                          <a:effectLst/>
                        </a:rPr>
                        <a:t>AbstractList</a:t>
                      </a:r>
                      <a:r>
                        <a:rPr lang="zh-CN" sz="900">
                          <a:effectLst/>
                        </a:rPr>
                        <a:t>来实现动态数组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AbstractSet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扩展</a:t>
                      </a:r>
                      <a:r>
                        <a:rPr lang="en-US" sz="900">
                          <a:effectLst/>
                        </a:rPr>
                        <a:t>AbstractCollection</a:t>
                      </a:r>
                      <a:r>
                        <a:rPr lang="zh-CN" sz="900">
                          <a:effectLst/>
                        </a:rPr>
                        <a:t>并实现大多数</a:t>
                      </a:r>
                      <a:r>
                        <a:rPr lang="en-US" sz="900">
                          <a:effectLst/>
                        </a:rPr>
                        <a:t>AbstractSet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HashSet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>
                          <a:effectLst/>
                        </a:rPr>
                        <a:t>为了使用散列表而扩展</a:t>
                      </a:r>
                      <a:r>
                        <a:rPr lang="en-US" sz="900">
                          <a:effectLst/>
                        </a:rPr>
                        <a:t>AbstractSet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2720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TreeSet</a:t>
                      </a:r>
                      <a:endParaRPr lang="zh-CN" sz="9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sz="900" dirty="0">
                          <a:effectLst/>
                        </a:rPr>
                        <a:t>实现存储在树中的一个集合，扩展扩展</a:t>
                      </a:r>
                      <a:r>
                        <a:rPr lang="en-US" sz="900" dirty="0" err="1">
                          <a:effectLst/>
                        </a:rPr>
                        <a:t>AbstractSet</a:t>
                      </a:r>
                      <a:endParaRPr lang="zh-CN" sz="9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598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3989</Words>
  <Application>Microsoft Office PowerPoint</Application>
  <PresentationFormat>全屏显示(4:3)</PresentationFormat>
  <Paragraphs>325</Paragraphs>
  <Slides>41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3" baseType="lpstr">
      <vt:lpstr>波形</vt:lpstr>
      <vt:lpstr>Microsoft Visio 绘图</vt:lpstr>
      <vt:lpstr>第13章  集合框架</vt:lpstr>
      <vt:lpstr>13.1  集合框架概述</vt:lpstr>
      <vt:lpstr>13.1  集合框架概述</vt:lpstr>
      <vt:lpstr>13.1  集合框架概述</vt:lpstr>
      <vt:lpstr>13.1  集合框架概述</vt:lpstr>
      <vt:lpstr>13.1  集合框架概述</vt:lpstr>
      <vt:lpstr>13.2  Collection接口</vt:lpstr>
      <vt:lpstr>13.2  Collection接口</vt:lpstr>
      <vt:lpstr>13.2  Collection接口</vt:lpstr>
      <vt:lpstr>13.3  列表</vt:lpstr>
      <vt:lpstr>13.3.1  ArrayList类</vt:lpstr>
      <vt:lpstr>13.3.1  ArrayList类</vt:lpstr>
      <vt:lpstr>13.3.2  LinkedList类</vt:lpstr>
      <vt:lpstr>13.3.2  LinkedList类</vt:lpstr>
      <vt:lpstr>13.4  集合</vt:lpstr>
      <vt:lpstr>13.4.1  HashSet类</vt:lpstr>
      <vt:lpstr>13.4.1  HashSet类</vt:lpstr>
      <vt:lpstr>13.4.2  TreeSet类</vt:lpstr>
      <vt:lpstr>13.4.2  TreeSet类</vt:lpstr>
      <vt:lpstr>13.5  通过迭代方法访问类集</vt:lpstr>
      <vt:lpstr>13.5  通过迭代方法访问类集</vt:lpstr>
      <vt:lpstr>13.6  映射</vt:lpstr>
      <vt:lpstr>13.6.1  映射接口</vt:lpstr>
      <vt:lpstr>13.6.1  映射接口</vt:lpstr>
      <vt:lpstr>13.6.2  HashMap类</vt:lpstr>
      <vt:lpstr>13.6.2  HashMap类</vt:lpstr>
      <vt:lpstr>13.6.2  HashMap类</vt:lpstr>
      <vt:lpstr>13.6.3  TreeMap类</vt:lpstr>
      <vt:lpstr>13.6.3  TreeMap类</vt:lpstr>
      <vt:lpstr>13.7  比较方法</vt:lpstr>
      <vt:lpstr>13.7  比较方法</vt:lpstr>
      <vt:lpstr>13.8  从前版本的类和接口</vt:lpstr>
      <vt:lpstr>13.8.1  Vector类</vt:lpstr>
      <vt:lpstr>13.8.1  Vector类</vt:lpstr>
      <vt:lpstr>13.8.2  Stack类</vt:lpstr>
      <vt:lpstr>13.8.2  Stack类</vt:lpstr>
      <vt:lpstr>13.8.3  Dictionary类</vt:lpstr>
      <vt:lpstr>13.8.4  Hashtable类</vt:lpstr>
      <vt:lpstr>13.8.4  Hashtable类</vt:lpstr>
      <vt:lpstr>13.8.5  Properties类</vt:lpstr>
      <vt:lpstr>13.9  小结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第13章  集合框架</dc:title>
  <dc:creator>User</dc:creator>
  <cp:lastModifiedBy>User</cp:lastModifiedBy>
  <cp:revision>5</cp:revision>
  <dcterms:created xsi:type="dcterms:W3CDTF">2012-10-17T00:53:08Z</dcterms:created>
  <dcterms:modified xsi:type="dcterms:W3CDTF">2012-10-17T01:35:02Z</dcterms:modified>
</cp:coreProperties>
</file>