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58" r:id="rId4"/>
    <p:sldId id="268" r:id="rId5"/>
    <p:sldId id="262" r:id="rId6"/>
    <p:sldId id="264" r:id="rId7"/>
    <p:sldId id="263" r:id="rId8"/>
    <p:sldId id="265" r:id="rId9"/>
    <p:sldId id="266" r:id="rId10"/>
    <p:sldId id="261" r:id="rId11"/>
    <p:sldId id="259" r:id="rId12"/>
    <p:sldId id="260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C493D-A0A9-4B6A-8742-F12A40C23CCD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DCC2B-BB6C-4A51-AC14-31B2DC0E6C6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DCC2B-BB6C-4A51-AC14-31B2DC0E6C6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jasperforge.org/projects/jasperrepor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JAVA </a:t>
            </a:r>
            <a:r>
              <a:rPr lang="zh-CN" altLang="en-US" dirty="0" smtClean="0"/>
              <a:t>开源报表工具选型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--</a:t>
            </a:r>
            <a:r>
              <a:rPr lang="zh-CN" altLang="en-US" dirty="0" smtClean="0"/>
              <a:t>开源工具对比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JXLS+POI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n-US" altLang="zh-CN" dirty="0" err="1" smtClean="0"/>
              <a:t>Jxls</a:t>
            </a:r>
            <a:r>
              <a:rPr lang="zh-CN" altLang="zh-CN" dirty="0" smtClean="0"/>
              <a:t>是基于</a:t>
            </a:r>
            <a:r>
              <a:rPr lang="en-US" altLang="zh-CN" dirty="0" smtClean="0"/>
              <a:t>Jakarta  POI  API</a:t>
            </a:r>
            <a:r>
              <a:rPr lang="zh-CN" altLang="zh-CN" dirty="0" smtClean="0"/>
              <a:t>的</a:t>
            </a:r>
            <a:r>
              <a:rPr lang="en-US" altLang="zh-CN" dirty="0" smtClean="0"/>
              <a:t>Excel</a:t>
            </a:r>
            <a:r>
              <a:rPr lang="zh-CN" altLang="zh-CN" dirty="0" smtClean="0"/>
              <a:t>报表生成工具，可以生成精美的</a:t>
            </a:r>
            <a:r>
              <a:rPr lang="en-US" altLang="zh-CN" dirty="0" smtClean="0"/>
              <a:t>Excel</a:t>
            </a:r>
            <a:r>
              <a:rPr lang="zh-CN" altLang="zh-CN" dirty="0" smtClean="0"/>
              <a:t>格式报表。它采用标签的方式，类似</a:t>
            </a:r>
            <a:r>
              <a:rPr lang="en-US" altLang="zh-CN" dirty="0" smtClean="0"/>
              <a:t>JSP</a:t>
            </a:r>
            <a:r>
              <a:rPr lang="zh-CN" altLang="zh-CN" dirty="0" smtClean="0"/>
              <a:t>标签，写一个</a:t>
            </a:r>
            <a:r>
              <a:rPr lang="en-US" altLang="zh-CN" dirty="0" smtClean="0"/>
              <a:t>Excel</a:t>
            </a:r>
            <a:r>
              <a:rPr lang="zh-CN" altLang="zh-CN" dirty="0" smtClean="0"/>
              <a:t>模板，然后生成报表，非常灵活</a:t>
            </a:r>
            <a:r>
              <a:rPr lang="zh-CN" altLang="en-US" dirty="0" smtClean="0"/>
              <a:t>，</a:t>
            </a:r>
            <a:r>
              <a:rPr lang="zh-CN" altLang="zh-CN" dirty="0" smtClean="0"/>
              <a:t>简单易用，轻量</a:t>
            </a:r>
            <a:r>
              <a:rPr lang="zh-CN" altLang="en-US" dirty="0" smtClean="0"/>
              <a:t>级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JXLS Demo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16847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List 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departmens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= new 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ArrayList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(); </a:t>
            </a:r>
            <a:r>
              <a:rPr lang="en-US" altLang="zh-CN" sz="1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// </a:t>
            </a:r>
            <a:r>
              <a:rPr lang="en-US" altLang="zh-CN" sz="18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initilize</a:t>
            </a:r>
            <a:r>
              <a:rPr lang="en-US" altLang="zh-CN" sz="18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list of departments in some way </a:t>
            </a:r>
          </a:p>
          <a:p>
            <a:pPr>
              <a:buNone/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Map beans = new 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HashMap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(); </a:t>
            </a:r>
          </a:p>
          <a:p>
            <a:pPr>
              <a:buNone/>
            </a:pP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beans.put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("departments", departments);</a:t>
            </a:r>
          </a:p>
          <a:p>
            <a:pPr>
              <a:buNone/>
            </a:pP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XLSTransformer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transformer = new 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XLSTransformer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(); </a:t>
            </a:r>
          </a:p>
          <a:p>
            <a:pPr>
              <a:buNone/>
            </a:pP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transformer.transformXLS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templateFileName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, beans, </a:t>
            </a:r>
            <a:r>
              <a:rPr lang="en-US" altLang="zh-CN" sz="2000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destFileName</a:t>
            </a:r>
            <a:r>
              <a:rPr lang="en-US" altLang="zh-CN" sz="2000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);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2050" name="Picture 2" descr="c:\users\yan\appdata\roaming\360se6\User Data\temp\basicTagsTemplateX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1700808"/>
            <a:ext cx="9120385" cy="3024336"/>
          </a:xfrm>
          <a:prstGeom prst="rect">
            <a:avLst/>
          </a:prstGeom>
          <a:noFill/>
        </p:spPr>
      </p:pic>
      <p:pic>
        <p:nvPicPr>
          <p:cNvPr id="2052" name="Picture 4" descr="c:\users\yan\appdata\roaming\360se6\User Data\temp\basicTagsOutputX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658" y="144016"/>
            <a:ext cx="8353790" cy="681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BIRT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rmAutofit lnSpcReduction="10000"/>
          </a:bodyPr>
          <a:lstStyle/>
          <a:p>
            <a:r>
              <a:rPr lang="zh-CN" altLang="zh-CN" dirty="0" smtClean="0"/>
              <a:t>是一个</a:t>
            </a:r>
            <a:r>
              <a:rPr lang="en-US" altLang="zh-CN" dirty="0" smtClean="0"/>
              <a:t>Eclipse-based</a:t>
            </a:r>
            <a:r>
              <a:rPr lang="zh-CN" altLang="zh-CN" dirty="0" smtClean="0"/>
              <a:t>开放源代码报表系统（</a:t>
            </a:r>
            <a:r>
              <a:rPr lang="en-US" altLang="zh-CN" dirty="0" smtClean="0"/>
              <a:t>Eclipse</a:t>
            </a:r>
            <a:r>
              <a:rPr lang="zh-CN" altLang="zh-CN" dirty="0" smtClean="0"/>
              <a:t>插件）。它主要是用在基于</a:t>
            </a:r>
            <a:r>
              <a:rPr lang="en-US" altLang="zh-CN" dirty="0" smtClean="0"/>
              <a:t>Java</a:t>
            </a:r>
            <a:r>
              <a:rPr lang="zh-CN" altLang="zh-CN" dirty="0" smtClean="0"/>
              <a:t>与</a:t>
            </a:r>
            <a:r>
              <a:rPr lang="en-US" altLang="zh-CN" dirty="0" smtClean="0"/>
              <a:t>J2EE</a:t>
            </a:r>
            <a:r>
              <a:rPr lang="zh-CN" altLang="zh-CN" dirty="0" smtClean="0"/>
              <a:t>的</a:t>
            </a:r>
            <a:r>
              <a:rPr lang="en-US" altLang="zh-CN" dirty="0" smtClean="0"/>
              <a:t>Web</a:t>
            </a:r>
            <a:r>
              <a:rPr lang="zh-CN" altLang="zh-CN" dirty="0" smtClean="0"/>
              <a:t>应用程序上。</a:t>
            </a:r>
            <a:r>
              <a:rPr lang="en-US" altLang="zh-CN" dirty="0" smtClean="0"/>
              <a:t>BIRT</a:t>
            </a:r>
            <a:r>
              <a:rPr lang="zh-CN" altLang="zh-CN" dirty="0" smtClean="0"/>
              <a:t>主要由两部分组成：一个是基于</a:t>
            </a:r>
            <a:r>
              <a:rPr lang="en-US" altLang="zh-CN" dirty="0" smtClean="0"/>
              <a:t>Eclipse</a:t>
            </a:r>
            <a:r>
              <a:rPr lang="zh-CN" altLang="zh-CN" dirty="0" smtClean="0"/>
              <a:t>的报表设计器和一个可以加到你应用服务的运行期组件。</a:t>
            </a:r>
            <a:r>
              <a:rPr lang="en-US" altLang="zh-CN" dirty="0" smtClean="0"/>
              <a:t>BIRT</a:t>
            </a:r>
            <a:r>
              <a:rPr lang="zh-CN" altLang="zh-CN" dirty="0" smtClean="0"/>
              <a:t>同时也提供一个图形报表制作引擎。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67544" y="4653136"/>
            <a:ext cx="8208912" cy="720080"/>
          </a:xfrm>
          <a:prstGeom prst="rect">
            <a:avLst/>
          </a:prstGeom>
        </p:spPr>
        <p:txBody>
          <a:bodyPr vert="horz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r>
              <a:rPr lang="en-US" altLang="zh-CN" sz="3200" dirty="0" smtClean="0">
                <a:solidFill>
                  <a:srgbClr val="FF0000"/>
                </a:solidFill>
              </a:rPr>
              <a:t>BIRT</a:t>
            </a:r>
            <a:r>
              <a:rPr lang="zh-CN" altLang="en-US" sz="3200" dirty="0" smtClean="0">
                <a:solidFill>
                  <a:srgbClr val="FF0000"/>
                </a:solidFill>
              </a:rPr>
              <a:t>设计器基于</a:t>
            </a:r>
            <a:r>
              <a:rPr lang="en-US" altLang="zh-CN" sz="3200" dirty="0" smtClean="0">
                <a:solidFill>
                  <a:srgbClr val="FF0000"/>
                </a:solidFill>
              </a:rPr>
              <a:t>Eclipse</a:t>
            </a:r>
            <a:r>
              <a:rPr lang="zh-CN" altLang="en-US" sz="3200" smtClean="0">
                <a:solidFill>
                  <a:srgbClr val="FF0000"/>
                </a:solidFill>
              </a:rPr>
              <a:t>，非专业用户</a:t>
            </a:r>
            <a:r>
              <a:rPr lang="zh-CN" altLang="en-US" sz="3200" dirty="0" smtClean="0">
                <a:solidFill>
                  <a:srgbClr val="FF0000"/>
                </a:solidFill>
              </a:rPr>
              <a:t>自定义报表可能不方便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报表的实现方式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</a:rPr>
              <a:t>java/</a:t>
            </a:r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jsp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</a:rPr>
              <a:t>实现：不灵活，二次开发工作量大。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dirty="0" smtClean="0"/>
              <a:t>报表设计器做出模板，业务系统进行发布：</a:t>
            </a:r>
            <a:r>
              <a:rPr lang="zh-CN" altLang="en-US" sz="2400" dirty="0" smtClean="0"/>
              <a:t>灵活，可以实现复杂的逻辑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err="1" smtClean="0"/>
              <a:t>Exl</a:t>
            </a:r>
            <a:r>
              <a:rPr lang="zh-CN" altLang="en-US" dirty="0" smtClean="0"/>
              <a:t>标签式嵌入</a:t>
            </a:r>
            <a:r>
              <a:rPr lang="en-US" altLang="zh-CN" dirty="0" smtClean="0"/>
              <a:t>SQL</a:t>
            </a:r>
            <a:r>
              <a:rPr lang="zh-CN" altLang="en-US" dirty="0" smtClean="0"/>
              <a:t>等查询，业务系统进行发布</a:t>
            </a:r>
            <a:r>
              <a:rPr lang="en-US" altLang="zh-CN" dirty="0" smtClean="0"/>
              <a:t>:</a:t>
            </a:r>
            <a:r>
              <a:rPr lang="zh-CN" altLang="en-US" sz="2400" dirty="0" smtClean="0"/>
              <a:t>轻量级，但是复杂逻辑需求受局限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JAVA</a:t>
            </a:r>
            <a:r>
              <a:rPr lang="zh-CN" altLang="en-US" dirty="0" smtClean="0"/>
              <a:t>开源工具一览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600201"/>
            <a:ext cx="8820472" cy="3556992"/>
          </a:xfrm>
        </p:spPr>
        <p:txBody>
          <a:bodyPr>
            <a:normAutofit/>
          </a:bodyPr>
          <a:lstStyle/>
          <a:p>
            <a:r>
              <a:rPr lang="en-US" altLang="zh-CN" dirty="0" err="1" smtClean="0"/>
              <a:t>JasperReports</a:t>
            </a:r>
            <a:r>
              <a:rPr lang="en-US" altLang="zh-CN" dirty="0" smtClean="0"/>
              <a:t> + </a:t>
            </a:r>
            <a:r>
              <a:rPr lang="en-US" altLang="zh-CN" dirty="0" err="1" smtClean="0"/>
              <a:t>iReport</a:t>
            </a:r>
            <a:r>
              <a:rPr lang="en-US" altLang="zh-CN" dirty="0" smtClean="0"/>
              <a:t>/ </a:t>
            </a:r>
            <a:r>
              <a:rPr lang="en-US" altLang="zh-CN" dirty="0" err="1" smtClean="0"/>
              <a:t>JasperWave</a:t>
            </a:r>
            <a:r>
              <a:rPr lang="en-US" altLang="zh-CN" dirty="0" smtClean="0"/>
              <a:t>  …</a:t>
            </a:r>
          </a:p>
          <a:p>
            <a:r>
              <a:rPr lang="en-US" altLang="zh-CN" dirty="0" err="1" smtClean="0"/>
              <a:t>Pentaho</a:t>
            </a:r>
            <a:endParaRPr lang="en-US" altLang="zh-CN" dirty="0" smtClean="0"/>
          </a:p>
          <a:p>
            <a:r>
              <a:rPr lang="en-US" altLang="zh-CN" dirty="0" err="1" smtClean="0"/>
              <a:t>Pentaho</a:t>
            </a:r>
            <a:r>
              <a:rPr lang="en-US" altLang="zh-CN" dirty="0" smtClean="0"/>
              <a:t> Reporting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JFreeReport</a:t>
            </a:r>
            <a:r>
              <a:rPr lang="en-US" altLang="zh-CN" dirty="0" smtClean="0"/>
              <a:t> 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JXLS</a:t>
            </a:r>
          </a:p>
          <a:p>
            <a:r>
              <a:rPr lang="en-US" altLang="zh-CN" dirty="0" smtClean="0"/>
              <a:t>BIRT</a:t>
            </a:r>
            <a:r>
              <a:rPr lang="zh-CN" altLang="en-US" dirty="0" smtClean="0"/>
              <a:t>：</a:t>
            </a:r>
            <a:r>
              <a:rPr lang="en-US" altLang="zh-CN" dirty="0" smtClean="0"/>
              <a:t>Eclipse</a:t>
            </a:r>
            <a:r>
              <a:rPr lang="zh-CN" altLang="en-US" dirty="0" smtClean="0"/>
              <a:t>插件</a:t>
            </a:r>
            <a:endParaRPr lang="en-US" altLang="zh-CN" dirty="0" smtClean="0"/>
          </a:p>
          <a:p>
            <a:r>
              <a:rPr lang="en-US" altLang="zh-CN" dirty="0" err="1" smtClean="0">
                <a:solidFill>
                  <a:schemeClr val="bg1">
                    <a:lumMod val="50000"/>
                  </a:schemeClr>
                </a:solidFill>
              </a:rPr>
              <a:t>OpenReports</a:t>
            </a:r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275856" y="4581128"/>
            <a:ext cx="432048" cy="432048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 rot="20145853">
            <a:off x="233519" y="489284"/>
            <a:ext cx="1856852" cy="769441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+mj-ea"/>
                <a:ea typeface="+mj-ea"/>
              </a:rPr>
              <a:t>国 外</a:t>
            </a:r>
            <a:endParaRPr lang="zh-CN" altLang="en-US" sz="4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2132856"/>
            <a:ext cx="6203032" cy="388639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dirty="0" smtClean="0"/>
              <a:t>（收费不开源）</a:t>
            </a:r>
            <a:r>
              <a:rPr lang="en-US" altLang="zh-CN" dirty="0" err="1" smtClean="0"/>
              <a:t>FineReport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UniEAP</a:t>
            </a:r>
            <a:endParaRPr lang="zh-CN" altLang="en-US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JAVA</a:t>
            </a:r>
            <a:r>
              <a:rPr lang="zh-CN" altLang="en-US" dirty="0" smtClean="0"/>
              <a:t>报表工具一览</a:t>
            </a:r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 rot="20145853">
            <a:off x="233519" y="489284"/>
            <a:ext cx="1856852" cy="769441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solidFill>
                  <a:srgbClr val="FF0000"/>
                </a:solidFill>
                <a:latin typeface="+mj-ea"/>
                <a:ea typeface="+mj-ea"/>
              </a:rPr>
              <a:t>国 内</a:t>
            </a:r>
            <a:endParaRPr lang="zh-CN" altLang="en-US" sz="4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4578" name="AutoShape 2" descr="免费开源报表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4579" name="Picture 3" descr="C:\Users\Yan\Desktop\Java开源报表制作工具\inter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8172400" cy="5042890"/>
          </a:xfrm>
          <a:prstGeom prst="rect">
            <a:avLst/>
          </a:prstGeom>
          <a:noFill/>
        </p:spPr>
      </p:pic>
      <p:sp>
        <p:nvSpPr>
          <p:cNvPr id="8" name="内容占位符 2"/>
          <p:cNvSpPr txBox="1">
            <a:spLocks/>
          </p:cNvSpPr>
          <p:nvPr/>
        </p:nvSpPr>
        <p:spPr>
          <a:xfrm>
            <a:off x="539552" y="1556792"/>
            <a:ext cx="6203032" cy="388639"/>
          </a:xfrm>
          <a:prstGeom prst="rect">
            <a:avLst/>
          </a:prstGeom>
        </p:spPr>
        <p:txBody>
          <a:bodyPr vert="horz" rtlCol="0"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50000"/>
              <a:buFont typeface="Wingdings 2"/>
              <a:buChar char=""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（不开源，有免费版）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SmartBI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Excel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设计器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50000"/>
              <a:buFont typeface="Wingdings 2"/>
              <a:buChar char=""/>
              <a:tabLst/>
              <a:defRPr/>
            </a:pP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JasperReports+iReport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u="sng" dirty="0" err="1" smtClean="0">
                <a:hlinkClick r:id="rId2"/>
              </a:rPr>
              <a:t>JasperReports</a:t>
            </a:r>
            <a:r>
              <a:rPr lang="zh-CN" altLang="zh-CN" dirty="0" smtClean="0"/>
              <a:t>是一个基于</a:t>
            </a:r>
            <a:r>
              <a:rPr lang="en-US" altLang="zh-CN" dirty="0" smtClean="0"/>
              <a:t>Java</a:t>
            </a:r>
            <a:r>
              <a:rPr lang="zh-CN" altLang="zh-CN" dirty="0" smtClean="0"/>
              <a:t>的开源报表工具，它可以在</a:t>
            </a:r>
            <a:r>
              <a:rPr lang="en-US" altLang="zh-CN" dirty="0" smtClean="0"/>
              <a:t>Java</a:t>
            </a:r>
            <a:r>
              <a:rPr lang="zh-CN" altLang="zh-CN" dirty="0" smtClean="0"/>
              <a:t>环境下像其他</a:t>
            </a:r>
            <a:r>
              <a:rPr lang="en-US" altLang="zh-CN" dirty="0" smtClean="0"/>
              <a:t>IDE</a:t>
            </a:r>
            <a:r>
              <a:rPr lang="zh-CN" altLang="zh-CN" dirty="0" smtClean="0"/>
              <a:t>报表工具一样来制作报表。</a:t>
            </a:r>
            <a:endParaRPr lang="en-US" altLang="zh-CN" dirty="0" smtClean="0"/>
          </a:p>
          <a:p>
            <a:r>
              <a:rPr lang="zh-CN" altLang="zh-CN" dirty="0" smtClean="0"/>
              <a:t>支持</a:t>
            </a:r>
            <a:r>
              <a:rPr lang="en-US" altLang="zh-CN" dirty="0" smtClean="0"/>
              <a:t>PDF</a:t>
            </a:r>
            <a:r>
              <a:rPr lang="zh-CN" altLang="zh-CN" dirty="0" smtClean="0"/>
              <a:t>、</a:t>
            </a:r>
            <a:r>
              <a:rPr lang="en-US" altLang="zh-CN" dirty="0" smtClean="0"/>
              <a:t>HTML</a:t>
            </a:r>
            <a:r>
              <a:rPr lang="zh-CN" altLang="zh-CN" dirty="0" smtClean="0"/>
              <a:t>、</a:t>
            </a:r>
            <a:r>
              <a:rPr lang="en-US" altLang="zh-CN" dirty="0" smtClean="0"/>
              <a:t>XLS</a:t>
            </a:r>
            <a:r>
              <a:rPr lang="zh-CN" altLang="zh-CN" dirty="0" smtClean="0"/>
              <a:t>、</a:t>
            </a:r>
            <a:r>
              <a:rPr lang="en-US" altLang="zh-CN" dirty="0" smtClean="0"/>
              <a:t>CSV</a:t>
            </a:r>
            <a:r>
              <a:rPr lang="zh-CN" altLang="zh-CN" dirty="0" smtClean="0"/>
              <a:t>和</a:t>
            </a:r>
            <a:r>
              <a:rPr lang="en-US" altLang="zh-CN" dirty="0" smtClean="0"/>
              <a:t>XML</a:t>
            </a:r>
            <a:r>
              <a:rPr lang="zh-CN" altLang="zh-CN" dirty="0" smtClean="0"/>
              <a:t>文件输出格式。</a:t>
            </a:r>
            <a:endParaRPr lang="en-US" altLang="zh-CN" dirty="0" smtClean="0"/>
          </a:p>
          <a:p>
            <a:r>
              <a:rPr lang="zh-CN" altLang="zh-CN" dirty="0" smtClean="0"/>
              <a:t>是当前</a:t>
            </a:r>
            <a:r>
              <a:rPr lang="en-US" altLang="zh-CN" dirty="0" smtClean="0"/>
              <a:t>Java</a:t>
            </a:r>
            <a:r>
              <a:rPr lang="zh-CN" altLang="zh-CN" dirty="0" smtClean="0"/>
              <a:t>开发者最常用的报表工具</a:t>
            </a:r>
            <a:r>
              <a:rPr lang="zh-CN" altLang="en-US" dirty="0" smtClean="0"/>
              <a:t>，衍生了很多基于此的其他工具，</a:t>
            </a:r>
            <a:r>
              <a:rPr lang="en-US" altLang="zh-CN" dirty="0" err="1" smtClean="0"/>
              <a:t>eg.DynamicReports</a:t>
            </a:r>
            <a:endParaRPr lang="zh-CN" altLang="zh-CN" dirty="0" smtClean="0"/>
          </a:p>
          <a:p>
            <a:r>
              <a:rPr lang="en-US" altLang="zh-CN" dirty="0" err="1" smtClean="0"/>
              <a:t>iReport</a:t>
            </a:r>
            <a:r>
              <a:rPr lang="en-US" altLang="zh-CN" dirty="0" smtClean="0"/>
              <a:t>:</a:t>
            </a:r>
            <a:r>
              <a:rPr lang="zh-CN" altLang="zh-CN" dirty="0" smtClean="0"/>
              <a:t>报表设计器</a:t>
            </a:r>
            <a:r>
              <a:rPr lang="zh-CN" altLang="en-US" dirty="0" smtClean="0"/>
              <a:t>，独立</a:t>
            </a:r>
            <a:endParaRPr lang="zh-CN" altLang="zh-CN" dirty="0" smtClean="0"/>
          </a:p>
          <a:p>
            <a:r>
              <a:rPr lang="zh-CN" altLang="en-US" b="1" dirty="0" smtClean="0">
                <a:solidFill>
                  <a:srgbClr val="FF0000"/>
                </a:solidFill>
              </a:rPr>
              <a:t>源码</a:t>
            </a:r>
            <a:r>
              <a:rPr lang="zh-CN" altLang="zh-CN" b="1" dirty="0" smtClean="0">
                <a:solidFill>
                  <a:srgbClr val="FF0000"/>
                </a:solidFill>
              </a:rPr>
              <a:t>免费，文档收费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JasperReports</a:t>
            </a:r>
            <a:r>
              <a:rPr lang="zh-CN" altLang="en-US" dirty="0" smtClean="0"/>
              <a:t>支持的数据源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3682752" cy="748680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各种数据源：</a:t>
            </a:r>
            <a:endParaRPr lang="en-US" altLang="zh-CN" dirty="0" smtClean="0"/>
          </a:p>
        </p:txBody>
      </p:sp>
      <p:pic>
        <p:nvPicPr>
          <p:cNvPr id="23553" name="Picture 1" descr="C:\Users\Yan\AppData\Roaming\Tencent\Users\82756635\QQ\WinTemp\RichOle\6$83@N_H1J$R(HJR0BOSGQ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268760"/>
            <a:ext cx="2667000" cy="4391025"/>
          </a:xfrm>
          <a:prstGeom prst="rect">
            <a:avLst/>
          </a:prstGeom>
          <a:noFill/>
        </p:spPr>
      </p:pic>
      <p:grpSp>
        <p:nvGrpSpPr>
          <p:cNvPr id="10" name="组合 9"/>
          <p:cNvGrpSpPr/>
          <p:nvPr/>
        </p:nvGrpSpPr>
        <p:grpSpPr>
          <a:xfrm>
            <a:off x="457200" y="3284984"/>
            <a:ext cx="7643192" cy="2448272"/>
            <a:chOff x="457200" y="3284984"/>
            <a:chExt cx="7643192" cy="2448272"/>
          </a:xfrm>
        </p:grpSpPr>
        <p:grpSp>
          <p:nvGrpSpPr>
            <p:cNvPr id="7" name="组合 6"/>
            <p:cNvGrpSpPr/>
            <p:nvPr/>
          </p:nvGrpSpPr>
          <p:grpSpPr>
            <a:xfrm>
              <a:off x="4852367" y="3284984"/>
              <a:ext cx="3248025" cy="2448272"/>
              <a:chOff x="3988271" y="2924944"/>
              <a:chExt cx="3248025" cy="2448272"/>
            </a:xfrm>
          </p:grpSpPr>
          <p:pic>
            <p:nvPicPr>
              <p:cNvPr id="23554" name="Picture 2" descr="C:\Users\Yan\AppData\Roaming\Tencent\Users\82756635\QQ\WinTemp\RichOle\9FD2_}G@QAO4HQUCNTDBAV5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995936" y="2924944"/>
                <a:ext cx="3209925" cy="1333500"/>
              </a:xfrm>
              <a:prstGeom prst="rect">
                <a:avLst/>
              </a:prstGeom>
              <a:noFill/>
            </p:spPr>
          </p:pic>
          <p:pic>
            <p:nvPicPr>
              <p:cNvPr id="23555" name="Picture 3" descr="C:\Users\Yan\AppData\Roaming\Tencent\Users\82756635\QQ\WinTemp\RichOle\$MS5YX7RDV0L)LFPN043{KC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988271" y="4030191"/>
                <a:ext cx="3248025" cy="1343025"/>
              </a:xfrm>
              <a:prstGeom prst="rect">
                <a:avLst/>
              </a:prstGeom>
              <a:noFill/>
            </p:spPr>
          </p:pic>
        </p:grpSp>
        <p:sp>
          <p:nvSpPr>
            <p:cNvPr id="9" name="内容占位符 2"/>
            <p:cNvSpPr txBox="1">
              <a:spLocks/>
            </p:cNvSpPr>
            <p:nvPr/>
          </p:nvSpPr>
          <p:spPr>
            <a:xfrm>
              <a:off x="457200" y="3400400"/>
              <a:ext cx="3682752" cy="748680"/>
            </a:xfrm>
            <a:prstGeom prst="rect">
              <a:avLst/>
            </a:prstGeom>
          </p:spPr>
          <p:txBody>
            <a:bodyPr vert="horz" rtlCol="0">
              <a:normAutofit/>
            </a:bodyPr>
            <a:lstStyle/>
            <a:p>
              <a:pPr marL="342900" indent="-3429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 2"/>
                <a:buChar char=""/>
              </a:pPr>
              <a:r>
                <a:rPr lang="zh-CN" altLang="en-US" sz="3200" dirty="0" smtClean="0"/>
                <a:t>所有主流</a:t>
              </a:r>
              <a:r>
                <a:rPr lang="en-US" altLang="zh-CN" sz="3200" dirty="0" smtClean="0"/>
                <a:t>DB</a:t>
              </a:r>
              <a:r>
                <a:rPr lang="zh-CN" altLang="en-US" sz="3200" dirty="0" smtClean="0"/>
                <a:t>：</a:t>
              </a:r>
              <a:endPara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50000"/>
                <a:buFont typeface="Wingdings 2"/>
                <a:buChar char=""/>
                <a:tabLst/>
                <a:defRPr/>
              </a:pPr>
              <a:endPara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iReport</a:t>
            </a:r>
            <a:endParaRPr lang="zh-CN" altLang="en-US" dirty="0"/>
          </a:p>
        </p:txBody>
      </p:sp>
      <p:pic>
        <p:nvPicPr>
          <p:cNvPr id="19457" name="Picture 1" descr="C:\Users\Yan\AppData\Roaming\Tencent\Users\82756635\QQ\WinTemp\RichOle\`G@RX7]]PDSXYL51$B4]7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91189"/>
            <a:ext cx="9144000" cy="4874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Pentaho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是一个以</a:t>
            </a:r>
            <a:r>
              <a:rPr lang="zh-CN" altLang="zh-CN" b="1" dirty="0" smtClean="0"/>
              <a:t>工作流为核心</a:t>
            </a:r>
            <a:r>
              <a:rPr lang="zh-CN" altLang="zh-CN" dirty="0" smtClean="0"/>
              <a:t>的、强调面向</a:t>
            </a:r>
            <a:r>
              <a:rPr lang="zh-CN" altLang="zh-CN" b="1" dirty="0" smtClean="0"/>
              <a:t>解决方案</a:t>
            </a:r>
            <a:r>
              <a:rPr lang="zh-CN" altLang="zh-CN" dirty="0" smtClean="0"/>
              <a:t>而非工具组件的</a:t>
            </a:r>
            <a:r>
              <a:rPr lang="en-US" altLang="zh-CN" dirty="0" smtClean="0"/>
              <a:t>BI</a:t>
            </a:r>
            <a:r>
              <a:rPr lang="zh-CN" altLang="zh-CN" dirty="0" smtClean="0"/>
              <a:t>套件，整合了多个开源项目，目标是和商业</a:t>
            </a:r>
            <a:r>
              <a:rPr lang="en-US" altLang="zh-CN" b="1" dirty="0" smtClean="0"/>
              <a:t>BI</a:t>
            </a:r>
            <a:r>
              <a:rPr lang="zh-CN" altLang="zh-CN" dirty="0" smtClean="0"/>
              <a:t>相抗衡。它偏向于与业务流程相结合的</a:t>
            </a:r>
            <a:r>
              <a:rPr lang="en-US" altLang="zh-CN" dirty="0" smtClean="0"/>
              <a:t>BI</a:t>
            </a:r>
            <a:r>
              <a:rPr lang="zh-CN" altLang="zh-CN" dirty="0" smtClean="0"/>
              <a:t>解决方案，侧重于大中型企业应用。它允许商业分析人员或开发人员创建报表，仪表盘，分析模型，商业规则和</a:t>
            </a:r>
            <a:r>
              <a:rPr lang="en-US" altLang="zh-CN" dirty="0" smtClean="0"/>
              <a:t>BI</a:t>
            </a:r>
            <a:r>
              <a:rPr lang="zh-CN" altLang="zh-CN" dirty="0" smtClean="0"/>
              <a:t>流程。</a:t>
            </a:r>
          </a:p>
          <a:p>
            <a:r>
              <a:rPr lang="zh-CN" altLang="zh-CN" dirty="0" smtClean="0"/>
              <a:t>社区版开源免费，</a:t>
            </a:r>
            <a:r>
              <a:rPr lang="zh-CN" altLang="zh-CN" b="1" dirty="0" smtClean="0">
                <a:solidFill>
                  <a:srgbClr val="FF0000"/>
                </a:solidFill>
              </a:rPr>
              <a:t>商业版需要付费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Pentaho</a:t>
            </a:r>
            <a:r>
              <a:rPr lang="zh-CN" altLang="zh-CN" b="1" dirty="0" smtClean="0"/>
              <a:t>企业版与社区版的区别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Pentaho</a:t>
            </a:r>
            <a:r>
              <a:rPr lang="zh-CN" altLang="zh-CN" dirty="0" smtClean="0"/>
              <a:t>企业版和社区版的区别主要表现在</a:t>
            </a:r>
            <a:r>
              <a:rPr lang="en-US" altLang="zh-CN" dirty="0" smtClean="0"/>
              <a:t>Dashboard</a:t>
            </a:r>
            <a:r>
              <a:rPr lang="zh-CN" altLang="zh-CN" dirty="0" smtClean="0"/>
              <a:t>（仪表盘）上。</a:t>
            </a:r>
            <a:endParaRPr lang="en-US" altLang="zh-CN" dirty="0" smtClean="0"/>
          </a:p>
          <a:p>
            <a:r>
              <a:rPr lang="en-US" altLang="zh-CN" dirty="0" err="1" smtClean="0"/>
              <a:t>Pentaho</a:t>
            </a:r>
            <a:r>
              <a:rPr lang="zh-CN" altLang="zh-CN" dirty="0" smtClean="0"/>
              <a:t>企业版相对社区版增加了门户功能，页面布局等功能。</a:t>
            </a:r>
          </a:p>
          <a:p>
            <a:r>
              <a:rPr lang="en-US" altLang="zh-CN" dirty="0" err="1" smtClean="0"/>
              <a:t>Pentaho</a:t>
            </a:r>
            <a:r>
              <a:rPr lang="zh-CN" altLang="zh-CN" dirty="0" smtClean="0"/>
              <a:t>企业版的</a:t>
            </a:r>
            <a:r>
              <a:rPr lang="en-US" altLang="zh-CN" dirty="0" smtClean="0"/>
              <a:t> ETL</a:t>
            </a:r>
            <a:r>
              <a:rPr lang="zh-CN" altLang="zh-CN" dirty="0" smtClean="0"/>
              <a:t>工具可以支持</a:t>
            </a:r>
            <a:r>
              <a:rPr lang="en-US" altLang="zh-CN" dirty="0" err="1" smtClean="0"/>
              <a:t>hadoop</a:t>
            </a:r>
            <a:r>
              <a:rPr lang="zh-CN" altLang="zh-CN" dirty="0" smtClean="0"/>
              <a:t>，可视化建模等功能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177</TotalTime>
  <Words>503</Words>
  <Application>Microsoft Office PowerPoint</Application>
  <PresentationFormat>全屏显示(4:3)</PresentationFormat>
  <Paragraphs>47</Paragraphs>
  <Slides>12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龙腾四海</vt:lpstr>
      <vt:lpstr>JAVA 开源报表工具选型</vt:lpstr>
      <vt:lpstr>报表的实现方式</vt:lpstr>
      <vt:lpstr>JAVA开源工具一览</vt:lpstr>
      <vt:lpstr>JAVA报表工具一览</vt:lpstr>
      <vt:lpstr>JasperReports+iReport</vt:lpstr>
      <vt:lpstr>JasperReports支持的数据源</vt:lpstr>
      <vt:lpstr>iReport</vt:lpstr>
      <vt:lpstr>Pentaho</vt:lpstr>
      <vt:lpstr>Pentaho企业版与社区版的区别</vt:lpstr>
      <vt:lpstr>JXLS+POI</vt:lpstr>
      <vt:lpstr>JXLS Demo</vt:lpstr>
      <vt:lpstr>BIRT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开源报表工具选型</dc:title>
  <dc:creator>Yan</dc:creator>
  <cp:lastModifiedBy>Yan</cp:lastModifiedBy>
  <cp:revision>110</cp:revision>
  <dcterms:created xsi:type="dcterms:W3CDTF">2015-03-16T07:09:41Z</dcterms:created>
  <dcterms:modified xsi:type="dcterms:W3CDTF">2015-03-19T06:39:22Z</dcterms:modified>
</cp:coreProperties>
</file>