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50"/>
  </p:notesMasterIdLst>
  <p:sldIdLst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</p:sldIdLst>
  <p:sldSz cx="13004800" cy="9753600"/>
  <p:notesSz cx="6858000" cy="9144000"/>
  <p:defaultTextStyle>
    <a:defPPr>
      <a:defRPr lang="zh-CN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86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Avenir Roman" charset="0"/>
              </a:rPr>
              <a:t>Second level</a:t>
            </a:r>
          </a:p>
          <a:p>
            <a:pPr lvl="2"/>
            <a:r>
              <a:rPr lang="zh-CN" altLang="zh-CN" smtClean="0">
                <a:sym typeface="Avenir Roman" charset="0"/>
              </a:rPr>
              <a:t>Third level</a:t>
            </a:r>
          </a:p>
          <a:p>
            <a:pPr lvl="3"/>
            <a:r>
              <a:rPr lang="zh-CN" altLang="zh-CN" smtClean="0">
                <a:sym typeface="Avenir Roman" charset="0"/>
              </a:rPr>
              <a:t>Fourth level</a:t>
            </a:r>
          </a:p>
          <a:p>
            <a:pPr lvl="4"/>
            <a:r>
              <a:rPr lang="zh-CN" altLang="zh-CN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679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9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540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1915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515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95089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52500" y="1270000"/>
            <a:ext cx="54737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4737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94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938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7540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4555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991260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570426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3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8197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46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01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491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32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46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83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4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562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96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862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697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4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879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18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20877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52500" y="2590800"/>
            <a:ext cx="25908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95700" y="2590800"/>
            <a:ext cx="25908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708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83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30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77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053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78147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453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7350" y="254000"/>
            <a:ext cx="2774950" cy="8623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52500" y="254000"/>
            <a:ext cx="8172450" cy="8623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372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5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658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4364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108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1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4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58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7689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71486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539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5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71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52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5616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870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3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396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079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37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58395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8739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58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3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10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54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2197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0000" y="81915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81915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0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18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8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09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66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48907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01620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4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8600" y="6718300"/>
            <a:ext cx="2616200" cy="26035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0000" y="6718300"/>
            <a:ext cx="7696200" cy="26035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10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0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76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588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144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525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208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036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20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4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19848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3436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210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7350" y="254000"/>
            <a:ext cx="2774950" cy="8623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52500" y="254000"/>
            <a:ext cx="8172450" cy="8623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593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085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24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3401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63985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93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60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5566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5861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1255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0117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277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5668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2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26160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9509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79118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768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699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06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751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32947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34489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208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/>
          </p:cNvSpPr>
          <p:nvPr>
            <p:ph type="body" idx="1"/>
          </p:nvPr>
        </p:nvSpPr>
        <p:spPr bwMode="auto"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Helvetica Light" charset="0"/>
              </a:rPr>
              <a:t>Second level</a:t>
            </a:r>
          </a:p>
          <a:p>
            <a:pPr lvl="2"/>
            <a:r>
              <a:rPr lang="zh-CN" altLang="zh-CN" smtClean="0">
                <a:sym typeface="Helvetica Light" charset="0"/>
              </a:rPr>
              <a:t>Third level</a:t>
            </a:r>
          </a:p>
          <a:p>
            <a:pPr lvl="3"/>
            <a:r>
              <a:rPr lang="zh-CN" altLang="zh-CN" smtClean="0">
                <a:sym typeface="Helvetica Light" charset="0"/>
              </a:rPr>
              <a:t>Fourth level</a:t>
            </a:r>
          </a:p>
          <a:p>
            <a:pPr lvl="4"/>
            <a:r>
              <a:rPr lang="zh-CN" altLang="zh-CN" smtClean="0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Helvetica Light" charset="0"/>
              </a:rPr>
              <a:t>Second level</a:t>
            </a:r>
          </a:p>
          <a:p>
            <a:pPr lvl="2"/>
            <a:r>
              <a:rPr lang="zh-CN" altLang="zh-CN" smtClean="0">
                <a:sym typeface="Helvetica Light" charset="0"/>
              </a:rPr>
              <a:t>Third level</a:t>
            </a:r>
          </a:p>
          <a:p>
            <a:pPr lvl="3"/>
            <a:r>
              <a:rPr lang="zh-CN" altLang="zh-CN" smtClean="0">
                <a:sym typeface="Helvetica Light" charset="0"/>
              </a:rPr>
              <a:t>Fourth level</a:t>
            </a:r>
          </a:p>
          <a:p>
            <a:pPr lvl="4"/>
            <a:r>
              <a:rPr lang="zh-CN" altLang="zh-CN" smtClean="0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Helvetica Light" charset="0"/>
              </a:rPr>
              <a:t>Second level</a:t>
            </a:r>
          </a:p>
          <a:p>
            <a:pPr lvl="2"/>
            <a:r>
              <a:rPr lang="zh-CN" altLang="zh-CN" smtClean="0">
                <a:sym typeface="Helvetica Light" charset="0"/>
              </a:rPr>
              <a:t>Third level</a:t>
            </a:r>
          </a:p>
          <a:p>
            <a:pPr lvl="3"/>
            <a:r>
              <a:rPr lang="zh-CN" altLang="zh-CN" smtClean="0">
                <a:sym typeface="Helvetica Light" charset="0"/>
              </a:rPr>
              <a:t>Fourth level</a:t>
            </a:r>
          </a:p>
          <a:p>
            <a:pPr lvl="4"/>
            <a:r>
              <a:rPr lang="zh-CN" altLang="zh-CN" smtClean="0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title"/>
          </p:nvPr>
        </p:nvSpPr>
        <p:spPr bwMode="auto"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Helvetica Light" charset="0"/>
              </a:rPr>
              <a:t>Second level</a:t>
            </a:r>
          </a:p>
          <a:p>
            <a:pPr lvl="2"/>
            <a:r>
              <a:rPr lang="zh-CN" altLang="zh-CN" smtClean="0">
                <a:sym typeface="Helvetica Light" charset="0"/>
              </a:rPr>
              <a:t>Third level</a:t>
            </a:r>
          </a:p>
          <a:p>
            <a:pPr lvl="3"/>
            <a:r>
              <a:rPr lang="zh-CN" altLang="zh-CN" smtClean="0">
                <a:sym typeface="Helvetica Light" charset="0"/>
              </a:rPr>
              <a:t>Fourth level</a:t>
            </a:r>
          </a:p>
          <a:p>
            <a:pPr lvl="4"/>
            <a:r>
              <a:rPr lang="zh-CN" altLang="zh-CN" smtClean="0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Helvetica Light" charset="0"/>
              </a:rPr>
              <a:t>Second level</a:t>
            </a:r>
          </a:p>
          <a:p>
            <a:pPr lvl="2"/>
            <a:r>
              <a:rPr lang="zh-CN" altLang="zh-CN" smtClean="0">
                <a:sym typeface="Helvetica Light" charset="0"/>
              </a:rPr>
              <a:t>Third level</a:t>
            </a:r>
          </a:p>
          <a:p>
            <a:pPr lvl="3"/>
            <a:r>
              <a:rPr lang="zh-CN" altLang="zh-CN" smtClean="0">
                <a:sym typeface="Helvetica Light" charset="0"/>
              </a:rPr>
              <a:t>Fourth level</a:t>
            </a:r>
          </a:p>
          <a:p>
            <a:pPr lvl="4"/>
            <a:r>
              <a:rPr lang="zh-CN" altLang="zh-CN" smtClean="0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638300"/>
            <a:ext cx="10463213" cy="3300413"/>
          </a:xfrm>
        </p:spPr>
        <p:txBody>
          <a:bodyPr/>
          <a:lstStyle/>
          <a:p>
            <a:r>
              <a:rPr lang="zh-CN" altLang="zh-CN"/>
              <a:t>Appium </a:t>
            </a:r>
            <a:r>
              <a:rPr lang="zh-CN">
                <a:ea typeface="宋体" pitchFamily="2" charset="-122"/>
              </a:rPr>
              <a:t>上的 </a:t>
            </a:r>
            <a:r>
              <a:rPr lang="zh-CN" altLang="zh-CN"/>
              <a:t>iOS</a:t>
            </a:r>
            <a:r>
              <a:rPr lang="zh-CN">
                <a:ea typeface="宋体" pitchFamily="2" charset="-122"/>
              </a:rPr>
              <a:t>测试</a:t>
            </a:r>
            <a:endParaRPr lang="zh-CN" sz="1200">
              <a:ea typeface="宋体" pitchFamily="2" charset="-122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476875"/>
            <a:ext cx="10463213" cy="2557463"/>
          </a:xfrm>
        </p:spPr>
        <p:txBody>
          <a:bodyPr/>
          <a:lstStyle/>
          <a:p>
            <a:pPr algn="ctr" defTabSz="233363">
              <a:spcBef>
                <a:spcPts val="1600"/>
              </a:spcBef>
            </a:pPr>
            <a:r>
              <a:rPr lang="zh-CN" altLang="zh-CN" sz="2000" b="1" dirty="0"/>
              <a:t>Weibo: </a:t>
            </a:r>
            <a:r>
              <a:rPr lang="zh-CN" sz="2000" b="1" dirty="0">
                <a:ea typeface="宋体" pitchFamily="2" charset="-122"/>
              </a:rPr>
              <a:t>晋</a:t>
            </a:r>
            <a:r>
              <a:rPr lang="zh-CN" sz="2000" b="1" dirty="0" smtClean="0">
                <a:ea typeface="宋体" pitchFamily="2" charset="-122"/>
              </a:rPr>
              <a:t>恒温</a:t>
            </a:r>
            <a:endParaRPr lang="zh-CN" sz="2000" b="1" dirty="0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Instruments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11098213" cy="6284913"/>
          </a:xfrm>
        </p:spPr>
        <p:txBody>
          <a:bodyPr/>
          <a:lstStyle/>
          <a:p>
            <a:pPr marL="412750" indent="-412750" defTabSz="542925">
              <a:spcBef>
                <a:spcPts val="3900"/>
              </a:spcBef>
              <a:buSzPct val="75000"/>
              <a:buFontTx/>
              <a:buChar char="•"/>
            </a:pPr>
            <a:r>
              <a:rPr lang="zh-CN" altLang="zh-CN" sz="3500"/>
              <a:t>Instruments</a:t>
            </a:r>
            <a:r>
              <a:rPr lang="zh-CN" sz="3500">
                <a:ea typeface="宋体" pitchFamily="2" charset="-122"/>
              </a:rPr>
              <a:t>是用于动态调追踪和分析</a:t>
            </a:r>
            <a:r>
              <a:rPr lang="zh-CN" altLang="zh-CN" sz="3500"/>
              <a:t>OS X</a:t>
            </a:r>
            <a:r>
              <a:rPr lang="zh-CN" sz="3500">
                <a:ea typeface="宋体" pitchFamily="2" charset="-122"/>
              </a:rPr>
              <a:t>和</a:t>
            </a:r>
            <a:r>
              <a:rPr lang="zh-CN" altLang="zh-CN" sz="3500"/>
              <a:t>iOS</a:t>
            </a:r>
            <a:r>
              <a:rPr lang="zh-CN" sz="3500">
                <a:ea typeface="宋体" pitchFamily="2" charset="-122"/>
              </a:rPr>
              <a:t>的代码的性能分析和测试工具。</a:t>
            </a:r>
          </a:p>
          <a:p>
            <a:pPr marL="412750" indent="-412750" defTabSz="542925">
              <a:spcBef>
                <a:spcPts val="3900"/>
              </a:spcBef>
              <a:buSzPct val="75000"/>
              <a:buFontTx/>
              <a:buChar char="•"/>
            </a:pPr>
            <a:r>
              <a:rPr lang="zh-CN" altLang="zh-CN" sz="3500"/>
              <a:t>Instruments</a:t>
            </a:r>
            <a:r>
              <a:rPr lang="zh-CN" sz="3500">
                <a:ea typeface="宋体" pitchFamily="2" charset="-122"/>
              </a:rPr>
              <a:t>支持多线程的调试。</a:t>
            </a:r>
          </a:p>
          <a:p>
            <a:pPr marL="412750" indent="-412750" defTabSz="542925">
              <a:spcBef>
                <a:spcPts val="3900"/>
              </a:spcBef>
              <a:buSzPct val="75000"/>
              <a:buFontTx/>
              <a:buChar char="•"/>
            </a:pPr>
            <a:r>
              <a:rPr lang="zh-CN" sz="3500">
                <a:ea typeface="宋体" pitchFamily="2" charset="-122"/>
              </a:rPr>
              <a:t>可以用</a:t>
            </a:r>
            <a:r>
              <a:rPr lang="zh-CN" altLang="zh-CN" sz="3500"/>
              <a:t>Instruments</a:t>
            </a:r>
            <a:r>
              <a:rPr lang="zh-CN" sz="3500">
                <a:ea typeface="宋体" pitchFamily="2" charset="-122"/>
              </a:rPr>
              <a:t>去录制和回放，图形用户界面的操作过程。</a:t>
            </a:r>
          </a:p>
          <a:p>
            <a:pPr marL="412750" indent="-412750" defTabSz="542925">
              <a:spcBef>
                <a:spcPts val="3900"/>
              </a:spcBef>
              <a:buSzPct val="75000"/>
              <a:buFontTx/>
              <a:buChar char="•"/>
            </a:pPr>
            <a:r>
              <a:rPr lang="zh-CN" sz="3500">
                <a:ea typeface="宋体" pitchFamily="2" charset="-122"/>
              </a:rPr>
              <a:t>可将录制的图形界面操作和</a:t>
            </a:r>
            <a:r>
              <a:rPr lang="zh-CN" altLang="zh-CN" sz="3500"/>
              <a:t>Instruments</a:t>
            </a:r>
            <a:r>
              <a:rPr lang="zh-CN" sz="3500">
                <a:ea typeface="宋体" pitchFamily="2" charset="-122"/>
              </a:rPr>
              <a:t>保存为模板，供以后访问使用。</a:t>
            </a:r>
          </a:p>
          <a:p>
            <a:pPr marL="412750" indent="-412750" defTabSz="542925">
              <a:spcBef>
                <a:spcPts val="3900"/>
              </a:spcBef>
              <a:buSzPct val="75000"/>
              <a:buFontTx/>
              <a:buChar char="•"/>
            </a:pPr>
            <a:r>
              <a:rPr lang="zh-CN" altLang="zh-CN" sz="3500"/>
              <a:t>Xcode 3.0+</a:t>
            </a:r>
            <a:r>
              <a:rPr lang="zh-CN" sz="3500">
                <a:ea typeface="宋体" pitchFamily="2" charset="-122"/>
              </a:rPr>
              <a:t>和</a:t>
            </a:r>
            <a:r>
              <a:rPr lang="zh-CN" altLang="zh-CN" sz="3500"/>
              <a:t>OS X v10.5+ </a:t>
            </a:r>
            <a:r>
              <a:rPr lang="zh-CN" sz="3500">
                <a:ea typeface="宋体" pitchFamily="2" charset="-122"/>
              </a:rPr>
              <a:t>才有</a:t>
            </a:r>
            <a:r>
              <a:rPr lang="zh-CN" altLang="zh-CN" sz="3500"/>
              <a:t>Instruments</a:t>
            </a:r>
            <a:r>
              <a:rPr lang="zh-CN" sz="3500">
                <a:ea typeface="宋体" pitchFamily="2" charset="-122"/>
              </a:rPr>
              <a:t>。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52500" y="1270000"/>
            <a:ext cx="11098213" cy="7212013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可以使用</a:t>
            </a:r>
            <a:r>
              <a:rPr lang="zh-CN" altLang="zh-CN"/>
              <a:t>Instruments</a:t>
            </a:r>
            <a:r>
              <a:rPr lang="zh-CN">
                <a:ea typeface="宋体" pitchFamily="2" charset="-122"/>
              </a:rPr>
              <a:t>干的事情包括：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追踪代码中的（甚至是那些难以复制的）问题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分析程序的性能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实现程序的自动化测试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部分实现程序的压力测试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执行系统级别的通用问题追踪调试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是你对程序的内部运行过程更加了解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2506663"/>
            <a:ext cx="6535737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UIAutomation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5332413" cy="6284913"/>
          </a:xfrm>
        </p:spPr>
        <p:txBody>
          <a:bodyPr/>
          <a:lstStyle/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UIAutomation </a:t>
            </a:r>
            <a:r>
              <a:rPr lang="zh-CN" sz="2800">
                <a:ea typeface="宋体" pitchFamily="2" charset="-122"/>
              </a:rPr>
              <a:t>是 </a:t>
            </a:r>
            <a:r>
              <a:rPr lang="zh-CN" altLang="zh-CN" sz="2800"/>
              <a:t>instruments </a:t>
            </a:r>
            <a:r>
              <a:rPr lang="zh-CN" sz="2800">
                <a:ea typeface="宋体" pitchFamily="2" charset="-122"/>
              </a:rPr>
              <a:t>中的一个实现 </a:t>
            </a:r>
            <a:r>
              <a:rPr lang="zh-CN" altLang="zh-CN" sz="2800"/>
              <a:t>UI </a:t>
            </a:r>
            <a:r>
              <a:rPr lang="zh-CN" sz="2800">
                <a:ea typeface="宋体" pitchFamily="2" charset="-122"/>
              </a:rPr>
              <a:t>自动化的框架。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iOS4 </a:t>
            </a:r>
            <a:r>
              <a:rPr lang="zh-CN" sz="2800">
                <a:ea typeface="宋体" pitchFamily="2" charset="-122"/>
              </a:rPr>
              <a:t>之后才有的。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52500" y="1270000"/>
            <a:ext cx="11098213" cy="7212013"/>
          </a:xfrm>
        </p:spPr>
        <p:txBody>
          <a:bodyPr/>
          <a:lstStyle/>
          <a:p>
            <a:pPr marL="292100" indent="-292100" defTabSz="384175">
              <a:spcBef>
                <a:spcPts val="2700"/>
              </a:spcBef>
              <a:buSzPct val="75000"/>
              <a:buFontTx/>
              <a:buChar char="•"/>
            </a:pPr>
            <a:r>
              <a:rPr lang="zh-CN" altLang="zh-CN" sz="2500"/>
              <a:t>UI Automation </a:t>
            </a:r>
            <a:r>
              <a:rPr lang="zh-CN" sz="2500">
                <a:ea typeface="宋体" pitchFamily="2" charset="-122"/>
              </a:rPr>
              <a:t>使用 </a:t>
            </a:r>
            <a:r>
              <a:rPr lang="zh-CN" altLang="zh-CN" sz="2500"/>
              <a:t>JavaScript </a:t>
            </a:r>
            <a:r>
              <a:rPr lang="zh-CN" sz="2500">
                <a:ea typeface="宋体" pitchFamily="2" charset="-122"/>
              </a:rPr>
              <a:t>语法，苹果提供 </a:t>
            </a:r>
            <a:r>
              <a:rPr lang="zh-CN" altLang="zh-CN" sz="2500"/>
              <a:t>UI Automation JavaScript Reference</a:t>
            </a:r>
          </a:p>
          <a:p>
            <a:pPr marL="292100" indent="-292100" defTabSz="384175">
              <a:spcBef>
                <a:spcPts val="2700"/>
              </a:spcBef>
              <a:buSzPct val="75000"/>
              <a:buFontTx/>
              <a:buChar char="•"/>
            </a:pPr>
            <a:r>
              <a:rPr lang="zh-CN" altLang="zh-CN" sz="2500"/>
              <a:t>App UI </a:t>
            </a:r>
            <a:r>
              <a:rPr lang="zh-CN" sz="2500">
                <a:ea typeface="宋体" pitchFamily="2" charset="-122"/>
              </a:rPr>
              <a:t>以 </a:t>
            </a:r>
            <a:r>
              <a:rPr lang="zh-CN" altLang="zh-CN" sz="2500"/>
              <a:t>Element hierarchy </a:t>
            </a:r>
            <a:r>
              <a:rPr lang="zh-CN" sz="2500">
                <a:ea typeface="宋体" pitchFamily="2" charset="-122"/>
              </a:rPr>
              <a:t>（元素层级） 展示。</a:t>
            </a:r>
          </a:p>
          <a:p>
            <a:pPr marL="603250" lvl="4" defTabSz="384175">
              <a:spcBef>
                <a:spcPts val="2700"/>
              </a:spcBef>
            </a:pPr>
            <a:r>
              <a:rPr lang="zh-CN" altLang="zh-CN" sz="2500"/>
              <a:t>Target</a:t>
            </a:r>
            <a:r>
              <a:rPr lang="zh-CN" sz="2500">
                <a:ea typeface="宋体" pitchFamily="2" charset="-122"/>
              </a:rPr>
              <a:t>（设备级别的</a:t>
            </a:r>
            <a:r>
              <a:rPr lang="zh-CN" altLang="zh-CN" sz="2500"/>
              <a:t>UI</a:t>
            </a:r>
            <a:r>
              <a:rPr lang="zh-CN" sz="2500">
                <a:ea typeface="宋体" pitchFamily="2" charset="-122"/>
              </a:rPr>
              <a:t>，用于支持晃动，屏幕方向变动等操作）</a:t>
            </a:r>
          </a:p>
          <a:p>
            <a:pPr marL="603250" lvl="4" defTabSz="384175">
              <a:spcBef>
                <a:spcPts val="2700"/>
              </a:spcBef>
            </a:pPr>
            <a:r>
              <a:rPr lang="zh-CN" sz="2500">
                <a:ea typeface="宋体" pitchFamily="2" charset="-122"/>
              </a:rPr>
              <a:t>    </a:t>
            </a:r>
            <a:r>
              <a:rPr lang="zh-CN" altLang="zh-CN" sz="2500"/>
              <a:t>Application</a:t>
            </a:r>
            <a:r>
              <a:rPr lang="zh-CN" sz="2500">
                <a:ea typeface="宋体" pitchFamily="2" charset="-122"/>
              </a:rPr>
              <a:t>（设备上的应用，比方说</a:t>
            </a:r>
            <a:r>
              <a:rPr lang="zh-CN" altLang="zh-CN" sz="2500"/>
              <a:t>Status Bar</a:t>
            </a:r>
            <a:r>
              <a:rPr lang="zh-CN" sz="2500">
                <a:ea typeface="宋体" pitchFamily="2" charset="-122"/>
              </a:rPr>
              <a:t>，</a:t>
            </a:r>
            <a:r>
              <a:rPr lang="zh-CN" altLang="zh-CN" sz="2500"/>
              <a:t>keyboard</a:t>
            </a:r>
            <a:r>
              <a:rPr lang="zh-CN" sz="2500">
                <a:ea typeface="宋体" pitchFamily="2" charset="-122"/>
              </a:rPr>
              <a:t>等）</a:t>
            </a:r>
          </a:p>
          <a:p>
            <a:pPr marL="603250" lvl="4" defTabSz="384175">
              <a:spcBef>
                <a:spcPts val="2700"/>
              </a:spcBef>
            </a:pPr>
            <a:r>
              <a:rPr lang="zh-CN" sz="2500">
                <a:ea typeface="宋体" pitchFamily="2" charset="-122"/>
              </a:rPr>
              <a:t>      </a:t>
            </a:r>
            <a:r>
              <a:rPr lang="zh-CN" altLang="zh-CN" sz="2500"/>
              <a:t>Main window</a:t>
            </a:r>
            <a:r>
              <a:rPr lang="zh-CN" sz="2500">
                <a:ea typeface="宋体" pitchFamily="2" charset="-122"/>
              </a:rPr>
              <a:t>（应用的界面，比方说导航条）</a:t>
            </a:r>
          </a:p>
          <a:p>
            <a:pPr marL="603250" lvl="4" defTabSz="384175">
              <a:spcBef>
                <a:spcPts val="2700"/>
              </a:spcBef>
            </a:pPr>
            <a:r>
              <a:rPr lang="zh-CN" sz="2500">
                <a:ea typeface="宋体" pitchFamily="2" charset="-122"/>
              </a:rPr>
              <a:t>        </a:t>
            </a:r>
            <a:r>
              <a:rPr lang="zh-CN" altLang="zh-CN" sz="2500"/>
              <a:t>View</a:t>
            </a:r>
            <a:r>
              <a:rPr lang="zh-CN" sz="2500">
                <a:ea typeface="宋体" pitchFamily="2" charset="-122"/>
              </a:rPr>
              <a:t>（界面下的</a:t>
            </a:r>
            <a:r>
              <a:rPr lang="zh-CN" altLang="zh-CN" sz="2500"/>
              <a:t>View</a:t>
            </a:r>
            <a:r>
              <a:rPr lang="zh-CN" sz="2500">
                <a:ea typeface="宋体" pitchFamily="2" charset="-122"/>
              </a:rPr>
              <a:t>，比方说</a:t>
            </a:r>
            <a:r>
              <a:rPr lang="zh-CN" altLang="zh-CN" sz="2500"/>
              <a:t>UITableView</a:t>
            </a:r>
            <a:r>
              <a:rPr lang="zh-CN" sz="2500">
                <a:ea typeface="宋体" pitchFamily="2" charset="-122"/>
              </a:rPr>
              <a:t>）</a:t>
            </a:r>
          </a:p>
          <a:p>
            <a:pPr marL="603250" lvl="4" defTabSz="384175">
              <a:spcBef>
                <a:spcPts val="2700"/>
              </a:spcBef>
            </a:pPr>
            <a:r>
              <a:rPr lang="zh-CN" sz="2500">
                <a:ea typeface="宋体" pitchFamily="2" charset="-122"/>
              </a:rPr>
              <a:t>           </a:t>
            </a:r>
            <a:r>
              <a:rPr lang="zh-CN" altLang="zh-CN" sz="2500"/>
              <a:t>Element</a:t>
            </a:r>
            <a:r>
              <a:rPr lang="zh-CN" sz="2500">
                <a:ea typeface="宋体" pitchFamily="2" charset="-122"/>
              </a:rPr>
              <a:t>（</a:t>
            </a:r>
            <a:r>
              <a:rPr lang="zh-CN" altLang="zh-CN" sz="2500"/>
              <a:t>View</a:t>
            </a:r>
            <a:r>
              <a:rPr lang="zh-CN" sz="2500">
                <a:ea typeface="宋体" pitchFamily="2" charset="-122"/>
              </a:rPr>
              <a:t>下的一个元素）</a:t>
            </a:r>
          </a:p>
          <a:p>
            <a:pPr marL="603250" lvl="4" defTabSz="384175">
              <a:spcBef>
                <a:spcPts val="2700"/>
              </a:spcBef>
            </a:pPr>
            <a:r>
              <a:rPr lang="zh-CN" sz="2500">
                <a:ea typeface="宋体" pitchFamily="2" charset="-122"/>
              </a:rPr>
              <a:t>              </a:t>
            </a:r>
            <a:r>
              <a:rPr lang="zh-CN" altLang="zh-CN" sz="2500"/>
              <a:t>Child element(</a:t>
            </a:r>
            <a:r>
              <a:rPr lang="zh-CN" sz="2500">
                <a:ea typeface="宋体" pitchFamily="2" charset="-122"/>
              </a:rPr>
              <a:t>元素下的一个子元素</a:t>
            </a:r>
            <a:r>
              <a:rPr lang="zh-CN" altLang="zh-CN" sz="2500"/>
              <a:t>)</a:t>
            </a:r>
          </a:p>
          <a:p>
            <a:pPr marL="292100" indent="-292100" defTabSz="384175">
              <a:spcBef>
                <a:spcPts val="2700"/>
              </a:spcBef>
              <a:buSzPct val="75000"/>
              <a:buFontTx/>
              <a:buChar char="•"/>
            </a:pPr>
            <a:r>
              <a:rPr lang="zh-CN" sz="2500">
                <a:ea typeface="宋体" pitchFamily="2" charset="-122"/>
              </a:rPr>
              <a:t>可以在</a:t>
            </a:r>
            <a:r>
              <a:rPr lang="zh-CN" altLang="zh-CN" sz="2500"/>
              <a:t>UI </a:t>
            </a:r>
            <a:r>
              <a:rPr lang="zh-CN" sz="2500">
                <a:ea typeface="宋体" pitchFamily="2" charset="-122"/>
              </a:rPr>
              <a:t>结构中按 </a:t>
            </a:r>
            <a:r>
              <a:rPr lang="zh-CN" altLang="zh-CN" sz="2500"/>
              <a:t>Position </a:t>
            </a:r>
            <a:r>
              <a:rPr lang="zh-CN" sz="2500">
                <a:ea typeface="宋体" pitchFamily="2" charset="-122"/>
              </a:rPr>
              <a:t>定位元素，也可以设置 </a:t>
            </a:r>
            <a:r>
              <a:rPr lang="zh-CN" altLang="zh-CN" sz="2500"/>
              <a:t>UI Element Accessibility</a:t>
            </a:r>
            <a:r>
              <a:rPr lang="zh-CN" sz="2500">
                <a:ea typeface="宋体" pitchFamily="2" charset="-122"/>
              </a:rPr>
              <a:t>，通过 </a:t>
            </a:r>
            <a:r>
              <a:rPr lang="zh-CN" altLang="zh-CN" sz="2500"/>
              <a:t>label </a:t>
            </a:r>
            <a:r>
              <a:rPr lang="zh-CN" sz="2500">
                <a:ea typeface="宋体" pitchFamily="2" charset="-122"/>
              </a:rPr>
              <a:t>定位元素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23B0DB23-9C14-4584-913C-F3D773D1C12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43063"/>
            <a:ext cx="11390313" cy="646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043113"/>
            <a:ext cx="11514137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43063" y="941388"/>
            <a:ext cx="9717087" cy="782637"/>
          </a:xfrm>
        </p:spPr>
        <p:txBody>
          <a:bodyPr/>
          <a:lstStyle/>
          <a:p>
            <a:pPr>
              <a:spcBef>
                <a:spcPts val="3200"/>
              </a:spcBef>
            </a:pPr>
            <a:r>
              <a:rPr lang="zh-CN" altLang="zh-CN" sz="2800"/>
              <a:t>UI Automation </a:t>
            </a:r>
            <a:r>
              <a:rPr lang="zh-CN" sz="2800">
                <a:ea typeface="宋体" pitchFamily="2" charset="-122"/>
              </a:rPr>
              <a:t>可以录制但是录制出来的脚本可用性并不高。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44600" y="1270000"/>
            <a:ext cx="11098213" cy="7212013"/>
          </a:xfrm>
        </p:spPr>
        <p:txBody>
          <a:bodyPr/>
          <a:lstStyle/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endParaRPr lang="zh-CN" altLang="zh-CN" sz="2000">
              <a:latin typeface="Menlo Regular" charset="0"/>
              <a:ea typeface="Menlo Regular" charset="0"/>
              <a:cs typeface="Menlo Regular" charset="0"/>
              <a:sym typeface="Menlo Regular" charset="0"/>
            </a:endParaRP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solidFill>
                  <a:srgbClr val="DE38A6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var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 target = UIATarget.localTarget();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solidFill>
                  <a:srgbClr val="DE38A6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var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 app = target.frontMostApp();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solidFill>
                  <a:srgbClr val="DE38A6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var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 window = app.mainWindow();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endParaRPr lang="zh-CN" altLang="zh-CN" sz="2000">
              <a:latin typeface="Menlo Regular" charset="0"/>
              <a:ea typeface="Menlo Regular" charset="0"/>
              <a:cs typeface="Menlo Regular" charset="0"/>
              <a:sym typeface="Menlo Regular" charset="0"/>
            </a:endParaRP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window.textFields()[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'TextField1'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].setValue(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4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window.textFields()[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'TextField2'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].setValue(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2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window.buttons()[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'ComputeSumButton'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].tap();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endParaRPr lang="zh-CN" altLang="zh-CN" sz="2000">
              <a:latin typeface="Menlo Regular" charset="0"/>
              <a:ea typeface="Menlo Regular" charset="0"/>
              <a:cs typeface="Menlo Regular" charset="0"/>
              <a:sym typeface="Menlo Regular" charset="0"/>
            </a:endParaRP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window.logElementTree();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endParaRPr lang="zh-CN" altLang="zh-CN" sz="2000">
              <a:latin typeface="Menlo Regular" charset="0"/>
              <a:ea typeface="Menlo Regular" charset="0"/>
              <a:cs typeface="Menlo Regular" charset="0"/>
              <a:sym typeface="Menlo Regular" charset="0"/>
            </a:endParaRP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UIALogger.logMessage(window.staticTexts()[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0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].value());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endParaRPr lang="zh-CN" altLang="zh-CN" sz="2000">
              <a:latin typeface="Menlo Regular" charset="0"/>
              <a:ea typeface="Menlo Regular" charset="0"/>
              <a:cs typeface="Menlo Regular" charset="0"/>
              <a:sym typeface="Menlo Regular" charset="0"/>
            </a:endParaRP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solidFill>
                  <a:srgbClr val="DE38A6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if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 (window.staticTexts()[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0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].value() == </a:t>
            </a:r>
            <a:r>
              <a:rPr lang="zh-CN" altLang="zh-CN" sz="2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6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) {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	UIALogger.logPass(</a:t>
            </a:r>
            <a:r>
              <a:rPr lang="zh-CN" altLang="zh-CN" sz="2000">
                <a:solidFill>
                  <a:srgbClr val="FF4647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"Test pass!"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} </a:t>
            </a:r>
            <a:r>
              <a:rPr lang="zh-CN" altLang="zh-CN" sz="2000">
                <a:solidFill>
                  <a:srgbClr val="DE38A6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else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 {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	UIALogger.logFail(</a:t>
            </a:r>
            <a:r>
              <a:rPr lang="zh-CN" altLang="zh-CN" sz="2000">
                <a:solidFill>
                  <a:srgbClr val="FF4647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"Test Failed!"</a:t>
            </a: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);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r>
              <a:rPr lang="zh-CN" altLang="zh-CN" sz="2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}</a:t>
            </a:r>
          </a:p>
          <a:p>
            <a:pPr marL="1828800" lvl="4" defTabSz="457200">
              <a:spcBef>
                <a:spcPct val="0"/>
              </a:spcBef>
              <a:tabLst>
                <a:tab pos="419100" algn="l"/>
              </a:tabLst>
            </a:pPr>
            <a:endParaRPr lang="zh-CN" altLang="zh-CN" sz="2000">
              <a:latin typeface="Menlo Regular" charset="0"/>
              <a:ea typeface="Menlo Regular" charset="0"/>
              <a:cs typeface="Menlo Regular" charset="0"/>
              <a:sym typeface="Menlo Regular" charset="0"/>
            </a:endParaRPr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8213" cy="102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536575"/>
            <a:r>
              <a:rPr lang="zh-CN" sz="7300">
                <a:ea typeface="宋体" pitchFamily="2" charset="-122"/>
              </a:rPr>
              <a:t>代码示例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52500" y="1270000"/>
            <a:ext cx="11098213" cy="721201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zh-CN" sz="8000"/>
              <a:t>Demo</a:t>
            </a:r>
            <a:endParaRPr lang="zh-CN" altLang="zh-CN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更多的 </a:t>
            </a:r>
            <a:r>
              <a:rPr lang="zh-CN" altLang="zh-CN"/>
              <a:t>UIAutomation</a:t>
            </a:r>
          </a:p>
        </p:txBody>
      </p:sp>
      <p:sp>
        <p:nvSpPr>
          <p:cNvPr id="30722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454275"/>
            <a:ext cx="11098213" cy="516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982663" lvl="2" indent="-266700"/>
            <a:r>
              <a:rPr lang="zh-CN" sz="3000">
                <a:ea typeface="宋体" pitchFamily="2" charset="-122"/>
              </a:rPr>
              <a:t>简单轻量级的框架</a:t>
            </a:r>
          </a:p>
          <a:p>
            <a:pPr marL="982663" lvl="2" indent="-266700">
              <a:buSzPct val="75000"/>
              <a:buFontTx/>
              <a:buChar char="•"/>
            </a:pPr>
            <a:r>
              <a:rPr lang="zh-CN" altLang="zh-CN" sz="3000"/>
              <a:t>Tuneup JS</a:t>
            </a:r>
          </a:p>
          <a:p>
            <a:pPr marL="982663" lvl="2" indent="-266700">
              <a:buSzPct val="75000"/>
              <a:buFontTx/>
              <a:buChar char="•"/>
            </a:pPr>
            <a:r>
              <a:rPr lang="zh-CN" altLang="zh-CN" sz="3000"/>
              <a:t>Jasmine</a:t>
            </a:r>
          </a:p>
          <a:p>
            <a:pPr marL="982663" lvl="2" indent="-266700"/>
            <a:r>
              <a:rPr lang="zh-CN" sz="3000">
                <a:ea typeface="宋体" pitchFamily="2" charset="-122"/>
              </a:rPr>
              <a:t>书籍推荐</a:t>
            </a:r>
          </a:p>
          <a:p>
            <a:pPr marL="982663" lvl="2" indent="-266700">
              <a:buSzPct val="75000"/>
              <a:buFontTx/>
              <a:buChar char="•"/>
            </a:pPr>
            <a:r>
              <a:rPr lang="zh-CN" altLang="zh-CN" sz="3000"/>
              <a:t>Test iOS Apps with UI Automation</a:t>
            </a:r>
            <a:endParaRPr lang="zh-CN" altLang="zh-CN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但是</a:t>
            </a:r>
            <a:r>
              <a:rPr lang="zh-CN" altLang="zh-CN"/>
              <a:t>...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EE05B58F-1C39-46BF-ADFA-05D0FD1878B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r="931"/>
          <a:stretch>
            <a:fillRect/>
          </a:stretch>
        </p:blipFill>
        <p:spPr bwMode="auto"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公开课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5332413" cy="6284913"/>
          </a:xfrm>
        </p:spPr>
        <p:txBody>
          <a:bodyPr/>
          <a:lstStyle/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高手在民间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人人都能做老师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分享就是得到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52500" y="1270000"/>
            <a:ext cx="11098213" cy="7212013"/>
          </a:xfrm>
        </p:spPr>
        <p:txBody>
          <a:bodyPr/>
          <a:lstStyle/>
          <a:p>
            <a:pPr marL="282575" indent="-282575" defTabSz="914400">
              <a:lnSpc>
                <a:spcPct val="90000"/>
              </a:lnSpc>
              <a:spcBef>
                <a:spcPts val="2000"/>
              </a:spcBef>
              <a:buFont typeface="Wingdings 2" pitchFamily="18" charset="2"/>
              <a:buChar char="●"/>
            </a:pP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只能在 </a:t>
            </a:r>
            <a:r>
              <a:rPr lang="zh-CN" altLang="zh-CN" sz="260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Instruments.app </a:t>
            </a: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调试代码</a:t>
            </a:r>
          </a:p>
          <a:p>
            <a:pPr marL="282575" indent="-282575" defTabSz="914400">
              <a:lnSpc>
                <a:spcPct val="90000"/>
              </a:lnSpc>
              <a:spcBef>
                <a:spcPts val="2000"/>
              </a:spcBef>
              <a:buFont typeface="Wingdings 2" pitchFamily="18" charset="2"/>
              <a:buChar char="●"/>
            </a:pPr>
            <a:r>
              <a:rPr lang="zh-CN" altLang="zh-CN" sz="260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xCode </a:t>
            </a: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不是一般难用</a:t>
            </a:r>
          </a:p>
          <a:p>
            <a:pPr marL="282575" indent="-282575" defTabSz="914400">
              <a:lnSpc>
                <a:spcPct val="90000"/>
              </a:lnSpc>
              <a:spcBef>
                <a:spcPts val="2000"/>
              </a:spcBef>
              <a:buFont typeface="Wingdings 2" pitchFamily="18" charset="2"/>
              <a:buChar char="●"/>
            </a:pP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只能用 </a:t>
            </a:r>
            <a:r>
              <a:rPr lang="zh-CN" altLang="zh-CN" sz="260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Javascript </a:t>
            </a: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写测试用例</a:t>
            </a:r>
          </a:p>
          <a:p>
            <a:pPr marL="282575" indent="-282575" defTabSz="914400">
              <a:lnSpc>
                <a:spcPct val="90000"/>
              </a:lnSpc>
              <a:spcBef>
                <a:spcPts val="2000"/>
              </a:spcBef>
              <a:buFont typeface="Wingdings 2" pitchFamily="18" charset="2"/>
              <a:buChar char="●"/>
            </a:pPr>
            <a:r>
              <a:rPr lang="zh-CN" altLang="zh-CN" sz="260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Javascript </a:t>
            </a: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不是一般的难调试</a:t>
            </a:r>
          </a:p>
          <a:p>
            <a:pPr marL="282575" indent="-282575" defTabSz="914400">
              <a:lnSpc>
                <a:spcPct val="90000"/>
              </a:lnSpc>
              <a:spcBef>
                <a:spcPts val="2000"/>
              </a:spcBef>
              <a:buFont typeface="Wingdings 2" pitchFamily="18" charset="2"/>
              <a:buChar char="●"/>
            </a:pP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不能和现有的 </a:t>
            </a:r>
            <a:r>
              <a:rPr lang="zh-CN" altLang="zh-CN" sz="260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Selenium </a:t>
            </a:r>
            <a:r>
              <a:rPr lang="zh-CN" sz="2600">
                <a:latin typeface="Trebuchet MS" pitchFamily="34" charset="0"/>
                <a:ea typeface="宋体" pitchFamily="2" charset="-122"/>
                <a:sym typeface="Trebuchet MS" pitchFamily="34" charset="0"/>
              </a:rPr>
              <a:t>自动化集成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 altLang="zh-CN"/>
              <a:t>Appium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79600"/>
            <a:ext cx="11536363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a typeface="宋体" pitchFamily="2" charset="-122"/>
              </a:rPr>
              <a:t>两个角色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对外，它是一个用 </a:t>
            </a:r>
            <a:r>
              <a:rPr lang="zh-CN" altLang="zh-CN"/>
              <a:t>express </a:t>
            </a:r>
            <a:r>
              <a:rPr lang="zh-CN">
                <a:ea typeface="宋体" pitchFamily="2" charset="-122"/>
              </a:rPr>
              <a:t>构建的 </a:t>
            </a:r>
            <a:r>
              <a:rPr lang="zh-CN" altLang="zh-CN"/>
              <a:t>http server</a:t>
            </a:r>
            <a:r>
              <a:rPr lang="zh-CN">
                <a:ea typeface="宋体" pitchFamily="2" charset="-122"/>
              </a:rPr>
              <a:t>，是 </a:t>
            </a:r>
            <a:r>
              <a:rPr lang="zh-CN" altLang="zh-CN"/>
              <a:t>Selenium Server </a:t>
            </a:r>
            <a:r>
              <a:rPr lang="zh-CN">
                <a:ea typeface="宋体" pitchFamily="2" charset="-122"/>
              </a:rPr>
              <a:t>的一个子集，负责创建和处理 </a:t>
            </a:r>
            <a:r>
              <a:rPr lang="zh-CN" altLang="zh-CN"/>
              <a:t>WebDriver </a:t>
            </a:r>
            <a:r>
              <a:rPr lang="zh-CN">
                <a:ea typeface="宋体" pitchFamily="2" charset="-122"/>
              </a:rPr>
              <a:t>的 </a:t>
            </a:r>
            <a:r>
              <a:rPr lang="zh-CN" altLang="zh-CN"/>
              <a:t>session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对 </a:t>
            </a:r>
            <a:r>
              <a:rPr lang="zh-CN" altLang="zh-CN"/>
              <a:t>iOS </a:t>
            </a:r>
            <a:r>
              <a:rPr lang="zh-CN">
                <a:ea typeface="宋体" pitchFamily="2" charset="-122"/>
              </a:rPr>
              <a:t>设备，它是一个 基于 </a:t>
            </a:r>
            <a:r>
              <a:rPr lang="zh-CN" altLang="zh-CN"/>
              <a:t>socket </a:t>
            </a:r>
            <a:r>
              <a:rPr lang="zh-CN">
                <a:ea typeface="宋体" pitchFamily="2" charset="-122"/>
              </a:rPr>
              <a:t>的 </a:t>
            </a:r>
            <a:r>
              <a:rPr lang="zh-CN" altLang="zh-CN"/>
              <a:t>instruments command server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Appium </a:t>
            </a:r>
            <a:r>
              <a:rPr lang="zh-CN" dirty="0">
                <a:ea typeface="宋体" pitchFamily="2" charset="-122"/>
              </a:rPr>
              <a:t>的启动过程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</p:spPr>
        <p:txBody>
          <a:bodyPr/>
          <a:lstStyle/>
          <a:p>
            <a:pPr marL="457200" indent="-457200">
              <a:spcBef>
                <a:spcPts val="3200"/>
              </a:spcBef>
              <a:buSzPct val="75000"/>
              <a:buFontTx/>
              <a:buChar char="•"/>
            </a:pPr>
            <a:endParaRPr lang="zh-CN" altLang="zh-CN" sz="2800" dirty="0"/>
          </a:p>
          <a:p>
            <a:pPr marL="457200" indent="-457200">
              <a:spcBef>
                <a:spcPts val="3200"/>
              </a:spcBef>
              <a:buFontTx/>
              <a:buAutoNum type="arabicPeriod"/>
            </a:pPr>
            <a:r>
              <a:rPr lang="zh-CN" sz="2800" dirty="0">
                <a:ea typeface="宋体" pitchFamily="2" charset="-122"/>
              </a:rPr>
              <a:t>运行 </a:t>
            </a:r>
            <a:r>
              <a:rPr lang="zh-CN" altLang="zh-CN" sz="2800" dirty="0"/>
              <a:t>appium</a:t>
            </a:r>
          </a:p>
          <a:p>
            <a:pPr marL="457200" indent="-457200">
              <a:spcBef>
                <a:spcPts val="3200"/>
              </a:spcBef>
              <a:buFontTx/>
              <a:buAutoNum type="arabicPeriod"/>
            </a:pPr>
            <a:r>
              <a:rPr lang="zh-CN" altLang="zh-CN" sz="2800" dirty="0"/>
              <a:t>appium =&gt; appium/bin/appium.js</a:t>
            </a:r>
          </a:p>
          <a:p>
            <a:pPr marL="457200" indent="-457200">
              <a:spcBef>
                <a:spcPts val="3200"/>
              </a:spcBef>
              <a:buFontTx/>
              <a:buAutoNum type="arabicPeriod"/>
            </a:pPr>
            <a:r>
              <a:rPr lang="zh-CN" altLang="zh-CN" sz="2800" dirty="0"/>
              <a:t>appium/bin/appium.js =&gt; appium/lib/server/main.js</a:t>
            </a:r>
          </a:p>
          <a:p>
            <a:pPr marL="457200" indent="-457200">
              <a:spcBef>
                <a:spcPts val="3200"/>
              </a:spcBef>
              <a:buFontTx/>
              <a:buAutoNum type="arabicPeriod"/>
            </a:pPr>
            <a:r>
              <a:rPr lang="zh-CN" altLang="zh-CN" sz="2800" dirty="0"/>
              <a:t>main.js =&gt; startListening(server, args, appiumVer, appiumRev, appiumServer, cb);</a:t>
            </a:r>
            <a:endParaRPr lang="zh-CN" altLang="zh-CN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590800"/>
            <a:ext cx="598805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main.js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5332413" cy="6284913"/>
          </a:xfrm>
        </p:spPr>
        <p:txBody>
          <a:bodyPr/>
          <a:lstStyle/>
          <a:p>
            <a:pPr marL="334963" indent="-334963" defTabSz="571500">
              <a:spcBef>
                <a:spcPts val="3100"/>
              </a:spcBef>
              <a:buSzPct val="75000"/>
              <a:buFontTx/>
              <a:buChar char="•"/>
            </a:pPr>
            <a:r>
              <a:rPr lang="zh-CN" sz="2700">
                <a:ea typeface="宋体" pitchFamily="2" charset="-122"/>
              </a:rPr>
              <a:t>用 </a:t>
            </a:r>
            <a:r>
              <a:rPr lang="zh-CN" altLang="zh-CN" sz="2700"/>
              <a:t>express </a:t>
            </a:r>
            <a:r>
              <a:rPr lang="zh-CN" sz="2700">
                <a:ea typeface="宋体" pitchFamily="2" charset="-122"/>
              </a:rPr>
              <a:t>作为 </a:t>
            </a:r>
            <a:r>
              <a:rPr lang="zh-CN" altLang="zh-CN" sz="2700"/>
              <a:t>http </a:t>
            </a:r>
            <a:r>
              <a:rPr lang="zh-CN" sz="2700">
                <a:ea typeface="宋体" pitchFamily="2" charset="-122"/>
              </a:rPr>
              <a:t>模块的</a:t>
            </a:r>
            <a:r>
              <a:rPr lang="zh-CN" altLang="zh-CN" sz="2700"/>
              <a:t>createServer </a:t>
            </a:r>
            <a:r>
              <a:rPr lang="zh-CN" sz="2700">
                <a:ea typeface="宋体" pitchFamily="2" charset="-122"/>
              </a:rPr>
              <a:t>的参数，初始化一个 </a:t>
            </a:r>
            <a:r>
              <a:rPr lang="zh-CN" altLang="zh-CN" sz="2700"/>
              <a:t>http server</a:t>
            </a:r>
            <a:r>
              <a:rPr lang="zh-CN" sz="2700">
                <a:ea typeface="宋体" pitchFamily="2" charset="-122"/>
              </a:rPr>
              <a:t>。</a:t>
            </a:r>
          </a:p>
          <a:p>
            <a:pPr marL="334963" indent="-334963" defTabSz="571500">
              <a:spcBef>
                <a:spcPts val="3100"/>
              </a:spcBef>
              <a:buSzPct val="75000"/>
              <a:buFontTx/>
              <a:buChar char="•"/>
            </a:pPr>
            <a:r>
              <a:rPr lang="zh-CN" sz="2700">
                <a:ea typeface="宋体" pitchFamily="2" charset="-122"/>
              </a:rPr>
              <a:t>初始化 </a:t>
            </a:r>
            <a:r>
              <a:rPr lang="zh-CN" altLang="zh-CN" sz="2700"/>
              <a:t>appium server</a:t>
            </a:r>
            <a:r>
              <a:rPr lang="zh-CN" sz="2700">
                <a:ea typeface="宋体" pitchFamily="2" charset="-122"/>
              </a:rPr>
              <a:t>实例 （这里的 </a:t>
            </a:r>
            <a:r>
              <a:rPr lang="zh-CN" altLang="zh-CN" sz="2700"/>
              <a:t>args</a:t>
            </a:r>
            <a:r>
              <a:rPr lang="zh-CN" sz="2700">
                <a:ea typeface="宋体" pitchFamily="2" charset="-122"/>
              </a:rPr>
              <a:t>，如果你不给的话，就是来自 </a:t>
            </a:r>
            <a:r>
              <a:rPr lang="zh-CN" altLang="zh-CN" sz="2700"/>
              <a:t>parser.js </a:t>
            </a:r>
            <a:r>
              <a:rPr lang="zh-CN" sz="2700">
                <a:ea typeface="宋体" pitchFamily="2" charset="-122"/>
              </a:rPr>
              <a:t>里面的默认值。）</a:t>
            </a:r>
          </a:p>
          <a:p>
            <a:pPr marL="334963" indent="-334963" defTabSz="571500">
              <a:spcBef>
                <a:spcPts val="3100"/>
              </a:spcBef>
              <a:buSzPct val="75000"/>
              <a:buFontTx/>
              <a:buChar char="•"/>
            </a:pPr>
            <a:r>
              <a:rPr lang="zh-CN" sz="2700">
                <a:ea typeface="宋体" pitchFamily="2" charset="-122"/>
              </a:rPr>
              <a:t>配置路由（通过 </a:t>
            </a:r>
            <a:r>
              <a:rPr lang="zh-CN" altLang="zh-CN" sz="2700"/>
              <a:t>appium </a:t>
            </a:r>
            <a:r>
              <a:rPr lang="zh-CN" sz="2700">
                <a:ea typeface="宋体" pitchFamily="2" charset="-122"/>
              </a:rPr>
              <a:t>的 </a:t>
            </a:r>
            <a:r>
              <a:rPr lang="zh-CN" altLang="zh-CN" sz="2700"/>
              <a:t>attachTo </a:t>
            </a:r>
            <a:r>
              <a:rPr lang="zh-CN" sz="2700">
                <a:ea typeface="宋体" pitchFamily="2" charset="-122"/>
              </a:rPr>
              <a:t>方法，把对应的路由配置到 </a:t>
            </a:r>
            <a:r>
              <a:rPr lang="zh-CN" altLang="zh-CN" sz="2700"/>
              <a:t>express </a:t>
            </a:r>
            <a:r>
              <a:rPr lang="zh-CN" sz="2700">
                <a:ea typeface="宋体" pitchFamily="2" charset="-122"/>
              </a:rPr>
              <a:t>中去，详见 </a:t>
            </a:r>
            <a:r>
              <a:rPr lang="zh-CN" altLang="zh-CN" sz="2700"/>
              <a:t>routing.js</a:t>
            </a:r>
            <a:r>
              <a:rPr lang="zh-CN" sz="2700">
                <a:ea typeface="宋体" pitchFamily="2" charset="-122"/>
              </a:rPr>
              <a:t>）</a:t>
            </a:r>
          </a:p>
          <a:p>
            <a:pPr marL="334963" indent="-334963" defTabSz="571500">
              <a:spcBef>
                <a:spcPts val="3100"/>
              </a:spcBef>
              <a:buSzPct val="75000"/>
              <a:buFontTx/>
              <a:buChar char="•"/>
            </a:pPr>
            <a:r>
              <a:rPr lang="zh-CN" sz="2700">
                <a:ea typeface="宋体" pitchFamily="2" charset="-122"/>
              </a:rPr>
              <a:t>开始在默认地址和端口开始监听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7B4FA348-F0BF-4F3F-A5A7-7AD079F2AC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" b="1059"/>
          <a:stretch>
            <a:fillRect/>
          </a:stretch>
        </p:blipFill>
        <p:spPr bwMode="auto"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appium.js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5332413" cy="6284913"/>
          </a:xfrm>
        </p:spPr>
        <p:txBody>
          <a:bodyPr/>
          <a:lstStyle/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appium = require(‘../appium.js')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定义了一系列的方法，当请求来的时候供调用，比如：</a:t>
            </a:r>
          </a:p>
          <a:p>
            <a:pPr marL="685800" lvl="1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判断设备类型</a:t>
            </a:r>
          </a:p>
          <a:p>
            <a:pPr marL="685800" lvl="1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配置待测应用</a:t>
            </a:r>
          </a:p>
          <a:p>
            <a:pPr marL="685800" lvl="1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sz="2800">
                <a:ea typeface="宋体" pitchFamily="2" charset="-122"/>
              </a:rPr>
              <a:t>初始化设备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第一个请求来的时候</a:t>
            </a:r>
            <a:r>
              <a:rPr lang="zh-CN" altLang="zh-CN"/>
              <a:t>...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0"/>
            <a:ext cx="10463213" cy="4673600"/>
          </a:xfrm>
        </p:spPr>
        <p:txBody>
          <a:bodyPr/>
          <a:lstStyle/>
          <a:p>
            <a:pPr marL="1143000" algn="l" defTabSz="457200">
              <a:tabLst>
                <a:tab pos="330200" algn="l"/>
              </a:tabLst>
            </a:pP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self.driver = webdriver.Remote(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command_executor=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'http://127.0.0.1:4723/wd/hub'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,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desired_capabilities={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	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'browserName'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: 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,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 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'device'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: 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'iPhone Simulator'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,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	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'platform'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: 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'Mac'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,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	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'version'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: 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'6.0'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,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	</a:t>
            </a:r>
            <a:r>
              <a:rPr lang="zh-CN" altLang="zh-CN" sz="3000">
                <a:solidFill>
                  <a:srgbClr val="8B87FF"/>
                </a:solidFill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'app'</a:t>
            </a: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: app</a:t>
            </a:r>
            <a:b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</a:br>
            <a:r>
              <a:rPr lang="zh-CN" altLang="zh-CN" sz="3000">
                <a:latin typeface="Menlo Regular" charset="0"/>
                <a:ea typeface="Menlo Regular" charset="0"/>
                <a:cs typeface="Menlo Regular" charset="0"/>
                <a:sym typeface="Menlo Regular" charset="0"/>
              </a:rPr>
              <a:t>})</a:t>
            </a:r>
            <a:endParaRPr lang="zh-CN" altLang="zh-CN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/>
          </p:cNvSpPr>
          <p:nvPr>
            <p:ph type="body" idx="1"/>
          </p:nvPr>
        </p:nvSpPr>
        <p:spPr bwMode="auto">
          <a:xfrm>
            <a:off x="1270000" y="1914525"/>
            <a:ext cx="10464800" cy="5653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55625" indent="-555625">
              <a:spcBef>
                <a:spcPct val="0"/>
              </a:spcBef>
              <a:buFontTx/>
              <a:buAutoNum type="arabicPeriod"/>
            </a:pPr>
            <a:r>
              <a:rPr lang="zh-CN" altLang="zh-CN" sz="3200"/>
              <a:t>driver </a:t>
            </a:r>
            <a:r>
              <a:rPr lang="zh-CN" sz="3200">
                <a:ea typeface="宋体" pitchFamily="2" charset="-122"/>
              </a:rPr>
              <a:t>在初始化的时候，会调用 </a:t>
            </a:r>
            <a:r>
              <a:rPr lang="zh-CN" altLang="zh-CN" sz="3200"/>
              <a:t>create_session </a:t>
            </a:r>
            <a:r>
              <a:rPr lang="zh-CN" sz="3200">
                <a:ea typeface="宋体" pitchFamily="2" charset="-122"/>
              </a:rPr>
              <a:t>方法，而这个方法其实就是是 </a:t>
            </a:r>
            <a:r>
              <a:rPr lang="zh-CN" altLang="zh-CN" sz="3200"/>
              <a:t>post </a:t>
            </a:r>
            <a:r>
              <a:rPr lang="zh-CN" sz="3200">
                <a:ea typeface="宋体" pitchFamily="2" charset="-122"/>
              </a:rPr>
              <a:t>了一个 </a:t>
            </a:r>
            <a:r>
              <a:rPr lang="zh-CN" altLang="zh-CN" sz="3200"/>
              <a:t>session </a:t>
            </a:r>
            <a:r>
              <a:rPr lang="zh-CN" sz="3200">
                <a:ea typeface="宋体" pitchFamily="2" charset="-122"/>
              </a:rPr>
              <a:t>的 </a:t>
            </a:r>
            <a:r>
              <a:rPr lang="zh-CN" altLang="zh-CN" sz="3200"/>
              <a:t>command </a:t>
            </a:r>
            <a:r>
              <a:rPr lang="zh-CN" sz="3200">
                <a:ea typeface="宋体" pitchFamily="2" charset="-122"/>
              </a:rPr>
              <a:t>到 </a:t>
            </a:r>
            <a:r>
              <a:rPr lang="zh-CN" altLang="zh-CN" sz="3200"/>
              <a:t>server</a:t>
            </a:r>
            <a:r>
              <a:rPr lang="zh-CN" sz="3200">
                <a:ea typeface="宋体" pitchFamily="2" charset="-122"/>
              </a:rPr>
              <a:t>。</a:t>
            </a:r>
          </a:p>
          <a:p>
            <a:pPr marL="555625" indent="-555625">
              <a:spcBef>
                <a:spcPct val="0"/>
              </a:spcBef>
              <a:buFontTx/>
              <a:buAutoNum type="arabicPeriod"/>
            </a:pPr>
            <a:r>
              <a:rPr lang="zh-CN" altLang="zh-CN" sz="3200"/>
              <a:t>appium </a:t>
            </a:r>
            <a:r>
              <a:rPr lang="zh-CN" sz="3200">
                <a:ea typeface="宋体" pitchFamily="2" charset="-122"/>
              </a:rPr>
              <a:t>在 </a:t>
            </a:r>
            <a:r>
              <a:rPr lang="zh-CN" altLang="zh-CN" sz="3200"/>
              <a:t>routing.js </a:t>
            </a:r>
            <a:r>
              <a:rPr lang="zh-CN" sz="3200">
                <a:ea typeface="宋体" pitchFamily="2" charset="-122"/>
              </a:rPr>
              <a:t>将 </a:t>
            </a:r>
            <a:r>
              <a:rPr lang="zh-CN" altLang="zh-CN" sz="3200"/>
              <a:t>session </a:t>
            </a:r>
            <a:r>
              <a:rPr lang="zh-CN" sz="3200">
                <a:ea typeface="宋体" pitchFamily="2" charset="-122"/>
              </a:rPr>
              <a:t>映射到了 </a:t>
            </a:r>
            <a:r>
              <a:rPr lang="zh-CN" altLang="zh-CN" sz="3200"/>
              <a:t>controller </a:t>
            </a:r>
            <a:r>
              <a:rPr lang="zh-CN" sz="3200">
                <a:ea typeface="宋体" pitchFamily="2" charset="-122"/>
              </a:rPr>
              <a:t>的</a:t>
            </a:r>
            <a:r>
              <a:rPr lang="zh-CN" altLang="zh-CN" sz="3200"/>
              <a:t>createSession </a:t>
            </a:r>
            <a:r>
              <a:rPr lang="zh-CN" sz="3200">
                <a:ea typeface="宋体" pitchFamily="2" charset="-122"/>
              </a:rPr>
              <a:t>方法。</a:t>
            </a:r>
          </a:p>
          <a:p>
            <a:pPr marL="555625" indent="-555625">
              <a:spcBef>
                <a:spcPct val="0"/>
              </a:spcBef>
              <a:buFontTx/>
              <a:buAutoNum type="arabicPeriod"/>
            </a:pPr>
            <a:endParaRPr lang="zh-CN" altLang="zh-CN" sz="3200"/>
          </a:p>
        </p:txBody>
      </p:sp>
      <p:pic>
        <p:nvPicPr>
          <p:cNvPr id="41986" name="Picture 2" descr="2372C939-D234-49DC-AD32-EDF2B291C9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/>
          <a:stretch>
            <a:fillRect/>
          </a:stretch>
        </p:blipFill>
        <p:spPr bwMode="auto">
          <a:xfrm>
            <a:off x="1870075" y="4608513"/>
            <a:ext cx="92630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 altLang="zh-CN"/>
              <a:t>iOS </a:t>
            </a:r>
            <a:r>
              <a:rPr lang="zh-CN">
                <a:ea typeface="宋体" pitchFamily="2" charset="-122"/>
              </a:rPr>
              <a:t>测试工具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2513013"/>
            <a:ext cx="6075363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创建 </a:t>
            </a:r>
            <a:r>
              <a:rPr lang="zh-CN" altLang="zh-CN"/>
              <a:t>session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5332413" cy="6284913"/>
          </a:xfrm>
        </p:spPr>
        <p:txBody>
          <a:bodyPr/>
          <a:lstStyle/>
          <a:p>
            <a:pPr marL="311150" indent="-311150" defTabSz="530225">
              <a:spcBef>
                <a:spcPts val="2900"/>
              </a:spcBef>
              <a:buSzPct val="75000"/>
              <a:buFontTx/>
              <a:buChar char="•"/>
            </a:pPr>
            <a:r>
              <a:rPr lang="zh-CN" sz="2500">
                <a:ea typeface="宋体" pitchFamily="2" charset="-122"/>
              </a:rPr>
              <a:t>将代码里的</a:t>
            </a:r>
            <a:r>
              <a:rPr lang="zh-CN" altLang="zh-CN" sz="2500"/>
              <a:t>desiredCapabilities </a:t>
            </a:r>
            <a:r>
              <a:rPr lang="zh-CN" sz="2500">
                <a:ea typeface="宋体" pitchFamily="2" charset="-122"/>
              </a:rPr>
              <a:t>参数传给 </a:t>
            </a:r>
            <a:r>
              <a:rPr lang="zh-CN" altLang="zh-CN" sz="2500"/>
              <a:t>appium </a:t>
            </a:r>
            <a:r>
              <a:rPr lang="zh-CN" sz="2500">
                <a:ea typeface="宋体" pitchFamily="2" charset="-122"/>
              </a:rPr>
              <a:t>的 </a:t>
            </a:r>
            <a:r>
              <a:rPr lang="zh-CN" altLang="zh-CN" sz="2500"/>
              <a:t>start </a:t>
            </a:r>
            <a:r>
              <a:rPr lang="zh-CN" sz="2500">
                <a:ea typeface="宋体" pitchFamily="2" charset="-122"/>
              </a:rPr>
              <a:t>函数。（</a:t>
            </a:r>
            <a:r>
              <a:rPr lang="zh-CN" altLang="zh-CN" sz="2500"/>
              <a:t>appium.js</a:t>
            </a:r>
            <a:r>
              <a:rPr lang="zh-CN" sz="2500">
                <a:ea typeface="宋体" pitchFamily="2" charset="-122"/>
              </a:rPr>
              <a:t>）</a:t>
            </a:r>
          </a:p>
          <a:p>
            <a:pPr marL="311150" indent="-311150" defTabSz="530225">
              <a:spcBef>
                <a:spcPts val="2900"/>
              </a:spcBef>
              <a:buSzPct val="75000"/>
              <a:buFontTx/>
              <a:buChar char="•"/>
            </a:pPr>
            <a:r>
              <a:rPr lang="zh-CN" altLang="zh-CN" sz="2500"/>
              <a:t>start </a:t>
            </a:r>
            <a:r>
              <a:rPr lang="zh-CN" sz="2500">
                <a:ea typeface="宋体" pitchFamily="2" charset="-122"/>
              </a:rPr>
              <a:t>函数使用 </a:t>
            </a:r>
            <a:r>
              <a:rPr lang="zh-CN" altLang="zh-CN" sz="2500"/>
              <a:t>desiredCapabilities </a:t>
            </a:r>
            <a:r>
              <a:rPr lang="zh-CN" sz="2500">
                <a:ea typeface="宋体" pitchFamily="2" charset="-122"/>
              </a:rPr>
              <a:t>传过来的参数配置设备信息。</a:t>
            </a:r>
          </a:p>
          <a:p>
            <a:pPr marL="311150" indent="-311150" defTabSz="530225">
              <a:spcBef>
                <a:spcPts val="2900"/>
              </a:spcBef>
              <a:buSzPct val="75000"/>
              <a:buFontTx/>
              <a:buChar char="•"/>
            </a:pPr>
            <a:r>
              <a:rPr lang="zh-CN" sz="2500">
                <a:ea typeface="宋体" pitchFamily="2" charset="-122"/>
              </a:rPr>
              <a:t>然后再调用 </a:t>
            </a:r>
            <a:r>
              <a:rPr lang="zh-CN" altLang="zh-CN" sz="2500"/>
              <a:t>invoke </a:t>
            </a:r>
            <a:r>
              <a:rPr lang="zh-CN" sz="2500">
                <a:ea typeface="宋体" pitchFamily="2" charset="-122"/>
              </a:rPr>
              <a:t>函数，</a:t>
            </a:r>
            <a:r>
              <a:rPr lang="zh-CN" altLang="zh-CN" sz="2500"/>
              <a:t>invoke </a:t>
            </a:r>
            <a:r>
              <a:rPr lang="zh-CN" sz="2500">
                <a:ea typeface="宋体" pitchFamily="2" charset="-122"/>
              </a:rPr>
              <a:t>里先创建 </a:t>
            </a:r>
            <a:r>
              <a:rPr lang="zh-CN" altLang="zh-CN" sz="2500"/>
              <a:t>sessionId</a:t>
            </a:r>
            <a:r>
              <a:rPr lang="zh-CN" sz="2500">
                <a:ea typeface="宋体" pitchFamily="2" charset="-122"/>
              </a:rPr>
              <a:t>，初始化设备  </a:t>
            </a:r>
            <a:r>
              <a:rPr lang="zh-CN" altLang="zh-CN" sz="2500"/>
              <a:t>this.initDevice() =》 this.device = new IOS(iosOpts)</a:t>
            </a:r>
          </a:p>
          <a:p>
            <a:pPr marL="311150" indent="-311150" defTabSz="530225">
              <a:spcBef>
                <a:spcPts val="2900"/>
              </a:spcBef>
              <a:buSzPct val="75000"/>
              <a:buFontTx/>
              <a:buChar char="•"/>
            </a:pPr>
            <a:r>
              <a:rPr lang="zh-CN" sz="2500">
                <a:ea typeface="宋体" pitchFamily="2" charset="-122"/>
              </a:rPr>
              <a:t>最后 </a:t>
            </a:r>
            <a:r>
              <a:rPr lang="zh-CN" altLang="zh-CN" sz="2500"/>
              <a:t>invoke </a:t>
            </a:r>
            <a:r>
              <a:rPr lang="zh-CN" sz="2500">
                <a:ea typeface="宋体" pitchFamily="2" charset="-122"/>
              </a:rPr>
              <a:t>函数里启动设备  </a:t>
            </a:r>
            <a:r>
              <a:rPr lang="zh-CN" altLang="zh-CN" sz="2500"/>
              <a:t>this.device.start(onStart, onDie);</a:t>
            </a:r>
            <a:r>
              <a:rPr lang="zh-CN" sz="2500">
                <a:ea typeface="宋体" pitchFamily="2" charset="-122"/>
              </a:rPr>
              <a:t>到这里才真正启动了 </a:t>
            </a:r>
            <a:r>
              <a:rPr lang="zh-CN" altLang="zh-CN" sz="2500"/>
              <a:t>iOS </a:t>
            </a:r>
            <a:r>
              <a:rPr lang="zh-CN" sz="2500">
                <a:ea typeface="宋体" pitchFamily="2" charset="-122"/>
              </a:rPr>
              <a:t>设备。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 altLang="zh-CN"/>
              <a:t>iOS</a:t>
            </a:r>
            <a:r>
              <a:rPr lang="zh-CN">
                <a:ea typeface="宋体" pitchFamily="2" charset="-122"/>
              </a:rPr>
              <a:t>设备的启动过程</a:t>
            </a:r>
          </a:p>
        </p:txBody>
      </p:sp>
      <p:sp>
        <p:nvSpPr>
          <p:cNvPr id="44034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6553200"/>
            <a:ext cx="10463213" cy="1128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zh-CN" altLang="zh-CN" sz="3200"/>
              <a:t>iOS.js</a:t>
            </a:r>
            <a:endParaRPr lang="zh-CN" altLang="zh-CN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681038" y="520700"/>
            <a:ext cx="11641137" cy="8710613"/>
          </a:xfrm>
        </p:spPr>
        <p:txBody>
          <a:bodyPr lIns="127000" tIns="127000" rIns="127000" bIns="127000"/>
          <a:lstStyle/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this.preCleanup.bind(this)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this.setXcodeFolder.bind(this)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this.setXcodeVersion.bind(this)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this.setiOSSDKVersion.bind(this)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this.detectTraceTemplate.bind(this)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this.detectUdid.bind(this)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this.parseLocalizableStrings.bind(this)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this.setLocale.bind(this)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this.startLogCapture.bind(this)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this.setDeviceAndLaunchSimulator.bind(this)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this.installToRealDevice.bind(this)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</a:t>
            </a:r>
            <a:r>
              <a:rPr lang="zh-CN" altLang="zh-CN" sz="2200" b="1">
                <a:solidFill>
                  <a:srgbClr val="FF3047"/>
                </a:solidFill>
              </a:rPr>
              <a:t>this.startInstruments.bind(this)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this.onInstrumentsLaunch.bind(this),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this.setBundleId.bind(this),</a:t>
            </a:r>
          </a:p>
          <a:p>
            <a:pPr marL="198438" indent="-198438" defTabSz="261938">
              <a:spcBef>
                <a:spcPts val="1800"/>
              </a:spcBef>
              <a:buSzPct val="75000"/>
              <a:buFontTx/>
              <a:buChar char="•"/>
            </a:pPr>
            <a:r>
              <a:rPr lang="zh-CN" altLang="zh-CN" sz="2200"/>
              <a:t>    this.setInitialOrientation.bind(this),</a:t>
            </a:r>
            <a:endParaRPr lang="zh-CN" altLang="zh-CN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StartInstruments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11098213" cy="628491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zh-CN" altLang="zh-CN"/>
              <a:t>appium </a:t>
            </a:r>
            <a:r>
              <a:rPr lang="zh-CN">
                <a:ea typeface="宋体" pitchFamily="2" charset="-122"/>
              </a:rPr>
              <a:t>封装了 </a:t>
            </a:r>
            <a:r>
              <a:rPr lang="zh-CN" altLang="zh-CN"/>
              <a:t>instruments —— instruments.js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zh-CN" altLang="zh-CN"/>
              <a:t>instruments </a:t>
            </a:r>
            <a:r>
              <a:rPr lang="zh-CN">
                <a:ea typeface="宋体" pitchFamily="2" charset="-122"/>
              </a:rPr>
              <a:t>的 </a:t>
            </a:r>
            <a:r>
              <a:rPr lang="zh-CN" altLang="zh-CN"/>
              <a:t>start </a:t>
            </a:r>
            <a:r>
              <a:rPr lang="zh-CN">
                <a:ea typeface="宋体" pitchFamily="2" charset="-122"/>
              </a:rPr>
              <a:t>方法里会启动一个 </a:t>
            </a:r>
            <a:r>
              <a:rPr lang="zh-CN" altLang="zh-CN"/>
              <a:t>socket server</a:t>
            </a:r>
            <a:r>
              <a:rPr lang="zh-CN">
                <a:ea typeface="宋体" pitchFamily="2" charset="-122"/>
              </a:rPr>
              <a:t>，默认监听在 </a:t>
            </a:r>
            <a:r>
              <a:rPr lang="zh-CN" altLang="zh-CN"/>
              <a:t>/tmp/instruments_sock 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zh-CN">
                <a:ea typeface="宋体" pitchFamily="2" charset="-122"/>
              </a:rPr>
              <a:t>同时分出一个子进程，运行真正的 </a:t>
            </a:r>
            <a:r>
              <a:rPr lang="zh-CN" altLang="zh-CN"/>
              <a:t>instruments.app</a:t>
            </a:r>
            <a:r>
              <a:rPr lang="zh-CN">
                <a:ea typeface="宋体" pitchFamily="2" charset="-122"/>
              </a:rPr>
              <a:t>，将 </a:t>
            </a:r>
            <a:r>
              <a:rPr lang="zh-CN" altLang="zh-CN"/>
              <a:t>bootstrap.js </a:t>
            </a:r>
            <a:r>
              <a:rPr lang="zh-CN">
                <a:ea typeface="宋体" pitchFamily="2" charset="-122"/>
              </a:rPr>
              <a:t>打入设备。</a:t>
            </a:r>
            <a:br>
              <a:rPr lang="zh-CN">
                <a:ea typeface="宋体" pitchFamily="2" charset="-122"/>
              </a:rPr>
            </a:br>
            <a:r>
              <a:rPr lang="zh-CN">
                <a:ea typeface="宋体" pitchFamily="2" charset="-122"/>
              </a:rPr>
              <a:t>“</a:t>
            </a:r>
            <a:r>
              <a:rPr lang="zh-CN" altLang="zh-CN" sz="2900" b="1"/>
              <a:t>instruments</a:t>
            </a:r>
            <a:r>
              <a:rPr lang="zh-CN" altLang="zh-CN" sz="2700"/>
              <a:t> </a:t>
            </a:r>
            <a:r>
              <a:rPr lang="zh-CN" altLang="zh-CN" sz="2900" b="1"/>
              <a:t>-w</a:t>
            </a:r>
            <a:r>
              <a:rPr lang="zh-CN" altLang="zh-CN" sz="2700"/>
              <a:t> </a:t>
            </a:r>
            <a:r>
              <a:rPr lang="zh-CN" sz="2700">
                <a:ea typeface="宋体" pitchFamily="2" charset="-122"/>
              </a:rPr>
              <a:t>设备的</a:t>
            </a:r>
            <a:r>
              <a:rPr lang="zh-CN" altLang="zh-CN" sz="2700"/>
              <a:t>udid </a:t>
            </a:r>
            <a:r>
              <a:rPr lang="zh-CN" altLang="zh-CN" sz="2900" b="1"/>
              <a:t>-t </a:t>
            </a:r>
            <a:r>
              <a:rPr lang="zh-CN" sz="2700">
                <a:ea typeface="宋体" pitchFamily="2" charset="-122"/>
              </a:rPr>
              <a:t>模板 打包</a:t>
            </a:r>
            <a:r>
              <a:rPr lang="zh-CN" altLang="zh-CN" sz="2700"/>
              <a:t>app</a:t>
            </a:r>
            <a:r>
              <a:rPr lang="zh-CN" sz="2700">
                <a:ea typeface="宋体" pitchFamily="2" charset="-122"/>
              </a:rPr>
              <a:t>的</a:t>
            </a:r>
            <a:r>
              <a:rPr lang="zh-CN" altLang="zh-CN" sz="2700"/>
              <a:t>Products</a:t>
            </a:r>
            <a:r>
              <a:rPr lang="zh-CN" sz="2700">
                <a:ea typeface="宋体" pitchFamily="2" charset="-122"/>
              </a:rPr>
              <a:t>名字  </a:t>
            </a:r>
            <a:r>
              <a:rPr lang="zh-CN" altLang="zh-CN" sz="2800" b="1"/>
              <a:t>-e</a:t>
            </a:r>
            <a:r>
              <a:rPr lang="zh-CN" altLang="zh-CN" sz="2700"/>
              <a:t> </a:t>
            </a:r>
            <a:r>
              <a:rPr lang="zh-CN" altLang="zh-CN" sz="2800" b="1"/>
              <a:t>UIASCRIPT</a:t>
            </a:r>
            <a:r>
              <a:rPr lang="zh-CN" altLang="zh-CN" sz="2700"/>
              <a:t> </a:t>
            </a:r>
            <a:r>
              <a:rPr lang="zh-CN" sz="2700">
                <a:ea typeface="宋体" pitchFamily="2" charset="-122"/>
              </a:rPr>
              <a:t>你的脚本 </a:t>
            </a:r>
            <a:r>
              <a:rPr lang="zh-CN" altLang="zh-CN" sz="2800" b="1"/>
              <a:t>-e UIARESULTSPATH</a:t>
            </a:r>
            <a:r>
              <a:rPr lang="zh-CN" altLang="zh-CN" sz="2700"/>
              <a:t> </a:t>
            </a:r>
            <a:r>
              <a:rPr lang="zh-CN" sz="2700">
                <a:ea typeface="宋体" pitchFamily="2" charset="-122"/>
              </a:rPr>
              <a:t>测试结果存放位置”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bootstrap.js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2590800"/>
            <a:ext cx="11098213" cy="6284913"/>
          </a:xfrm>
        </p:spPr>
        <p:txBody>
          <a:bodyPr/>
          <a:lstStyle/>
          <a:p>
            <a:pPr marL="377825" indent="-377825" defTabSz="495300">
              <a:spcBef>
                <a:spcPts val="3500"/>
              </a:spcBef>
              <a:buSzPct val="75000"/>
              <a:buFontTx/>
              <a:buChar char="•"/>
            </a:pPr>
            <a:r>
              <a:rPr lang="zh-CN" sz="3200">
                <a:ea typeface="宋体" pitchFamily="2" charset="-122"/>
              </a:rPr>
              <a:t>是一个</a:t>
            </a:r>
            <a:r>
              <a:rPr lang="zh-CN" altLang="zh-CN" sz="3200"/>
              <a:t>UIAutomation </a:t>
            </a:r>
            <a:r>
              <a:rPr lang="zh-CN" sz="3200">
                <a:ea typeface="宋体" pitchFamily="2" charset="-122"/>
              </a:rPr>
              <a:t>的脚本</a:t>
            </a:r>
          </a:p>
          <a:p>
            <a:pPr marL="377825" indent="-377825" defTabSz="495300">
              <a:spcBef>
                <a:spcPts val="3500"/>
              </a:spcBef>
              <a:buSzPct val="75000"/>
              <a:buFontTx/>
              <a:buChar char="•"/>
            </a:pPr>
            <a:r>
              <a:rPr lang="zh-CN" sz="3200">
                <a:ea typeface="宋体" pitchFamily="2" charset="-122"/>
              </a:rPr>
              <a:t>是一个测试用例</a:t>
            </a:r>
          </a:p>
          <a:p>
            <a:pPr marL="377825" indent="-377825" defTabSz="495300">
              <a:spcBef>
                <a:spcPts val="3500"/>
              </a:spcBef>
              <a:buSzPct val="75000"/>
              <a:buFontTx/>
              <a:buChar char="•"/>
            </a:pPr>
            <a:r>
              <a:rPr lang="zh-CN" sz="3200">
                <a:ea typeface="宋体" pitchFamily="2" charset="-122"/>
              </a:rPr>
              <a:t>这个测试用例是一个 </a:t>
            </a:r>
            <a:r>
              <a:rPr lang="zh-CN" altLang="zh-CN" sz="3200"/>
              <a:t>while … true </a:t>
            </a:r>
            <a:r>
              <a:rPr lang="zh-CN" sz="3200">
                <a:ea typeface="宋体" pitchFamily="2" charset="-122"/>
              </a:rPr>
              <a:t>循环</a:t>
            </a:r>
          </a:p>
          <a:p>
            <a:pPr marL="377825" indent="-377825" defTabSz="495300">
              <a:spcBef>
                <a:spcPts val="3500"/>
              </a:spcBef>
              <a:buSzPct val="75000"/>
              <a:buFontTx/>
              <a:buChar char="•"/>
            </a:pPr>
            <a:r>
              <a:rPr lang="zh-CN" altLang="zh-CN" sz="3200"/>
              <a:t>while </a:t>
            </a:r>
            <a:r>
              <a:rPr lang="zh-CN" sz="3200">
                <a:ea typeface="宋体" pitchFamily="2" charset="-122"/>
              </a:rPr>
              <a:t>循环里，使用 </a:t>
            </a:r>
            <a:r>
              <a:rPr lang="zh-CN" altLang="zh-CN" sz="3200"/>
              <a:t>UIATarget.localTarget().host().performTaskWithPathArgumentsTimeout() </a:t>
            </a:r>
            <a:r>
              <a:rPr lang="zh-CN" sz="3200">
                <a:ea typeface="宋体" pitchFamily="2" charset="-122"/>
              </a:rPr>
              <a:t>方法运行设备外部的 </a:t>
            </a:r>
            <a:r>
              <a:rPr lang="zh-CN" altLang="zh-CN" sz="3200"/>
              <a:t>instruments-client.js</a:t>
            </a:r>
          </a:p>
          <a:p>
            <a:pPr marL="377825" indent="-377825" defTabSz="495300">
              <a:spcBef>
                <a:spcPts val="3500"/>
              </a:spcBef>
              <a:buSzPct val="75000"/>
              <a:buFontTx/>
              <a:buChar char="•"/>
            </a:pPr>
            <a:r>
              <a:rPr lang="zh-CN" altLang="zh-CN" sz="3200"/>
              <a:t>instruments-client.js </a:t>
            </a:r>
            <a:r>
              <a:rPr lang="zh-CN" sz="3200">
                <a:ea typeface="宋体" pitchFamily="2" charset="-122"/>
              </a:rPr>
              <a:t>连接前面我们说的</a:t>
            </a:r>
            <a:r>
              <a:rPr lang="zh-CN" altLang="zh-CN" sz="3200"/>
              <a:t>instruments socket server</a:t>
            </a:r>
            <a:r>
              <a:rPr lang="zh-CN" sz="3200">
                <a:ea typeface="宋体" pitchFamily="2" charset="-122"/>
              </a:rPr>
              <a:t>，并监听 </a:t>
            </a:r>
            <a:r>
              <a:rPr lang="zh-CN" altLang="zh-CN" sz="3200"/>
              <a:t>data </a:t>
            </a:r>
            <a:r>
              <a:rPr lang="zh-CN" sz="3200">
                <a:ea typeface="宋体" pitchFamily="2" charset="-122"/>
              </a:rPr>
              <a:t>事件。</a:t>
            </a:r>
            <a:r>
              <a:rPr lang="zh-CN" altLang="zh-CN" sz="3200"/>
              <a:t>data </a:t>
            </a:r>
            <a:r>
              <a:rPr lang="zh-CN" sz="3200">
                <a:ea typeface="宋体" pitchFamily="2" charset="-122"/>
              </a:rPr>
              <a:t>事件做的就是读出 </a:t>
            </a:r>
            <a:r>
              <a:rPr lang="zh-CN" altLang="zh-CN" sz="3200"/>
              <a:t>command </a:t>
            </a:r>
            <a:r>
              <a:rPr lang="zh-CN" sz="3200">
                <a:ea typeface="宋体" pitchFamily="2" charset="-122"/>
              </a:rPr>
              <a:t>返回给设备环境。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8213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47650" indent="-247650" defTabSz="327025">
              <a:spcBef>
                <a:spcPts val="2300"/>
              </a:spcBef>
              <a:buSzPct val="75000"/>
              <a:buFontTx/>
              <a:buChar char="•"/>
            </a:pPr>
            <a:r>
              <a:rPr lang="zh-CN" altLang="zh-CN" sz="2100"/>
              <a:t>elems = self.driver.find_elements_by_tag_name(‘textField')</a:t>
            </a:r>
          </a:p>
          <a:p>
            <a:pPr marL="247650" indent="-247650" defTabSz="327025">
              <a:spcBef>
                <a:spcPts val="2300"/>
              </a:spcBef>
              <a:buSzPct val="75000"/>
              <a:buFontTx/>
              <a:buChar char="•"/>
            </a:pPr>
            <a:r>
              <a:rPr lang="zh-CN" sz="2100">
                <a:ea typeface="宋体" pitchFamily="2" charset="-122"/>
              </a:rPr>
              <a:t>进入</a:t>
            </a:r>
            <a:r>
              <a:rPr lang="zh-CN" altLang="zh-CN" sz="2100"/>
              <a:t>appium server</a:t>
            </a:r>
            <a:r>
              <a:rPr lang="zh-CN" sz="2100">
                <a:ea typeface="宋体" pitchFamily="2" charset="-122"/>
              </a:rPr>
              <a:t>，找到对应的路由 </a:t>
            </a:r>
            <a:r>
              <a:rPr lang="zh-CN" altLang="zh-CN" sz="2100"/>
              <a:t>=&gt; rest.post('/wd/hub/session/:sessionId?/elements', controller.findElements)</a:t>
            </a:r>
            <a:r>
              <a:rPr lang="zh-CN" sz="2100">
                <a:ea typeface="宋体" pitchFamily="2" charset="-122"/>
              </a:rPr>
              <a:t>， 再由路由映射到 </a:t>
            </a:r>
            <a:r>
              <a:rPr lang="zh-CN" altLang="zh-CN" sz="2100"/>
              <a:t>controller </a:t>
            </a:r>
            <a:r>
              <a:rPr lang="zh-CN" sz="2100">
                <a:ea typeface="宋体" pitchFamily="2" charset="-122"/>
              </a:rPr>
              <a:t>里的方法</a:t>
            </a:r>
          </a:p>
          <a:p>
            <a:pPr marL="247650" indent="-247650" defTabSz="327025">
              <a:spcBef>
                <a:spcPts val="2300"/>
              </a:spcBef>
              <a:buSzPct val="75000"/>
              <a:buFontTx/>
              <a:buChar char="•"/>
            </a:pPr>
            <a:r>
              <a:rPr lang="zh-CN" sz="2100">
                <a:ea typeface="宋体" pitchFamily="2" charset="-122"/>
              </a:rPr>
              <a:t>在 </a:t>
            </a:r>
            <a:r>
              <a:rPr lang="zh-CN" altLang="zh-CN" sz="2100"/>
              <a:t>controller </a:t>
            </a:r>
            <a:r>
              <a:rPr lang="zh-CN" sz="2100">
                <a:ea typeface="宋体" pitchFamily="2" charset="-122"/>
              </a:rPr>
              <a:t>里面，根据</a:t>
            </a:r>
            <a:r>
              <a:rPr lang="zh-CN" altLang="zh-CN" sz="2100"/>
              <a:t>device</a:t>
            </a:r>
            <a:r>
              <a:rPr lang="zh-CN" sz="2100">
                <a:ea typeface="宋体" pitchFamily="2" charset="-122"/>
              </a:rPr>
              <a:t>参数，具体到 </a:t>
            </a:r>
            <a:r>
              <a:rPr lang="zh-CN" altLang="zh-CN" sz="2100"/>
              <a:t>iOS </a:t>
            </a:r>
            <a:r>
              <a:rPr lang="zh-CN" sz="2100">
                <a:ea typeface="宋体" pitchFamily="2" charset="-122"/>
              </a:rPr>
              <a:t>的</a:t>
            </a:r>
            <a:r>
              <a:rPr lang="zh-CN" altLang="zh-CN" sz="2100"/>
              <a:t>controller </a:t>
            </a:r>
            <a:r>
              <a:rPr lang="zh-CN" sz="2100">
                <a:ea typeface="宋体" pitchFamily="2" charset="-122"/>
              </a:rPr>
              <a:t>里面的方法。如果是 </a:t>
            </a:r>
            <a:r>
              <a:rPr lang="zh-CN" altLang="zh-CN" sz="2100"/>
              <a:t>web </a:t>
            </a:r>
            <a:r>
              <a:rPr lang="zh-CN" sz="2100">
                <a:ea typeface="宋体" pitchFamily="2" charset="-122"/>
              </a:rPr>
              <a:t>页面，使用 </a:t>
            </a:r>
            <a:r>
              <a:rPr lang="zh-CN" altLang="zh-CN" sz="2100"/>
              <a:t>findWebElementOrElements</a:t>
            </a:r>
            <a:r>
              <a:rPr lang="zh-CN" sz="2100">
                <a:ea typeface="宋体" pitchFamily="2" charset="-122"/>
              </a:rPr>
              <a:t>，如果是</a:t>
            </a:r>
            <a:r>
              <a:rPr lang="zh-CN" altLang="zh-CN" sz="2100"/>
              <a:t>UI</a:t>
            </a:r>
            <a:r>
              <a:rPr lang="zh-CN" sz="2100">
                <a:ea typeface="宋体" pitchFamily="2" charset="-122"/>
              </a:rPr>
              <a:t>界面，使用 </a:t>
            </a:r>
            <a:r>
              <a:rPr lang="zh-CN" altLang="zh-CN" sz="2100"/>
              <a:t>findUIElementOrElements</a:t>
            </a:r>
            <a:r>
              <a:rPr lang="zh-CN" sz="2100">
                <a:ea typeface="宋体" pitchFamily="2" charset="-122"/>
              </a:rPr>
              <a:t>。（如果是</a:t>
            </a:r>
            <a:r>
              <a:rPr lang="zh-CN" altLang="zh-CN" sz="2100"/>
              <a:t>web</a:t>
            </a:r>
            <a:r>
              <a:rPr lang="zh-CN" sz="2100">
                <a:ea typeface="宋体" pitchFamily="2" charset="-122"/>
              </a:rPr>
              <a:t>页面就是传统的</a:t>
            </a:r>
            <a:r>
              <a:rPr lang="zh-CN" altLang="zh-CN" sz="2100"/>
              <a:t>webdriver</a:t>
            </a:r>
            <a:r>
              <a:rPr lang="zh-CN" sz="2100">
                <a:ea typeface="宋体" pitchFamily="2" charset="-122"/>
              </a:rPr>
              <a:t>定位，这里不深究。）</a:t>
            </a:r>
          </a:p>
          <a:p>
            <a:pPr marL="247650" indent="-247650" defTabSz="327025">
              <a:spcBef>
                <a:spcPts val="2300"/>
              </a:spcBef>
              <a:buSzPct val="75000"/>
              <a:buFontTx/>
              <a:buChar char="•"/>
            </a:pPr>
            <a:r>
              <a:rPr lang="zh-CN" altLang="zh-CN" sz="2100"/>
              <a:t>iOS controller </a:t>
            </a:r>
            <a:r>
              <a:rPr lang="zh-CN" sz="2100">
                <a:ea typeface="宋体" pitchFamily="2" charset="-122"/>
              </a:rPr>
              <a:t>将 </a:t>
            </a:r>
            <a:r>
              <a:rPr lang="zh-CN" altLang="zh-CN" sz="2100"/>
              <a:t>findUIElementOrElements + </a:t>
            </a:r>
            <a:r>
              <a:rPr lang="zh-CN" sz="2100">
                <a:ea typeface="宋体" pitchFamily="2" charset="-122"/>
              </a:rPr>
              <a:t>条件 组织成 </a:t>
            </a:r>
            <a:r>
              <a:rPr lang="zh-CN" altLang="zh-CN" sz="2100"/>
              <a:t>UIAutomation </a:t>
            </a:r>
            <a:r>
              <a:rPr lang="zh-CN" sz="2100">
                <a:ea typeface="宋体" pitchFamily="2" charset="-122"/>
              </a:rPr>
              <a:t>的脚本 </a:t>
            </a:r>
            <a:r>
              <a:rPr lang="zh-CN" altLang="zh-CN" sz="2100"/>
              <a:t>push </a:t>
            </a:r>
            <a:r>
              <a:rPr lang="zh-CN" sz="2100">
                <a:ea typeface="宋体" pitchFamily="2" charset="-122"/>
              </a:rPr>
              <a:t>通过 </a:t>
            </a:r>
            <a:r>
              <a:rPr lang="zh-CN" altLang="zh-CN" sz="2100"/>
              <a:t>sendCommand </a:t>
            </a:r>
            <a:r>
              <a:rPr lang="zh-CN" sz="2100">
                <a:ea typeface="宋体" pitchFamily="2" charset="-122"/>
              </a:rPr>
              <a:t>方法 </a:t>
            </a:r>
            <a:r>
              <a:rPr lang="zh-CN" altLang="zh-CN" sz="2100"/>
              <a:t>push </a:t>
            </a:r>
            <a:r>
              <a:rPr lang="zh-CN" sz="2100">
                <a:ea typeface="宋体" pitchFamily="2" charset="-122"/>
              </a:rPr>
              <a:t>到 </a:t>
            </a:r>
            <a:r>
              <a:rPr lang="zh-CN" altLang="zh-CN" sz="2100"/>
              <a:t>commandQueue </a:t>
            </a:r>
            <a:r>
              <a:rPr lang="zh-CN" sz="2100">
                <a:ea typeface="宋体" pitchFamily="2" charset="-122"/>
              </a:rPr>
              <a:t>里去，然后来一个</a:t>
            </a:r>
            <a:r>
              <a:rPr lang="zh-CN" altLang="zh-CN" sz="2100"/>
              <a:t>onReceiveCommand </a:t>
            </a:r>
            <a:r>
              <a:rPr lang="zh-CN" sz="2100">
                <a:ea typeface="宋体" pitchFamily="2" charset="-122"/>
              </a:rPr>
              <a:t>的回调。</a:t>
            </a:r>
            <a:r>
              <a:rPr lang="zh-CN" altLang="zh-CN" sz="2100"/>
              <a:t>onReceiveCommand </a:t>
            </a:r>
            <a:r>
              <a:rPr lang="zh-CN" sz="2100">
                <a:ea typeface="宋体" pitchFamily="2" charset="-122"/>
              </a:rPr>
              <a:t>将这个命令取出来，写到 </a:t>
            </a:r>
            <a:r>
              <a:rPr lang="zh-CN" altLang="zh-CN" sz="2100"/>
              <a:t>socket connection </a:t>
            </a:r>
            <a:r>
              <a:rPr lang="zh-CN" sz="2100">
                <a:ea typeface="宋体" pitchFamily="2" charset="-122"/>
              </a:rPr>
              <a:t>里去。</a:t>
            </a:r>
            <a:br>
              <a:rPr lang="zh-CN" sz="2100">
                <a:ea typeface="宋体" pitchFamily="2" charset="-122"/>
              </a:rPr>
            </a:br>
            <a:r>
              <a:rPr lang="zh-CN" sz="2100" b="1">
                <a:ea typeface="宋体" pitchFamily="2" charset="-122"/>
              </a:rPr>
              <a:t> </a:t>
            </a:r>
            <a:r>
              <a:rPr lang="zh-CN" altLang="zh-CN" sz="2100" b="1"/>
              <a:t>c.write(JSON.stringify({nextCommand: this.curCommand.cmd}));</a:t>
            </a:r>
          </a:p>
          <a:p>
            <a:pPr marL="247650" indent="-247650" defTabSz="327025">
              <a:spcBef>
                <a:spcPts val="2300"/>
              </a:spcBef>
              <a:buSzPct val="75000"/>
              <a:buFontTx/>
              <a:buChar char="•"/>
            </a:pPr>
            <a:r>
              <a:rPr lang="zh-CN" sz="2100" b="1">
                <a:ea typeface="宋体" pitchFamily="2" charset="-122"/>
              </a:rPr>
              <a:t>当有数据写入 </a:t>
            </a:r>
            <a:r>
              <a:rPr lang="zh-CN" altLang="zh-CN" sz="2100" b="1"/>
              <a:t>socket </a:t>
            </a:r>
            <a:r>
              <a:rPr lang="zh-CN" sz="2100" b="1">
                <a:ea typeface="宋体" pitchFamily="2" charset="-122"/>
              </a:rPr>
              <a:t>时候就会触发它绑定的 </a:t>
            </a:r>
            <a:r>
              <a:rPr lang="zh-CN" altLang="zh-CN" sz="2100" b="1"/>
              <a:t>data </a:t>
            </a:r>
            <a:r>
              <a:rPr lang="zh-CN" sz="2100" b="1">
                <a:ea typeface="宋体" pitchFamily="2" charset="-122"/>
              </a:rPr>
              <a:t>事件。</a:t>
            </a:r>
            <a:r>
              <a:rPr lang="zh-CN" altLang="zh-CN" sz="2100"/>
              <a:t>bootstrap.js </a:t>
            </a:r>
            <a:r>
              <a:rPr lang="zh-CN" sz="2100">
                <a:ea typeface="宋体" pitchFamily="2" charset="-122"/>
              </a:rPr>
              <a:t>就通过 </a:t>
            </a:r>
            <a:r>
              <a:rPr lang="zh-CN" altLang="zh-CN" sz="2100"/>
              <a:t>performTaskWithPathArgumentsTimeout </a:t>
            </a:r>
            <a:r>
              <a:rPr lang="zh-CN" sz="2100">
                <a:ea typeface="宋体" pitchFamily="2" charset="-122"/>
              </a:rPr>
              <a:t>方法执行外部的 </a:t>
            </a:r>
            <a:r>
              <a:rPr lang="zh-CN" altLang="zh-CN" sz="2100"/>
              <a:t>instrument_client.js </a:t>
            </a:r>
            <a:r>
              <a:rPr lang="zh-CN" sz="2100">
                <a:ea typeface="宋体" pitchFamily="2" charset="-122"/>
              </a:rPr>
              <a:t>读取 </a:t>
            </a:r>
            <a:r>
              <a:rPr lang="zh-CN" altLang="zh-CN" sz="2100"/>
              <a:t>command </a:t>
            </a:r>
            <a:r>
              <a:rPr lang="zh-CN" sz="2100">
                <a:ea typeface="宋体" pitchFamily="2" charset="-122"/>
              </a:rPr>
              <a:t>进来执行，然后返回结果。 </a:t>
            </a:r>
            <a:endParaRPr lang="zh-CN">
              <a:ea typeface="宋体" pitchFamily="2" charset="-122"/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8213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zh-CN">
                <a:ea typeface="宋体" pitchFamily="2" charset="-122"/>
              </a:rPr>
              <a:t>一个命令的执行过程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太复杂了</a:t>
            </a:r>
            <a:r>
              <a:rPr lang="zh-CN" altLang="zh-CN"/>
              <a:t>...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phot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113088"/>
            <a:ext cx="11911013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 altLang="zh-CN"/>
              <a:t>Demo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 altLang="zh-CN"/>
              <a:t>Thanks</a:t>
            </a:r>
            <a:br>
              <a:rPr lang="zh-CN" altLang="zh-CN"/>
            </a:br>
            <a:r>
              <a:rPr lang="zh-CN" altLang="zh-CN"/>
              <a:t>Q&amp;A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4196_13111116243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490663"/>
            <a:ext cx="10514013" cy="67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7ab26affefa889f08bab500702ec16d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24213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 descr="fr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r="4396"/>
          <a:stretch>
            <a:fillRect/>
          </a:stretch>
        </p:blipFill>
        <p:spPr bwMode="auto">
          <a:xfrm>
            <a:off x="6731000" y="641350"/>
            <a:ext cx="53340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635000"/>
            <a:ext cx="350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9A39D42E-5C7B-426E-8D83-223054B8FD3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6394450"/>
            <a:ext cx="3822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Frank 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1631"/>
          <a:stretch>
            <a:fillRect/>
          </a:stretch>
        </p:blipFill>
        <p:spPr bwMode="auto">
          <a:xfrm>
            <a:off x="1619250" y="660400"/>
            <a:ext cx="97567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6718300"/>
            <a:ext cx="10463213" cy="1422400"/>
          </a:xfrm>
        </p:spPr>
        <p:txBody>
          <a:bodyPr/>
          <a:lstStyle/>
          <a:p>
            <a:r>
              <a:rPr lang="zh-CN" sz="7000">
                <a:ea typeface="宋体" pitchFamily="2" charset="-122"/>
              </a:rPr>
              <a:t>侵入型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uiautomat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0318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5816600"/>
            <a:ext cx="10463213" cy="1422400"/>
          </a:xfrm>
        </p:spPr>
        <p:txBody>
          <a:bodyPr/>
          <a:lstStyle/>
          <a:p>
            <a:r>
              <a:rPr lang="zh-CN" sz="7000">
                <a:ea typeface="宋体" pitchFamily="2" charset="-122"/>
              </a:rPr>
              <a:t>基于 </a:t>
            </a:r>
            <a:r>
              <a:rPr lang="zh-CN" altLang="zh-CN" sz="7000"/>
              <a:t>UIAutomation </a:t>
            </a:r>
            <a:r>
              <a:rPr lang="zh-CN" sz="7000">
                <a:ea typeface="宋体" pitchFamily="2" charset="-122"/>
              </a:rPr>
              <a:t>型</a:t>
            </a:r>
            <a:endParaRPr lang="zh-CN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6300"/>
          <a:stretch>
            <a:fillRect/>
          </a:stretch>
        </p:blipFill>
        <p:spPr bwMode="auto"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54000"/>
            <a:ext cx="11098213" cy="2159000"/>
          </a:xfrm>
        </p:spPr>
        <p:txBody>
          <a:bodyPr/>
          <a:lstStyle/>
          <a:p>
            <a:r>
              <a:rPr lang="zh-CN" altLang="zh-CN"/>
              <a:t>Rules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2590800"/>
            <a:ext cx="5332413" cy="6284913"/>
          </a:xfrm>
        </p:spPr>
        <p:txBody>
          <a:bodyPr/>
          <a:lstStyle/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Test the same app you submit to the marketplace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Write your tests in any language, using any framework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Use a standard automation specification and API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zh-CN" altLang="zh-CN" sz="2800"/>
              <a:t>Build a large and thriving open- source community effort</a:t>
            </a:r>
            <a:endParaRPr lang="zh-CN" altLang="zh-CN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225800"/>
            <a:ext cx="10463213" cy="3300413"/>
          </a:xfrm>
        </p:spPr>
        <p:txBody>
          <a:bodyPr/>
          <a:lstStyle/>
          <a:p>
            <a:r>
              <a:rPr lang="zh-CN">
                <a:ea typeface="宋体" pitchFamily="2" charset="-122"/>
              </a:rPr>
              <a:t>我们选择 </a:t>
            </a:r>
            <a:br>
              <a:rPr lang="zh-CN">
                <a:ea typeface="宋体" pitchFamily="2" charset="-122"/>
              </a:rPr>
            </a:br>
            <a:r>
              <a:rPr lang="zh-CN" altLang="zh-CN"/>
              <a:t>UI Automation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Office 主题​​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1291</Words>
  <Application>Microsoft Office PowerPoint</Application>
  <PresentationFormat>自定义</PresentationFormat>
  <Paragraphs>139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39</vt:i4>
      </vt:variant>
    </vt:vector>
  </HeadingPairs>
  <TitlesOfParts>
    <vt:vector size="55" baseType="lpstr">
      <vt:lpstr>Avenir Roman</vt:lpstr>
      <vt:lpstr>Helvetica Light</vt:lpstr>
      <vt:lpstr>Menlo Regular</vt:lpstr>
      <vt:lpstr>宋体</vt:lpstr>
      <vt:lpstr>Trebuchet MS</vt:lpstr>
      <vt:lpstr>Wingdings 2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Appium 上的 iOS测试</vt:lpstr>
      <vt:lpstr>公开课</vt:lpstr>
      <vt:lpstr>iOS 测试工具</vt:lpstr>
      <vt:lpstr>PowerPoint 演示文稿</vt:lpstr>
      <vt:lpstr>PowerPoint 演示文稿</vt:lpstr>
      <vt:lpstr>侵入型</vt:lpstr>
      <vt:lpstr>基于 UIAutomation 型</vt:lpstr>
      <vt:lpstr>Rules</vt:lpstr>
      <vt:lpstr>我们选择  UI Automation</vt:lpstr>
      <vt:lpstr>Instruments</vt:lpstr>
      <vt:lpstr>PowerPoint 演示文稿</vt:lpstr>
      <vt:lpstr>UIAutomation</vt:lpstr>
      <vt:lpstr>PowerPoint 演示文稿</vt:lpstr>
      <vt:lpstr>PowerPoint 演示文稿</vt:lpstr>
      <vt:lpstr>PowerPoint 演示文稿</vt:lpstr>
      <vt:lpstr>代码示例</vt:lpstr>
      <vt:lpstr>PowerPoint 演示文稿</vt:lpstr>
      <vt:lpstr>更多的 UIAutomation</vt:lpstr>
      <vt:lpstr>但是...</vt:lpstr>
      <vt:lpstr>PowerPoint 演示文稿</vt:lpstr>
      <vt:lpstr>Appium</vt:lpstr>
      <vt:lpstr>PowerPoint 演示文稿</vt:lpstr>
      <vt:lpstr>两个角色</vt:lpstr>
      <vt:lpstr>Appium 的启动过程</vt:lpstr>
      <vt:lpstr>main.js</vt:lpstr>
      <vt:lpstr>appium.js</vt:lpstr>
      <vt:lpstr>第一个请求来的时候...</vt:lpstr>
      <vt:lpstr>self.driver = webdriver.Remote( command_executor='http://127.0.0.1:4723/wd/hub', desired_capabilities={  'browserName': '',  'device': 'iPhone Simulator',  'platform': 'Mac',  'version': '6.0',  'app': app })</vt:lpstr>
      <vt:lpstr>PowerPoint 演示文稿</vt:lpstr>
      <vt:lpstr>创建 session</vt:lpstr>
      <vt:lpstr>iOS设备的启动过程</vt:lpstr>
      <vt:lpstr>PowerPoint 演示文稿</vt:lpstr>
      <vt:lpstr>StartInstruments</vt:lpstr>
      <vt:lpstr>bootstrap.js</vt:lpstr>
      <vt:lpstr>一个命令的执行过程</vt:lpstr>
      <vt:lpstr>太复杂了...</vt:lpstr>
      <vt:lpstr>PowerPoint 演示文稿</vt:lpstr>
      <vt:lpstr>Demo</vt:lpstr>
      <vt:lpstr>Thanks 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Appium 上的 iOS测试</dc:title>
  <dc:creator>Humingwei</dc:creator>
  <cp:lastModifiedBy>za</cp:lastModifiedBy>
  <cp:revision>2</cp:revision>
  <dcterms:modified xsi:type="dcterms:W3CDTF">2016-04-14T08:35:25Z</dcterms:modified>
</cp:coreProperties>
</file>