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2013-5-14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2013-5-14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2013-5-14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2013-5-14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2013-5-14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2013-5-14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2013-5-14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2013-5-14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2013-5-14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2013-5-14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2013-5-14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2013-5-14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楷体_GB2312" pitchFamily="49" charset="-122"/>
                <a:ea typeface="楷体_GB2312" pitchFamily="49" charset="-122"/>
              </a:rPr>
              <a:t>Selenium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自动化测试</a:t>
            </a:r>
            <a:r>
              <a:rPr lang="en-US" sz="3200" b="1" dirty="0" err="1" smtClean="0">
                <a:latin typeface="楷体_GB2312" pitchFamily="49" charset="-122"/>
                <a:ea typeface="楷体_GB2312" pitchFamily="49" charset="-122"/>
              </a:rPr>
              <a:t>脚本</a:t>
            </a:r>
            <a:r>
              <a:rPr lang="en-US" sz="3200" b="1" dirty="0" smtClean="0">
                <a:latin typeface="楷体_GB2312" pitchFamily="49" charset="-122"/>
                <a:ea typeface="楷体_GB2312" pitchFamily="49" charset="-122"/>
              </a:rPr>
              <a:t/>
            </a:r>
            <a:br>
              <a:rPr lang="en-US" sz="3200" b="1" dirty="0" smtClean="0">
                <a:latin typeface="楷体_GB2312" pitchFamily="49" charset="-122"/>
                <a:ea typeface="楷体_GB2312" pitchFamily="49" charset="-122"/>
              </a:rPr>
            </a:br>
            <a:r>
              <a:rPr lang="en-US" sz="3200" b="1" dirty="0" err="1" smtClean="0">
                <a:latin typeface="楷体_GB2312" pitchFamily="49" charset="-122"/>
                <a:ea typeface="楷体_GB2312" pitchFamily="49" charset="-122"/>
              </a:rPr>
              <a:t>个性化处理和优化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07223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</a:rPr>
              <a:t>邮件通知或告警</a:t>
            </a:r>
            <a:endParaRPr lang="en-US" altLang="zh-CN" sz="2000" b="1" dirty="0" smtClean="0">
              <a:latin typeface="楷体_GB2312" pitchFamily="49" charset="-122"/>
              <a:ea typeface="楷体_GB2312" pitchFamily="49" charset="-122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sz="1800" b="1" dirty="0" smtClean="0">
                <a:latin typeface="楷体_GB2312" pitchFamily="49" charset="-122"/>
                <a:ea typeface="楷体_GB2312" pitchFamily="49" charset="-122"/>
              </a:rPr>
              <a:t>Mail.java</a:t>
            </a:r>
          </a:p>
          <a:p>
            <a:pPr lvl="1">
              <a:buNone/>
            </a:pPr>
            <a:endParaRPr lang="en-US" altLang="zh-CN" sz="2000" dirty="0" smtClean="0">
              <a:latin typeface="楷体_GB2312" pitchFamily="49" charset="-122"/>
              <a:ea typeface="楷体_GB2312" pitchFamily="49" charset="-122"/>
            </a:endParaRP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try 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{  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    Message 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msg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= new 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MimeMessage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(session);   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    try{  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        Address 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from_address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= new 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InternetAddress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(from, 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displayName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);  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        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msg.setFrom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from_address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);  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    }catch(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java.io.UnsupportedEncodingException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e){  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        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e.printStackTrace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();  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    }  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    Address[] address = null;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    if (to!=null){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    	address = new 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InternetAddress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[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to.length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];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    	for (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int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i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=0; 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i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&lt;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to.length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; 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i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++){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     	   String s=to[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i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];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           address[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i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] = new 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InternetAddress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(s);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        }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    }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11114"/>
            <a:ext cx="8229600" cy="654032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脚本处理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571480"/>
            <a:ext cx="8715436" cy="607223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sz="3600" b="1" dirty="0" smtClean="0">
                <a:latin typeface="楷体_GB2312" pitchFamily="49" charset="-122"/>
                <a:ea typeface="楷体_GB2312" pitchFamily="49" charset="-122"/>
              </a:rPr>
              <a:t>邮件通知或告警</a:t>
            </a:r>
            <a:endParaRPr lang="en-US" altLang="zh-CN" sz="3600" b="1" dirty="0" smtClean="0">
              <a:latin typeface="楷体_GB2312" pitchFamily="49" charset="-122"/>
              <a:ea typeface="楷体_GB2312" pitchFamily="49" charset="-122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sz="3300" b="1" dirty="0" smtClean="0">
                <a:latin typeface="楷体_GB2312" pitchFamily="49" charset="-122"/>
                <a:ea typeface="楷体_GB2312" pitchFamily="49" charset="-122"/>
              </a:rPr>
              <a:t>Mail.java</a:t>
            </a:r>
          </a:p>
          <a:p>
            <a:pPr>
              <a:buNone/>
            </a:pPr>
            <a:endParaRPr lang="en-US" altLang="zh-CN" dirty="0" smtClean="0"/>
          </a:p>
          <a:p>
            <a:pPr lvl="1">
              <a:buNone/>
            </a:pP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msg.setRecipients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Message.RecipientType.TO,address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);</a:t>
            </a:r>
          </a:p>
          <a:p>
            <a:pPr lvl="1">
              <a:buNone/>
            </a:pP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            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msg.setSubject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(subject);  </a:t>
            </a:r>
          </a:p>
          <a:p>
            <a:pPr lvl="1">
              <a:buNone/>
            </a:pP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            Multipart mp = new 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MimeMultipart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();  </a:t>
            </a:r>
          </a:p>
          <a:p>
            <a:pPr lvl="1">
              <a:buNone/>
            </a:pP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            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MimeBodyPart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mbp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 = new 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MimeBodyPart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();  </a:t>
            </a:r>
          </a:p>
          <a:p>
            <a:pPr lvl="1">
              <a:buNone/>
            </a:pP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            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mbp.setContent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content.toString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(), "text/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html;charset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=gb2312");  </a:t>
            </a:r>
          </a:p>
          <a:p>
            <a:pPr lvl="1">
              <a:buNone/>
            </a:pP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            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mp.addBodyPart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mbp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);    </a:t>
            </a:r>
          </a:p>
          <a:p>
            <a:pPr lvl="1">
              <a:buNone/>
            </a:pP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            if(!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file.isEmpty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()){//</a:t>
            </a:r>
            <a:r>
              <a:rPr lang="zh-CN" altLang="en-US" sz="2700" dirty="0" smtClean="0">
                <a:latin typeface="楷体_GB2312" pitchFamily="49" charset="-122"/>
                <a:ea typeface="楷体_GB2312" pitchFamily="49" charset="-122"/>
              </a:rPr>
              <a:t>有附件  </a:t>
            </a:r>
          </a:p>
          <a:p>
            <a:pPr lvl="1">
              <a:buNone/>
            </a:pPr>
            <a:r>
              <a:rPr lang="zh-CN" altLang="en-US" sz="2700" dirty="0" smtClean="0">
                <a:latin typeface="楷体_GB2312" pitchFamily="49" charset="-122"/>
                <a:ea typeface="楷体_GB2312" pitchFamily="49" charset="-122"/>
              </a:rPr>
              <a:t>                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Enumeration&lt;String&gt; 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efile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file.elements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();  </a:t>
            </a:r>
          </a:p>
          <a:p>
            <a:pPr lvl="1">
              <a:buNone/>
            </a:pP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                while(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efile.hasMoreElements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()){   </a:t>
            </a:r>
          </a:p>
          <a:p>
            <a:pPr lvl="1">
              <a:buNone/>
            </a:pP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                    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mbp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=new 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MimeBodyPart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();  </a:t>
            </a:r>
          </a:p>
          <a:p>
            <a:pPr lvl="1">
              <a:buNone/>
            </a:pP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                    filename=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efile.nextElement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().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toString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(); //</a:t>
            </a:r>
            <a:r>
              <a:rPr lang="zh-CN" altLang="en-US" sz="2700" dirty="0" smtClean="0">
                <a:latin typeface="楷体_GB2312" pitchFamily="49" charset="-122"/>
                <a:ea typeface="楷体_GB2312" pitchFamily="49" charset="-122"/>
              </a:rPr>
              <a:t>选择出每一个附件名  </a:t>
            </a:r>
          </a:p>
          <a:p>
            <a:pPr lvl="1">
              <a:buNone/>
            </a:pPr>
            <a:r>
              <a:rPr lang="zh-CN" altLang="en-US" sz="2700" dirty="0" smtClean="0">
                <a:latin typeface="楷体_GB2312" pitchFamily="49" charset="-122"/>
                <a:ea typeface="楷体_GB2312" pitchFamily="49" charset="-122"/>
              </a:rPr>
              <a:t>                    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FileDataSource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fds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=new 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FileDataSource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(filename); //</a:t>
            </a:r>
            <a:r>
              <a:rPr lang="zh-CN" altLang="en-US" sz="2700" dirty="0" smtClean="0">
                <a:latin typeface="楷体_GB2312" pitchFamily="49" charset="-122"/>
                <a:ea typeface="楷体_GB2312" pitchFamily="49" charset="-122"/>
              </a:rPr>
              <a:t>得到数据源  </a:t>
            </a:r>
          </a:p>
          <a:p>
            <a:pPr lvl="1">
              <a:buNone/>
            </a:pPr>
            <a:r>
              <a:rPr lang="zh-CN" altLang="en-US" sz="2700" dirty="0" smtClean="0">
                <a:latin typeface="楷体_GB2312" pitchFamily="49" charset="-122"/>
                <a:ea typeface="楷体_GB2312" pitchFamily="49" charset="-122"/>
              </a:rPr>
              <a:t>                    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mbp.setDataHandler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(new 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DataHandler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fds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)); //</a:t>
            </a:r>
            <a:r>
              <a:rPr lang="zh-CN" altLang="en-US" sz="2700" dirty="0" smtClean="0">
                <a:latin typeface="楷体_GB2312" pitchFamily="49" charset="-122"/>
                <a:ea typeface="楷体_GB2312" pitchFamily="49" charset="-122"/>
              </a:rPr>
              <a:t>得到附件本身并至入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BodyPart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  </a:t>
            </a:r>
          </a:p>
          <a:p>
            <a:pPr lvl="1">
              <a:buNone/>
            </a:pP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                    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mbp.setFileName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fds.getName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());  //</a:t>
            </a:r>
            <a:r>
              <a:rPr lang="zh-CN" altLang="en-US" sz="2700" dirty="0" smtClean="0">
                <a:latin typeface="楷体_GB2312" pitchFamily="49" charset="-122"/>
                <a:ea typeface="楷体_GB2312" pitchFamily="49" charset="-122"/>
              </a:rPr>
              <a:t>得到文件名同样至入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BodyPart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  </a:t>
            </a:r>
          </a:p>
          <a:p>
            <a:pPr lvl="1">
              <a:buNone/>
            </a:pP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                    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mp.addBodyPart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mbp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);  </a:t>
            </a:r>
          </a:p>
          <a:p>
            <a:pPr lvl="1">
              <a:buNone/>
            </a:pP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                }    </a:t>
            </a:r>
          </a:p>
          <a:p>
            <a:pPr lvl="1">
              <a:buNone/>
            </a:pP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                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file.removeAllElements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();      </a:t>
            </a:r>
          </a:p>
          <a:p>
            <a:pPr lvl="1">
              <a:buNone/>
            </a:pP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            }   </a:t>
            </a:r>
          </a:p>
          <a:p>
            <a:pPr lvl="1">
              <a:buNone/>
            </a:pP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            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msg.setContent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(mp); //Multipart</a:t>
            </a:r>
            <a:r>
              <a:rPr lang="zh-CN" altLang="en-US" sz="2700" dirty="0" smtClean="0">
                <a:latin typeface="楷体_GB2312" pitchFamily="49" charset="-122"/>
                <a:ea typeface="楷体_GB2312" pitchFamily="49" charset="-122"/>
              </a:rPr>
              <a:t>加入到信件  </a:t>
            </a:r>
          </a:p>
          <a:p>
            <a:pPr lvl="1">
              <a:buNone/>
            </a:pPr>
            <a:r>
              <a:rPr lang="zh-CN" altLang="en-US" sz="2700" dirty="0" smtClean="0">
                <a:latin typeface="楷体_GB2312" pitchFamily="49" charset="-122"/>
                <a:ea typeface="楷体_GB2312" pitchFamily="49" charset="-122"/>
              </a:rPr>
              <a:t>            </a:t>
            </a:r>
            <a:r>
              <a:rPr lang="en-US" altLang="zh-CN" sz="2700" dirty="0" err="1" smtClean="0">
                <a:latin typeface="楷体_GB2312" pitchFamily="49" charset="-122"/>
                <a:ea typeface="楷体_GB2312" pitchFamily="49" charset="-122"/>
              </a:rPr>
              <a:t>msg.setSentDate</a:t>
            </a:r>
            <a:r>
              <a:rPr lang="en-US" altLang="zh-CN" sz="2700" dirty="0" smtClean="0">
                <a:latin typeface="楷体_GB2312" pitchFamily="49" charset="-122"/>
                <a:ea typeface="楷体_GB2312" pitchFamily="49" charset="-122"/>
              </a:rPr>
              <a:t>(new Date());     //</a:t>
            </a:r>
            <a:r>
              <a:rPr lang="zh-CN" altLang="en-US" sz="2700" dirty="0" smtClean="0">
                <a:latin typeface="楷体_GB2312" pitchFamily="49" charset="-122"/>
                <a:ea typeface="楷体_GB2312" pitchFamily="49" charset="-122"/>
              </a:rPr>
              <a:t>设置信件头的发送日期 </a:t>
            </a:r>
            <a:endParaRPr lang="zh-CN" altLang="en-US" sz="27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11114"/>
            <a:ext cx="8229600" cy="654032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脚本处理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714356"/>
            <a:ext cx="8715436" cy="6143644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sz="5000" b="1" dirty="0" smtClean="0">
                <a:latin typeface="楷体_GB2312" pitchFamily="49" charset="-122"/>
                <a:ea typeface="楷体_GB2312" pitchFamily="49" charset="-122"/>
              </a:rPr>
              <a:t>邮件通知或告警</a:t>
            </a:r>
            <a:endParaRPr lang="en-US" altLang="zh-CN" sz="5000" b="1" dirty="0" smtClean="0">
              <a:latin typeface="楷体_GB2312" pitchFamily="49" charset="-122"/>
              <a:ea typeface="楷体_GB2312" pitchFamily="49" charset="-122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sz="4500" b="1" dirty="0" smtClean="0">
                <a:latin typeface="楷体_GB2312" pitchFamily="49" charset="-122"/>
                <a:ea typeface="楷体_GB2312" pitchFamily="49" charset="-122"/>
              </a:rPr>
              <a:t>Mail.java</a:t>
            </a:r>
          </a:p>
          <a:p>
            <a:pPr lvl="1">
              <a:buNone/>
            </a:pPr>
            <a:endParaRPr lang="en-US" altLang="zh-CN" dirty="0" smtClean="0">
              <a:latin typeface="楷体_GB2312" pitchFamily="49" charset="-122"/>
              <a:ea typeface="楷体_GB2312" pitchFamily="49" charset="-122"/>
            </a:endParaRP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//</a:t>
            </a:r>
            <a:r>
              <a:rPr lang="zh-CN" altLang="en-US" sz="3400" dirty="0" smtClean="0">
                <a:latin typeface="楷体_GB2312" pitchFamily="49" charset="-122"/>
                <a:ea typeface="楷体_GB2312" pitchFamily="49" charset="-122"/>
              </a:rPr>
              <a:t>发送信件  </a:t>
            </a:r>
          </a:p>
          <a:p>
            <a:pPr lvl="1">
              <a:buNone/>
            </a:pPr>
            <a:r>
              <a:rPr lang="zh-CN" altLang="en-US" sz="3400" dirty="0" smtClean="0">
                <a:latin typeface="楷体_GB2312" pitchFamily="49" charset="-122"/>
                <a:ea typeface="楷体_GB2312" pitchFamily="49" charset="-122"/>
              </a:rPr>
              <a:t>            </a:t>
            </a:r>
            <a:r>
              <a:rPr lang="en-US" altLang="zh-CN" sz="3400" dirty="0" err="1" smtClean="0">
                <a:latin typeface="楷体_GB2312" pitchFamily="49" charset="-122"/>
                <a:ea typeface="楷体_GB2312" pitchFamily="49" charset="-122"/>
              </a:rPr>
              <a:t>msg.saveChanges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(); 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        trans = </a:t>
            </a:r>
            <a:r>
              <a:rPr lang="en-US" altLang="zh-CN" sz="3400" dirty="0" err="1" smtClean="0">
                <a:latin typeface="楷体_GB2312" pitchFamily="49" charset="-122"/>
                <a:ea typeface="楷体_GB2312" pitchFamily="49" charset="-122"/>
              </a:rPr>
              <a:t>session.getTransport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("</a:t>
            </a:r>
            <a:r>
              <a:rPr lang="en-US" altLang="zh-CN" sz="3400" dirty="0" err="1" smtClean="0">
                <a:latin typeface="楷体_GB2312" pitchFamily="49" charset="-122"/>
                <a:ea typeface="楷体_GB2312" pitchFamily="49" charset="-122"/>
              </a:rPr>
              <a:t>smtp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");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        </a:t>
            </a:r>
            <a:r>
              <a:rPr lang="en-US" altLang="zh-CN" sz="3400" dirty="0" err="1" smtClean="0">
                <a:latin typeface="楷体_GB2312" pitchFamily="49" charset="-122"/>
                <a:ea typeface="楷体_GB2312" pitchFamily="49" charset="-122"/>
              </a:rPr>
              <a:t>trans.connect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3400" dirty="0" err="1" smtClean="0">
                <a:latin typeface="楷体_GB2312" pitchFamily="49" charset="-122"/>
                <a:ea typeface="楷体_GB2312" pitchFamily="49" charset="-122"/>
              </a:rPr>
              <a:t>smtpServer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, username, password);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        </a:t>
            </a:r>
            <a:r>
              <a:rPr lang="en-US" altLang="zh-CN" sz="3400" dirty="0" err="1" smtClean="0">
                <a:latin typeface="楷体_GB2312" pitchFamily="49" charset="-122"/>
                <a:ea typeface="楷体_GB2312" pitchFamily="49" charset="-122"/>
              </a:rPr>
              <a:t>trans.sendMessage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3400" dirty="0" err="1" smtClean="0">
                <a:latin typeface="楷体_GB2312" pitchFamily="49" charset="-122"/>
                <a:ea typeface="楷体_GB2312" pitchFamily="49" charset="-122"/>
              </a:rPr>
              <a:t>msg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, </a:t>
            </a:r>
            <a:r>
              <a:rPr lang="en-US" altLang="zh-CN" sz="3400" dirty="0" err="1" smtClean="0">
                <a:latin typeface="楷体_GB2312" pitchFamily="49" charset="-122"/>
                <a:ea typeface="楷体_GB2312" pitchFamily="49" charset="-122"/>
              </a:rPr>
              <a:t>msg.getAllRecipients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());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        </a:t>
            </a:r>
            <a:r>
              <a:rPr lang="en-US" altLang="zh-CN" sz="3400" dirty="0" err="1" smtClean="0">
                <a:latin typeface="楷体_GB2312" pitchFamily="49" charset="-122"/>
                <a:ea typeface="楷体_GB2312" pitchFamily="49" charset="-122"/>
              </a:rPr>
              <a:t>trans.close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();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       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    }catch(</a:t>
            </a:r>
            <a:r>
              <a:rPr lang="en-US" altLang="zh-CN" sz="3400" dirty="0" err="1" smtClean="0">
                <a:latin typeface="楷体_GB2312" pitchFamily="49" charset="-122"/>
                <a:ea typeface="楷体_GB2312" pitchFamily="49" charset="-122"/>
              </a:rPr>
              <a:t>AuthenticationFailedException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e){   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         </a:t>
            </a:r>
            <a:r>
              <a:rPr lang="en-US" altLang="zh-CN" sz="3400" dirty="0" err="1" smtClean="0">
                <a:latin typeface="楷体_GB2312" pitchFamily="49" charset="-122"/>
                <a:ea typeface="楷体_GB2312" pitchFamily="49" charset="-122"/>
              </a:rPr>
              <a:t>map.put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("state", "failed");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         message="</a:t>
            </a:r>
            <a:r>
              <a:rPr lang="zh-CN" altLang="en-US" sz="3400" dirty="0" smtClean="0">
                <a:latin typeface="楷体_GB2312" pitchFamily="49" charset="-122"/>
                <a:ea typeface="楷体_GB2312" pitchFamily="49" charset="-122"/>
              </a:rPr>
              <a:t>邮件发送失败！错误原因：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\n"+"</a:t>
            </a:r>
            <a:r>
              <a:rPr lang="zh-CN" altLang="en-US" sz="3400" dirty="0" smtClean="0">
                <a:latin typeface="楷体_GB2312" pitchFamily="49" charset="-122"/>
                <a:ea typeface="楷体_GB2312" pitchFamily="49" charset="-122"/>
              </a:rPr>
              <a:t>身份验证错误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!";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         </a:t>
            </a:r>
            <a:r>
              <a:rPr lang="en-US" altLang="zh-CN" sz="3400" dirty="0" err="1" smtClean="0">
                <a:latin typeface="楷体_GB2312" pitchFamily="49" charset="-122"/>
                <a:ea typeface="楷体_GB2312" pitchFamily="49" charset="-122"/>
              </a:rPr>
              <a:t>e.printStackTrace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(); 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    }catch (</a:t>
            </a:r>
            <a:r>
              <a:rPr lang="en-US" altLang="zh-CN" sz="3400" dirty="0" err="1" smtClean="0">
                <a:latin typeface="楷体_GB2312" pitchFamily="49" charset="-122"/>
                <a:ea typeface="楷体_GB2312" pitchFamily="49" charset="-122"/>
              </a:rPr>
              <a:t>MessagingException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e) {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         message="</a:t>
            </a:r>
            <a:r>
              <a:rPr lang="zh-CN" altLang="en-US" sz="3400" dirty="0" smtClean="0">
                <a:latin typeface="楷体_GB2312" pitchFamily="49" charset="-122"/>
                <a:ea typeface="楷体_GB2312" pitchFamily="49" charset="-122"/>
              </a:rPr>
              <a:t>邮件发送失败！错误原因：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\n"+</a:t>
            </a:r>
            <a:r>
              <a:rPr lang="en-US" altLang="zh-CN" sz="3400" dirty="0" err="1" smtClean="0">
                <a:latin typeface="楷体_GB2312" pitchFamily="49" charset="-122"/>
                <a:ea typeface="楷体_GB2312" pitchFamily="49" charset="-122"/>
              </a:rPr>
              <a:t>e.getMessage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();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         </a:t>
            </a:r>
            <a:r>
              <a:rPr lang="en-US" altLang="zh-CN" sz="3400" dirty="0" err="1" smtClean="0">
                <a:latin typeface="楷体_GB2312" pitchFamily="49" charset="-122"/>
                <a:ea typeface="楷体_GB2312" pitchFamily="49" charset="-122"/>
              </a:rPr>
              <a:t>map.put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("state", "failed");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         </a:t>
            </a:r>
            <a:r>
              <a:rPr lang="en-US" altLang="zh-CN" sz="3400" dirty="0" err="1" smtClean="0">
                <a:latin typeface="楷体_GB2312" pitchFamily="49" charset="-122"/>
                <a:ea typeface="楷体_GB2312" pitchFamily="49" charset="-122"/>
              </a:rPr>
              <a:t>e.printStackTrace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();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         Exception ex = null;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         if ((ex = </a:t>
            </a:r>
            <a:r>
              <a:rPr lang="en-US" altLang="zh-CN" sz="3400" dirty="0" err="1" smtClean="0">
                <a:latin typeface="楷体_GB2312" pitchFamily="49" charset="-122"/>
                <a:ea typeface="楷体_GB2312" pitchFamily="49" charset="-122"/>
              </a:rPr>
              <a:t>e.getNextException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()) != null) {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             </a:t>
            </a:r>
            <a:r>
              <a:rPr lang="en-US" altLang="zh-CN" sz="3400" dirty="0" err="1" smtClean="0">
                <a:latin typeface="楷体_GB2312" pitchFamily="49" charset="-122"/>
                <a:ea typeface="楷体_GB2312" pitchFamily="49" charset="-122"/>
              </a:rPr>
              <a:t>System.out.println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3400" dirty="0" err="1" smtClean="0">
                <a:latin typeface="楷体_GB2312" pitchFamily="49" charset="-122"/>
                <a:ea typeface="楷体_GB2312" pitchFamily="49" charset="-122"/>
              </a:rPr>
              <a:t>ex.toString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());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             </a:t>
            </a:r>
            <a:r>
              <a:rPr lang="en-US" altLang="zh-CN" sz="3400" dirty="0" err="1" smtClean="0">
                <a:latin typeface="楷体_GB2312" pitchFamily="49" charset="-122"/>
                <a:ea typeface="楷体_GB2312" pitchFamily="49" charset="-122"/>
              </a:rPr>
              <a:t>ex.printStackTrace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();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         } 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    }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lang="en-US" altLang="zh-CN" sz="3400" dirty="0" err="1" smtClean="0">
                <a:latin typeface="楷体_GB2312" pitchFamily="49" charset="-122"/>
                <a:ea typeface="楷体_GB2312" pitchFamily="49" charset="-122"/>
              </a:rPr>
              <a:t>System.out.println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("\n</a:t>
            </a:r>
            <a:r>
              <a:rPr lang="zh-CN" altLang="en-US" sz="3400" dirty="0" smtClean="0">
                <a:latin typeface="楷体_GB2312" pitchFamily="49" charset="-122"/>
                <a:ea typeface="楷体_GB2312" pitchFamily="49" charset="-122"/>
              </a:rPr>
              <a:t>提示信息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:"+message);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lang="en-US" altLang="zh-CN" sz="3400" dirty="0" err="1" smtClean="0">
                <a:latin typeface="楷体_GB2312" pitchFamily="49" charset="-122"/>
                <a:ea typeface="楷体_GB2312" pitchFamily="49" charset="-122"/>
              </a:rPr>
              <a:t>map.put</a:t>
            </a: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("message", message);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    return map;  </a:t>
            </a:r>
          </a:p>
          <a:p>
            <a:pPr lvl="1">
              <a:buNone/>
            </a:pPr>
            <a:r>
              <a:rPr lang="en-US" altLang="zh-CN" sz="3400" dirty="0" smtClean="0">
                <a:latin typeface="楷体_GB2312" pitchFamily="49" charset="-122"/>
                <a:ea typeface="楷体_GB2312" pitchFamily="49" charset="-122"/>
              </a:rPr>
              <a:t>    } </a:t>
            </a:r>
            <a:endParaRPr lang="zh-CN" altLang="en-US" sz="34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11114"/>
            <a:ext cx="8229600" cy="654032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脚本处理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07223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sz="2200" b="1" dirty="0" smtClean="0">
                <a:latin typeface="楷体_GB2312" pitchFamily="49" charset="-122"/>
                <a:ea typeface="楷体_GB2312" pitchFamily="49" charset="-122"/>
              </a:rPr>
              <a:t>邮件通知或告警</a:t>
            </a:r>
            <a:endParaRPr lang="en-US" altLang="zh-CN" sz="2200" b="1" dirty="0" smtClean="0">
              <a:latin typeface="楷体_GB2312" pitchFamily="49" charset="-122"/>
              <a:ea typeface="楷体_GB2312" pitchFamily="49" charset="-122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sz="1800" b="1" dirty="0" smtClean="0">
                <a:latin typeface="楷体_GB2312" pitchFamily="49" charset="-122"/>
                <a:ea typeface="楷体_GB2312" pitchFamily="49" charset="-122"/>
              </a:rPr>
              <a:t>SmtpAuth.java</a:t>
            </a:r>
            <a:endParaRPr lang="en-US" altLang="zh-CN" sz="1800" b="1" dirty="0" smtClean="0">
              <a:latin typeface="楷体_GB2312" pitchFamily="49" charset="-122"/>
              <a:ea typeface="楷体_GB2312" pitchFamily="49" charset="-122"/>
            </a:endParaRPr>
          </a:p>
          <a:p>
            <a:endParaRPr lang="en-US" altLang="zh-CN" dirty="0" smtClean="0"/>
          </a:p>
          <a:p>
            <a:pPr lvl="1">
              <a:buNone/>
            </a:pPr>
            <a:r>
              <a:rPr lang="en-US" altLang="zh-CN" sz="1900" dirty="0" smtClean="0">
                <a:latin typeface="楷体_GB2312" pitchFamily="49" charset="-122"/>
                <a:ea typeface="楷体_GB2312" pitchFamily="49" charset="-122"/>
              </a:rPr>
              <a:t>public class </a:t>
            </a:r>
            <a:r>
              <a:rPr lang="en-US" altLang="zh-CN" sz="1900" dirty="0" err="1" smtClean="0">
                <a:latin typeface="楷体_GB2312" pitchFamily="49" charset="-122"/>
                <a:ea typeface="楷体_GB2312" pitchFamily="49" charset="-122"/>
              </a:rPr>
              <a:t>SmtpAuth</a:t>
            </a:r>
            <a:r>
              <a:rPr lang="en-US" altLang="zh-CN" sz="1900" dirty="0" smtClean="0">
                <a:latin typeface="楷体_GB2312" pitchFamily="49" charset="-122"/>
                <a:ea typeface="楷体_GB2312" pitchFamily="49" charset="-122"/>
              </a:rPr>
              <a:t> extends </a:t>
            </a:r>
            <a:r>
              <a:rPr lang="en-US" altLang="zh-CN" sz="1900" dirty="0" err="1" smtClean="0">
                <a:latin typeface="楷体_GB2312" pitchFamily="49" charset="-122"/>
                <a:ea typeface="楷体_GB2312" pitchFamily="49" charset="-122"/>
              </a:rPr>
              <a:t>javax.mail.Authenticator</a:t>
            </a:r>
            <a:r>
              <a:rPr lang="en-US" altLang="zh-CN" sz="1900" dirty="0" smtClean="0">
                <a:latin typeface="楷体_GB2312" pitchFamily="49" charset="-122"/>
                <a:ea typeface="楷体_GB2312" pitchFamily="49" charset="-122"/>
              </a:rPr>
              <a:t> {   </a:t>
            </a:r>
          </a:p>
          <a:p>
            <a:pPr lvl="1">
              <a:buNone/>
            </a:pPr>
            <a:r>
              <a:rPr lang="en-US" altLang="zh-CN" sz="1900" dirty="0" smtClean="0">
                <a:latin typeface="楷体_GB2312" pitchFamily="49" charset="-122"/>
                <a:ea typeface="楷体_GB2312" pitchFamily="49" charset="-122"/>
              </a:rPr>
              <a:t>    private String </a:t>
            </a:r>
            <a:r>
              <a:rPr lang="en-US" altLang="zh-CN" sz="1900" dirty="0" err="1" smtClean="0">
                <a:latin typeface="楷体_GB2312" pitchFamily="49" charset="-122"/>
                <a:ea typeface="楷体_GB2312" pitchFamily="49" charset="-122"/>
              </a:rPr>
              <a:t>username,password</a:t>
            </a:r>
            <a:r>
              <a:rPr lang="en-US" altLang="zh-CN" sz="1900" dirty="0" smtClean="0">
                <a:latin typeface="楷体_GB2312" pitchFamily="49" charset="-122"/>
                <a:ea typeface="楷体_GB2312" pitchFamily="49" charset="-122"/>
              </a:rPr>
              <a:t>;   </a:t>
            </a:r>
          </a:p>
          <a:p>
            <a:pPr lvl="1">
              <a:buNone/>
            </a:pPr>
            <a:r>
              <a:rPr lang="en-US" altLang="zh-CN" sz="1900" dirty="0" smtClean="0">
                <a:latin typeface="楷体_GB2312" pitchFamily="49" charset="-122"/>
                <a:ea typeface="楷体_GB2312" pitchFamily="49" charset="-122"/>
              </a:rPr>
              <a:t>  </a:t>
            </a:r>
          </a:p>
          <a:p>
            <a:pPr lvl="1">
              <a:buNone/>
            </a:pPr>
            <a:r>
              <a:rPr lang="en-US" altLang="zh-CN" sz="1900" dirty="0" smtClean="0">
                <a:latin typeface="楷体_GB2312" pitchFamily="49" charset="-122"/>
                <a:ea typeface="楷体_GB2312" pitchFamily="49" charset="-122"/>
              </a:rPr>
              <a:t>    public </a:t>
            </a:r>
            <a:r>
              <a:rPr lang="en-US" altLang="zh-CN" sz="1900" dirty="0" err="1" smtClean="0">
                <a:latin typeface="楷体_GB2312" pitchFamily="49" charset="-122"/>
                <a:ea typeface="楷体_GB2312" pitchFamily="49" charset="-122"/>
              </a:rPr>
              <a:t>SmtpAuth</a:t>
            </a:r>
            <a:r>
              <a:rPr lang="en-US" altLang="zh-CN" sz="1900" dirty="0" smtClean="0">
                <a:latin typeface="楷体_GB2312" pitchFamily="49" charset="-122"/>
                <a:ea typeface="楷体_GB2312" pitchFamily="49" charset="-122"/>
              </a:rPr>
              <a:t>(String </a:t>
            </a:r>
            <a:r>
              <a:rPr lang="en-US" altLang="zh-CN" sz="1900" dirty="0" err="1" smtClean="0">
                <a:latin typeface="楷体_GB2312" pitchFamily="49" charset="-122"/>
                <a:ea typeface="楷体_GB2312" pitchFamily="49" charset="-122"/>
              </a:rPr>
              <a:t>username,String</a:t>
            </a:r>
            <a:r>
              <a:rPr lang="en-US" altLang="zh-CN" sz="1900" dirty="0" smtClean="0">
                <a:latin typeface="楷体_GB2312" pitchFamily="49" charset="-122"/>
                <a:ea typeface="楷体_GB2312" pitchFamily="49" charset="-122"/>
              </a:rPr>
              <a:t> password){   </a:t>
            </a:r>
          </a:p>
          <a:p>
            <a:pPr lvl="1">
              <a:buNone/>
            </a:pPr>
            <a:r>
              <a:rPr lang="en-US" altLang="zh-CN" sz="1900" dirty="0" smtClean="0"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lang="en-US" altLang="zh-CN" sz="1900" dirty="0" err="1" smtClean="0">
                <a:latin typeface="楷体_GB2312" pitchFamily="49" charset="-122"/>
                <a:ea typeface="楷体_GB2312" pitchFamily="49" charset="-122"/>
              </a:rPr>
              <a:t>this.username</a:t>
            </a:r>
            <a:r>
              <a:rPr lang="en-US" altLang="zh-CN" sz="1900" dirty="0" smtClean="0">
                <a:latin typeface="楷体_GB2312" pitchFamily="49" charset="-122"/>
                <a:ea typeface="楷体_GB2312" pitchFamily="49" charset="-122"/>
              </a:rPr>
              <a:t> = username;    </a:t>
            </a:r>
          </a:p>
          <a:p>
            <a:pPr lvl="1">
              <a:buNone/>
            </a:pPr>
            <a:r>
              <a:rPr lang="en-US" altLang="zh-CN" sz="1900" dirty="0" smtClean="0"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lang="en-US" altLang="zh-CN" sz="1900" dirty="0" err="1" smtClean="0">
                <a:latin typeface="楷体_GB2312" pitchFamily="49" charset="-122"/>
                <a:ea typeface="楷体_GB2312" pitchFamily="49" charset="-122"/>
              </a:rPr>
              <a:t>this.password</a:t>
            </a:r>
            <a:r>
              <a:rPr lang="en-US" altLang="zh-CN" sz="1900" dirty="0" smtClean="0">
                <a:latin typeface="楷体_GB2312" pitchFamily="49" charset="-122"/>
                <a:ea typeface="楷体_GB2312" pitchFamily="49" charset="-122"/>
              </a:rPr>
              <a:t> = password;    </a:t>
            </a:r>
          </a:p>
          <a:p>
            <a:pPr lvl="1">
              <a:buNone/>
            </a:pPr>
            <a:r>
              <a:rPr lang="en-US" altLang="zh-CN" sz="1900" dirty="0" smtClean="0">
                <a:latin typeface="楷体_GB2312" pitchFamily="49" charset="-122"/>
                <a:ea typeface="楷体_GB2312" pitchFamily="49" charset="-122"/>
              </a:rPr>
              <a:t>    }   </a:t>
            </a:r>
          </a:p>
          <a:p>
            <a:pPr lvl="1">
              <a:buNone/>
            </a:pPr>
            <a:r>
              <a:rPr lang="en-US" altLang="zh-CN" sz="1900" dirty="0" smtClean="0">
                <a:latin typeface="楷体_GB2312" pitchFamily="49" charset="-122"/>
                <a:ea typeface="楷体_GB2312" pitchFamily="49" charset="-122"/>
              </a:rPr>
              <a:t>    protected </a:t>
            </a:r>
            <a:r>
              <a:rPr lang="en-US" altLang="zh-CN" sz="1900" dirty="0" err="1" smtClean="0">
                <a:latin typeface="楷体_GB2312" pitchFamily="49" charset="-122"/>
                <a:ea typeface="楷体_GB2312" pitchFamily="49" charset="-122"/>
              </a:rPr>
              <a:t>javax.mail.PasswordAuthentication</a:t>
            </a:r>
            <a:r>
              <a:rPr lang="en-US" altLang="zh-CN" sz="1900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1900" dirty="0" err="1" smtClean="0">
                <a:latin typeface="楷体_GB2312" pitchFamily="49" charset="-122"/>
                <a:ea typeface="楷体_GB2312" pitchFamily="49" charset="-122"/>
              </a:rPr>
              <a:t>getPasswordAuthentication</a:t>
            </a:r>
            <a:r>
              <a:rPr lang="en-US" altLang="zh-CN" sz="1900" dirty="0" smtClean="0">
                <a:latin typeface="楷体_GB2312" pitchFamily="49" charset="-122"/>
                <a:ea typeface="楷体_GB2312" pitchFamily="49" charset="-122"/>
              </a:rPr>
              <a:t>() {   </a:t>
            </a:r>
          </a:p>
          <a:p>
            <a:pPr lvl="1">
              <a:buNone/>
            </a:pPr>
            <a:r>
              <a:rPr lang="en-US" altLang="zh-CN" sz="1900" dirty="0" smtClean="0">
                <a:latin typeface="楷体_GB2312" pitchFamily="49" charset="-122"/>
                <a:ea typeface="楷体_GB2312" pitchFamily="49" charset="-122"/>
              </a:rPr>
              <a:t>        return new </a:t>
            </a:r>
            <a:r>
              <a:rPr lang="en-US" altLang="zh-CN" sz="1900" dirty="0" err="1" smtClean="0">
                <a:latin typeface="楷体_GB2312" pitchFamily="49" charset="-122"/>
                <a:ea typeface="楷体_GB2312" pitchFamily="49" charset="-122"/>
              </a:rPr>
              <a:t>javax.mail.PasswordAuthentication</a:t>
            </a:r>
            <a:r>
              <a:rPr lang="en-US" altLang="zh-CN" sz="1900" dirty="0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1900" dirty="0" err="1" smtClean="0">
                <a:latin typeface="楷体_GB2312" pitchFamily="49" charset="-122"/>
                <a:ea typeface="楷体_GB2312" pitchFamily="49" charset="-122"/>
              </a:rPr>
              <a:t>username,password</a:t>
            </a:r>
            <a:r>
              <a:rPr lang="en-US" altLang="zh-CN" sz="1900" dirty="0" smtClean="0">
                <a:latin typeface="楷体_GB2312" pitchFamily="49" charset="-122"/>
                <a:ea typeface="楷体_GB2312" pitchFamily="49" charset="-122"/>
              </a:rPr>
              <a:t>);   </a:t>
            </a:r>
          </a:p>
          <a:p>
            <a:pPr lvl="1">
              <a:buNone/>
            </a:pPr>
            <a:r>
              <a:rPr lang="en-US" altLang="zh-CN" sz="1900" dirty="0" smtClean="0">
                <a:latin typeface="楷体_GB2312" pitchFamily="49" charset="-122"/>
                <a:ea typeface="楷体_GB2312" pitchFamily="49" charset="-122"/>
              </a:rPr>
              <a:t>    }   </a:t>
            </a:r>
          </a:p>
          <a:p>
            <a:pPr lvl="1">
              <a:buNone/>
            </a:pPr>
            <a:r>
              <a:rPr lang="en-US" altLang="zh-CN" sz="1900" dirty="0" smtClean="0">
                <a:latin typeface="楷体_GB2312" pitchFamily="49" charset="-122"/>
                <a:ea typeface="楷体_GB2312" pitchFamily="49" charset="-122"/>
              </a:rPr>
              <a:t>}</a:t>
            </a:r>
            <a:endParaRPr lang="zh-CN" altLang="en-US" sz="19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11114"/>
            <a:ext cx="8229600" cy="654032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脚本处理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sz="8000" b="1" dirty="0" smtClean="0">
                <a:latin typeface="楷体_GB2312" pitchFamily="49" charset="-122"/>
                <a:ea typeface="楷体_GB2312" pitchFamily="49" charset="-122"/>
              </a:rPr>
              <a:t>参数化</a:t>
            </a:r>
            <a:endParaRPr lang="en-US" altLang="zh-CN" sz="8000" b="1" dirty="0" smtClean="0">
              <a:latin typeface="楷体_GB2312" pitchFamily="49" charset="-122"/>
              <a:ea typeface="楷体_GB2312" pitchFamily="49" charset="-122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sz="7200" b="1" dirty="0" smtClean="0">
                <a:latin typeface="楷体_GB2312" pitchFamily="49" charset="-122"/>
                <a:ea typeface="楷体_GB2312" pitchFamily="49" charset="-122"/>
              </a:rPr>
              <a:t>ExcelParam.java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public class 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ExcelParam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 {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//</a:t>
            </a:r>
            <a:r>
              <a:rPr lang="zh-CN" altLang="en-US" sz="4600" b="1" dirty="0" smtClean="0">
                <a:latin typeface="楷体_GB2312" pitchFamily="49" charset="-122"/>
                <a:ea typeface="楷体_GB2312" pitchFamily="49" charset="-122"/>
              </a:rPr>
              <a:t>创建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getParameterFromExcel</a:t>
            </a:r>
            <a:r>
              <a:rPr lang="zh-CN" altLang="en-US" sz="4600" b="1" dirty="0" smtClean="0">
                <a:latin typeface="楷体_GB2312" pitchFamily="49" charset="-122"/>
                <a:ea typeface="楷体_GB2312" pitchFamily="49" charset="-122"/>
              </a:rPr>
              <a:t>方法，根据行和列获取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excel</a:t>
            </a:r>
            <a:r>
              <a:rPr lang="zh-CN" altLang="en-US" sz="4600" b="1" dirty="0" smtClean="0">
                <a:latin typeface="楷体_GB2312" pitchFamily="49" charset="-122"/>
                <a:ea typeface="楷体_GB2312" pitchFamily="49" charset="-122"/>
              </a:rPr>
              <a:t>中表格的内容</a:t>
            </a:r>
          </a:p>
          <a:p>
            <a:pPr>
              <a:buNone/>
            </a:pPr>
            <a:r>
              <a:rPr lang="zh-CN" altLang="en-US" sz="4600" b="1" dirty="0" smtClean="0">
                <a:latin typeface="楷体_GB2312" pitchFamily="49" charset="-122"/>
                <a:ea typeface="楷体_GB2312" pitchFamily="49" charset="-122"/>
              </a:rPr>
              <a:t>	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public String 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getParameterFromExcel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(File 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excelFile,int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rowNum,int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colNum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) {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//</a:t>
            </a:r>
            <a:r>
              <a:rPr lang="zh-CN" altLang="en-US" sz="4600" b="1" dirty="0" smtClean="0">
                <a:latin typeface="楷体_GB2312" pitchFamily="49" charset="-122"/>
                <a:ea typeface="楷体_GB2312" pitchFamily="49" charset="-122"/>
              </a:rPr>
              <a:t>定义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String</a:t>
            </a:r>
            <a:r>
              <a:rPr lang="zh-CN" altLang="en-US" sz="4600" b="1" dirty="0" smtClean="0">
                <a:latin typeface="楷体_GB2312" pitchFamily="49" charset="-122"/>
                <a:ea typeface="楷体_GB2312" pitchFamily="49" charset="-122"/>
              </a:rPr>
              <a:t>对象，用于存取读取到的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excel</a:t>
            </a:r>
            <a:r>
              <a:rPr lang="zh-CN" altLang="en-US" sz="4600" b="1" dirty="0" smtClean="0">
                <a:latin typeface="楷体_GB2312" pitchFamily="49" charset="-122"/>
                <a:ea typeface="楷体_GB2312" pitchFamily="49" charset="-122"/>
              </a:rPr>
              <a:t>表格中的内容，便于返回</a:t>
            </a:r>
          </a:p>
          <a:p>
            <a:pPr>
              <a:buNone/>
            </a:pPr>
            <a:r>
              <a:rPr lang="zh-CN" altLang="en-US" sz="4600" b="1" dirty="0" smtClean="0">
                <a:latin typeface="楷体_GB2312" pitchFamily="49" charset="-122"/>
                <a:ea typeface="楷体_GB2312" pitchFamily="49" charset="-122"/>
              </a:rPr>
              <a:t>		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String 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str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="";		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//</a:t>
            </a:r>
            <a:r>
              <a:rPr lang="zh-CN" altLang="en-US" sz="4600" b="1" dirty="0" smtClean="0">
                <a:latin typeface="楷体_GB2312" pitchFamily="49" charset="-122"/>
                <a:ea typeface="楷体_GB2312" pitchFamily="49" charset="-122"/>
              </a:rPr>
              <a:t>定义一个工作簿</a:t>
            </a:r>
          </a:p>
          <a:p>
            <a:pPr>
              <a:buNone/>
            </a:pPr>
            <a:r>
              <a:rPr lang="zh-CN" altLang="en-US" sz="4600" b="1" dirty="0" smtClean="0">
                <a:latin typeface="楷体_GB2312" pitchFamily="49" charset="-122"/>
                <a:ea typeface="楷体_GB2312" pitchFamily="49" charset="-122"/>
              </a:rPr>
              <a:t>		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Workbook 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rwb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 = null;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//</a:t>
            </a:r>
            <a:r>
              <a:rPr lang="zh-CN" altLang="en-US" sz="4600" b="1" dirty="0" smtClean="0">
                <a:latin typeface="楷体_GB2312" pitchFamily="49" charset="-122"/>
                <a:ea typeface="楷体_GB2312" pitchFamily="49" charset="-122"/>
              </a:rPr>
              <a:t>定义一个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Cell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Cell 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cell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 = null;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// </a:t>
            </a:r>
            <a:r>
              <a:rPr lang="zh-CN" altLang="en-US" sz="4600" b="1" dirty="0" smtClean="0">
                <a:latin typeface="楷体_GB2312" pitchFamily="49" charset="-122"/>
                <a:ea typeface="楷体_GB2312" pitchFamily="49" charset="-122"/>
              </a:rPr>
              <a:t>创建输入流</a:t>
            </a:r>
          </a:p>
          <a:p>
            <a:pPr>
              <a:buNone/>
            </a:pPr>
            <a:r>
              <a:rPr lang="zh-CN" altLang="en-US" sz="4600" b="1" dirty="0" smtClean="0">
                <a:latin typeface="楷体_GB2312" pitchFamily="49" charset="-122"/>
                <a:ea typeface="楷体_GB2312" pitchFamily="49" charset="-122"/>
              </a:rPr>
              <a:t>		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try {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	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InputStream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 stream = new 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FileInputStream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excelFile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);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	// </a:t>
            </a:r>
            <a:r>
              <a:rPr lang="zh-CN" altLang="en-US" sz="4600" b="1" dirty="0" smtClean="0">
                <a:latin typeface="楷体_GB2312" pitchFamily="49" charset="-122"/>
                <a:ea typeface="楷体_GB2312" pitchFamily="49" charset="-122"/>
              </a:rPr>
              <a:t>获取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Excel</a:t>
            </a:r>
            <a:r>
              <a:rPr lang="zh-CN" altLang="en-US" sz="4600" b="1" dirty="0" smtClean="0">
                <a:latin typeface="楷体_GB2312" pitchFamily="49" charset="-122"/>
                <a:ea typeface="楷体_GB2312" pitchFamily="49" charset="-122"/>
              </a:rPr>
              <a:t>文件对象</a:t>
            </a:r>
          </a:p>
          <a:p>
            <a:pPr>
              <a:buNone/>
            </a:pPr>
            <a:r>
              <a:rPr lang="zh-CN" altLang="en-US" sz="4600" b="1" dirty="0" smtClean="0">
                <a:latin typeface="楷体_GB2312" pitchFamily="49" charset="-122"/>
                <a:ea typeface="楷体_GB2312" pitchFamily="49" charset="-122"/>
              </a:rPr>
              <a:t>			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rwb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 = 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Workbook.getWorkbook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(stream);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	// </a:t>
            </a:r>
            <a:r>
              <a:rPr lang="zh-CN" altLang="en-US" sz="4600" b="1" dirty="0" smtClean="0">
                <a:latin typeface="楷体_GB2312" pitchFamily="49" charset="-122"/>
                <a:ea typeface="楷体_GB2312" pitchFamily="49" charset="-122"/>
              </a:rPr>
              <a:t>获取文件的指定工作表 默认的第一个</a:t>
            </a:r>
          </a:p>
          <a:p>
            <a:pPr>
              <a:buNone/>
            </a:pPr>
            <a:r>
              <a:rPr lang="zh-CN" altLang="en-US" sz="4600" b="1" dirty="0" smtClean="0">
                <a:latin typeface="楷体_GB2312" pitchFamily="49" charset="-122"/>
                <a:ea typeface="楷体_GB2312" pitchFamily="49" charset="-122"/>
              </a:rPr>
              <a:t>			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Sheet 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sheet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 = 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rwb.getSheet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(0);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	//</a:t>
            </a:r>
            <a:r>
              <a:rPr lang="zh-CN" altLang="en-US" sz="4600" b="1" dirty="0" smtClean="0">
                <a:latin typeface="楷体_GB2312" pitchFamily="49" charset="-122"/>
                <a:ea typeface="楷体_GB2312" pitchFamily="49" charset="-122"/>
              </a:rPr>
              <a:t>通过行和列定位需要读取的单元格，并且赋值给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str</a:t>
            </a:r>
            <a:endParaRPr lang="en-US" altLang="zh-CN" sz="4600" b="1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	cell = 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sheet.getCell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colNum,rowNum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);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	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str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 = 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cell.getContents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();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	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} catch (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FileNotFoundException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 e) {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	// TODO Auto-generated catch block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	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System.out.println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("~~~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FileNotFoundException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~~~");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}catch (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BiffException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 e) {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	// TODO Auto-generated catch block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	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System.out.println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("~~~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BiffException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~~~");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} catch (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IOException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 e) {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	// TODO Auto-generated catch block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	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System.out.println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("~~~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IOException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~~~");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}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	return </a:t>
            </a:r>
            <a:r>
              <a:rPr lang="en-US" altLang="zh-CN" sz="4600" b="1" dirty="0" err="1" smtClean="0">
                <a:latin typeface="楷体_GB2312" pitchFamily="49" charset="-122"/>
                <a:ea typeface="楷体_GB2312" pitchFamily="49" charset="-122"/>
              </a:rPr>
              <a:t>str</a:t>
            </a: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;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	}</a:t>
            </a:r>
          </a:p>
          <a:p>
            <a:pPr>
              <a:buNone/>
            </a:pPr>
            <a:r>
              <a:rPr lang="en-US" altLang="zh-CN" sz="4600" b="1" dirty="0" smtClean="0">
                <a:latin typeface="楷体_GB2312" pitchFamily="49" charset="-122"/>
                <a:ea typeface="楷体_GB2312" pitchFamily="49" charset="-122"/>
              </a:rPr>
              <a:t>}</a:t>
            </a:r>
          </a:p>
          <a:p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11114"/>
            <a:ext cx="8229600" cy="654032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脚本处理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71480"/>
            <a:ext cx="8472518" cy="5554683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CN" sz="8000" b="1" dirty="0" smtClean="0">
                <a:latin typeface="楷体_GB2312" pitchFamily="49" charset="-122"/>
                <a:ea typeface="楷体_GB2312" pitchFamily="49" charset="-122"/>
              </a:rPr>
              <a:t>pom.xml</a:t>
            </a:r>
          </a:p>
          <a:p>
            <a:pPr lvl="1">
              <a:buNone/>
            </a:pP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&lt;!-- </a:t>
            </a:r>
            <a:r>
              <a:rPr lang="zh-CN" altLang="en-US" sz="6000" dirty="0" smtClean="0">
                <a:latin typeface="楷体_GB2312" pitchFamily="49" charset="-122"/>
                <a:ea typeface="楷体_GB2312" pitchFamily="49" charset="-122"/>
              </a:rPr>
              <a:t>加载</a:t>
            </a:r>
            <a:r>
              <a:rPr lang="en-US" altLang="zh-CN" sz="6000" dirty="0" err="1" smtClean="0">
                <a:latin typeface="楷体_GB2312" pitchFamily="49" charset="-122"/>
                <a:ea typeface="楷体_GB2312" pitchFamily="49" charset="-122"/>
              </a:rPr>
              <a:t>junit</a:t>
            </a:r>
            <a:r>
              <a:rPr lang="zh-CN" altLang="en-US" sz="6000" dirty="0" smtClean="0">
                <a:latin typeface="楷体_GB2312" pitchFamily="49" charset="-122"/>
                <a:ea typeface="楷体_GB2312" pitchFamily="49" charset="-122"/>
              </a:rPr>
              <a:t>包 </a:t>
            </a: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--&gt;</a:t>
            </a:r>
          </a:p>
          <a:p>
            <a:pPr lvl="1">
              <a:buNone/>
            </a:pP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  	&lt;dependency&gt;</a:t>
            </a:r>
          </a:p>
          <a:p>
            <a:pPr lvl="1">
              <a:buNone/>
            </a:pP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  		&lt;</a:t>
            </a:r>
            <a:r>
              <a:rPr lang="en-US" altLang="zh-CN" sz="6000" dirty="0" err="1" smtClean="0">
                <a:latin typeface="楷体_GB2312" pitchFamily="49" charset="-122"/>
                <a:ea typeface="楷体_GB2312" pitchFamily="49" charset="-122"/>
              </a:rPr>
              <a:t>groupId</a:t>
            </a: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&gt;</a:t>
            </a:r>
            <a:r>
              <a:rPr lang="en-US" altLang="zh-CN" sz="6000" dirty="0" err="1" smtClean="0">
                <a:latin typeface="楷体_GB2312" pitchFamily="49" charset="-122"/>
                <a:ea typeface="楷体_GB2312" pitchFamily="49" charset="-122"/>
              </a:rPr>
              <a:t>junit</a:t>
            </a: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&lt;/</a:t>
            </a:r>
            <a:r>
              <a:rPr lang="en-US" altLang="zh-CN" sz="6000" dirty="0" err="1" smtClean="0">
                <a:latin typeface="楷体_GB2312" pitchFamily="49" charset="-122"/>
                <a:ea typeface="楷体_GB2312" pitchFamily="49" charset="-122"/>
              </a:rPr>
              <a:t>groupId</a:t>
            </a: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&gt;</a:t>
            </a:r>
          </a:p>
          <a:p>
            <a:pPr lvl="1">
              <a:buNone/>
            </a:pP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  		&lt;</a:t>
            </a:r>
            <a:r>
              <a:rPr lang="en-US" altLang="zh-CN" sz="6000" dirty="0" err="1" smtClean="0">
                <a:latin typeface="楷体_GB2312" pitchFamily="49" charset="-122"/>
                <a:ea typeface="楷体_GB2312" pitchFamily="49" charset="-122"/>
              </a:rPr>
              <a:t>artifactId</a:t>
            </a: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&gt;</a:t>
            </a:r>
            <a:r>
              <a:rPr lang="en-US" altLang="zh-CN" sz="6000" dirty="0" err="1" smtClean="0">
                <a:latin typeface="楷体_GB2312" pitchFamily="49" charset="-122"/>
                <a:ea typeface="楷体_GB2312" pitchFamily="49" charset="-122"/>
              </a:rPr>
              <a:t>junit</a:t>
            </a: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&lt;/</a:t>
            </a:r>
            <a:r>
              <a:rPr lang="en-US" altLang="zh-CN" sz="6000" dirty="0" err="1" smtClean="0">
                <a:latin typeface="楷体_GB2312" pitchFamily="49" charset="-122"/>
                <a:ea typeface="楷体_GB2312" pitchFamily="49" charset="-122"/>
              </a:rPr>
              <a:t>artifactId</a:t>
            </a: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&gt;</a:t>
            </a:r>
          </a:p>
          <a:p>
            <a:pPr lvl="1">
              <a:buNone/>
            </a:pP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  		&lt;version&gt;4.10&lt;/version&gt;</a:t>
            </a:r>
          </a:p>
          <a:p>
            <a:pPr lvl="1">
              <a:buNone/>
            </a:pP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  		&lt;scope&gt;test&lt;/scope&gt;</a:t>
            </a:r>
          </a:p>
          <a:p>
            <a:pPr lvl="1">
              <a:buNone/>
            </a:pP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  	&lt;/dependency&gt;</a:t>
            </a:r>
          </a:p>
          <a:p>
            <a:pPr lvl="1">
              <a:buNone/>
            </a:pP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  	&lt;!-- </a:t>
            </a:r>
            <a:r>
              <a:rPr lang="zh-CN" altLang="en-US" sz="6000" dirty="0" smtClean="0">
                <a:latin typeface="楷体_GB2312" pitchFamily="49" charset="-122"/>
                <a:ea typeface="楷体_GB2312" pitchFamily="49" charset="-122"/>
              </a:rPr>
              <a:t>加载</a:t>
            </a: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selenium</a:t>
            </a:r>
            <a:r>
              <a:rPr lang="zh-CN" altLang="en-US" sz="6000" dirty="0" smtClean="0">
                <a:latin typeface="楷体_GB2312" pitchFamily="49" charset="-122"/>
                <a:ea typeface="楷体_GB2312" pitchFamily="49" charset="-122"/>
              </a:rPr>
              <a:t>包 </a:t>
            </a: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--&gt;</a:t>
            </a:r>
          </a:p>
          <a:p>
            <a:pPr lvl="1">
              <a:buNone/>
            </a:pP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  	&lt;dependency&gt;</a:t>
            </a:r>
          </a:p>
          <a:p>
            <a:pPr lvl="1">
              <a:buNone/>
            </a:pP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    	&lt;</a:t>
            </a:r>
            <a:r>
              <a:rPr lang="en-US" altLang="zh-CN" sz="6000" dirty="0" err="1" smtClean="0">
                <a:latin typeface="楷体_GB2312" pitchFamily="49" charset="-122"/>
                <a:ea typeface="楷体_GB2312" pitchFamily="49" charset="-122"/>
              </a:rPr>
              <a:t>groupId</a:t>
            </a: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&gt;</a:t>
            </a:r>
            <a:r>
              <a:rPr lang="en-US" altLang="zh-CN" sz="6000" dirty="0" err="1" smtClean="0">
                <a:latin typeface="楷体_GB2312" pitchFamily="49" charset="-122"/>
                <a:ea typeface="楷体_GB2312" pitchFamily="49" charset="-122"/>
              </a:rPr>
              <a:t>org.seleniumhq.selenium</a:t>
            </a: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&lt;/</a:t>
            </a:r>
            <a:r>
              <a:rPr lang="en-US" altLang="zh-CN" sz="6000" dirty="0" err="1" smtClean="0">
                <a:latin typeface="楷体_GB2312" pitchFamily="49" charset="-122"/>
                <a:ea typeface="楷体_GB2312" pitchFamily="49" charset="-122"/>
              </a:rPr>
              <a:t>groupId</a:t>
            </a: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&gt;</a:t>
            </a:r>
          </a:p>
          <a:p>
            <a:pPr lvl="1">
              <a:buNone/>
            </a:pP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    	&lt;</a:t>
            </a:r>
            <a:r>
              <a:rPr lang="en-US" altLang="zh-CN" sz="6000" dirty="0" err="1" smtClean="0">
                <a:latin typeface="楷体_GB2312" pitchFamily="49" charset="-122"/>
                <a:ea typeface="楷体_GB2312" pitchFamily="49" charset="-122"/>
              </a:rPr>
              <a:t>artifactId</a:t>
            </a: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&gt;selenium-java&lt;/</a:t>
            </a:r>
            <a:r>
              <a:rPr lang="en-US" altLang="zh-CN" sz="6000" dirty="0" err="1" smtClean="0">
                <a:latin typeface="楷体_GB2312" pitchFamily="49" charset="-122"/>
                <a:ea typeface="楷体_GB2312" pitchFamily="49" charset="-122"/>
              </a:rPr>
              <a:t>artifactId</a:t>
            </a: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&gt;</a:t>
            </a:r>
          </a:p>
          <a:p>
            <a:pPr lvl="1">
              <a:buNone/>
            </a:pP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    	&lt;version&gt;2.31.0&lt;/version&gt;</a:t>
            </a:r>
          </a:p>
          <a:p>
            <a:pPr lvl="1">
              <a:buNone/>
            </a:pP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  	&lt;/dependency&gt; </a:t>
            </a:r>
            <a:r>
              <a:rPr lang="en-US" altLang="zh-CN" sz="6000" dirty="0" smtClean="0">
                <a:latin typeface="楷体_GB2312" pitchFamily="49" charset="-122"/>
                <a:ea typeface="楷体_GB2312" pitchFamily="49" charset="-122"/>
              </a:rPr>
              <a:t>  </a:t>
            </a:r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脚本处理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6000792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CN" sz="4200" b="1" dirty="0" smtClean="0">
                <a:latin typeface="楷体_GB2312" pitchFamily="49" charset="-122"/>
                <a:ea typeface="楷体_GB2312" pitchFamily="49" charset="-122"/>
              </a:rPr>
              <a:t>pom.xml</a:t>
            </a:r>
          </a:p>
          <a:p>
            <a:pPr>
              <a:buNone/>
            </a:pPr>
            <a:endParaRPr lang="en-US" altLang="zh-CN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&lt;!-- </a:t>
            </a:r>
            <a:r>
              <a:rPr lang="zh-CN" altLang="en-US" dirty="0" smtClean="0">
                <a:latin typeface="楷体_GB2312" pitchFamily="49" charset="-122"/>
                <a:ea typeface="楷体_GB2312" pitchFamily="49" charset="-122"/>
              </a:rPr>
              <a:t>加载</a:t>
            </a:r>
            <a:r>
              <a:rPr lang="en-US" altLang="zh-CN" dirty="0" err="1" smtClean="0">
                <a:latin typeface="楷体_GB2312" pitchFamily="49" charset="-122"/>
                <a:ea typeface="楷体_GB2312" pitchFamily="49" charset="-122"/>
              </a:rPr>
              <a:t>javax.mail</a:t>
            </a:r>
            <a:r>
              <a:rPr lang="zh-CN" altLang="en-US" dirty="0" smtClean="0">
                <a:latin typeface="楷体_GB2312" pitchFamily="49" charset="-122"/>
                <a:ea typeface="楷体_GB2312" pitchFamily="49" charset="-122"/>
              </a:rPr>
              <a:t>包，用于邮件发送 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--&gt;</a:t>
            </a:r>
          </a:p>
          <a:p>
            <a:pPr>
              <a:buNone/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  	&lt;dependency&gt;</a:t>
            </a:r>
          </a:p>
          <a:p>
            <a:pPr>
              <a:buNone/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    	&lt;</a:t>
            </a:r>
            <a:r>
              <a:rPr lang="en-US" altLang="zh-CN" dirty="0" err="1" smtClean="0">
                <a:latin typeface="楷体_GB2312" pitchFamily="49" charset="-122"/>
                <a:ea typeface="楷体_GB2312" pitchFamily="49" charset="-122"/>
              </a:rPr>
              <a:t>groupId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&gt;</a:t>
            </a:r>
            <a:r>
              <a:rPr lang="en-US" altLang="zh-CN" dirty="0" err="1" smtClean="0">
                <a:latin typeface="楷体_GB2312" pitchFamily="49" charset="-122"/>
                <a:ea typeface="楷体_GB2312" pitchFamily="49" charset="-122"/>
              </a:rPr>
              <a:t>javax.mail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&lt;/</a:t>
            </a:r>
            <a:r>
              <a:rPr lang="en-US" altLang="zh-CN" dirty="0" err="1" smtClean="0">
                <a:latin typeface="楷体_GB2312" pitchFamily="49" charset="-122"/>
                <a:ea typeface="楷体_GB2312" pitchFamily="49" charset="-122"/>
              </a:rPr>
              <a:t>groupId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&gt;</a:t>
            </a:r>
          </a:p>
          <a:p>
            <a:pPr>
              <a:buNone/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		&lt;</a:t>
            </a:r>
            <a:r>
              <a:rPr lang="en-US" altLang="zh-CN" dirty="0" err="1" smtClean="0">
                <a:latin typeface="楷体_GB2312" pitchFamily="49" charset="-122"/>
                <a:ea typeface="楷体_GB2312" pitchFamily="49" charset="-122"/>
              </a:rPr>
              <a:t>artifactId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&gt;mail&lt;/</a:t>
            </a:r>
            <a:r>
              <a:rPr lang="en-US" altLang="zh-CN" dirty="0" err="1" smtClean="0">
                <a:latin typeface="楷体_GB2312" pitchFamily="49" charset="-122"/>
                <a:ea typeface="楷体_GB2312" pitchFamily="49" charset="-122"/>
              </a:rPr>
              <a:t>artifactId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&gt;</a:t>
            </a:r>
          </a:p>
          <a:p>
            <a:pPr>
              <a:buNone/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		&lt;version&gt;1.5.0-b01&lt;/version&gt;</a:t>
            </a:r>
          </a:p>
          <a:p>
            <a:pPr>
              <a:buNone/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    &lt;/dependency&gt;</a:t>
            </a:r>
          </a:p>
          <a:p>
            <a:pPr>
              <a:buNone/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    </a:t>
            </a:r>
          </a:p>
          <a:p>
            <a:pPr>
              <a:buNone/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    &lt;!-- </a:t>
            </a:r>
            <a:r>
              <a:rPr lang="zh-CN" altLang="en-US" dirty="0" smtClean="0">
                <a:latin typeface="楷体_GB2312" pitchFamily="49" charset="-122"/>
                <a:ea typeface="楷体_GB2312" pitchFamily="49" charset="-122"/>
              </a:rPr>
              <a:t>加载读取</a:t>
            </a:r>
            <a:r>
              <a:rPr lang="en-US" altLang="zh-CN" dirty="0" err="1" smtClean="0">
                <a:latin typeface="楷体_GB2312" pitchFamily="49" charset="-122"/>
                <a:ea typeface="楷体_GB2312" pitchFamily="49" charset="-122"/>
              </a:rPr>
              <a:t>Excle</a:t>
            </a:r>
            <a:r>
              <a:rPr lang="zh-CN" altLang="en-US" dirty="0" smtClean="0">
                <a:latin typeface="楷体_GB2312" pitchFamily="49" charset="-122"/>
                <a:ea typeface="楷体_GB2312" pitchFamily="49" charset="-122"/>
              </a:rPr>
              <a:t>所需的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jar</a:t>
            </a:r>
            <a:r>
              <a:rPr lang="zh-CN" altLang="en-US" dirty="0" smtClean="0">
                <a:latin typeface="楷体_GB2312" pitchFamily="49" charset="-122"/>
                <a:ea typeface="楷体_GB2312" pitchFamily="49" charset="-122"/>
              </a:rPr>
              <a:t>包 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--&gt;</a:t>
            </a:r>
          </a:p>
          <a:p>
            <a:pPr>
              <a:buNone/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    &lt;dependency&gt;</a:t>
            </a:r>
          </a:p>
          <a:p>
            <a:pPr>
              <a:buNone/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  		&lt;</a:t>
            </a:r>
            <a:r>
              <a:rPr lang="en-US" altLang="zh-CN" dirty="0" err="1" smtClean="0">
                <a:latin typeface="楷体_GB2312" pitchFamily="49" charset="-122"/>
                <a:ea typeface="楷体_GB2312" pitchFamily="49" charset="-122"/>
              </a:rPr>
              <a:t>groupId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&gt;</a:t>
            </a:r>
            <a:r>
              <a:rPr lang="en-US" altLang="zh-CN" dirty="0" err="1" smtClean="0">
                <a:latin typeface="楷体_GB2312" pitchFamily="49" charset="-122"/>
                <a:ea typeface="楷体_GB2312" pitchFamily="49" charset="-122"/>
              </a:rPr>
              <a:t>net.sourceforge.jexcelapi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&lt;/</a:t>
            </a:r>
            <a:r>
              <a:rPr lang="en-US" altLang="zh-CN" dirty="0" err="1" smtClean="0">
                <a:latin typeface="楷体_GB2312" pitchFamily="49" charset="-122"/>
                <a:ea typeface="楷体_GB2312" pitchFamily="49" charset="-122"/>
              </a:rPr>
              <a:t>groupId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&gt;</a:t>
            </a:r>
          </a:p>
          <a:p>
            <a:pPr>
              <a:buNone/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		&lt;</a:t>
            </a:r>
            <a:r>
              <a:rPr lang="en-US" altLang="zh-CN" dirty="0" err="1" smtClean="0">
                <a:latin typeface="楷体_GB2312" pitchFamily="49" charset="-122"/>
                <a:ea typeface="楷体_GB2312" pitchFamily="49" charset="-122"/>
              </a:rPr>
              <a:t>artifactId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&gt;</a:t>
            </a:r>
            <a:r>
              <a:rPr lang="en-US" altLang="zh-CN" dirty="0" err="1" smtClean="0">
                <a:latin typeface="楷体_GB2312" pitchFamily="49" charset="-122"/>
                <a:ea typeface="楷体_GB2312" pitchFamily="49" charset="-122"/>
              </a:rPr>
              <a:t>jxl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&lt;/</a:t>
            </a:r>
            <a:r>
              <a:rPr lang="en-US" altLang="zh-CN" dirty="0" err="1" smtClean="0">
                <a:latin typeface="楷体_GB2312" pitchFamily="49" charset="-122"/>
                <a:ea typeface="楷体_GB2312" pitchFamily="49" charset="-122"/>
              </a:rPr>
              <a:t>artifactId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&gt;</a:t>
            </a:r>
          </a:p>
          <a:p>
            <a:pPr>
              <a:buNone/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		&lt;version&gt;2.6.12&lt;/version&gt;</a:t>
            </a:r>
          </a:p>
          <a:p>
            <a:pPr>
              <a:buNone/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  	&lt;/dependency&gt;     </a:t>
            </a:r>
          </a:p>
          <a:p>
            <a:pPr>
              <a:buNone/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  	</a:t>
            </a:r>
          </a:p>
          <a:p>
            <a:pPr>
              <a:buNone/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  	&lt;!-- </a:t>
            </a:r>
            <a:r>
              <a:rPr lang="zh-CN" altLang="en-US" dirty="0" smtClean="0">
                <a:latin typeface="楷体_GB2312" pitchFamily="49" charset="-122"/>
                <a:ea typeface="楷体_GB2312" pitchFamily="49" charset="-122"/>
              </a:rPr>
              <a:t>加载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excel</a:t>
            </a:r>
            <a:r>
              <a:rPr lang="zh-CN" altLang="en-US" dirty="0" smtClean="0">
                <a:latin typeface="楷体_GB2312" pitchFamily="49" charset="-122"/>
                <a:ea typeface="楷体_GB2312" pitchFamily="49" charset="-122"/>
              </a:rPr>
              <a:t>读取所需的</a:t>
            </a:r>
            <a:r>
              <a:rPr lang="en-US" altLang="zh-CN" dirty="0" err="1" smtClean="0">
                <a:latin typeface="楷体_GB2312" pitchFamily="49" charset="-122"/>
                <a:ea typeface="楷体_GB2312" pitchFamily="49" charset="-122"/>
              </a:rPr>
              <a:t>org.apache.poi</a:t>
            </a:r>
            <a:r>
              <a:rPr lang="zh-CN" altLang="en-US" dirty="0" smtClean="0">
                <a:latin typeface="楷体_GB2312" pitchFamily="49" charset="-122"/>
                <a:ea typeface="楷体_GB2312" pitchFamily="49" charset="-122"/>
              </a:rPr>
              <a:t>包 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--&gt;</a:t>
            </a:r>
          </a:p>
          <a:p>
            <a:pPr>
              <a:buNone/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  	&lt;dependency&gt;</a:t>
            </a:r>
          </a:p>
          <a:p>
            <a:pPr>
              <a:buNone/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  		&lt;</a:t>
            </a:r>
            <a:r>
              <a:rPr lang="en-US" altLang="zh-CN" dirty="0" err="1" smtClean="0">
                <a:latin typeface="楷体_GB2312" pitchFamily="49" charset="-122"/>
                <a:ea typeface="楷体_GB2312" pitchFamily="49" charset="-122"/>
              </a:rPr>
              <a:t>groupId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&gt;</a:t>
            </a:r>
            <a:r>
              <a:rPr lang="en-US" altLang="zh-CN" dirty="0" err="1" smtClean="0">
                <a:latin typeface="楷体_GB2312" pitchFamily="49" charset="-122"/>
                <a:ea typeface="楷体_GB2312" pitchFamily="49" charset="-122"/>
              </a:rPr>
              <a:t>org.apache.poi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&lt;/</a:t>
            </a:r>
            <a:r>
              <a:rPr lang="en-US" altLang="zh-CN" dirty="0" err="1" smtClean="0">
                <a:latin typeface="楷体_GB2312" pitchFamily="49" charset="-122"/>
                <a:ea typeface="楷体_GB2312" pitchFamily="49" charset="-122"/>
              </a:rPr>
              <a:t>groupId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&gt;</a:t>
            </a:r>
          </a:p>
          <a:p>
            <a:pPr>
              <a:buNone/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		&lt;</a:t>
            </a:r>
            <a:r>
              <a:rPr lang="en-US" altLang="zh-CN" dirty="0" err="1" smtClean="0">
                <a:latin typeface="楷体_GB2312" pitchFamily="49" charset="-122"/>
                <a:ea typeface="楷体_GB2312" pitchFamily="49" charset="-122"/>
              </a:rPr>
              <a:t>artifactId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&gt;poi-</a:t>
            </a:r>
            <a:r>
              <a:rPr lang="en-US" altLang="zh-CN" dirty="0" err="1" smtClean="0">
                <a:latin typeface="楷体_GB2312" pitchFamily="49" charset="-122"/>
                <a:ea typeface="楷体_GB2312" pitchFamily="49" charset="-122"/>
              </a:rPr>
              <a:t>excelant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&lt;/</a:t>
            </a:r>
            <a:r>
              <a:rPr lang="en-US" altLang="zh-CN" dirty="0" err="1" smtClean="0">
                <a:latin typeface="楷体_GB2312" pitchFamily="49" charset="-122"/>
                <a:ea typeface="楷体_GB2312" pitchFamily="49" charset="-122"/>
              </a:rPr>
              <a:t>artifactId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&gt;</a:t>
            </a:r>
          </a:p>
          <a:p>
            <a:pPr>
              <a:buNone/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		&lt;version&gt;3.9&lt;/version&gt;</a:t>
            </a:r>
          </a:p>
          <a:p>
            <a:pPr>
              <a:buNone/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  	&lt;/dependency&gt;</a:t>
            </a:r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脚本处理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latin typeface="楷体_GB2312" pitchFamily="49" charset="-122"/>
                <a:ea typeface="楷体_GB2312" pitchFamily="49" charset="-122"/>
              </a:rPr>
              <a:t>Q&amp;A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4"/>
            <a:ext cx="5929354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目录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CN" sz="2200" b="1" dirty="0" err="1" smtClean="0">
                <a:latin typeface="楷体_GB2312" pitchFamily="49" charset="-122"/>
                <a:ea typeface="楷体_GB2312" pitchFamily="49" charset="-122"/>
              </a:rPr>
              <a:t>WebDriver</a:t>
            </a:r>
            <a:r>
              <a:rPr lang="en-US" altLang="zh-CN" sz="2200" b="1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200" b="1" dirty="0" smtClean="0">
                <a:latin typeface="楷体_GB2312" pitchFamily="49" charset="-122"/>
                <a:ea typeface="楷体_GB2312" pitchFamily="49" charset="-122"/>
              </a:rPr>
              <a:t>获取操作浏览器</a:t>
            </a:r>
            <a:endParaRPr lang="en-US" altLang="zh-CN" sz="2200" b="1" dirty="0" smtClean="0">
              <a:latin typeface="楷体_GB2312" pitchFamily="49" charset="-122"/>
              <a:ea typeface="楷体_GB2312" pitchFamily="49" charset="-122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sz="1800" dirty="0" smtClean="0">
                <a:latin typeface="楷体_GB2312" pitchFamily="49" charset="-122"/>
                <a:ea typeface="楷体_GB2312" pitchFamily="49" charset="-122"/>
              </a:rPr>
              <a:t>CreateWebDriver.java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sz="1800" dirty="0" smtClean="0">
                <a:latin typeface="楷体_GB2312" pitchFamily="49" charset="-122"/>
                <a:ea typeface="楷体_GB2312" pitchFamily="49" charset="-122"/>
              </a:rPr>
              <a:t>QuitWebDriver.java</a:t>
            </a:r>
          </a:p>
          <a:p>
            <a:pPr>
              <a:buFont typeface="Wingdings" pitchFamily="2" charset="2"/>
              <a:buChar char="l"/>
            </a:pPr>
            <a:r>
              <a:rPr lang="zh-CN" altLang="en-US" sz="2200" b="1" dirty="0" smtClean="0">
                <a:latin typeface="楷体_GB2312" pitchFamily="49" charset="-122"/>
                <a:ea typeface="楷体_GB2312" pitchFamily="49" charset="-122"/>
              </a:rPr>
              <a:t>具体业务操作</a:t>
            </a:r>
            <a:endParaRPr lang="en-US" altLang="zh-CN" sz="2200" b="1" dirty="0" smtClean="0">
              <a:latin typeface="楷体_GB2312" pitchFamily="49" charset="-122"/>
              <a:ea typeface="楷体_GB2312" pitchFamily="49" charset="-122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sz="1800" dirty="0" smtClean="0">
                <a:latin typeface="楷体_GB2312" pitchFamily="49" charset="-122"/>
                <a:ea typeface="楷体_GB2312" pitchFamily="49" charset="-122"/>
              </a:rPr>
              <a:t>MobileOpOrderNew.java</a:t>
            </a:r>
          </a:p>
          <a:p>
            <a:pPr>
              <a:buFont typeface="Wingdings" pitchFamily="2" charset="2"/>
              <a:buChar char="l"/>
            </a:pPr>
            <a:r>
              <a:rPr lang="zh-CN" altLang="en-US" sz="2200" b="1" dirty="0" smtClean="0">
                <a:latin typeface="楷体_GB2312" pitchFamily="49" charset="-122"/>
                <a:ea typeface="楷体_GB2312" pitchFamily="49" charset="-122"/>
              </a:rPr>
              <a:t>邮件通知或告警</a:t>
            </a:r>
            <a:endParaRPr lang="en-US" altLang="zh-CN" sz="2200" b="1" dirty="0" smtClean="0">
              <a:latin typeface="楷体_GB2312" pitchFamily="49" charset="-122"/>
              <a:ea typeface="楷体_GB2312" pitchFamily="49" charset="-122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sz="1800" dirty="0" smtClean="0">
                <a:latin typeface="楷体_GB2312" pitchFamily="49" charset="-122"/>
                <a:ea typeface="楷体_GB2312" pitchFamily="49" charset="-122"/>
              </a:rPr>
              <a:t>Mail.java</a:t>
            </a:r>
            <a:endParaRPr lang="en-US" altLang="zh-CN" sz="1800" dirty="0" smtClean="0">
              <a:latin typeface="楷体_GB2312" pitchFamily="49" charset="-122"/>
              <a:ea typeface="楷体_GB2312" pitchFamily="49" charset="-122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sz="1800" dirty="0" smtClean="0">
                <a:latin typeface="楷体_GB2312" pitchFamily="49" charset="-122"/>
                <a:ea typeface="楷体_GB2312" pitchFamily="49" charset="-122"/>
              </a:rPr>
              <a:t>SmtpAuth.java</a:t>
            </a:r>
          </a:p>
          <a:p>
            <a:pPr>
              <a:buFont typeface="Wingdings" pitchFamily="2" charset="2"/>
              <a:buChar char="l"/>
            </a:pPr>
            <a:r>
              <a:rPr lang="zh-CN" altLang="en-US" sz="2200" b="1" dirty="0" smtClean="0">
                <a:latin typeface="楷体_GB2312" pitchFamily="49" charset="-122"/>
                <a:ea typeface="楷体_GB2312" pitchFamily="49" charset="-122"/>
              </a:rPr>
              <a:t>参数化</a:t>
            </a:r>
            <a:endParaRPr lang="en-US" altLang="zh-CN" sz="2200" b="1" dirty="0" smtClean="0">
              <a:latin typeface="楷体_GB2312" pitchFamily="49" charset="-122"/>
              <a:ea typeface="楷体_GB2312" pitchFamily="49" charset="-122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sz="1800" dirty="0" smtClean="0">
                <a:latin typeface="楷体_GB2312" pitchFamily="49" charset="-122"/>
                <a:ea typeface="楷体_GB2312" pitchFamily="49" charset="-122"/>
              </a:rPr>
              <a:t>ExcelParam.java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sz="1800" dirty="0" smtClean="0">
                <a:latin typeface="楷体_GB2312" pitchFamily="49" charset="-122"/>
                <a:ea typeface="楷体_GB2312" pitchFamily="49" charset="-122"/>
              </a:rPr>
              <a:t>orderparameter.xls</a:t>
            </a:r>
          </a:p>
          <a:p>
            <a:pPr lvl="1">
              <a:buNone/>
            </a:pPr>
            <a:endParaRPr lang="en-US" altLang="zh-CN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11114"/>
            <a:ext cx="8229600" cy="654032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脚本处理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2865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CN" sz="2000" b="1" dirty="0" err="1" smtClean="0">
                <a:latin typeface="楷体_GB2312" pitchFamily="49" charset="-122"/>
                <a:ea typeface="楷体_GB2312" pitchFamily="49" charset="-122"/>
              </a:rPr>
              <a:t>WebDriver</a:t>
            </a:r>
            <a:r>
              <a:rPr lang="en-US" altLang="zh-CN" sz="2000" b="1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</a:rPr>
              <a:t>获取操作浏览器</a:t>
            </a:r>
            <a:endParaRPr lang="en-US" altLang="zh-CN" sz="2000" b="1" dirty="0" smtClean="0">
              <a:latin typeface="楷体_GB2312" pitchFamily="49" charset="-122"/>
              <a:ea typeface="楷体_GB2312" pitchFamily="49" charset="-122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sz="2000" b="1" dirty="0" smtClean="0">
                <a:latin typeface="楷体_GB2312" pitchFamily="49" charset="-122"/>
                <a:ea typeface="楷体_GB2312" pitchFamily="49" charset="-122"/>
              </a:rPr>
              <a:t>CreateWebDriver.java</a:t>
            </a:r>
          </a:p>
          <a:p>
            <a:pPr lvl="1">
              <a:buNone/>
            </a:pP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public class </a:t>
            </a:r>
            <a:r>
              <a:rPr lang="en-US" altLang="zh-CN" sz="1300" dirty="0" err="1" smtClean="0">
                <a:latin typeface="楷体_GB2312" pitchFamily="49" charset="-122"/>
                <a:ea typeface="楷体_GB2312" pitchFamily="49" charset="-122"/>
              </a:rPr>
              <a:t>CreateWebDriver</a:t>
            </a: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 {	</a:t>
            </a:r>
          </a:p>
          <a:p>
            <a:pPr lvl="1">
              <a:buNone/>
            </a:pP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	private </a:t>
            </a:r>
            <a:r>
              <a:rPr lang="en-US" altLang="zh-CN" sz="1300" dirty="0" err="1" smtClean="0">
                <a:latin typeface="楷体_GB2312" pitchFamily="49" charset="-122"/>
                <a:ea typeface="楷体_GB2312" pitchFamily="49" charset="-122"/>
              </a:rPr>
              <a:t>WebDriver</a:t>
            </a: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 driver;</a:t>
            </a:r>
          </a:p>
          <a:p>
            <a:pPr lvl="1">
              <a:buNone/>
            </a:pP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	public </a:t>
            </a:r>
            <a:r>
              <a:rPr lang="en-US" altLang="zh-CN" sz="1300" dirty="0" err="1" smtClean="0">
                <a:latin typeface="楷体_GB2312" pitchFamily="49" charset="-122"/>
                <a:ea typeface="楷体_GB2312" pitchFamily="49" charset="-122"/>
              </a:rPr>
              <a:t>WebDriver</a:t>
            </a: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1300" dirty="0" err="1" smtClean="0">
                <a:latin typeface="楷体_GB2312" pitchFamily="49" charset="-122"/>
                <a:ea typeface="楷体_GB2312" pitchFamily="49" charset="-122"/>
              </a:rPr>
              <a:t>GetWebDriver</a:t>
            </a: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(String </a:t>
            </a:r>
            <a:r>
              <a:rPr lang="en-US" altLang="zh-CN" sz="1300" dirty="0" err="1" smtClean="0">
                <a:latin typeface="楷体_GB2312" pitchFamily="49" charset="-122"/>
                <a:ea typeface="楷体_GB2312" pitchFamily="49" charset="-122"/>
              </a:rPr>
              <a:t>exploreType</a:t>
            </a: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){</a:t>
            </a:r>
          </a:p>
          <a:p>
            <a:pPr lvl="1">
              <a:buNone/>
            </a:pP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	if (</a:t>
            </a:r>
            <a:r>
              <a:rPr lang="en-US" altLang="zh-CN" sz="1300" dirty="0" err="1" smtClean="0">
                <a:latin typeface="楷体_GB2312" pitchFamily="49" charset="-122"/>
                <a:ea typeface="楷体_GB2312" pitchFamily="49" charset="-122"/>
              </a:rPr>
              <a:t>exploreType.equals</a:t>
            </a: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("</a:t>
            </a:r>
            <a:r>
              <a:rPr lang="en-US" altLang="zh-CN" sz="1300" dirty="0" err="1" smtClean="0">
                <a:latin typeface="楷体_GB2312" pitchFamily="49" charset="-122"/>
                <a:ea typeface="楷体_GB2312" pitchFamily="49" charset="-122"/>
              </a:rPr>
              <a:t>ie</a:t>
            </a: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")){</a:t>
            </a:r>
          </a:p>
          <a:p>
            <a:pPr lvl="1">
              <a:buNone/>
            </a:pP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			 try{					</a:t>
            </a:r>
          </a:p>
          <a:p>
            <a:pPr lvl="1">
              <a:buNone/>
            </a:pP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						//</a:t>
            </a:r>
            <a:r>
              <a:rPr lang="zh-CN" altLang="en-US" sz="1300" dirty="0" smtClean="0">
                <a:latin typeface="楷体_GB2312" pitchFamily="49" charset="-122"/>
                <a:ea typeface="楷体_GB2312" pitchFamily="49" charset="-122"/>
              </a:rPr>
              <a:t>启动</a:t>
            </a: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IEDriverServer.exe</a:t>
            </a:r>
            <a:r>
              <a:rPr lang="zh-CN" altLang="en-US" sz="1300" dirty="0" smtClean="0">
                <a:latin typeface="楷体_GB2312" pitchFamily="49" charset="-122"/>
                <a:ea typeface="楷体_GB2312" pitchFamily="49" charset="-122"/>
              </a:rPr>
              <a:t>，调起浏览器，</a:t>
            </a: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IE</a:t>
            </a:r>
            <a:r>
              <a:rPr lang="zh-CN" altLang="en-US" sz="1300" dirty="0" smtClean="0">
                <a:latin typeface="楷体_GB2312" pitchFamily="49" charset="-122"/>
                <a:ea typeface="楷体_GB2312" pitchFamily="49" charset="-122"/>
              </a:rPr>
              <a:t>浏览器必须用到此程序</a:t>
            </a:r>
          </a:p>
          <a:p>
            <a:pPr lvl="1">
              <a:buNone/>
            </a:pPr>
            <a:r>
              <a:rPr lang="zh-CN" altLang="en-US" sz="1300" dirty="0" smtClean="0">
                <a:latin typeface="楷体_GB2312" pitchFamily="49" charset="-122"/>
                <a:ea typeface="楷体_GB2312" pitchFamily="49" charset="-122"/>
              </a:rPr>
              <a:t>						</a:t>
            </a:r>
            <a:r>
              <a:rPr lang="en-US" altLang="zh-CN" sz="1300" dirty="0" err="1" smtClean="0">
                <a:latin typeface="楷体_GB2312" pitchFamily="49" charset="-122"/>
                <a:ea typeface="楷体_GB2312" pitchFamily="49" charset="-122"/>
              </a:rPr>
              <a:t>System.setProperty</a:t>
            </a: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("</a:t>
            </a:r>
            <a:r>
              <a:rPr lang="en-US" altLang="zh-CN" sz="1300" dirty="0" err="1" smtClean="0">
                <a:latin typeface="楷体_GB2312" pitchFamily="49" charset="-122"/>
                <a:ea typeface="楷体_GB2312" pitchFamily="49" charset="-122"/>
              </a:rPr>
              <a:t>webdriver.ie.driver</a:t>
            </a: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", "C:\\Program Files\\Internet Explorer\\IEDriverServer.exe");					</a:t>
            </a:r>
          </a:p>
          <a:p>
            <a:pPr lvl="1">
              <a:buNone/>
            </a:pP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						//new</a:t>
            </a:r>
            <a:r>
              <a:rPr lang="zh-CN" altLang="en-US" sz="1300" dirty="0" smtClean="0">
                <a:latin typeface="楷体_GB2312" pitchFamily="49" charset="-122"/>
                <a:ea typeface="楷体_GB2312" pitchFamily="49" charset="-122"/>
              </a:rPr>
              <a:t>一个</a:t>
            </a:r>
            <a:r>
              <a:rPr lang="en-US" altLang="zh-CN" sz="1300" dirty="0" err="1" smtClean="0">
                <a:latin typeface="楷体_GB2312" pitchFamily="49" charset="-122"/>
                <a:ea typeface="楷体_GB2312" pitchFamily="49" charset="-122"/>
              </a:rPr>
              <a:t>InternetExplorerDriver</a:t>
            </a:r>
            <a:r>
              <a:rPr lang="zh-CN" altLang="en-US" sz="1300" dirty="0" smtClean="0">
                <a:latin typeface="楷体_GB2312" pitchFamily="49" charset="-122"/>
                <a:ea typeface="楷体_GB2312" pitchFamily="49" charset="-122"/>
              </a:rPr>
              <a:t>对象实例</a:t>
            </a:r>
          </a:p>
          <a:p>
            <a:pPr lvl="1">
              <a:buNone/>
            </a:pPr>
            <a:r>
              <a:rPr lang="zh-CN" altLang="en-US" sz="1300" dirty="0" smtClean="0">
                <a:latin typeface="楷体_GB2312" pitchFamily="49" charset="-122"/>
                <a:ea typeface="楷体_GB2312" pitchFamily="49" charset="-122"/>
              </a:rPr>
              <a:t>						</a:t>
            </a: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driver = new </a:t>
            </a:r>
            <a:r>
              <a:rPr lang="en-US" altLang="zh-CN" sz="1300" dirty="0" err="1" smtClean="0">
                <a:latin typeface="楷体_GB2312" pitchFamily="49" charset="-122"/>
                <a:ea typeface="楷体_GB2312" pitchFamily="49" charset="-122"/>
              </a:rPr>
              <a:t>InternetExplorerDriver</a:t>
            </a: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();					</a:t>
            </a:r>
          </a:p>
          <a:p>
            <a:pPr lvl="1">
              <a:buNone/>
            </a:pP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						//</a:t>
            </a:r>
            <a:r>
              <a:rPr lang="zh-CN" altLang="en-US" sz="1300" dirty="0" smtClean="0">
                <a:latin typeface="楷体_GB2312" pitchFamily="49" charset="-122"/>
                <a:ea typeface="楷体_GB2312" pitchFamily="49" charset="-122"/>
              </a:rPr>
              <a:t>设置等待时间，以确保页面正常加载</a:t>
            </a:r>
          </a:p>
          <a:p>
            <a:pPr lvl="1">
              <a:buNone/>
            </a:pPr>
            <a:r>
              <a:rPr lang="zh-CN" altLang="en-US" sz="1300" dirty="0" smtClean="0">
                <a:latin typeface="楷体_GB2312" pitchFamily="49" charset="-122"/>
                <a:ea typeface="楷体_GB2312" pitchFamily="49" charset="-122"/>
              </a:rPr>
              <a:t>			      </a:t>
            </a:r>
            <a:r>
              <a:rPr lang="en-US" altLang="zh-CN" sz="1300" dirty="0" err="1" smtClean="0">
                <a:latin typeface="楷体_GB2312" pitchFamily="49" charset="-122"/>
                <a:ea typeface="楷体_GB2312" pitchFamily="49" charset="-122"/>
              </a:rPr>
              <a:t>driver.manage</a:t>
            </a: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().timeouts().</a:t>
            </a:r>
            <a:r>
              <a:rPr lang="en-US" altLang="zh-CN" sz="1300" dirty="0" err="1" smtClean="0">
                <a:latin typeface="楷体_GB2312" pitchFamily="49" charset="-122"/>
                <a:ea typeface="楷体_GB2312" pitchFamily="49" charset="-122"/>
              </a:rPr>
              <a:t>implicitlyWait</a:t>
            </a: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(30, </a:t>
            </a:r>
            <a:r>
              <a:rPr lang="en-US" altLang="zh-CN" sz="1300" dirty="0" err="1" smtClean="0">
                <a:latin typeface="楷体_GB2312" pitchFamily="49" charset="-122"/>
                <a:ea typeface="楷体_GB2312" pitchFamily="49" charset="-122"/>
              </a:rPr>
              <a:t>TimeUnit.SECONDS</a:t>
            </a: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) ;		            		        	           </a:t>
            </a:r>
          </a:p>
          <a:p>
            <a:pPr lvl="1">
              <a:buNone/>
            </a:pP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				   }catch(</a:t>
            </a:r>
            <a:r>
              <a:rPr lang="en-US" altLang="zh-CN" sz="1300" dirty="0" err="1" smtClean="0">
                <a:latin typeface="楷体_GB2312" pitchFamily="49" charset="-122"/>
                <a:ea typeface="楷体_GB2312" pitchFamily="49" charset="-122"/>
              </a:rPr>
              <a:t>IOException</a:t>
            </a: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 e){</a:t>
            </a:r>
          </a:p>
          <a:p>
            <a:pPr lvl="1">
              <a:buNone/>
            </a:pP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					   </a:t>
            </a:r>
            <a:r>
              <a:rPr lang="en-US" altLang="zh-CN" sz="1300" dirty="0" err="1" smtClean="0">
                <a:latin typeface="楷体_GB2312" pitchFamily="49" charset="-122"/>
                <a:ea typeface="楷体_GB2312" pitchFamily="49" charset="-122"/>
              </a:rPr>
              <a:t>System.out.println</a:t>
            </a: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("~~~~</a:t>
            </a:r>
            <a:r>
              <a:rPr lang="zh-CN" altLang="en-US" sz="1300" dirty="0" smtClean="0">
                <a:latin typeface="楷体_GB2312" pitchFamily="49" charset="-122"/>
                <a:ea typeface="楷体_GB2312" pitchFamily="49" charset="-122"/>
              </a:rPr>
              <a:t>程序抛出</a:t>
            </a:r>
            <a:r>
              <a:rPr lang="en-US" altLang="zh-CN" sz="1300" dirty="0" err="1" smtClean="0">
                <a:latin typeface="楷体_GB2312" pitchFamily="49" charset="-122"/>
                <a:ea typeface="楷体_GB2312" pitchFamily="49" charset="-122"/>
              </a:rPr>
              <a:t>IOException</a:t>
            </a:r>
            <a:r>
              <a:rPr lang="zh-CN" altLang="en-US" sz="1300" dirty="0" smtClean="0">
                <a:latin typeface="楷体_GB2312" pitchFamily="49" charset="-122"/>
                <a:ea typeface="楷体_GB2312" pitchFamily="49" charset="-122"/>
              </a:rPr>
              <a:t>异常</a:t>
            </a: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~~~");</a:t>
            </a:r>
          </a:p>
          <a:p>
            <a:pPr lvl="1">
              <a:buNone/>
            </a:pP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				   }</a:t>
            </a:r>
          </a:p>
          <a:p>
            <a:pPr lvl="1">
              <a:buNone/>
            </a:pP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				   catch(</a:t>
            </a:r>
            <a:r>
              <a:rPr lang="en-US" altLang="zh-CN" sz="1300" dirty="0" err="1" smtClean="0">
                <a:latin typeface="楷体_GB2312" pitchFamily="49" charset="-122"/>
                <a:ea typeface="楷体_GB2312" pitchFamily="49" charset="-122"/>
              </a:rPr>
              <a:t>SessionNotFoundException</a:t>
            </a: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 se){</a:t>
            </a:r>
          </a:p>
          <a:p>
            <a:pPr lvl="1">
              <a:buNone/>
            </a:pP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		       	 </a:t>
            </a:r>
            <a:r>
              <a:rPr lang="en-US" altLang="zh-CN" sz="1300" dirty="0" err="1" smtClean="0">
                <a:latin typeface="楷体_GB2312" pitchFamily="49" charset="-122"/>
                <a:ea typeface="楷体_GB2312" pitchFamily="49" charset="-122"/>
              </a:rPr>
              <a:t>System.out.println</a:t>
            </a: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("~~~~</a:t>
            </a:r>
            <a:r>
              <a:rPr lang="zh-CN" altLang="en-US" sz="1300" dirty="0" smtClean="0">
                <a:latin typeface="楷体_GB2312" pitchFamily="49" charset="-122"/>
                <a:ea typeface="楷体_GB2312" pitchFamily="49" charset="-122"/>
              </a:rPr>
              <a:t>程序抛出</a:t>
            </a:r>
            <a:r>
              <a:rPr lang="en-US" altLang="zh-CN" sz="1300" dirty="0" err="1" smtClean="0">
                <a:latin typeface="楷体_GB2312" pitchFamily="49" charset="-122"/>
                <a:ea typeface="楷体_GB2312" pitchFamily="49" charset="-122"/>
              </a:rPr>
              <a:t>SessionNotFoundException</a:t>
            </a:r>
            <a:r>
              <a:rPr lang="zh-CN" altLang="en-US" sz="1300" dirty="0" smtClean="0">
                <a:latin typeface="楷体_GB2312" pitchFamily="49" charset="-122"/>
                <a:ea typeface="楷体_GB2312" pitchFamily="49" charset="-122"/>
              </a:rPr>
              <a:t>异常，页面没有正常启动</a:t>
            </a: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~~~");</a:t>
            </a:r>
          </a:p>
          <a:p>
            <a:pPr lvl="1">
              <a:buNone/>
            </a:pP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		       }			             </a:t>
            </a:r>
          </a:p>
          <a:p>
            <a:pPr lvl="1">
              <a:buNone/>
            </a:pP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				return driver;</a:t>
            </a:r>
          </a:p>
          <a:p>
            <a:pPr lvl="1">
              <a:buNone/>
            </a:pPr>
            <a:r>
              <a:rPr lang="en-US" altLang="zh-CN" sz="1300" dirty="0" smtClean="0">
                <a:latin typeface="楷体_GB2312" pitchFamily="49" charset="-122"/>
                <a:ea typeface="楷体_GB2312" pitchFamily="49" charset="-122"/>
              </a:rPr>
              <a:t>   }</a:t>
            </a:r>
            <a:endParaRPr lang="en-US" altLang="zh-CN" sz="1300" dirty="0" smtClean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11114"/>
            <a:ext cx="8229600" cy="654032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脚本处理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07223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CN" sz="2000" b="1" dirty="0" err="1" smtClean="0">
                <a:latin typeface="楷体_GB2312" pitchFamily="49" charset="-122"/>
                <a:ea typeface="楷体_GB2312" pitchFamily="49" charset="-122"/>
              </a:rPr>
              <a:t>WebDriver</a:t>
            </a:r>
            <a:r>
              <a:rPr lang="en-US" altLang="zh-CN" sz="2000" b="1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</a:rPr>
              <a:t>获取操作浏览器</a:t>
            </a:r>
            <a:endParaRPr lang="en-US" altLang="zh-CN" sz="2000" b="1" dirty="0" smtClean="0">
              <a:latin typeface="楷体_GB2312" pitchFamily="49" charset="-122"/>
              <a:ea typeface="楷体_GB2312" pitchFamily="49" charset="-122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sz="2000" b="1" dirty="0" smtClean="0">
                <a:latin typeface="楷体_GB2312" pitchFamily="49" charset="-122"/>
                <a:ea typeface="楷体_GB2312" pitchFamily="49" charset="-122"/>
              </a:rPr>
              <a:t>CreateWebDriver.java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}else if(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exploreType.equals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("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firefox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")){         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	     try{		      	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			       //new</a:t>
            </a:r>
            <a:r>
              <a:rPr lang="zh-CN" altLang="en-US" sz="1500" dirty="0" smtClean="0">
                <a:latin typeface="楷体_GB2312" pitchFamily="49" charset="-122"/>
                <a:ea typeface="楷体_GB2312" pitchFamily="49" charset="-122"/>
              </a:rPr>
              <a:t>一个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FirefoxDriver</a:t>
            </a:r>
            <a:r>
              <a:rPr lang="zh-CN" altLang="en-US" sz="1500" dirty="0" smtClean="0">
                <a:latin typeface="楷体_GB2312" pitchFamily="49" charset="-122"/>
                <a:ea typeface="楷体_GB2312" pitchFamily="49" charset="-122"/>
              </a:rPr>
              <a:t>对象实例</a:t>
            </a:r>
          </a:p>
          <a:p>
            <a:pPr lvl="1">
              <a:buNone/>
            </a:pPr>
            <a:r>
              <a:rPr lang="zh-CN" altLang="en-US" sz="1500" dirty="0" smtClean="0">
                <a:latin typeface="楷体_GB2312" pitchFamily="49" charset="-122"/>
                <a:ea typeface="楷体_GB2312" pitchFamily="49" charset="-122"/>
              </a:rPr>
              <a:t>			       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driver=new 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FirefoxDriver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();		       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			       //</a:t>
            </a:r>
            <a:r>
              <a:rPr lang="zh-CN" altLang="en-US" sz="1500" dirty="0" smtClean="0">
                <a:latin typeface="楷体_GB2312" pitchFamily="49" charset="-122"/>
                <a:ea typeface="楷体_GB2312" pitchFamily="49" charset="-122"/>
              </a:rPr>
              <a:t>设置等待时间，以确保页面正常加载</a:t>
            </a:r>
          </a:p>
          <a:p>
            <a:pPr lvl="1">
              <a:buNone/>
            </a:pPr>
            <a:r>
              <a:rPr lang="zh-CN" altLang="en-US" sz="1500" dirty="0" smtClean="0">
                <a:latin typeface="楷体_GB2312" pitchFamily="49" charset="-122"/>
                <a:ea typeface="楷体_GB2312" pitchFamily="49" charset="-122"/>
              </a:rPr>
              <a:t>			       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driver.manage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().timeouts().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implicitlyWait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(30, 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TimeUnit.SECONDS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) ;					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	        }catch(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IOException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ie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){		         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		         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System.out.println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("~~~~</a:t>
            </a:r>
            <a:r>
              <a:rPr lang="zh-CN" altLang="en-US" sz="1500" dirty="0" smtClean="0">
                <a:latin typeface="楷体_GB2312" pitchFamily="49" charset="-122"/>
                <a:ea typeface="楷体_GB2312" pitchFamily="49" charset="-122"/>
              </a:rPr>
              <a:t>程序抛出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IOException</a:t>
            </a:r>
            <a:r>
              <a:rPr lang="zh-CN" altLang="en-US" sz="1500" dirty="0" smtClean="0">
                <a:latin typeface="楷体_GB2312" pitchFamily="49" charset="-122"/>
                <a:ea typeface="楷体_GB2312" pitchFamily="49" charset="-122"/>
              </a:rPr>
              <a:t>异常，请检查原因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~~~");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	        }	          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	     return driver;	          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	 }else{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	      throw new 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IllegalStateException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("selected explorer is not 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supported:WebDriver</a:t>
            </a:r>
            <a:r>
              <a:rPr lang="zh-CN" altLang="en-US" sz="1500" dirty="0" smtClean="0">
                <a:latin typeface="楷体_GB2312" pitchFamily="49" charset="-122"/>
                <a:ea typeface="楷体_GB2312" pitchFamily="49" charset="-122"/>
              </a:rPr>
              <a:t>不支持您所使用的浏览器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");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	    }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	}			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642918"/>
            <a:ext cx="8786874" cy="60007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CN" sz="2200" b="1" dirty="0" err="1" smtClean="0">
                <a:latin typeface="楷体_GB2312" pitchFamily="49" charset="-122"/>
                <a:ea typeface="楷体_GB2312" pitchFamily="49" charset="-122"/>
              </a:rPr>
              <a:t>WebDriver</a:t>
            </a:r>
            <a:r>
              <a:rPr lang="en-US" altLang="zh-CN" sz="2200" b="1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200" b="1" dirty="0" smtClean="0">
                <a:latin typeface="楷体_GB2312" pitchFamily="49" charset="-122"/>
                <a:ea typeface="楷体_GB2312" pitchFamily="49" charset="-122"/>
              </a:rPr>
              <a:t>获取操作浏览器</a:t>
            </a:r>
            <a:endParaRPr lang="en-US" altLang="zh-CN" sz="2200" b="1" dirty="0" smtClean="0">
              <a:latin typeface="楷体_GB2312" pitchFamily="49" charset="-122"/>
              <a:ea typeface="楷体_GB2312" pitchFamily="49" charset="-122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sz="1800" b="1" dirty="0" smtClean="0">
                <a:latin typeface="楷体_GB2312" pitchFamily="49" charset="-122"/>
                <a:ea typeface="楷体_GB2312" pitchFamily="49" charset="-122"/>
              </a:rPr>
              <a:t>QuitWebDriver.java</a:t>
            </a:r>
            <a:endParaRPr lang="en-US" altLang="zh-CN" sz="1800" b="1" dirty="0" smtClean="0">
              <a:latin typeface="楷体_GB2312" pitchFamily="49" charset="-122"/>
              <a:ea typeface="楷体_GB2312" pitchFamily="49" charset="-122"/>
            </a:endParaRP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public class 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QuitWebDriver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{	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	public void 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quitWebDriver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WebDriver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driver){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Set&lt;String&gt; windows=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driver.getWindowHandles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();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for(String a:windows){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    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driver.switchTo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().window(a).close();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}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try {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    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Thread.sleep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(15);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    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driver.quit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();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} catch (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InterruptedException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ex) {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    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System.out.println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("~~~~</a:t>
            </a:r>
            <a:r>
              <a:rPr lang="zh-CN" altLang="en-US" sz="1600" dirty="0" smtClean="0">
                <a:latin typeface="楷体_GB2312" pitchFamily="49" charset="-122"/>
                <a:ea typeface="楷体_GB2312" pitchFamily="49" charset="-122"/>
              </a:rPr>
              <a:t>程序抛出</a:t>
            </a:r>
            <a:r>
              <a:rPr lang="en-US" altLang="zh-CN" sz="1600" dirty="0" err="1" smtClean="0">
                <a:latin typeface="楷体_GB2312" pitchFamily="49" charset="-122"/>
                <a:ea typeface="楷体_GB2312" pitchFamily="49" charset="-122"/>
              </a:rPr>
              <a:t>InterruptedException</a:t>
            </a:r>
            <a:r>
              <a:rPr lang="zh-CN" altLang="en-US" sz="1600" dirty="0" smtClean="0">
                <a:latin typeface="楷体_GB2312" pitchFamily="49" charset="-122"/>
                <a:ea typeface="楷体_GB2312" pitchFamily="49" charset="-122"/>
              </a:rPr>
              <a:t>异常</a:t>
            </a: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~~~");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    }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    }</a:t>
            </a:r>
          </a:p>
          <a:p>
            <a:pPr lvl="1">
              <a:buNone/>
            </a:pPr>
            <a:r>
              <a:rPr lang="en-US" altLang="zh-CN" sz="1600" dirty="0" smtClean="0">
                <a:latin typeface="楷体_GB2312" pitchFamily="49" charset="-122"/>
                <a:ea typeface="楷体_GB2312" pitchFamily="49" charset="-122"/>
              </a:rPr>
              <a:t>}</a:t>
            </a:r>
            <a:endParaRPr lang="zh-CN" altLang="en-US" sz="16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11114"/>
            <a:ext cx="8229600" cy="654032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脚本处理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6000792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sz="3600" b="1" dirty="0" smtClean="0">
                <a:latin typeface="楷体_GB2312" pitchFamily="49" charset="-122"/>
                <a:ea typeface="楷体_GB2312" pitchFamily="49" charset="-122"/>
              </a:rPr>
              <a:t>具体业务操作</a:t>
            </a:r>
            <a:endParaRPr lang="en-US" altLang="zh-CN" sz="3600" b="1" dirty="0" smtClean="0">
              <a:latin typeface="楷体_GB2312" pitchFamily="49" charset="-122"/>
              <a:ea typeface="楷体_GB2312" pitchFamily="49" charset="-122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sz="3300" b="1" dirty="0" smtClean="0">
                <a:latin typeface="楷体_GB2312" pitchFamily="49" charset="-122"/>
                <a:ea typeface="楷体_GB2312" pitchFamily="49" charset="-122"/>
              </a:rPr>
              <a:t>MobileOpOrderNew.java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private 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boolean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errorHandle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WebDriver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driver,String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errorMsg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){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String 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bodyText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 = 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driver.findElement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By.cssSelector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("BODY")).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getText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();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if(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bodyText.matches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("^[\\s\\S]*HTTP 500 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－内部服务器错误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[\\s\\S]*$")){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	results = "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失败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";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   	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System.out.println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("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用户下单失败，开始发送邮件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");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   	//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设置邮件标题</a:t>
            </a:r>
          </a:p>
          <a:p>
            <a:pPr lvl="1">
              <a:buNone/>
            </a:pP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	   	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mail.setSubject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("96515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家庭服务网自动化测试用例：移动客服坐席平台下单，测试结果：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"+results);	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   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   	//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设置邮件内容	</a:t>
            </a:r>
          </a:p>
          <a:p>
            <a:pPr lvl="1">
              <a:buNone/>
            </a:pP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		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mail.setContent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("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自动化用例执行时间为：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"+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getStringDateShort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()+"&lt;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&gt;"+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					"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本用例主要测试点为：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&lt;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&gt;"+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			        "1.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登录客服坐席平台 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&lt;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&gt;" +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			        "2.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输入关键字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\"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移动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\"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搜索企业，然后下单 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&lt;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&gt;"+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			        "3.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输入相关资料，完成下单 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&lt;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&gt;"+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			        "===========================================================&lt;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&gt;"+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			        "&lt;b&gt;&lt;font color=\"red\"&gt;"+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errorMsg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+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			        "&lt;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&gt;"+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			        "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页面报错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500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，可能服务器宕机，请检查原因，当前页面返回的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url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链接为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:&lt;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&gt;"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			        +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driver.getCurrentUrl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()+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			        "&lt;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&gt;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当前页面的内容为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:&lt;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&gt;"+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			        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driver.getPageSource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()+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			        "&lt;/font&gt;&lt;/b&gt;");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	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   	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mail.send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();    	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   	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System.out.println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("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！！！</a:t>
            </a:r>
            <a:r>
              <a:rPr lang="en-US" altLang="zh-CN" sz="2400" dirty="0" err="1" smtClean="0">
                <a:latin typeface="楷体_GB2312" pitchFamily="49" charset="-122"/>
                <a:ea typeface="楷体_GB2312" pitchFamily="49" charset="-122"/>
              </a:rPr>
              <a:t>errorHandle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方法中页面报错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500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，请检查服务器！！！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");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   		   	</a:t>
            </a:r>
          </a:p>
          <a:p>
            <a:pPr lvl="1">
              <a:buNone/>
            </a:pP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	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}</a:t>
            </a:r>
            <a:endParaRPr lang="en-US" altLang="zh-CN" sz="2400" dirty="0" smtClean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60324"/>
            <a:ext cx="8229600" cy="654032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脚本处理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642918"/>
            <a:ext cx="8643998" cy="6215082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sz="5000" b="1" dirty="0" smtClean="0">
                <a:latin typeface="楷体_GB2312" pitchFamily="49" charset="-122"/>
                <a:ea typeface="楷体_GB2312" pitchFamily="49" charset="-122"/>
              </a:rPr>
              <a:t>具体业务操作</a:t>
            </a:r>
            <a:endParaRPr lang="en-US" altLang="zh-CN" sz="5000" b="1" dirty="0" smtClean="0">
              <a:latin typeface="楷体_GB2312" pitchFamily="49" charset="-122"/>
              <a:ea typeface="楷体_GB2312" pitchFamily="49" charset="-122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sz="4500" b="1" dirty="0" smtClean="0">
                <a:latin typeface="楷体_GB2312" pitchFamily="49" charset="-122"/>
                <a:ea typeface="楷体_GB2312" pitchFamily="49" charset="-122"/>
              </a:rPr>
              <a:t>MobileOpOrderNew.java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}else if(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bodyText.matches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("^[\\s\\S]*404[\\s\\S]*$")){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		results = "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失败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";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	   	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System.out.println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("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errorHandle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方法中用户下单失败，开始发送提醒邮件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");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	   	//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设置邮件标题</a:t>
            </a:r>
          </a:p>
          <a:p>
            <a:pPr lvl="1">
              <a:buNone/>
            </a:pP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	   	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mail.setSubject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("96515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家庭服务网自动化测试用例：移动客服坐席平台下单，测试结果：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"+results);	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	   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	   	//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设置邮件内容	</a:t>
            </a:r>
          </a:p>
          <a:p>
            <a:pPr lvl="1">
              <a:buNone/>
            </a:pP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		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mail.setContent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("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自动化用例执行时间为：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"+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getStringDateShort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()+"&lt;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&gt;"+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						"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本用例主要测试点为：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&lt;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&gt;"+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				        "1.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登录客服坐席平台 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&lt;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&gt;" +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				        "2.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输入关键字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\"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移动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\"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搜索企业，然后下单 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&lt;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&gt;"+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				        "3.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输入相关资料，完成下单 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&lt;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&gt;"+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				        "===========================================================&lt;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&gt;"+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				        "&lt;b&gt;&lt;font color=\"red\"&gt;"+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errorMsg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+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				        "&lt;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&gt;"+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				        "&lt;b&gt;&lt;font color=\"red\"&gt;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页面报错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404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，可能页面丢失，请检查原因，当前页面返回的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url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链接为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:&lt;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&gt;"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				        +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driver.getCurrentUrl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()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				        +"&lt;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&gt;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当前页面的内容为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:&lt;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&gt;"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				        +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driver.getPageSource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()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				        +"&lt;/font&gt;&lt;/b&gt;");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		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mail.send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(); 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		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		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System.out.println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("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！！！</a:t>
            </a:r>
            <a:r>
              <a:rPr lang="en-US" altLang="zh-CN" sz="3200" dirty="0" err="1" smtClean="0">
                <a:latin typeface="楷体_GB2312" pitchFamily="49" charset="-122"/>
                <a:ea typeface="楷体_GB2312" pitchFamily="49" charset="-122"/>
              </a:rPr>
              <a:t>errorHandle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方法中页面报错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404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，可能页面丢失，请检查原因！！！</a:t>
            </a: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");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		</a:t>
            </a:r>
          </a:p>
          <a:p>
            <a:pPr lvl="1">
              <a:buNone/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	}</a:t>
            </a:r>
            <a:endParaRPr lang="zh-CN" altLang="en-US" sz="32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11114"/>
            <a:ext cx="8229600" cy="654032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脚本处理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215082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sz="8000" b="1" dirty="0" smtClean="0">
                <a:latin typeface="楷体_GB2312" pitchFamily="49" charset="-122"/>
                <a:ea typeface="楷体_GB2312" pitchFamily="49" charset="-122"/>
              </a:rPr>
              <a:t>具体业务操作</a:t>
            </a:r>
            <a:endParaRPr lang="en-US" altLang="zh-CN" sz="8000" b="1" dirty="0" smtClean="0">
              <a:latin typeface="楷体_GB2312" pitchFamily="49" charset="-122"/>
              <a:ea typeface="楷体_GB2312" pitchFamily="49" charset="-122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sz="7200" b="1" dirty="0" smtClean="0">
                <a:latin typeface="楷体_GB2312" pitchFamily="49" charset="-122"/>
                <a:ea typeface="楷体_GB2312" pitchFamily="49" charset="-122"/>
              </a:rPr>
              <a:t>MobileOpOrderNew.java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else{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	results = "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失败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";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   	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System.out.println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("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errorHandle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方法中页面报错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404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，开始发送提醒邮件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");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   	//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设置邮件标题</a:t>
            </a:r>
          </a:p>
          <a:p>
            <a:pPr>
              <a:buNone/>
            </a:pP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	   	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mail.setSubject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("96515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家庭服务网自动化测试用例：移动客服坐席平台下单，测试结果：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"+results);	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   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   	//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设置邮件内容	</a:t>
            </a:r>
          </a:p>
          <a:p>
            <a:pPr>
              <a:buNone/>
            </a:pP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		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mail.setContent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("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自动化用例执行时间为：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"+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getStringDateShort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()+"&lt;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&gt;"+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					"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本用例主要测试点为：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&lt;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&gt;"+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			        "1.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登录客服坐席平台 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&lt;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&gt;" +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			        "2.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输入关键字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\"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移动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\"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搜索企业，然后下单 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&lt;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&gt;"+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			        "3.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输入相关资料，完成下单 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&lt;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&gt;"+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			        "===========================================================&lt;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&gt;"+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			        "&lt;b&gt;&lt;font color=\"red\"&gt;"+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errorMsg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+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			        "&lt;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&gt;"+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			        "&lt;b&gt;&lt;font color=\"red\"&gt;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请检查，当前页面返回的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url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链接为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:&lt;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&gt;"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			        +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driver.getCurrentUrl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()+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			        "&lt;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&gt;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当前页面的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title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为：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&lt;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&gt;"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			        +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driver.getTitle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()+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			        "&lt;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&gt;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当前页面的内容为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:&lt;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br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&gt;"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			        +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driver.getPageSource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()+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			        "&lt;/font&gt;&lt;/b&gt;");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	//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发送邮件</a:t>
            </a:r>
          </a:p>
          <a:p>
            <a:pPr>
              <a:buNone/>
            </a:pP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		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mail.send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(); 	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	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	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System.out.println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("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！！！</a:t>
            </a:r>
            <a:r>
              <a:rPr lang="en-US" altLang="zh-CN" sz="4600" dirty="0" err="1" smtClean="0">
                <a:latin typeface="楷体_GB2312" pitchFamily="49" charset="-122"/>
                <a:ea typeface="楷体_GB2312" pitchFamily="49" charset="-122"/>
              </a:rPr>
              <a:t>errorHandle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方法中出现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500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和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404</a:t>
            </a:r>
            <a:r>
              <a:rPr lang="zh-CN" altLang="en-US" sz="4600" dirty="0" smtClean="0">
                <a:latin typeface="楷体_GB2312" pitchFamily="49" charset="-122"/>
                <a:ea typeface="楷体_GB2312" pitchFamily="49" charset="-122"/>
              </a:rPr>
              <a:t>以外的问题，请检查！！！</a:t>
            </a: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");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}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	return false;</a:t>
            </a:r>
          </a:p>
          <a:p>
            <a:pPr>
              <a:buNone/>
            </a:pPr>
            <a:r>
              <a:rPr lang="en-US" altLang="zh-CN" sz="4600" dirty="0" smtClean="0">
                <a:latin typeface="楷体_GB2312" pitchFamily="49" charset="-122"/>
                <a:ea typeface="楷体_GB2312" pitchFamily="49" charset="-122"/>
              </a:rPr>
              <a:t>}</a:t>
            </a:r>
            <a:endParaRPr lang="zh-CN" altLang="en-US" sz="46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11114"/>
            <a:ext cx="8229600" cy="654032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脚本处理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607223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</a:rPr>
              <a:t>邮件通知或告警</a:t>
            </a:r>
            <a:endParaRPr lang="en-US" altLang="zh-CN" sz="2000" b="1" dirty="0" smtClean="0">
              <a:latin typeface="楷体_GB2312" pitchFamily="49" charset="-122"/>
              <a:ea typeface="楷体_GB2312" pitchFamily="49" charset="-122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sz="1800" b="1" dirty="0" smtClean="0">
                <a:latin typeface="楷体_GB2312" pitchFamily="49" charset="-122"/>
                <a:ea typeface="楷体_GB2312" pitchFamily="49" charset="-122"/>
              </a:rPr>
              <a:t>Mail.java</a:t>
            </a:r>
          </a:p>
          <a:p>
            <a:pPr lvl="1">
              <a:buNone/>
            </a:pPr>
            <a:r>
              <a:rPr lang="en-US" altLang="zh-CN" dirty="0" smtClean="0"/>
              <a:t> 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public 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HashMap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&lt;String, String&gt; send(){  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HashMap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&lt;String, String&gt; map=new 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HashMap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&lt;String, String&gt;();  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map.put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("state", "success");  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        String message="</a:t>
            </a:r>
            <a:r>
              <a:rPr lang="zh-CN" altLang="en-US" sz="1500" dirty="0" smtClean="0">
                <a:latin typeface="楷体_GB2312" pitchFamily="49" charset="-122"/>
                <a:ea typeface="楷体_GB2312" pitchFamily="49" charset="-122"/>
              </a:rPr>
              <a:t>邮件发送成功！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";  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        Session 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session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=null;  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        Properties props = 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System.getProperties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();  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props.put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("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mail.smtp.host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", 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smtpServer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);  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        if(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ifAuth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){ //</a:t>
            </a:r>
            <a:r>
              <a:rPr lang="zh-CN" altLang="en-US" sz="1500" dirty="0" smtClean="0">
                <a:latin typeface="楷体_GB2312" pitchFamily="49" charset="-122"/>
                <a:ea typeface="楷体_GB2312" pitchFamily="49" charset="-122"/>
              </a:rPr>
              <a:t>服务器需要身份认证  </a:t>
            </a:r>
          </a:p>
          <a:p>
            <a:pPr lvl="1">
              <a:buNone/>
            </a:pPr>
            <a:r>
              <a:rPr lang="zh-CN" altLang="en-US" sz="1500" dirty="0" smtClean="0">
                <a:latin typeface="楷体_GB2312" pitchFamily="49" charset="-122"/>
                <a:ea typeface="楷体_GB2312" pitchFamily="49" charset="-122"/>
              </a:rPr>
              <a:t>            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props.put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("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mail.smtp.auth","true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");     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            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SmtpAuth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smtpAuth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=new 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SmtpAuth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username,password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);  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            session=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Session.getDefaultInstance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(props, 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smtpAuth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);   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        }else{  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            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props.put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("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mail.smtp.auth","false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");  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            session=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Session.getDefaultInstance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(props, null);  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        }  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lang="en-US" altLang="zh-CN" sz="1500" dirty="0" err="1" smtClean="0">
                <a:latin typeface="楷体_GB2312" pitchFamily="49" charset="-122"/>
                <a:ea typeface="楷体_GB2312" pitchFamily="49" charset="-122"/>
              </a:rPr>
              <a:t>session.setDebug</a:t>
            </a: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(true);  </a:t>
            </a:r>
          </a:p>
          <a:p>
            <a:pPr lvl="1">
              <a:buNone/>
            </a:pPr>
            <a:r>
              <a:rPr lang="en-US" altLang="zh-CN" sz="1500" dirty="0" smtClean="0">
                <a:latin typeface="楷体_GB2312" pitchFamily="49" charset="-122"/>
                <a:ea typeface="楷体_GB2312" pitchFamily="49" charset="-122"/>
              </a:rPr>
              <a:t>        Transport trans = null; </a:t>
            </a:r>
            <a:endParaRPr lang="zh-CN" altLang="en-US" sz="15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11114"/>
            <a:ext cx="8229600" cy="654032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脚本处理</a:t>
            </a:r>
            <a:endParaRPr lang="zh-CN" alt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624</Words>
  <PresentationFormat>全屏显示(4:3)</PresentationFormat>
  <Paragraphs>347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</vt:lpstr>
      <vt:lpstr>Selenium自动化测试脚本 个性化处理和优化</vt:lpstr>
      <vt:lpstr>目录</vt:lpstr>
      <vt:lpstr>脚本处理</vt:lpstr>
      <vt:lpstr>脚本处理</vt:lpstr>
      <vt:lpstr>脚本处理</vt:lpstr>
      <vt:lpstr>脚本处理</vt:lpstr>
      <vt:lpstr>脚本处理</vt:lpstr>
      <vt:lpstr>脚本处理</vt:lpstr>
      <vt:lpstr>脚本处理</vt:lpstr>
      <vt:lpstr>脚本处理</vt:lpstr>
      <vt:lpstr>脚本处理</vt:lpstr>
      <vt:lpstr>脚本处理</vt:lpstr>
      <vt:lpstr>脚本处理</vt:lpstr>
      <vt:lpstr>脚本处理</vt:lpstr>
      <vt:lpstr>脚本处理</vt:lpstr>
      <vt:lpstr>脚本处理</vt:lpstr>
      <vt:lpstr>Q&amp;A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Selenium自动化测试脚本 个性化处理和优化</dc:title>
  <cp:lastModifiedBy>微软用户</cp:lastModifiedBy>
  <cp:revision>42</cp:revision>
  <dcterms:modified xsi:type="dcterms:W3CDTF">2013-05-14T09:18:40Z</dcterms:modified>
</cp:coreProperties>
</file>