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4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58" y="78"/>
      </p:cViewPr>
      <p:guideLst/>
    </p:cSldViewPr>
  </p:notes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3FE19031-B232-48D5-856B-FA918A8C8620}" type="datetime1">
              <a:rPr lang="zh-CN" altLang="en-US"/>
              <a:pPr/>
              <a:t>2016/5/4</a:t>
            </a:fld>
            <a:endParaRPr lang="zh-CN" altLang="en-US" sz="1200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 cmpd="sng">
            <a:noFill/>
            <a:bevel/>
            <a:headEnd/>
            <a:tailEnd/>
          </a:ln>
        </p:spPr>
      </p:sp>
      <p:sp>
        <p:nvSpPr>
          <p:cNvPr id="307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12700" cmpd="sng">
            <a:noFill/>
            <a:bevel/>
            <a:headEnd/>
            <a:tailEnd/>
          </a:ln>
        </p:spPr>
        <p:txBody>
          <a:bodyPr anchor="ctr"/>
          <a:lstStyle/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altLang="en-US" sz="1200"/>
              <a:t>单击此处编辑母版文本样式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altLang="en-US" sz="1200"/>
              <a:t>第二级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altLang="en-US" sz="1200"/>
              <a:t>第三级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altLang="en-US" sz="1200"/>
              <a:t>第四级</a:t>
            </a:r>
          </a:p>
          <a:p>
            <a:pPr defTabSz="0" eaLnBrk="0" hangingPunct="0">
              <a:spcBef>
                <a:spcPct val="30000"/>
              </a:spcBef>
              <a:buFontTx/>
              <a:buNone/>
            </a:pPr>
            <a:r>
              <a:rPr lang="zh-CN" altLang="en-US" sz="1200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AA7B994-607B-467F-A2EF-B5CCF0E72D53}" type="slidenum">
              <a:rPr lang="zh-CN" altLang="en-US"/>
              <a:pPr/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3693395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019800" cy="4873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1568450" y="6245225"/>
            <a:ext cx="6164263" cy="476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中科信软高级培训中心  www.info-soft.cn    www.zksoft.org   010-62883247</a:t>
            </a:r>
          </a:p>
          <a:p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中科信软高级培训中心  www.info-soft.cn    www.zksoft.org   010-62883247</a:t>
            </a:r>
          </a:p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5/4/2016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r>
              <a:rPr lang="zh-CN" altLang="en-US" sz="2400" dirty="0">
                <a:solidFill>
                  <a:schemeClr val="tx1"/>
                </a:solidFill>
                <a:ea typeface="宋体" pitchFamily="2" charset="-122"/>
              </a:rPr>
              <a:t> </a:t>
            </a:r>
            <a:r>
              <a:rPr lang="zh-CN" altLang="en-US" sz="4000" dirty="0">
                <a:solidFill>
                  <a:schemeClr val="tx1"/>
                </a:solidFill>
                <a:ea typeface="宋体" pitchFamily="2" charset="-122"/>
              </a:rPr>
              <a:t>第十四章</a:t>
            </a:r>
            <a:r>
              <a:rPr lang="zh-CN" altLang="en-US" sz="2800" dirty="0">
                <a:solidFill>
                  <a:schemeClr val="tx1"/>
                </a:solidFill>
                <a:ea typeface="宋体" pitchFamily="2" charset="-122"/>
              </a:rPr>
              <a:t>                     </a:t>
            </a:r>
            <a:br>
              <a:rPr lang="zh-CN" altLang="en-US" sz="2800" dirty="0">
                <a:solidFill>
                  <a:schemeClr val="tx1"/>
                </a:solidFill>
                <a:ea typeface="宋体" pitchFamily="2" charset="-122"/>
              </a:rPr>
            </a:br>
            <a:r>
              <a:rPr lang="zh-CN" altLang="en-US" sz="2800" dirty="0">
                <a:solidFill>
                  <a:schemeClr val="tx1"/>
                </a:solidFill>
                <a:ea typeface="宋体" pitchFamily="2" charset="-122"/>
              </a:rPr>
              <a:t>                       </a:t>
            </a:r>
            <a:r>
              <a:rPr lang="zh-CN" altLang="en-US" sz="3600" b="0" dirty="0">
                <a:solidFill>
                  <a:schemeClr val="tx1"/>
                </a:solidFill>
                <a:ea typeface="宋体" pitchFamily="2" charset="-122"/>
              </a:rPr>
              <a:t>多进程编程基础及实例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019800" cy="48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endParaRPr lang="zh-CN" altLang="zh-CN"/>
          </a:p>
        </p:txBody>
      </p:sp>
      <p:sp>
        <p:nvSpPr>
          <p:cNvPr id="13315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876300" y="1676400"/>
            <a:ext cx="8267700" cy="464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4000" b="1"/>
              <a:t>当进程结束的时候通过</a:t>
            </a:r>
            <a:r>
              <a:rPr lang="en-US" sz="4000" b="1"/>
              <a:t>exitcode</a:t>
            </a:r>
            <a:r>
              <a:rPr lang="zh-CN" altLang="en-US" sz="4000" b="1"/>
              <a:t>属性可以获得状态码</a:t>
            </a:r>
            <a:endParaRPr 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zh-CN" altLang="en-US" sz="4000" b="1"/>
          </a:p>
          <a:p>
            <a:pPr marL="0" indent="0">
              <a:buFont typeface="Wingdings" pitchFamily="2" charset="2"/>
              <a:buNone/>
            </a:pPr>
            <a:endParaRPr lang="zh-CN" altLang="en-US"/>
          </a:p>
        </p:txBody>
      </p:sp>
      <p:graphicFrame>
        <p:nvGraphicFramePr>
          <p:cNvPr id="13316" name="表格 8"/>
          <p:cNvGraphicFramePr>
            <a:graphicFrameLocks noGrp="1"/>
          </p:cNvGraphicFramePr>
          <p:nvPr/>
        </p:nvGraphicFramePr>
        <p:xfrm>
          <a:off x="1851025" y="3635375"/>
          <a:ext cx="5480050" cy="920115"/>
        </p:xfrm>
        <a:graphic>
          <a:graphicData uri="http://schemas.openxmlformats.org/drawingml/2006/table">
            <a:tbl>
              <a:tblPr/>
              <a:tblGrid>
                <a:gridCol w="2740025"/>
                <a:gridCol w="274002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Exit Code 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pitchFamily="34" charset="0"/>
                        <a:sym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9C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  <a:sym typeface="Arial" pitchFamily="34" charset="0"/>
                        </a:rPr>
                        <a:t>含义</a:t>
                      </a:r>
                      <a:endParaRPr kumimoji="0" lang="zh-CN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pitchFamily="34" charset="0"/>
                        <a:sym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9CDA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== 0 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&gt; 0 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&lt; 0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pitchFamily="34" charset="0"/>
                        <a:sym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E9C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没有错误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进程有一个错误，并退出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just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进程被杀，信号是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-1 * exitcode.</a:t>
                      </a:r>
                      <a:endPara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pitchFamily="34" charset="0"/>
                        <a:sym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019800" cy="48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endParaRPr lang="zh-CN" altLang="zh-CN"/>
          </a:p>
        </p:txBody>
      </p:sp>
      <p:sp>
        <p:nvSpPr>
          <p:cNvPr id="14339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876300" y="1676400"/>
            <a:ext cx="8267700" cy="464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3600" b="1"/>
              <a:t>也可以通过继承的方式产生子进程</a:t>
            </a:r>
            <a:endParaRPr lang="en-US" sz="3600" b="1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zh-CN" altLang="en-US" sz="3600" b="1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zh-CN" altLang="en-US" sz="3600" b="1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/>
              <a:t>class Worker(multiprocessing.Process):</a:t>
            </a:r>
            <a:endParaRPr lang="zh-CN" altLang="en-US" sz="3600" b="1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/>
              <a:t>    def run(self):</a:t>
            </a:r>
            <a:endParaRPr lang="zh-CN" altLang="en-US" sz="3600" b="1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/>
              <a:t>        print 'In %s' % self.name</a:t>
            </a:r>
            <a:endParaRPr lang="zh-CN" altLang="en-US" sz="3600" b="1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/>
              <a:t>        return</a:t>
            </a:r>
            <a:endParaRPr lang="zh-CN" altLang="en-US" sz="3600" b="1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zh-CN" altLang="en-US" sz="36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019800" cy="48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zh-CN" altLang="en-US">
                <a:ea typeface="宋体" pitchFamily="2" charset="-122"/>
              </a:rPr>
              <a:t>多进程编程的优点</a:t>
            </a:r>
          </a:p>
        </p:txBody>
      </p:sp>
      <p:sp>
        <p:nvSpPr>
          <p:cNvPr id="5123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876300" y="1676400"/>
            <a:ext cx="8267700" cy="464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zh-CN" altLang="en-US" sz="4000" b="1"/>
              <a:t>多进程不受</a:t>
            </a:r>
            <a:r>
              <a:rPr lang="en-US" sz="4000" b="1"/>
              <a:t>GIL</a:t>
            </a:r>
            <a:r>
              <a:rPr lang="zh-CN" altLang="en-US" sz="4000" b="1"/>
              <a:t>的限制，所以可以充分利用多处理器，提高并发。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019800" cy="48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zh-CN" altLang="en-US">
                <a:ea typeface="宋体" pitchFamily="2" charset="-122"/>
              </a:rPr>
              <a:t>最简单的多进程的方法</a:t>
            </a:r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876300" y="1676400"/>
            <a:ext cx="8267700" cy="464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zh-CN" altLang="en-US" sz="4000" b="1" dirty="0"/>
              <a:t>最简单的产生第二个进程的方法是用一个目标函数实例化一个</a:t>
            </a:r>
            <a:r>
              <a:rPr lang="en-US" sz="4000" b="1" dirty="0"/>
              <a:t>Process</a:t>
            </a:r>
            <a:r>
              <a:rPr lang="zh-CN" altLang="en-US" sz="4000" b="1" dirty="0"/>
              <a:t>对象，并调用</a:t>
            </a:r>
            <a:r>
              <a:rPr lang="en-US" sz="4000" b="1" dirty="0"/>
              <a:t>start()</a:t>
            </a:r>
            <a:r>
              <a:rPr lang="zh-CN" altLang="en-US" sz="4000" b="1" dirty="0"/>
              <a:t>让它工作。</a:t>
            </a:r>
            <a:endParaRPr lang="en-US" sz="40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zh-CN" altLang="en-US" sz="40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4000" b="1" dirty="0"/>
              <a:t>     p = </a:t>
            </a:r>
            <a:r>
              <a:rPr lang="en-US" sz="4000" b="1" dirty="0" err="1"/>
              <a:t>multiprocessing.Process</a:t>
            </a:r>
            <a:r>
              <a:rPr lang="en-US" sz="4000" b="1" dirty="0"/>
              <a:t>(target=worker)</a:t>
            </a:r>
            <a:endParaRPr lang="zh-CN" altLang="en-US" sz="4000" b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4000" b="1" dirty="0"/>
              <a:t>     </a:t>
            </a:r>
            <a:r>
              <a:rPr lang="en-US" sz="4000" b="1" dirty="0" err="1"/>
              <a:t>p.start</a:t>
            </a:r>
            <a:r>
              <a:rPr lang="en-US" sz="4000" b="1" dirty="0"/>
              <a:t>()</a:t>
            </a:r>
            <a:endParaRPr lang="zh-CN" alt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1096701" y="1084162"/>
            <a:ext cx="6019800" cy="487363"/>
          </a:xfrm>
          <a:prstGeom prst="rect">
            <a:avLst/>
          </a:prstGeom>
          <a:solidFill>
            <a:schemeClr val="bg1"/>
          </a:solidFill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zh-CN" altLang="en-US" dirty="0"/>
              <a:t>threading</a:t>
            </a:r>
            <a:r>
              <a:rPr lang="zh-CN" altLang="en-US" dirty="0">
                <a:ea typeface="宋体" pitchFamily="2" charset="-122"/>
              </a:rPr>
              <a:t>和</a:t>
            </a:r>
            <a:r>
              <a:rPr lang="zh-CN" altLang="en-US" dirty="0"/>
              <a:t>multiprocessing</a:t>
            </a:r>
            <a:r>
              <a:rPr lang="zh-CN" altLang="en-US" dirty="0">
                <a:ea typeface="宋体" pitchFamily="2" charset="-122"/>
              </a:rPr>
              <a:t>的区别</a:t>
            </a:r>
          </a:p>
        </p:txBody>
      </p:sp>
      <p:sp>
        <p:nvSpPr>
          <p:cNvPr id="7171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876300" y="1676400"/>
            <a:ext cx="8267700" cy="464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b="1"/>
              <a:t>threading</a:t>
            </a:r>
            <a:r>
              <a:rPr lang="zh-CN" altLang="en-US" b="1"/>
              <a:t>和</a:t>
            </a:r>
            <a:r>
              <a:rPr lang="en-US" b="1"/>
              <a:t>multiprocessing</a:t>
            </a:r>
            <a:r>
              <a:rPr lang="zh-CN" altLang="en-US" b="1"/>
              <a:t>的两个例子的一个区别是</a:t>
            </a:r>
            <a:r>
              <a:rPr lang="en-US" b="1"/>
              <a:t>__main__</a:t>
            </a:r>
            <a:r>
              <a:rPr lang="zh-CN" altLang="en-US" b="1"/>
              <a:t>，因为新进程开始的方式，子进程需要</a:t>
            </a:r>
            <a:r>
              <a:rPr lang="en-US" b="1"/>
              <a:t>import</a:t>
            </a:r>
            <a:r>
              <a:rPr lang="zh-CN" altLang="en-US" b="1"/>
              <a:t>包含</a:t>
            </a:r>
            <a:r>
              <a:rPr lang="en-US" b="1"/>
              <a:t>target</a:t>
            </a:r>
            <a:r>
              <a:rPr lang="zh-CN" altLang="en-US" b="1"/>
              <a:t>函数的脚本，所以必须用</a:t>
            </a:r>
            <a:r>
              <a:rPr lang="en-US" b="1"/>
              <a:t>__main__</a:t>
            </a:r>
            <a:r>
              <a:rPr lang="zh-CN" altLang="en-US" b="1"/>
              <a:t>加以区分，否则会导致无限递归，当然也可以通过引入另外一个脚本作为</a:t>
            </a:r>
            <a:r>
              <a:rPr lang="en-US" b="1"/>
              <a:t>target</a:t>
            </a:r>
            <a:r>
              <a:rPr lang="zh-CN" altLang="en-US" b="1"/>
              <a:t>。</a:t>
            </a:r>
            <a:endParaRPr lang="en-US" b="1"/>
          </a:p>
          <a:p>
            <a:pPr marL="0" indent="0"/>
            <a:endParaRPr lang="zh-CN" altLang="en-US" b="1"/>
          </a:p>
          <a:p>
            <a:pPr marL="0" indent="0">
              <a:buFont typeface="Wingdings" pitchFamily="2" charset="2"/>
              <a:buNone/>
            </a:pPr>
            <a:endParaRPr lang="zh-CN" altLang="en-US" b="1"/>
          </a:p>
          <a:p>
            <a:pPr marL="0" indent="0">
              <a:buFont typeface="Wingdings" pitchFamily="2" charset="2"/>
              <a:buNone/>
            </a:pPr>
            <a:r>
              <a:rPr lang="en-US" b="1"/>
              <a:t>if __name__ == '__main__':</a:t>
            </a:r>
            <a:endParaRPr lang="zh-CN" altLang="en-US" b="1"/>
          </a:p>
          <a:p>
            <a:pPr marL="0" indent="0">
              <a:buFont typeface="Wingdings" pitchFamily="2" charset="2"/>
              <a:buNone/>
            </a:pPr>
            <a:r>
              <a:rPr lang="en-US" b="1"/>
              <a:t>    jobs = []</a:t>
            </a:r>
            <a:endParaRPr lang="zh-CN" altLang="en-US" b="1"/>
          </a:p>
          <a:p>
            <a:pPr marL="0" indent="0">
              <a:buFont typeface="Wingdings" pitchFamily="2" charset="2"/>
              <a:buNone/>
            </a:pPr>
            <a:r>
              <a:rPr lang="en-US" b="1"/>
              <a:t>    for i in range(5):</a:t>
            </a:r>
            <a:endParaRPr lang="zh-CN" altLang="en-US" b="1"/>
          </a:p>
          <a:p>
            <a:pPr marL="0" indent="0">
              <a:buFont typeface="Wingdings" pitchFamily="2" charset="2"/>
              <a:buNone/>
            </a:pPr>
            <a:r>
              <a:rPr lang="en-US" b="1"/>
              <a:t>        p = multiprocessing.Process(target=multiprocessing_import_worker.worker,)</a:t>
            </a:r>
            <a:endParaRPr lang="zh-CN" altLang="en-US" b="1"/>
          </a:p>
          <a:p>
            <a:pPr marL="0" indent="0">
              <a:buFont typeface="Wingdings" pitchFamily="2" charset="2"/>
              <a:buNone/>
            </a:pPr>
            <a:r>
              <a:rPr lang="en-US" b="1"/>
              <a:t>        jobs.append(p)</a:t>
            </a:r>
            <a:endParaRPr lang="zh-CN" altLang="en-US" b="1"/>
          </a:p>
          <a:p>
            <a:pPr marL="0" indent="0">
              <a:buFont typeface="Wingdings" pitchFamily="2" charset="2"/>
              <a:buNone/>
            </a:pPr>
            <a:r>
              <a:rPr lang="en-US" b="1"/>
              <a:t>        p.start()</a:t>
            </a:r>
            <a:endParaRPr lang="zh-CN" altLang="en-US" b="1"/>
          </a:p>
          <a:p>
            <a:pPr marL="0" indent="0">
              <a:buFont typeface="Wingdings" pitchFamily="2" charset="2"/>
              <a:buNone/>
            </a:pPr>
            <a:endParaRPr lang="zh-CN" altLang="en-US" sz="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019800" cy="48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endParaRPr lang="zh-CN" altLang="zh-CN"/>
          </a:p>
        </p:txBody>
      </p:sp>
      <p:sp>
        <p:nvSpPr>
          <p:cNvPr id="8195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876300" y="1676400"/>
            <a:ext cx="8267700" cy="464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/>
            <a:r>
              <a:rPr lang="zh-CN" altLang="en-US" sz="4000" b="1"/>
              <a:t>可以通过</a:t>
            </a:r>
            <a:r>
              <a:rPr lang="en-US" sz="4000" b="1"/>
              <a:t>name</a:t>
            </a:r>
            <a:r>
              <a:rPr lang="zh-CN" altLang="en-US" sz="4000" b="1"/>
              <a:t>参数起名字</a:t>
            </a:r>
            <a:endParaRPr lang="en-US" sz="4000" b="1"/>
          </a:p>
          <a:p>
            <a:pPr marL="0" indent="0">
              <a:buFont typeface="Wingdings" pitchFamily="2" charset="2"/>
              <a:buNone/>
            </a:pPr>
            <a:endParaRPr lang="zh-CN" altLang="en-US" sz="4000" b="1"/>
          </a:p>
          <a:p>
            <a:pPr marL="0" indent="0">
              <a:buFont typeface="Wingdings" pitchFamily="2" charset="2"/>
              <a:buNone/>
            </a:pPr>
            <a:r>
              <a:rPr lang="en-US" sz="4000" b="1"/>
              <a:t>service = multiprocessing.Process(name='my_service',   target=my_service)</a:t>
            </a:r>
            <a:endParaRPr lang="zh-CN" altLang="en-US" sz="4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019800" cy="48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endParaRPr lang="zh-CN" altLang="zh-CN"/>
          </a:p>
        </p:txBody>
      </p:sp>
      <p:sp>
        <p:nvSpPr>
          <p:cNvPr id="9219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876300" y="1676400"/>
            <a:ext cx="8267700" cy="464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4000" b="1"/>
              <a:t>可以设置进程为后台进程</a:t>
            </a:r>
            <a:endParaRPr 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zh-CN" alt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zh-CN" alt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d = multiprocessing.Process(name='daemon', target=daemon)</a:t>
            </a:r>
            <a:endParaRPr lang="zh-CN" alt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    d.daemon = True</a:t>
            </a:r>
            <a:endParaRPr lang="zh-CN" altLang="en-US" sz="4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019800" cy="48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endParaRPr lang="zh-CN" altLang="zh-CN"/>
          </a:p>
        </p:txBody>
      </p:sp>
      <p:sp>
        <p:nvSpPr>
          <p:cNvPr id="10243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876300" y="1676400"/>
            <a:ext cx="8267700" cy="464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4000" b="1"/>
              <a:t>也可以通过</a:t>
            </a:r>
            <a:r>
              <a:rPr lang="en-US" sz="4000" b="1"/>
              <a:t>join</a:t>
            </a:r>
            <a:r>
              <a:rPr lang="zh-CN" altLang="en-US" sz="4000" b="1"/>
              <a:t>来等待其他进程结束</a:t>
            </a:r>
            <a:endParaRPr 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zh-CN" alt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n.start()</a:t>
            </a:r>
            <a:endParaRPr lang="zh-CN" alt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n.join()</a:t>
            </a:r>
            <a:endParaRPr lang="zh-CN" alt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zh-CN" alt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4000" b="1"/>
              <a:t>则当前进程会等待</a:t>
            </a:r>
            <a:r>
              <a:rPr lang="en-US" sz="4000" b="1"/>
              <a:t>n</a:t>
            </a:r>
            <a:r>
              <a:rPr lang="zh-CN" altLang="en-US" sz="4000" b="1"/>
              <a:t>结束后从这里继续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019800" cy="48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endParaRPr lang="zh-CN" altLang="zh-CN"/>
          </a:p>
        </p:txBody>
      </p:sp>
      <p:sp>
        <p:nvSpPr>
          <p:cNvPr id="11267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876300" y="1676400"/>
            <a:ext cx="8267700" cy="464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0" indent="0"/>
            <a:r>
              <a:rPr lang="zh-CN" altLang="en-US" sz="2800"/>
              <a:t>默认情况下，</a:t>
            </a:r>
            <a:r>
              <a:rPr lang="en-US" sz="2800"/>
              <a:t>join()</a:t>
            </a:r>
            <a:r>
              <a:rPr lang="zh-CN" altLang="en-US" sz="2800"/>
              <a:t>是会无限阻塞的，但是可以传</a:t>
            </a:r>
            <a:r>
              <a:rPr lang="en-US" sz="2800"/>
              <a:t>timeout</a:t>
            </a:r>
            <a:r>
              <a:rPr lang="zh-CN" altLang="en-US" sz="2800"/>
              <a:t>参数，如果进程在</a:t>
            </a:r>
            <a:r>
              <a:rPr lang="en-US" sz="2800"/>
              <a:t>timeout</a:t>
            </a:r>
            <a:r>
              <a:rPr lang="zh-CN" altLang="en-US" sz="2800"/>
              <a:t>时间内没有完成，</a:t>
            </a:r>
            <a:r>
              <a:rPr lang="en-US" sz="2800"/>
              <a:t>join()</a:t>
            </a:r>
            <a:r>
              <a:rPr lang="zh-CN" altLang="en-US" sz="2800"/>
              <a:t>也返回。</a:t>
            </a:r>
            <a:endParaRPr lang="en-US" sz="2800"/>
          </a:p>
          <a:p>
            <a:pPr marL="0" indent="0"/>
            <a:endParaRPr lang="zh-CN" altLang="en-US" sz="2800"/>
          </a:p>
          <a:p>
            <a:pPr marL="0" indent="0"/>
            <a:endParaRPr lang="zh-CN" altLang="en-US" sz="2800"/>
          </a:p>
          <a:p>
            <a:pPr marL="0" indent="0">
              <a:buFont typeface="Wingdings" pitchFamily="2" charset="2"/>
              <a:buNone/>
            </a:pPr>
            <a:r>
              <a:rPr lang="en-US" sz="2800" b="1"/>
              <a:t>d.start()</a:t>
            </a:r>
            <a:endParaRPr lang="zh-CN" altLang="en-US" sz="2800"/>
          </a:p>
          <a:p>
            <a:pPr marL="0" indent="0">
              <a:buFont typeface="Wingdings" pitchFamily="2" charset="2"/>
              <a:buNone/>
            </a:pPr>
            <a:r>
              <a:rPr lang="en-US" sz="2800" b="1"/>
              <a:t>d.join(1)</a:t>
            </a:r>
            <a:endParaRPr lang="zh-CN" altLang="en-US" sz="2800" b="1"/>
          </a:p>
          <a:p>
            <a:pPr marL="0" indent="0">
              <a:buFont typeface="Wingdings" pitchFamily="2" charset="2"/>
              <a:buNone/>
            </a:pPr>
            <a:endParaRPr lang="zh-CN" altLang="en-US" sz="2800" b="1"/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/>
              <a:t>表示等</a:t>
            </a:r>
            <a:r>
              <a:rPr lang="en-US" sz="2800" b="1"/>
              <a:t>1</a:t>
            </a:r>
            <a:r>
              <a:rPr lang="zh-CN" altLang="en-US" sz="2800" b="1"/>
              <a:t>秒，如果过了</a:t>
            </a:r>
            <a:r>
              <a:rPr lang="en-US" sz="2800" b="1"/>
              <a:t>1</a:t>
            </a:r>
            <a:r>
              <a:rPr lang="zh-CN" altLang="en-US" sz="2800" b="1"/>
              <a:t>秒</a:t>
            </a:r>
            <a:r>
              <a:rPr lang="en-US" sz="2800" b="1"/>
              <a:t>d</a:t>
            </a:r>
            <a:r>
              <a:rPr lang="zh-CN" altLang="en-US" sz="2800" b="1"/>
              <a:t>进程仍然没有返回，则当前进程不再阻塞，继续执行</a:t>
            </a:r>
            <a:endParaRPr lang="zh-CN" alt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609600"/>
            <a:ext cx="6019800" cy="487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endParaRPr lang="zh-CN" altLang="zh-CN"/>
          </a:p>
        </p:txBody>
      </p:sp>
      <p:sp>
        <p:nvSpPr>
          <p:cNvPr id="12291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876300" y="1676400"/>
            <a:ext cx="8267700" cy="4648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4000" b="1"/>
              <a:t>如果一个进程挂起或者死锁了，可以强制把它结束掉，通过</a:t>
            </a:r>
            <a:r>
              <a:rPr lang="en-US" sz="4000" b="1"/>
              <a:t>terminate()</a:t>
            </a:r>
            <a:r>
              <a:rPr lang="zh-CN" altLang="en-US" sz="4000" b="1"/>
              <a:t>来杀死子进程。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zh-CN" alt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zh-CN" alt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p.start()</a:t>
            </a:r>
            <a:endParaRPr lang="zh-CN" altLang="en-US" sz="4000" b="1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/>
              <a:t>p.terminate()</a:t>
            </a:r>
            <a:endParaRPr lang="zh-CN" altLang="en-US" sz="4000" b="1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3399"/>
      </a:dk2>
      <a:lt2>
        <a:srgbClr val="C0C0C0"/>
      </a:lt2>
      <a:accent1>
        <a:srgbClr val="5E9CD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6CBEA"/>
      </a:accent5>
      <a:accent6>
        <a:srgbClr val="85AE49"/>
      </a:accent6>
      <a:hlink>
        <a:srgbClr val="FF9933"/>
      </a:hlink>
      <a:folHlink>
        <a:srgbClr val="855AD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Pages>0</Pages>
  <Words>374</Words>
  <Characters>0</Characters>
  <Application>Microsoft Office PowerPoint</Application>
  <DocSecurity>0</DocSecurity>
  <PresentationFormat>全屏显示(4:3)</PresentationFormat>
  <Lines>0</Lines>
  <Paragraphs>60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隶书</vt:lpstr>
      <vt:lpstr>宋体</vt:lpstr>
      <vt:lpstr>Arial</vt:lpstr>
      <vt:lpstr>Calibri</vt:lpstr>
      <vt:lpstr>Constantia</vt:lpstr>
      <vt:lpstr>Times New Roman</vt:lpstr>
      <vt:lpstr>Wingdings</vt:lpstr>
      <vt:lpstr>Wingdings 2</vt:lpstr>
      <vt:lpstr>流畅</vt:lpstr>
      <vt:lpstr> 第十四章                                             多进程编程基础及实例</vt:lpstr>
      <vt:lpstr>多进程编程的优点</vt:lpstr>
      <vt:lpstr>最简单的多进程的方法</vt:lpstr>
      <vt:lpstr>threading和multiprocessing的区别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第十四章                                             多进程编程基础及实例</dc:title>
  <dc:subject/>
  <dc:creator>xxxss</dc:creator>
  <cp:keywords/>
  <dc:description/>
  <cp:lastModifiedBy>za</cp:lastModifiedBy>
  <cp:revision>28</cp:revision>
  <dcterms:created xsi:type="dcterms:W3CDTF">2014-12-01T11:46:00Z</dcterms:created>
  <dcterms:modified xsi:type="dcterms:W3CDTF">2016-05-04T02:54:27Z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2052-9.1.0.4883</vt:lpwstr>
  </property>
</Properties>
</file>