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84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68C3-85A0-45B1-8EA0-FB1AE9753FDC}" type="datetimeFigureOut">
              <a:rPr lang="zh-CN" altLang="en-US" smtClean="0"/>
              <a:t>2012/12/12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59-B2CB-46BD-9C5D-82E3195A596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68C3-85A0-45B1-8EA0-FB1AE9753FDC}" type="datetimeFigureOut">
              <a:rPr lang="zh-CN" altLang="en-US" smtClean="0"/>
              <a:t>2012/12/12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59-B2CB-46BD-9C5D-82E3195A596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68C3-85A0-45B1-8EA0-FB1AE9753FDC}" type="datetimeFigureOut">
              <a:rPr lang="zh-CN" altLang="en-US" smtClean="0"/>
              <a:t>2012/12/12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59-B2CB-46BD-9C5D-82E3195A5960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68C3-85A0-45B1-8EA0-FB1AE9753FDC}" type="datetimeFigureOut">
              <a:rPr lang="zh-CN" altLang="en-US" smtClean="0"/>
              <a:t>2012/12/12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59-B2CB-46BD-9C5D-82E3195A59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722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68C3-85A0-45B1-8EA0-FB1AE9753FDC}" type="datetimeFigureOut">
              <a:rPr lang="zh-CN" altLang="en-US" smtClean="0"/>
              <a:t>2012/12/12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59-B2CB-46BD-9C5D-82E3195A596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68C3-85A0-45B1-8EA0-FB1AE9753FDC}" type="datetimeFigureOut">
              <a:rPr lang="zh-CN" altLang="en-US" smtClean="0"/>
              <a:t>2012/12/12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59-B2CB-46BD-9C5D-82E3195A596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68C3-85A0-45B1-8EA0-FB1AE9753FDC}" type="datetimeFigureOut">
              <a:rPr lang="zh-CN" altLang="en-US" smtClean="0"/>
              <a:t>2012/12/12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59-B2CB-46BD-9C5D-82E3195A596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68C3-85A0-45B1-8EA0-FB1AE9753FDC}" type="datetimeFigureOut">
              <a:rPr lang="zh-CN" altLang="en-US" smtClean="0"/>
              <a:t>2012/12/12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59-B2CB-46BD-9C5D-82E3195A596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68C3-85A0-45B1-8EA0-FB1AE9753FDC}" type="datetimeFigureOut">
              <a:rPr lang="zh-CN" altLang="en-US" smtClean="0"/>
              <a:t>2012/12/12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59-B2CB-46BD-9C5D-82E3195A596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68C3-85A0-45B1-8EA0-FB1AE9753FDC}" type="datetimeFigureOut">
              <a:rPr lang="zh-CN" altLang="en-US" smtClean="0"/>
              <a:t>2012/12/12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59-B2CB-46BD-9C5D-82E3195A596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68C3-85A0-45B1-8EA0-FB1AE9753FDC}" type="datetimeFigureOut">
              <a:rPr lang="zh-CN" altLang="en-US" smtClean="0"/>
              <a:t>2012/12/12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59-B2CB-46BD-9C5D-82E3195A596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68C3-85A0-45B1-8EA0-FB1AE9753FDC}" type="datetimeFigureOut">
              <a:rPr lang="zh-CN" altLang="en-US" smtClean="0"/>
              <a:t>2012/12/12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4E59-B2CB-46BD-9C5D-82E3195A596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1F168C3-85A0-45B1-8EA0-FB1AE9753FDC}" type="datetimeFigureOut">
              <a:rPr lang="zh-CN" altLang="en-US" smtClean="0"/>
              <a:t>2012/12/12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85A4E59-B2CB-46BD-9C5D-82E3195A596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/>
              <a:t>第</a:t>
            </a:r>
            <a:r>
              <a:rPr lang="en-US" altLang="zh-CN" b="1" dirty="0"/>
              <a:t>16</a:t>
            </a:r>
            <a:r>
              <a:rPr lang="zh-CN" altLang="zh-CN" b="1" dirty="0"/>
              <a:t>章</a:t>
            </a:r>
            <a:r>
              <a:rPr lang="en-US" altLang="zh-CN" b="1" dirty="0"/>
              <a:t>  Spring</a:t>
            </a:r>
            <a:r>
              <a:rPr lang="zh-CN" altLang="zh-CN" b="1" dirty="0"/>
              <a:t>框架入门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SSH</a:t>
            </a:r>
            <a:r>
              <a:rPr lang="zh-CN" altLang="zh-CN" dirty="0"/>
              <a:t>框架是目前最为流行的软件开发技术，它是由</a:t>
            </a:r>
            <a:r>
              <a:rPr lang="en-US" altLang="zh-CN" dirty="0"/>
              <a:t>3</a:t>
            </a:r>
            <a:r>
              <a:rPr lang="zh-CN" altLang="zh-CN" dirty="0"/>
              <a:t>种技术组成的，除了我们前面讲解的</a:t>
            </a:r>
            <a:r>
              <a:rPr lang="en-US" altLang="zh-CN" dirty="0"/>
              <a:t>Struts</a:t>
            </a:r>
            <a:r>
              <a:rPr lang="zh-CN" altLang="zh-CN" dirty="0"/>
              <a:t>和</a:t>
            </a:r>
            <a:r>
              <a:rPr lang="en-US" altLang="zh-CN" dirty="0"/>
              <a:t>Hibernate</a:t>
            </a:r>
            <a:r>
              <a:rPr lang="zh-CN" altLang="zh-CN" dirty="0"/>
              <a:t>外，还包括从本章开始讲解的</a:t>
            </a:r>
            <a:r>
              <a:rPr lang="en-US" altLang="zh-CN" dirty="0"/>
              <a:t>Spring</a:t>
            </a:r>
            <a:r>
              <a:rPr lang="zh-CN" altLang="zh-CN" dirty="0"/>
              <a:t>，如图</a:t>
            </a:r>
            <a:r>
              <a:rPr lang="en-US" altLang="zh-CN" dirty="0"/>
              <a:t>16.1</a:t>
            </a:r>
            <a:r>
              <a:rPr lang="zh-CN" altLang="zh-CN" dirty="0"/>
              <a:t>所示。</a:t>
            </a:r>
            <a:r>
              <a:rPr lang="en-US" altLang="zh-CN" dirty="0"/>
              <a:t>Spring</a:t>
            </a:r>
            <a:r>
              <a:rPr lang="zh-CN" altLang="zh-CN" dirty="0"/>
              <a:t>是一种非常完善的开源的框架，通过它可以大大降低企业应用程序的复杂性。我们在开发中通常使用</a:t>
            </a:r>
            <a:r>
              <a:rPr lang="en-US" altLang="zh-CN" dirty="0"/>
              <a:t>Spring</a:t>
            </a:r>
            <a:r>
              <a:rPr lang="zh-CN" altLang="zh-CN" dirty="0"/>
              <a:t>开发业务逻辑层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endParaRPr lang="zh-CN" altLang="zh-CN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823915"/>
              </p:ext>
            </p:extLst>
          </p:nvPr>
        </p:nvGraphicFramePr>
        <p:xfrm>
          <a:off x="3533775" y="5229200"/>
          <a:ext cx="20764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Visio" r:id="rId3" imgW="2082240" imgH="931653" progId="Visio.Drawing.11">
                  <p:embed/>
                </p:oleObj>
              </mc:Choice>
              <mc:Fallback>
                <p:oleObj name="Visio" r:id="rId3" imgW="2082240" imgH="931653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9836" b="12296"/>
                      <a:stretch>
                        <a:fillRect/>
                      </a:stretch>
                    </p:blipFill>
                    <p:spPr bwMode="auto">
                      <a:xfrm>
                        <a:off x="3533775" y="5229200"/>
                        <a:ext cx="207645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001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16.3.5  </a:t>
            </a:r>
            <a:r>
              <a:rPr lang="zh-CN" altLang="zh-CN" b="1" dirty="0"/>
              <a:t>编写客户端进行测试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zh-CN" altLang="zh-CN" dirty="0"/>
              <a:t>到目前为止，</a:t>
            </a:r>
            <a:r>
              <a:rPr lang="en-US" altLang="zh-CN" dirty="0"/>
              <a:t>Spring</a:t>
            </a:r>
            <a:r>
              <a:rPr lang="zh-CN" altLang="zh-CN" dirty="0"/>
              <a:t>的程序已经开发完毕，本节就通过一个客户端程序来对</a:t>
            </a:r>
            <a:r>
              <a:rPr lang="en-US" altLang="zh-CN" dirty="0"/>
              <a:t>Spring</a:t>
            </a:r>
            <a:r>
              <a:rPr lang="zh-CN" altLang="zh-CN" dirty="0"/>
              <a:t>的程序进行测试。通过该客户端程序调用业务实现类中的业务方法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zh-CN" dirty="0"/>
              <a:t>学习到这里，读者可能并没有感受到</a:t>
            </a:r>
            <a:r>
              <a:rPr lang="en-US" altLang="zh-CN" dirty="0"/>
              <a:t>Spring</a:t>
            </a:r>
            <a:r>
              <a:rPr lang="zh-CN" altLang="zh-CN" dirty="0"/>
              <a:t>的开发优势，这是因为我们还没有进行实际开发。在</a:t>
            </a:r>
            <a:r>
              <a:rPr lang="en-US" altLang="zh-CN" dirty="0"/>
              <a:t>Web</a:t>
            </a:r>
            <a:r>
              <a:rPr lang="zh-CN" altLang="zh-CN" dirty="0"/>
              <a:t>项目开发中，最重要的一点就是进行分层开发，而</a:t>
            </a:r>
            <a:r>
              <a:rPr lang="en-US" altLang="zh-CN" dirty="0"/>
              <a:t>Spring</a:t>
            </a:r>
            <a:r>
              <a:rPr lang="zh-CN" altLang="zh-CN" dirty="0"/>
              <a:t>就是起到这个作用。当我们的程序需要该懂事，只需要改动</a:t>
            </a:r>
            <a:r>
              <a:rPr lang="en-US" altLang="zh-CN" dirty="0"/>
              <a:t>Spring</a:t>
            </a:r>
            <a:r>
              <a:rPr lang="zh-CN" altLang="zh-CN" dirty="0"/>
              <a:t>的配置文件，这在以前的方式中是不可能做到的。</a:t>
            </a:r>
          </a:p>
        </p:txBody>
      </p:sp>
    </p:spTree>
    <p:extLst>
      <p:ext uri="{BB962C8B-B14F-4D97-AF65-F5344CB8AC3E}">
        <p14:creationId xmlns:p14="http://schemas.microsoft.com/office/powerpoint/2010/main" val="49388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16.4  </a:t>
            </a:r>
            <a:r>
              <a:rPr lang="zh-CN" altLang="zh-CN" b="1" dirty="0"/>
              <a:t>小结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71600" y="2708920"/>
            <a:ext cx="7408333" cy="3561259"/>
          </a:xfrm>
        </p:spPr>
        <p:txBody>
          <a:bodyPr>
            <a:normAutofit/>
          </a:bodyPr>
          <a:lstStyle/>
          <a:p>
            <a:r>
              <a:rPr lang="zh-CN" altLang="zh-CN" sz="2000" dirty="0"/>
              <a:t>本章是</a:t>
            </a:r>
            <a:r>
              <a:rPr lang="en-US" altLang="zh-CN" sz="2000" dirty="0"/>
              <a:t>Spring</a:t>
            </a:r>
            <a:r>
              <a:rPr lang="zh-CN" altLang="zh-CN" sz="2000" dirty="0"/>
              <a:t>的入门章节，首先我们为大家介绍</a:t>
            </a:r>
            <a:r>
              <a:rPr lang="en-US" altLang="zh-CN" sz="2000" dirty="0"/>
              <a:t>Spring</a:t>
            </a:r>
            <a:r>
              <a:rPr lang="zh-CN" altLang="zh-CN" sz="2000" dirty="0"/>
              <a:t>技术，以及为什么要使用</a:t>
            </a:r>
            <a:r>
              <a:rPr lang="en-US" altLang="zh-CN" sz="2000" dirty="0"/>
              <a:t>Spring</a:t>
            </a:r>
            <a:r>
              <a:rPr lang="zh-CN" altLang="zh-CN" sz="2000" dirty="0"/>
              <a:t>，然后介绍了</a:t>
            </a:r>
            <a:r>
              <a:rPr lang="en-US" altLang="zh-CN" sz="2000" dirty="0"/>
              <a:t>Spring</a:t>
            </a:r>
            <a:r>
              <a:rPr lang="zh-CN" altLang="zh-CN" sz="2000" dirty="0"/>
              <a:t>开发环境的搭建，最后又通过一个完整的实例，向大家展示了开发</a:t>
            </a:r>
            <a:r>
              <a:rPr lang="en-US" altLang="zh-CN" sz="2000" dirty="0"/>
              <a:t>Spring</a:t>
            </a:r>
            <a:r>
              <a:rPr lang="zh-CN" altLang="zh-CN" sz="2000" dirty="0"/>
              <a:t>程序的步骤。本章的重点和难点都是理解并争取掌握</a:t>
            </a:r>
            <a:r>
              <a:rPr lang="en-US" altLang="zh-CN" sz="2000" dirty="0"/>
              <a:t>Spring</a:t>
            </a:r>
            <a:r>
              <a:rPr lang="zh-CN" altLang="zh-CN" sz="2000" dirty="0"/>
              <a:t>的开发过程，力争为后面章节的学习打下坚实的基础。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229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16.1  Spring</a:t>
            </a:r>
            <a:r>
              <a:rPr lang="zh-CN" altLang="zh-CN" b="1" dirty="0"/>
              <a:t>概述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zh-CN" dirty="0"/>
              <a:t>如果读者在学习</a:t>
            </a:r>
            <a:r>
              <a:rPr lang="en-US" altLang="zh-CN" dirty="0"/>
              <a:t>Spring</a:t>
            </a:r>
            <a:r>
              <a:rPr lang="zh-CN" altLang="zh-CN" dirty="0"/>
              <a:t>之前，学习过</a:t>
            </a:r>
            <a:r>
              <a:rPr lang="en-US" altLang="zh-CN" dirty="0"/>
              <a:t>EJB</a:t>
            </a:r>
            <a:r>
              <a:rPr lang="zh-CN" altLang="zh-CN" dirty="0"/>
              <a:t>技术，就知道开发企业级项目是一件非常复杂的工程。随着</a:t>
            </a:r>
            <a:r>
              <a:rPr lang="en-US" altLang="zh-CN" dirty="0"/>
              <a:t>Spring</a:t>
            </a:r>
            <a:r>
              <a:rPr lang="zh-CN" altLang="zh-CN" dirty="0"/>
              <a:t>的出现，会大大降低</a:t>
            </a:r>
            <a:r>
              <a:rPr lang="en-US" altLang="zh-CN" dirty="0"/>
              <a:t>J2EE</a:t>
            </a:r>
            <a:r>
              <a:rPr lang="zh-CN" altLang="zh-CN" dirty="0"/>
              <a:t>企业级开发的复杂度。作为一种开源技术，</a:t>
            </a:r>
            <a:r>
              <a:rPr lang="en-US" altLang="zh-CN" dirty="0"/>
              <a:t>Spring</a:t>
            </a:r>
            <a:r>
              <a:rPr lang="zh-CN" altLang="zh-CN" dirty="0"/>
              <a:t>几乎替代了</a:t>
            </a:r>
            <a:r>
              <a:rPr lang="en-US" altLang="zh-CN" dirty="0"/>
              <a:t>EJB</a:t>
            </a:r>
            <a:r>
              <a:rPr lang="zh-CN" altLang="zh-CN" dirty="0"/>
              <a:t>技术。并且</a:t>
            </a:r>
            <a:r>
              <a:rPr lang="en-US" altLang="zh-CN" dirty="0"/>
              <a:t>Spring</a:t>
            </a:r>
            <a:r>
              <a:rPr lang="zh-CN" altLang="zh-CN" dirty="0"/>
              <a:t>不仅仅是替代品，其技术范围比</a:t>
            </a:r>
            <a:r>
              <a:rPr lang="en-US" altLang="zh-CN" dirty="0"/>
              <a:t>EJB</a:t>
            </a:r>
            <a:r>
              <a:rPr lang="zh-CN" altLang="zh-CN" dirty="0"/>
              <a:t>更广、更实用。</a:t>
            </a:r>
            <a:endParaRPr lang="zh-CN" altLang="en-US" b="0" i="0" u="none" strike="noStrike" baseline="0" dirty="0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943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16.1.1  Spring</a:t>
            </a:r>
            <a:r>
              <a:rPr lang="zh-CN" altLang="zh-CN" b="1" dirty="0"/>
              <a:t>技术介绍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r>
              <a:rPr lang="en-US" altLang="zh-CN" dirty="0"/>
              <a:t>Spring</a:t>
            </a:r>
            <a:r>
              <a:rPr lang="zh-CN" altLang="zh-CN" dirty="0"/>
              <a:t>是一种非常完整的技术，即使只使用</a:t>
            </a:r>
            <a:r>
              <a:rPr lang="en-US" altLang="zh-CN" dirty="0"/>
              <a:t>Spring</a:t>
            </a:r>
            <a:r>
              <a:rPr lang="zh-CN" altLang="zh-CN" dirty="0"/>
              <a:t>技术也能实现项目的开发。但是在实际开发中我们只是让</a:t>
            </a:r>
            <a:r>
              <a:rPr lang="en-US" altLang="zh-CN" dirty="0"/>
              <a:t>Spring</a:t>
            </a:r>
            <a:r>
              <a:rPr lang="zh-CN" altLang="zh-CN" dirty="0"/>
              <a:t>做业务逻辑层，因为</a:t>
            </a:r>
            <a:r>
              <a:rPr lang="en-US" altLang="zh-CN" dirty="0"/>
              <a:t>Spring</a:t>
            </a:r>
            <a:r>
              <a:rPr lang="zh-CN" altLang="zh-CN" dirty="0"/>
              <a:t>的业务处理能力是非常强大的。简单来说，</a:t>
            </a:r>
            <a:r>
              <a:rPr lang="en-US" altLang="zh-CN" dirty="0"/>
              <a:t>Spring</a:t>
            </a:r>
            <a:r>
              <a:rPr lang="zh-CN" altLang="zh-CN" dirty="0"/>
              <a:t>就是一个轻量级的控制反转（</a:t>
            </a:r>
            <a:r>
              <a:rPr lang="en-US" altLang="zh-CN" dirty="0" err="1"/>
              <a:t>IoC</a:t>
            </a:r>
            <a:r>
              <a:rPr lang="zh-CN" altLang="zh-CN" dirty="0"/>
              <a:t>）和面向切面（</a:t>
            </a:r>
            <a:r>
              <a:rPr lang="en-US" altLang="zh-CN" dirty="0"/>
              <a:t>AOP</a:t>
            </a:r>
            <a:r>
              <a:rPr lang="zh-CN" altLang="zh-CN" dirty="0"/>
              <a:t>）的容器框架，如图</a:t>
            </a:r>
            <a:r>
              <a:rPr lang="en-US" altLang="zh-CN" dirty="0"/>
              <a:t>16.2</a:t>
            </a:r>
            <a:r>
              <a:rPr lang="zh-CN" altLang="zh-CN" dirty="0"/>
              <a:t>所示。</a:t>
            </a: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447973"/>
              </p:ext>
            </p:extLst>
          </p:nvPr>
        </p:nvGraphicFramePr>
        <p:xfrm>
          <a:off x="3707904" y="4149080"/>
          <a:ext cx="3730208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Visio" r:id="rId3" imgW="3436776" imgH="2124470" progId="Visio.Drawing.11">
                  <p:embed/>
                </p:oleObj>
              </mc:Choice>
              <mc:Fallback>
                <p:oleObj name="Visio" r:id="rId3" imgW="3436776" imgH="2124470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4149080"/>
                        <a:ext cx="3730208" cy="23042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656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16.1.2  </a:t>
            </a:r>
            <a:r>
              <a:rPr lang="zh-CN" altLang="zh-CN" b="1" dirty="0"/>
              <a:t>为什么使用</a:t>
            </a:r>
            <a:r>
              <a:rPr lang="en-US" altLang="zh-CN" b="1" dirty="0"/>
              <a:t>Spring</a:t>
            </a:r>
            <a:endParaRPr lang="zh-CN" altLang="zh-CN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zh-CN" dirty="0"/>
              <a:t>在没有使用</a:t>
            </a:r>
            <a:r>
              <a:rPr lang="en-US" altLang="zh-CN" dirty="0"/>
              <a:t>Spring</a:t>
            </a:r>
            <a:r>
              <a:rPr lang="zh-CN" altLang="zh-CN" dirty="0"/>
              <a:t>之前，如果在业务逻辑层中访问数据访问层，需要在业务逻辑层中创建数据库访问层的对象，然后使用该对象调用</a:t>
            </a:r>
            <a:r>
              <a:rPr lang="en-US" altLang="zh-CN" dirty="0"/>
              <a:t>DAO</a:t>
            </a:r>
            <a:r>
              <a:rPr lang="zh-CN" altLang="zh-CN" dirty="0"/>
              <a:t>方法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zh-CN" dirty="0"/>
              <a:t>使用这种方式访问数据访问层，当数据访问层程序发生改动时，还需要改动业务访问层的程序，加大了程序员的工作量。</a:t>
            </a:r>
          </a:p>
          <a:p>
            <a:r>
              <a:rPr lang="zh-CN" altLang="zh-CN" dirty="0"/>
              <a:t>当</a:t>
            </a:r>
            <a:r>
              <a:rPr lang="en-US" altLang="zh-CN" dirty="0"/>
              <a:t>Spring</a:t>
            </a:r>
            <a:r>
              <a:rPr lang="zh-CN" altLang="zh-CN" dirty="0"/>
              <a:t>出现以后，这种问题就得到了解决。业务逻辑层和数据访问层之间是注入的关系，在业务逻辑层中并不需要创建数据访问层的对象，</a:t>
            </a:r>
          </a:p>
          <a:p>
            <a:pPr marR="0" lvl="0" rtl="0"/>
            <a:endParaRPr lang="zh-CN" altLang="en-US" b="0" i="0" u="none" strike="noStrike" baseline="0" dirty="0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078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16.2  Spring</a:t>
            </a:r>
            <a:r>
              <a:rPr lang="zh-CN" altLang="zh-CN" dirty="0"/>
              <a:t>开发环境的搭建</a:t>
            </a:r>
            <a:endParaRPr lang="zh-CN" altLang="en-US" b="0" i="0" u="none" strike="noStrike" kern="1800" baseline="0" dirty="0" smtClean="0">
              <a:latin typeface="Times New Roman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lnSpcReduction="10000"/>
          </a:bodyPr>
          <a:lstStyle/>
          <a:p>
            <a:r>
              <a:rPr lang="zh-CN" altLang="zh-CN" dirty="0"/>
              <a:t>在</a:t>
            </a:r>
            <a:r>
              <a:rPr lang="en-US" altLang="zh-CN" dirty="0" err="1"/>
              <a:t>MyEclipse</a:t>
            </a:r>
            <a:r>
              <a:rPr lang="zh-CN" altLang="zh-CN" dirty="0"/>
              <a:t>中集成了</a:t>
            </a:r>
            <a:r>
              <a:rPr lang="en-US" altLang="zh-CN" dirty="0"/>
              <a:t>Spring</a:t>
            </a:r>
            <a:r>
              <a:rPr lang="zh-CN" altLang="zh-CN" dirty="0"/>
              <a:t>项目开发，通过它可以非常容易的搭建</a:t>
            </a:r>
            <a:r>
              <a:rPr lang="en-US" altLang="zh-CN" dirty="0"/>
              <a:t>Spring</a:t>
            </a:r>
            <a:r>
              <a:rPr lang="zh-CN" altLang="zh-CN" dirty="0"/>
              <a:t>开发环境。其搭建步骤大致如下：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）创建一个</a:t>
            </a:r>
            <a:r>
              <a:rPr lang="en-US" altLang="zh-CN" dirty="0"/>
              <a:t>Java</a:t>
            </a:r>
            <a:r>
              <a:rPr lang="zh-CN" altLang="zh-CN" dirty="0"/>
              <a:t>项目</a:t>
            </a:r>
            <a:r>
              <a:rPr lang="en-US" altLang="zh-CN" dirty="0"/>
              <a:t>ch16</a:t>
            </a:r>
            <a:r>
              <a:rPr lang="zh-CN" altLang="zh-CN" dirty="0"/>
              <a:t>，选中该项目单击右键，在弹出的菜单栏选择“</a:t>
            </a:r>
            <a:r>
              <a:rPr lang="en-US" altLang="zh-CN" dirty="0" err="1"/>
              <a:t>MyEclipse</a:t>
            </a:r>
            <a:r>
              <a:rPr lang="zh-CN" altLang="zh-CN" dirty="0"/>
              <a:t>”</a:t>
            </a:r>
            <a:r>
              <a:rPr lang="en-US" altLang="zh-CN" dirty="0"/>
              <a:t>|</a:t>
            </a:r>
            <a:r>
              <a:rPr lang="zh-CN" altLang="zh-CN" dirty="0"/>
              <a:t>“</a:t>
            </a:r>
            <a:r>
              <a:rPr lang="en-US" altLang="zh-CN" dirty="0"/>
              <a:t>Add Spring Capabilities</a:t>
            </a:r>
            <a:r>
              <a:rPr lang="zh-CN" altLang="zh-CN" dirty="0"/>
              <a:t>”命令，然后选择版本号及所要添加的包。我们可以选择导入所有的</a:t>
            </a:r>
            <a:r>
              <a:rPr lang="en-US" altLang="zh-CN" dirty="0"/>
              <a:t>jar</a:t>
            </a:r>
            <a:r>
              <a:rPr lang="zh-CN" altLang="zh-CN" dirty="0" smtClean="0"/>
              <a:t>包。</a:t>
            </a:r>
            <a:endParaRPr lang="zh-CN" altLang="zh-CN" dirty="0"/>
          </a:p>
          <a:p>
            <a:r>
              <a:rPr lang="zh-CN" altLang="zh-CN" dirty="0" smtClean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）单击</a:t>
            </a:r>
            <a:r>
              <a:rPr lang="en-US" altLang="zh-CN" dirty="0"/>
              <a:t>Next</a:t>
            </a:r>
            <a:r>
              <a:rPr lang="zh-CN" altLang="zh-CN" dirty="0"/>
              <a:t>按钮，进入</a:t>
            </a:r>
            <a:r>
              <a:rPr lang="en-US" altLang="zh-CN" dirty="0"/>
              <a:t>Spring</a:t>
            </a:r>
            <a:r>
              <a:rPr lang="zh-CN" altLang="zh-CN" dirty="0"/>
              <a:t>设置页面。</a:t>
            </a:r>
            <a:r>
              <a:rPr lang="zh-CN" altLang="zh-CN" dirty="0" smtClean="0"/>
              <a:t>在页面</a:t>
            </a:r>
            <a:r>
              <a:rPr lang="zh-CN" altLang="zh-CN" dirty="0"/>
              <a:t>中，可以设置</a:t>
            </a:r>
            <a:r>
              <a:rPr lang="en-US" altLang="zh-CN" dirty="0"/>
              <a:t>Spring</a:t>
            </a:r>
            <a:r>
              <a:rPr lang="zh-CN" altLang="zh-CN" dirty="0"/>
              <a:t>的配置文件名和保存目录。默认情况下，</a:t>
            </a:r>
            <a:r>
              <a:rPr lang="en-US" altLang="zh-CN" dirty="0"/>
              <a:t>Spring</a:t>
            </a:r>
            <a:r>
              <a:rPr lang="zh-CN" altLang="zh-CN" dirty="0"/>
              <a:t>配置文件名为</a:t>
            </a:r>
            <a:r>
              <a:rPr lang="en-US" altLang="zh-CN" dirty="0"/>
              <a:t>applicationContext.xml</a:t>
            </a:r>
            <a:r>
              <a:rPr lang="zh-CN" altLang="zh-CN" dirty="0"/>
              <a:t>，建议读者不要修改这个文件名。然后就可以单击</a:t>
            </a:r>
            <a:r>
              <a:rPr lang="en-US" altLang="zh-CN" dirty="0"/>
              <a:t>Finish</a:t>
            </a:r>
            <a:r>
              <a:rPr lang="zh-CN" altLang="zh-CN" dirty="0"/>
              <a:t>按钮完成配置。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254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/>
              <a:t>16.3  </a:t>
            </a:r>
            <a:r>
              <a:rPr lang="zh-CN" altLang="zh-CN" b="1" dirty="0"/>
              <a:t>开发</a:t>
            </a:r>
            <a:r>
              <a:rPr lang="en-US" altLang="zh-CN" b="1" dirty="0"/>
              <a:t>Spring</a:t>
            </a:r>
            <a:r>
              <a:rPr lang="zh-CN" altLang="zh-CN" b="1" dirty="0"/>
              <a:t>的</a:t>
            </a:r>
            <a:r>
              <a:rPr lang="en-US" altLang="zh-CN" b="1" dirty="0" err="1"/>
              <a:t>HelloWorld</a:t>
            </a:r>
            <a:r>
              <a:rPr lang="zh-CN" altLang="zh-CN" b="1" dirty="0"/>
              <a:t>程序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72067" y="2636912"/>
            <a:ext cx="7408333" cy="3489251"/>
          </a:xfrm>
        </p:spPr>
        <p:txBody>
          <a:bodyPr>
            <a:normAutofit/>
          </a:bodyPr>
          <a:lstStyle/>
          <a:p>
            <a:r>
              <a:rPr lang="zh-CN" altLang="zh-CN" dirty="0"/>
              <a:t>在前面的学习中，我们已经对</a:t>
            </a:r>
            <a:r>
              <a:rPr lang="en-US" altLang="zh-CN" dirty="0"/>
              <a:t>Spring</a:t>
            </a:r>
            <a:r>
              <a:rPr lang="zh-CN" altLang="zh-CN" dirty="0"/>
              <a:t>有了一个初步的了解，本节我们将通过一个非常简单的</a:t>
            </a:r>
            <a:r>
              <a:rPr lang="en-US" altLang="zh-CN" dirty="0" err="1"/>
              <a:t>HelloWorld</a:t>
            </a:r>
            <a:r>
              <a:rPr lang="zh-CN" altLang="zh-CN" dirty="0"/>
              <a:t>程序为大家介绍如何使用</a:t>
            </a:r>
            <a:r>
              <a:rPr lang="en-US" altLang="zh-CN" dirty="0"/>
              <a:t>Spring</a:t>
            </a:r>
            <a:r>
              <a:rPr lang="zh-CN" altLang="zh-CN" dirty="0"/>
              <a:t>开发环境进行程序的开发。</a:t>
            </a:r>
            <a:r>
              <a:rPr lang="en-US" altLang="zh-CN" dirty="0"/>
              <a:t>Spring</a:t>
            </a:r>
            <a:r>
              <a:rPr lang="zh-CN" altLang="zh-CN" dirty="0"/>
              <a:t>有两个非常重要的应用，那就是</a:t>
            </a:r>
            <a:r>
              <a:rPr lang="en-US" altLang="zh-CN" dirty="0" err="1"/>
              <a:t>IoC</a:t>
            </a:r>
            <a:r>
              <a:rPr lang="zh-CN" altLang="zh-CN" dirty="0"/>
              <a:t>控制反转和</a:t>
            </a:r>
            <a:r>
              <a:rPr lang="en-US" altLang="zh-CN" dirty="0"/>
              <a:t>AOP</a:t>
            </a:r>
            <a:r>
              <a:rPr lang="zh-CN" altLang="zh-CN" dirty="0"/>
              <a:t>面向切面编程，我们这里先以</a:t>
            </a:r>
            <a:r>
              <a:rPr lang="en-US" altLang="zh-CN" dirty="0" err="1"/>
              <a:t>IoC</a:t>
            </a:r>
            <a:r>
              <a:rPr lang="zh-CN" altLang="zh-CN" dirty="0"/>
              <a:t>技术为代表进行讲解。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266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16.3.1  </a:t>
            </a:r>
            <a:r>
              <a:rPr lang="zh-CN" altLang="zh-CN" b="1" dirty="0"/>
              <a:t>开发</a:t>
            </a:r>
            <a:r>
              <a:rPr lang="en-US" altLang="zh-CN" b="1" dirty="0"/>
              <a:t>Spring</a:t>
            </a:r>
            <a:r>
              <a:rPr lang="zh-CN" altLang="zh-CN" b="1" dirty="0"/>
              <a:t>程序的步骤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72067" y="2060848"/>
            <a:ext cx="7408333" cy="4065315"/>
          </a:xfrm>
        </p:spPr>
        <p:txBody>
          <a:bodyPr/>
          <a:lstStyle/>
          <a:p>
            <a:r>
              <a:rPr lang="en-US" altLang="zh-CN" dirty="0"/>
              <a:t>Spring</a:t>
            </a:r>
            <a:r>
              <a:rPr lang="zh-CN" altLang="zh-CN" dirty="0"/>
              <a:t>开发是有严格步骤的，无论项目简单和复杂，都要按照这个步骤进行操作。</a:t>
            </a:r>
            <a:r>
              <a:rPr lang="en-US" altLang="zh-CN" dirty="0"/>
              <a:t>Spring</a:t>
            </a:r>
            <a:r>
              <a:rPr lang="zh-CN" altLang="zh-CN" dirty="0"/>
              <a:t>程序的开发步骤如图</a:t>
            </a:r>
            <a:r>
              <a:rPr lang="en-US" altLang="zh-CN" dirty="0"/>
              <a:t>16.7</a:t>
            </a:r>
            <a:r>
              <a:rPr lang="zh-CN" altLang="zh-CN" dirty="0"/>
              <a:t>所示。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008595"/>
              </p:ext>
            </p:extLst>
          </p:nvPr>
        </p:nvGraphicFramePr>
        <p:xfrm>
          <a:off x="2843808" y="3356992"/>
          <a:ext cx="3335442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Visio" r:id="rId3" imgW="2491128" imgH="1726577" progId="Visio.Drawing.11">
                  <p:embed/>
                </p:oleObj>
              </mc:Choice>
              <mc:Fallback>
                <p:oleObj name="Visio" r:id="rId3" imgW="2491128" imgH="1726577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356992"/>
                        <a:ext cx="3335442" cy="23042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948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16.3.2  </a:t>
            </a:r>
            <a:r>
              <a:rPr lang="zh-CN" altLang="zh-CN" b="1" dirty="0"/>
              <a:t>编写业务接口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72067" y="2852936"/>
            <a:ext cx="7408333" cy="3273227"/>
          </a:xfrm>
        </p:spPr>
        <p:txBody>
          <a:bodyPr/>
          <a:lstStyle/>
          <a:p>
            <a:r>
              <a:rPr lang="zh-CN" altLang="zh-CN" dirty="0"/>
              <a:t>我们首先来开发业务接口，在该业务接口中定义了</a:t>
            </a:r>
            <a:r>
              <a:rPr lang="en-US" altLang="zh-CN" dirty="0" err="1"/>
              <a:t>SayHello</a:t>
            </a:r>
            <a:r>
              <a:rPr lang="zh-CN" altLang="zh-CN" dirty="0"/>
              <a:t>方法。通过该方法创建一个接收传递信息，然后返回问候语句的功能。</a:t>
            </a:r>
          </a:p>
        </p:txBody>
      </p:sp>
    </p:spTree>
    <p:extLst>
      <p:ext uri="{BB962C8B-B14F-4D97-AF65-F5344CB8AC3E}">
        <p14:creationId xmlns:p14="http://schemas.microsoft.com/office/powerpoint/2010/main" val="225051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16.3.3  </a:t>
            </a:r>
            <a:r>
              <a:rPr lang="zh-CN" altLang="zh-CN" b="1" dirty="0"/>
              <a:t>编写业务实现类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zh-CN" dirty="0"/>
              <a:t>开发完业务接口后，就继续来编写业务实现类。业务实现类要实现业务接口，从而实现业务接口中的抽象方法。</a:t>
            </a:r>
          </a:p>
        </p:txBody>
      </p:sp>
    </p:spTree>
    <p:extLst>
      <p:ext uri="{BB962C8B-B14F-4D97-AF65-F5344CB8AC3E}">
        <p14:creationId xmlns:p14="http://schemas.microsoft.com/office/powerpoint/2010/main" val="154132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269</TotalTime>
  <Words>874</Words>
  <Application>Microsoft Office PowerPoint</Application>
  <PresentationFormat>全屏显示(4:3)</PresentationFormat>
  <Paragraphs>29</Paragraphs>
  <Slides>11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3" baseType="lpstr">
      <vt:lpstr>波形</vt:lpstr>
      <vt:lpstr>Microsoft Visio 绘图</vt:lpstr>
      <vt:lpstr>第16章  Spring框架入门</vt:lpstr>
      <vt:lpstr>16.1  Spring概述</vt:lpstr>
      <vt:lpstr>16.1.1  Spring技术介绍</vt:lpstr>
      <vt:lpstr>16.1.2  为什么使用Spring</vt:lpstr>
      <vt:lpstr>16.2  Spring开发环境的搭建</vt:lpstr>
      <vt:lpstr>16.3  开发Spring的HelloWorld程序</vt:lpstr>
      <vt:lpstr>16.3.1  开发Spring程序的步骤</vt:lpstr>
      <vt:lpstr>16.3.2  编写业务接口</vt:lpstr>
      <vt:lpstr>16.3.3  编写业务实现类</vt:lpstr>
      <vt:lpstr>16.3.5  编写客户端进行测试</vt:lpstr>
      <vt:lpstr>16.4  小结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第1章  浏览器技术</dc:title>
  <dc:creator>User</dc:creator>
  <cp:lastModifiedBy>lester</cp:lastModifiedBy>
  <cp:revision>3</cp:revision>
  <dcterms:created xsi:type="dcterms:W3CDTF">2012-10-24T02:46:25Z</dcterms:created>
  <dcterms:modified xsi:type="dcterms:W3CDTF">2012-12-12T14:21:22Z</dcterms:modified>
</cp:coreProperties>
</file>