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1" r:id="rId14"/>
    <p:sldId id="270" r:id="rId15"/>
    <p:sldId id="275" r:id="rId16"/>
    <p:sldId id="272" r:id="rId17"/>
    <p:sldId id="274" r:id="rId18"/>
    <p:sldId id="276" r:id="rId19"/>
    <p:sldId id="278" r:id="rId20"/>
    <p:sldId id="279" r:id="rId21"/>
    <p:sldId id="280" r:id="rId22"/>
    <p:sldId id="267" r:id="rId23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96" y="57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66175" y="406400"/>
            <a:ext cx="2668588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55650" y="406400"/>
            <a:ext cx="7858125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55650" y="1193800"/>
            <a:ext cx="5262563" cy="5035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613" y="1193800"/>
            <a:ext cx="5264150" cy="5035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矩形 10"/>
          <p:cNvSpPr/>
          <p:nvPr/>
        </p:nvSpPr>
        <p:spPr>
          <a:xfrm>
            <a:off x="-1587" y="0"/>
            <a:ext cx="12193587" cy="6858000"/>
          </a:xfrm>
          <a:prstGeom prst="rect">
            <a:avLst/>
          </a:prstGeom>
          <a:solidFill>
            <a:srgbClr val="1D1022">
              <a:alpha val="39999"/>
            </a:srgbClr>
          </a:solidFill>
          <a:ln w="9525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71757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755650" y="1193800"/>
            <a:ext cx="10679113" cy="50355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zh-CN" dirty="0"/>
              <a:t>单击此处编辑母版文本样式</a:t>
            </a:r>
          </a:p>
          <a:p>
            <a:pPr lvl="1"/>
            <a:r>
              <a:rPr lang="zh-CN" altLang="zh-CN" dirty="0"/>
              <a:t>第二级</a:t>
            </a:r>
          </a:p>
        </p:txBody>
      </p:sp>
      <p:sp>
        <p:nvSpPr>
          <p:cNvPr id="102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494C4E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FAF0CEFB-3E7C-4AF7-87EB-C432C0BA238D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94C4E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2016/11/14</a:t>
            </a:fld>
            <a:endParaRPr kumimoji="0" lang="zh-CN" altLang="en-US" sz="1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494C4E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rgbClr val="494C4E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‹#›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>
          <a:xfrm>
            <a:off x="755650" y="406400"/>
            <a:ext cx="10679113" cy="601663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lang="zh-CN" altLang="zh-CN" dirty="0"/>
              <a:t>单击此处编辑母版标题样式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2pPr>
      <a:lvl3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3pPr>
      <a:lvl4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4pPr>
      <a:lvl5pPr marL="9144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5pPr>
      <a:lvl6pPr marL="13716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6pPr>
      <a:lvl7pPr marL="18288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7pPr>
      <a:lvl8pPr marL="22860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8pPr>
      <a:lvl9pPr marL="2743200" indent="-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9pPr>
    </p:titleStyle>
    <p:bodyStyle>
      <a:lvl1pPr marL="357505" indent="-357505" algn="l" rtl="0" fontAlgn="base">
        <a:lnSpc>
          <a:spcPct val="90000"/>
        </a:lnSpc>
        <a:spcBef>
          <a:spcPts val="1800"/>
        </a:spcBef>
        <a:spcAft>
          <a:spcPct val="0"/>
        </a:spcAft>
        <a:buClr>
          <a:srgbClr val="D27FCE"/>
        </a:buClr>
        <a:buSzPct val="60000"/>
        <a:buFont typeface="Wingdings 2" pitchFamily="18" charset="2"/>
        <a:buChar char=""/>
        <a:defRPr sz="28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357505" indent="-357505" algn="l" rtl="0" fontAlgn="base">
        <a:lnSpc>
          <a:spcPct val="130000"/>
        </a:lnSpc>
        <a:spcBef>
          <a:spcPct val="0"/>
        </a:spcBef>
        <a:spcAft>
          <a:spcPct val="0"/>
        </a:spcAft>
        <a:buClr>
          <a:srgbClr val="D27FCE"/>
        </a:buClr>
        <a:buSzPct val="60000"/>
        <a:buFont typeface="Calibri" panose="020F0502020204030204" pitchFamily="34" charset="0"/>
        <a:buChar char=" "/>
        <a:defRPr>
          <a:solidFill>
            <a:schemeClr val="tx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D27FCE"/>
        </a:buClr>
        <a:buSzPct val="60000"/>
        <a:buFont typeface="Arial" panose="020B0604020202020204" pitchFamily="34" charset="0"/>
        <a:buChar char="•"/>
        <a:defRPr sz="2000">
          <a:solidFill>
            <a:srgbClr val="383A3C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D27FCE"/>
        </a:buClr>
        <a:buSzPct val="60000"/>
        <a:buFont typeface="Arial" panose="020B0604020202020204" pitchFamily="34" charset="0"/>
        <a:buChar char="•"/>
        <a:defRPr>
          <a:solidFill>
            <a:srgbClr val="383A3C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D27FCE"/>
        </a:buClr>
        <a:buSzPct val="60000"/>
        <a:buFont typeface="Arial" panose="020B0604020202020204" pitchFamily="34" charset="0"/>
        <a:buChar char="•"/>
        <a:defRPr>
          <a:solidFill>
            <a:srgbClr val="383A3C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D27FCE"/>
        </a:buClr>
        <a:buSzPct val="60000"/>
        <a:buFont typeface="Arial" panose="020B0604020202020204" pitchFamily="34" charset="0"/>
        <a:buChar char="•"/>
        <a:defRPr>
          <a:solidFill>
            <a:srgbClr val="383A3C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D27FCE"/>
        </a:buClr>
        <a:buSzPct val="60000"/>
        <a:buFont typeface="Arial" panose="020B0604020202020204" pitchFamily="34" charset="0"/>
        <a:buChar char="•"/>
        <a:defRPr>
          <a:solidFill>
            <a:srgbClr val="383A3C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D27FCE"/>
        </a:buClr>
        <a:buSzPct val="60000"/>
        <a:buFont typeface="Arial" panose="020B0604020202020204" pitchFamily="34" charset="0"/>
        <a:buChar char="•"/>
        <a:defRPr>
          <a:solidFill>
            <a:srgbClr val="383A3C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Clr>
          <a:srgbClr val="D27FCE"/>
        </a:buClr>
        <a:buSzPct val="60000"/>
        <a:buFont typeface="Arial" panose="020B0604020202020204" pitchFamily="34" charset="0"/>
        <a:buChar char="•"/>
        <a:defRPr>
          <a:solidFill>
            <a:srgbClr val="383A3C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1" name="图片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6113" y="2008188"/>
            <a:ext cx="3140075" cy="13223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椭圆 11"/>
          <p:cNvSpPr/>
          <p:nvPr/>
        </p:nvSpPr>
        <p:spPr>
          <a:xfrm>
            <a:off x="5113338" y="2187575"/>
            <a:ext cx="531812" cy="531813"/>
          </a:xfrm>
          <a:prstGeom prst="ellipse">
            <a:avLst/>
          </a:prstGeom>
          <a:solidFill>
            <a:srgbClr val="F0D5EF">
              <a:alpha val="29803"/>
            </a:srgbClr>
          </a:solidFill>
          <a:ln w="9525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71757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3" name="椭圆 12"/>
          <p:cNvSpPr/>
          <p:nvPr/>
        </p:nvSpPr>
        <p:spPr>
          <a:xfrm>
            <a:off x="6096000" y="3348038"/>
            <a:ext cx="112713" cy="112712"/>
          </a:xfrm>
          <a:prstGeom prst="ellipse">
            <a:avLst/>
          </a:prstGeom>
          <a:solidFill>
            <a:srgbClr val="F0D5EF">
              <a:alpha val="29803"/>
            </a:srgbClr>
          </a:solidFill>
          <a:ln w="9525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71757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4" name="椭圆 13"/>
          <p:cNvSpPr/>
          <p:nvPr/>
        </p:nvSpPr>
        <p:spPr>
          <a:xfrm>
            <a:off x="6578600" y="2801938"/>
            <a:ext cx="246063" cy="246062"/>
          </a:xfrm>
          <a:prstGeom prst="ellipse">
            <a:avLst/>
          </a:prstGeom>
          <a:solidFill>
            <a:srgbClr val="F0D5EF">
              <a:alpha val="29803"/>
            </a:srgbClr>
          </a:solidFill>
          <a:ln w="9525">
            <a:noFill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71757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055" name="椭圆 8"/>
          <p:cNvSpPr/>
          <p:nvPr/>
        </p:nvSpPr>
        <p:spPr>
          <a:xfrm>
            <a:off x="4891088" y="3135313"/>
            <a:ext cx="155575" cy="155575"/>
          </a:xfrm>
          <a:prstGeom prst="ellipse">
            <a:avLst/>
          </a:prstGeom>
          <a:solidFill>
            <a:srgbClr val="F0D5EF">
              <a:alpha val="29803"/>
            </a:srgbClr>
          </a:solidFill>
          <a:ln w="12700" cap="flat" cmpd="sng">
            <a:solidFill>
              <a:srgbClr val="FFFFFF">
                <a:alpha val="67842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lstStyle/>
          <a:p>
            <a:pPr lvl="0" algn="ctr" eaLnBrk="1" hangingPunct="1"/>
            <a:endParaRPr lang="zh-CN" altLang="zh-CN" dirty="0">
              <a:solidFill>
                <a:srgbClr val="717579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80" name="标题 1"/>
          <p:cNvSpPr>
            <a:spLocks noGrp="1"/>
          </p:cNvSpPr>
          <p:nvPr>
            <p:ph type="ctrTitle"/>
          </p:nvPr>
        </p:nvSpPr>
        <p:spPr>
          <a:xfrm>
            <a:off x="1822450" y="3517900"/>
            <a:ext cx="8562975" cy="800100"/>
          </a:xfrm>
          <a:ln/>
        </p:spPr>
        <p:txBody>
          <a:bodyPr vert="horz" wrap="square" lIns="91440" tIns="45720" rIns="91440" bIns="45720" anchor="b"/>
          <a:lstStyle/>
          <a:p>
            <a:pPr marL="0" indent="0" algn="ctr" eaLnBrk="1" hangingPunct="1">
              <a:lnSpc>
                <a:spcPct val="100000"/>
              </a:lnSpc>
            </a:pPr>
            <a:r>
              <a:rPr lang="zh-CN" altLang="en-US" sz="4000" kern="1200" dirty="0">
                <a:solidFill>
                  <a:schemeClr val="tx1"/>
                </a:solidFill>
                <a:latin typeface="黑体" panose="02010609060101010101" pitchFamily="49" charset="-122"/>
              </a:rPr>
              <a:t>测试管理大总结</a:t>
            </a:r>
          </a:p>
        </p:txBody>
      </p:sp>
      <p:sp>
        <p:nvSpPr>
          <p:cNvPr id="3081" name="副标题 2"/>
          <p:cNvSpPr>
            <a:spLocks noGrp="1"/>
          </p:cNvSpPr>
          <p:nvPr>
            <p:ph type="subTitle" idx="1"/>
          </p:nvPr>
        </p:nvSpPr>
        <p:spPr>
          <a:xfrm>
            <a:off x="1814513" y="4543425"/>
            <a:ext cx="8578850" cy="441325"/>
          </a:xfrm>
          <a:ln/>
        </p:spPr>
        <p:txBody>
          <a:bodyPr vert="horz" wrap="square" lIns="91440" tIns="45720" rIns="91440" bIns="45720" anchor="ctr"/>
          <a:lstStyle/>
          <a:p>
            <a:pPr eaLnBrk="1" hangingPunct="1">
              <a:buSzPct val="60000"/>
              <a:buFont typeface="Wingdings 2" pitchFamily="18" charset="2"/>
              <a:buNone/>
            </a:pPr>
            <a:r>
              <a:rPr lang="zh-CN" altLang="en-US" sz="2000" kern="1200" dirty="0">
                <a:solidFill>
                  <a:srgbClr val="D8D8D8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惠普一班二组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1472" y="3460750"/>
            <a:ext cx="2730500" cy="27305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2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bldLvl="0"/>
      <p:bldP spid="3081" grpId="0" build="p" bldLvl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 anchor="ctr"/>
          <a:lstStyle/>
          <a:p>
            <a:pPr eaLnBrk="1" hangingPunct="1"/>
            <a:fld id="{BB962C8B-B14F-4D97-AF65-F5344CB8AC3E}" type="datetime1">
              <a:rPr lang="zh-CN" altLang="en-US" dirty="0">
                <a:solidFill>
                  <a:srgbClr val="494C4E"/>
                </a:solidFill>
              </a:rPr>
              <a:t>2016/11/14</a:t>
            </a:fld>
            <a:endParaRPr lang="zh-CN" altLang="en-US" dirty="0">
              <a:solidFill>
                <a:srgbClr val="494C4E"/>
              </a:solidFill>
            </a:endParaRPr>
          </a:p>
        </p:txBody>
      </p:sp>
      <p:sp>
        <p:nvSpPr>
          <p:cNvPr id="12291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zh-CN" altLang="en-US" dirty="0"/>
              <a:t>缺陷报告管理的注意环节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AutoNum type="arabicPeriod"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简明扼要的标题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AutoNum type="arabicPeriod"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精确的问题描述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AutoNum type="arabicPeriod"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确认缺陷版本号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AutoNum type="arabicPeriod"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简明的复现步骤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AutoNum type="arabicPeriod"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正确使用严重级和优先级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None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ps：从根本上，优先级是从项目管理和时间管理的观点来厘定高低的，而严重性是从质量管理的观点来思考的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/>
          </p:nvPr>
        </p:nvSpPr>
        <p:spPr>
          <a:xfrm>
            <a:off x="755650" y="406400"/>
            <a:ext cx="10679113" cy="601663"/>
          </a:xfrm>
          <a:ln/>
        </p:spPr>
        <p:txBody>
          <a:bodyPr vert="horz" wrap="square" lIns="91440" tIns="45720" rIns="91440" bIns="45720" anchor="b"/>
          <a:lstStyle/>
          <a:p>
            <a:pPr marL="0" indent="0" eaLnBrk="1" hangingPunct="1"/>
            <a:r>
              <a:rPr lang="zh-CN" altLang="en-US" dirty="0"/>
              <a:t>敏捷测试流程</a:t>
            </a:r>
          </a:p>
        </p:txBody>
      </p:sp>
      <p:sp>
        <p:nvSpPr>
          <p:cNvPr id="13315" name="内容占位符 2"/>
          <p:cNvSpPr>
            <a:spLocks noGrp="1"/>
          </p:cNvSpPr>
          <p:nvPr>
            <p:ph type="subTitle" idx="1"/>
          </p:nvPr>
        </p:nvSpPr>
        <p:spPr>
          <a:xfrm>
            <a:off x="801688" y="1168400"/>
            <a:ext cx="2984500" cy="5035550"/>
          </a:xfrm>
          <a:ln/>
        </p:spPr>
        <p:txBody>
          <a:bodyPr vert="horz" wrap="square" lIns="91440" tIns="45720" rIns="91440" bIns="45720" anchor="t"/>
          <a:lstStyle/>
          <a:p>
            <a:pPr algn="l" eaLnBrk="1" hangingPunct="1">
              <a:buSzPct val="60000"/>
              <a:buFont typeface="Wingdings 2" pitchFamily="18" charset="2"/>
            </a:pPr>
            <a:r>
              <a:rPr lang="zh-CN" altLang="en-US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特点：</a:t>
            </a:r>
            <a:endParaRPr lang="en-US" altLang="zh-CN" dirty="0">
              <a:solidFill>
                <a:srgbClr val="FFFF00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）全程参与</a:t>
            </a:r>
            <a:endParaRPr lang="en-US" altLang="zh-CN" sz="24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）轻量级文档</a:t>
            </a:r>
            <a:endParaRPr lang="en-US" altLang="zh-CN" sz="24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3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）轻量级测试用例</a:t>
            </a:r>
            <a:endParaRPr lang="en-US" altLang="zh-CN" sz="24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</a:pPr>
            <a:endParaRPr lang="zh-CN" altLang="en-US" dirty="0">
              <a:solidFill>
                <a:srgbClr val="FFFF00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13316" name="内容占位符 2"/>
          <p:cNvSpPr/>
          <p:nvPr/>
        </p:nvSpPr>
        <p:spPr>
          <a:xfrm>
            <a:off x="3954463" y="1168400"/>
            <a:ext cx="7480300" cy="50355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>
              <a:buNone/>
            </a:pPr>
            <a:endParaRPr lang="zh-CN" altLang="zh-CN" dirty="0">
              <a:solidFill>
                <a:srgbClr val="FFFF00"/>
              </a:solidFill>
            </a:endParaRPr>
          </a:p>
        </p:txBody>
      </p:sp>
      <p:pic>
        <p:nvPicPr>
          <p:cNvPr id="13317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375" y="4003675"/>
            <a:ext cx="9213850" cy="285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内容占位符 2"/>
          <p:cNvSpPr/>
          <p:nvPr/>
        </p:nvSpPr>
        <p:spPr>
          <a:xfrm>
            <a:off x="7197725" y="1168400"/>
            <a:ext cx="2984500" cy="50355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/>
            <a:r>
              <a:rPr lang="zh-CN" altLang="en-US" dirty="0">
                <a:solidFill>
                  <a:srgbClr val="FFFF00"/>
                </a:solidFill>
              </a:rPr>
              <a:t>敏捷测试活动</a:t>
            </a:r>
            <a:endParaRPr lang="en-US" altLang="zh-CN" dirty="0">
              <a:solidFill>
                <a:srgbClr val="FFFF00"/>
              </a:solidFill>
            </a:endParaRPr>
          </a:p>
          <a:p>
            <a:pPr marL="357505" lvl="0" indent="-357505" eaLnBrk="1" hangingPunct="1">
              <a:buNone/>
            </a:pPr>
            <a:r>
              <a:rPr lang="zh-CN" altLang="en-US" sz="2400" dirty="0">
                <a:solidFill>
                  <a:schemeClr val="tx2"/>
                </a:solidFill>
              </a:rPr>
              <a:t>（</a:t>
            </a:r>
            <a:r>
              <a:rPr lang="en-US" altLang="zh-CN" sz="2400" dirty="0">
                <a:solidFill>
                  <a:schemeClr val="tx2"/>
                </a:solidFill>
              </a:rPr>
              <a:t>1</a:t>
            </a:r>
            <a:r>
              <a:rPr lang="zh-CN" altLang="en-US" sz="2400" dirty="0">
                <a:solidFill>
                  <a:schemeClr val="tx2"/>
                </a:solidFill>
              </a:rPr>
              <a:t>）用户故事设计和发布计划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zh-CN" altLang="en-US" sz="2400" dirty="0">
                <a:solidFill>
                  <a:schemeClr val="tx2"/>
                </a:solidFill>
              </a:rPr>
              <a:t>（</a:t>
            </a:r>
            <a:r>
              <a:rPr lang="en-US" altLang="zh-CN" sz="2400" dirty="0">
                <a:solidFill>
                  <a:schemeClr val="tx2"/>
                </a:solidFill>
              </a:rPr>
              <a:t>2</a:t>
            </a:r>
            <a:r>
              <a:rPr lang="zh-CN" altLang="en-US" sz="2400" dirty="0">
                <a:solidFill>
                  <a:schemeClr val="tx2"/>
                </a:solidFill>
              </a:rPr>
              <a:t>）迭代开发和测试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zh-CN" altLang="en-US" sz="2400" dirty="0">
                <a:solidFill>
                  <a:schemeClr val="tx2"/>
                </a:solidFill>
              </a:rPr>
              <a:t>（</a:t>
            </a:r>
            <a:r>
              <a:rPr lang="en-US" altLang="zh-CN" sz="2400" dirty="0">
                <a:solidFill>
                  <a:schemeClr val="tx2"/>
                </a:solidFill>
              </a:rPr>
              <a:t>3</a:t>
            </a:r>
            <a:r>
              <a:rPr lang="zh-CN" altLang="en-US" sz="2400" dirty="0">
                <a:solidFill>
                  <a:schemeClr val="tx2"/>
                </a:solidFill>
              </a:rPr>
              <a:t>）产品发布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endParaRPr lang="zh-CN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1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9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3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ldLvl="0"/>
      <p:bldP spid="13315" grpId="0" build="p" bldLvl="0"/>
      <p:bldP spid="13318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/>
          </p:nvPr>
        </p:nvSpPr>
        <p:spPr>
          <a:xfrm>
            <a:off x="755650" y="406400"/>
            <a:ext cx="10679113" cy="601663"/>
          </a:xfrm>
          <a:ln/>
        </p:spPr>
        <p:txBody>
          <a:bodyPr vert="horz" wrap="square" lIns="91440" tIns="45720" rIns="91440" bIns="45720" anchor="b"/>
          <a:lstStyle/>
          <a:p>
            <a:pPr marL="0" indent="0" algn="ctr" eaLnBrk="1" hangingPunct="1"/>
            <a:r>
              <a:rPr lang="zh-CN" altLang="en-US" dirty="0"/>
              <a:t>ALM</a:t>
            </a:r>
          </a:p>
        </p:txBody>
      </p:sp>
      <p:sp>
        <p:nvSpPr>
          <p:cNvPr id="14339" name="内容占位符 2"/>
          <p:cNvSpPr>
            <a:spLocks noGrp="1"/>
          </p:cNvSpPr>
          <p:nvPr>
            <p:ph type="subTitle" idx="1"/>
          </p:nvPr>
        </p:nvSpPr>
        <p:spPr>
          <a:xfrm>
            <a:off x="8488363" y="939800"/>
            <a:ext cx="3702050" cy="5502275"/>
          </a:xfrm>
          <a:ln/>
        </p:spPr>
        <p:txBody>
          <a:bodyPr vert="horz" wrap="square" lIns="91440" tIns="45720" rIns="91440" bIns="45720" anchor="t"/>
          <a:lstStyle/>
          <a:p>
            <a:pPr algn="l" eaLnBrk="1" hangingPunct="1">
              <a:buSzPct val="60000"/>
              <a:buFont typeface="Wingdings 2" pitchFamily="18" charset="2"/>
            </a:pPr>
            <a:r>
              <a:rPr lang="en-US" altLang="zh-CN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ALM</a:t>
            </a:r>
            <a:r>
              <a:rPr lang="zh-CN" altLang="en-US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流程</a:t>
            </a:r>
            <a:endParaRPr lang="en-US" altLang="zh-CN" dirty="0">
              <a:solidFill>
                <a:srgbClr val="FFFF00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1.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指定版本</a:t>
            </a:r>
            <a:endParaRPr lang="en-US" altLang="zh-CN" sz="24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2.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指定需求</a:t>
            </a:r>
            <a:endParaRPr lang="en-US" altLang="zh-CN" sz="24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3.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计划测试</a:t>
            </a:r>
            <a:endParaRPr lang="en-US" altLang="zh-CN" sz="24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4.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执行测试</a:t>
            </a:r>
            <a:endParaRPr lang="en-US" altLang="zh-CN" sz="24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5.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追踪缺陷</a:t>
            </a:r>
          </a:p>
        </p:txBody>
      </p:sp>
      <p:pic>
        <p:nvPicPr>
          <p:cNvPr id="14340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7713" y="4302125"/>
            <a:ext cx="8799512" cy="2555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1" name="内容占位符 2"/>
          <p:cNvSpPr/>
          <p:nvPr/>
        </p:nvSpPr>
        <p:spPr>
          <a:xfrm>
            <a:off x="0" y="858838"/>
            <a:ext cx="2984500" cy="5664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>
              <a:lnSpc>
                <a:spcPct val="72000"/>
              </a:lnSpc>
            </a:pPr>
            <a:r>
              <a:rPr lang="en-US" altLang="zh-CN" sz="2200" dirty="0">
                <a:solidFill>
                  <a:srgbClr val="FFFF00"/>
                </a:solidFill>
              </a:rPr>
              <a:t>ALM</a:t>
            </a:r>
            <a:r>
              <a:rPr lang="zh-CN" altLang="en-US" sz="2200" dirty="0">
                <a:solidFill>
                  <a:srgbClr val="FFFF00"/>
                </a:solidFill>
              </a:rPr>
              <a:t>模块</a:t>
            </a:r>
            <a:endParaRPr lang="en-US" altLang="zh-CN" sz="2200" dirty="0">
              <a:solidFill>
                <a:srgbClr val="FFFF00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en-US" altLang="zh-CN" sz="1600" dirty="0">
                <a:solidFill>
                  <a:schemeClr val="tx2"/>
                </a:solidFill>
              </a:rPr>
              <a:t>1</a:t>
            </a:r>
            <a:r>
              <a:rPr lang="zh-CN" altLang="en-US" sz="1600" dirty="0">
                <a:solidFill>
                  <a:schemeClr val="tx2"/>
                </a:solidFill>
              </a:rPr>
              <a:t>）</a:t>
            </a:r>
            <a:r>
              <a:rPr lang="en-US" altLang="zh-CN" sz="1600" dirty="0">
                <a:solidFill>
                  <a:schemeClr val="tx2"/>
                </a:solidFill>
              </a:rPr>
              <a:t>Dashboard:</a:t>
            </a:r>
            <a:r>
              <a:rPr lang="zh-CN" altLang="en-US" sz="1600" dirty="0">
                <a:solidFill>
                  <a:schemeClr val="tx2"/>
                </a:solidFill>
              </a:rPr>
              <a:t>包含以下模块</a:t>
            </a:r>
            <a:endParaRPr lang="en-US" altLang="zh-CN" sz="16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</a:rPr>
              <a:t>1</a:t>
            </a:r>
            <a:r>
              <a:rPr lang="zh-CN" altLang="en-US" sz="1800" dirty="0">
                <a:solidFill>
                  <a:schemeClr val="tx2"/>
                </a:solidFill>
              </a:rPr>
              <a:t>） </a:t>
            </a:r>
            <a:r>
              <a:rPr lang="en-US" altLang="zh-CN" sz="1800" dirty="0">
                <a:solidFill>
                  <a:schemeClr val="tx2"/>
                </a:solidFill>
              </a:rPr>
              <a:t>Analysis View</a:t>
            </a:r>
            <a:endParaRPr lang="zh-CN" altLang="en-US" sz="18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</a:rPr>
              <a:t>2</a:t>
            </a:r>
            <a:r>
              <a:rPr lang="zh-CN" altLang="en-US" sz="1800" dirty="0">
                <a:solidFill>
                  <a:schemeClr val="tx2"/>
                </a:solidFill>
              </a:rPr>
              <a:t>）</a:t>
            </a:r>
            <a:r>
              <a:rPr lang="en-US" altLang="zh-CN" sz="1800" dirty="0">
                <a:solidFill>
                  <a:schemeClr val="tx2"/>
                </a:solidFill>
              </a:rPr>
              <a:t> Dashboard View</a:t>
            </a:r>
            <a:endParaRPr lang="zh-CN" altLang="en-US" sz="18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en-US" altLang="zh-CN" sz="1800" dirty="0">
                <a:solidFill>
                  <a:schemeClr val="tx2"/>
                </a:solidFill>
              </a:rPr>
              <a:t>2</a:t>
            </a:r>
            <a:r>
              <a:rPr lang="zh-CN" altLang="en-US" sz="1800" dirty="0">
                <a:solidFill>
                  <a:schemeClr val="tx2"/>
                </a:solidFill>
              </a:rPr>
              <a:t>）</a:t>
            </a:r>
            <a:r>
              <a:rPr lang="en-US" altLang="zh-CN" sz="1800" dirty="0">
                <a:solidFill>
                  <a:schemeClr val="tx2"/>
                </a:solidFill>
              </a:rPr>
              <a:t>Management:</a:t>
            </a:r>
            <a:r>
              <a:rPr lang="zh-CN" altLang="en-US" sz="1800" dirty="0">
                <a:solidFill>
                  <a:schemeClr val="tx2"/>
                </a:solidFill>
              </a:rPr>
              <a:t>包含以下模块</a:t>
            </a:r>
            <a:endParaRPr lang="en-US" altLang="zh-CN" sz="18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</a:rPr>
              <a:t>1</a:t>
            </a:r>
            <a:r>
              <a:rPr lang="zh-CN" altLang="en-US" sz="1800" dirty="0">
                <a:solidFill>
                  <a:schemeClr val="tx2"/>
                </a:solidFill>
              </a:rPr>
              <a:t>）</a:t>
            </a:r>
            <a:r>
              <a:rPr lang="en-US" altLang="zh-CN" sz="1800" dirty="0">
                <a:solidFill>
                  <a:schemeClr val="tx2"/>
                </a:solidFill>
              </a:rPr>
              <a:t>Releases</a:t>
            </a:r>
            <a:endParaRPr lang="zh-CN" altLang="en-US" sz="18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</a:rPr>
              <a:t>2</a:t>
            </a:r>
            <a:r>
              <a:rPr lang="zh-CN" altLang="en-US" sz="1800" dirty="0">
                <a:solidFill>
                  <a:schemeClr val="tx2"/>
                </a:solidFill>
              </a:rPr>
              <a:t>）</a:t>
            </a:r>
            <a:r>
              <a:rPr lang="en-US" altLang="zh-CN" sz="1800" dirty="0">
                <a:solidFill>
                  <a:schemeClr val="tx2"/>
                </a:solidFill>
              </a:rPr>
              <a:t>Libraries</a:t>
            </a:r>
            <a:endParaRPr lang="zh-CN" altLang="en-US" sz="18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en-US" altLang="zh-CN" sz="1800" dirty="0">
                <a:solidFill>
                  <a:schemeClr val="tx2"/>
                </a:solidFill>
              </a:rPr>
              <a:t>3)Requirements</a:t>
            </a:r>
            <a:endParaRPr lang="zh-CN" altLang="en-US" sz="18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en-US" altLang="zh-CN" sz="1800" dirty="0">
                <a:solidFill>
                  <a:schemeClr val="tx2"/>
                </a:solidFill>
              </a:rPr>
              <a:t>4)Testing</a:t>
            </a:r>
            <a:endParaRPr lang="zh-CN" altLang="en-US" sz="18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</a:rPr>
              <a:t>1</a:t>
            </a:r>
            <a:r>
              <a:rPr lang="zh-CN" altLang="en-US" sz="1800" dirty="0">
                <a:solidFill>
                  <a:schemeClr val="tx2"/>
                </a:solidFill>
              </a:rPr>
              <a:t>）</a:t>
            </a:r>
            <a:r>
              <a:rPr lang="en-US" altLang="zh-CN" sz="1800" dirty="0">
                <a:solidFill>
                  <a:schemeClr val="tx2"/>
                </a:solidFill>
              </a:rPr>
              <a:t>Test Plan</a:t>
            </a:r>
            <a:endParaRPr lang="zh-CN" altLang="en-US" sz="18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</a:rPr>
              <a:t>2</a:t>
            </a:r>
            <a:r>
              <a:rPr lang="zh-CN" altLang="en-US" sz="1800" dirty="0">
                <a:solidFill>
                  <a:schemeClr val="tx2"/>
                </a:solidFill>
              </a:rPr>
              <a:t>）</a:t>
            </a:r>
            <a:r>
              <a:rPr lang="en-US" altLang="zh-CN" sz="1800" dirty="0">
                <a:solidFill>
                  <a:schemeClr val="tx2"/>
                </a:solidFill>
              </a:rPr>
              <a:t>Test Resources</a:t>
            </a:r>
            <a:endParaRPr lang="zh-CN" altLang="en-US" sz="18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zh-CN" altLang="en-US" sz="1800" dirty="0">
                <a:solidFill>
                  <a:schemeClr val="tx2"/>
                </a:solidFill>
              </a:rPr>
              <a:t>（</a:t>
            </a:r>
            <a:r>
              <a:rPr lang="en-US" altLang="zh-CN" sz="1800" dirty="0">
                <a:solidFill>
                  <a:schemeClr val="tx2"/>
                </a:solidFill>
              </a:rPr>
              <a:t>3</a:t>
            </a:r>
            <a:r>
              <a:rPr lang="zh-CN" altLang="en-US" sz="1800" dirty="0">
                <a:solidFill>
                  <a:schemeClr val="tx2"/>
                </a:solidFill>
              </a:rPr>
              <a:t>）</a:t>
            </a:r>
            <a:r>
              <a:rPr lang="en-US" altLang="zh-CN" sz="1800" dirty="0">
                <a:solidFill>
                  <a:schemeClr val="tx2"/>
                </a:solidFill>
              </a:rPr>
              <a:t>Test  Lab</a:t>
            </a:r>
            <a:endParaRPr lang="zh-CN" altLang="en-US" sz="1800" dirty="0">
              <a:solidFill>
                <a:schemeClr val="tx2"/>
              </a:solidFill>
            </a:endParaRPr>
          </a:p>
          <a:p>
            <a:pPr marL="357505" lvl="0" indent="-357505" eaLnBrk="1" hangingPunct="1">
              <a:lnSpc>
                <a:spcPct val="72000"/>
              </a:lnSpc>
              <a:buNone/>
            </a:pPr>
            <a:r>
              <a:rPr lang="en-US" altLang="zh-CN" sz="1800" dirty="0">
                <a:solidFill>
                  <a:schemeClr val="tx2"/>
                </a:solidFill>
              </a:rPr>
              <a:t>5</a:t>
            </a:r>
            <a:r>
              <a:rPr lang="zh-CN" altLang="en-US" sz="1800" dirty="0">
                <a:solidFill>
                  <a:schemeClr val="tx2"/>
                </a:solidFill>
              </a:rPr>
              <a:t>）</a:t>
            </a:r>
            <a:r>
              <a:rPr lang="en-US" altLang="zh-CN" sz="1800" dirty="0">
                <a:solidFill>
                  <a:schemeClr val="tx2"/>
                </a:solidFill>
              </a:rPr>
              <a:t>Defect</a:t>
            </a:r>
            <a:endParaRPr lang="zh-CN" altLang="en-US" sz="18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3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4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ldLvl="0"/>
      <p:bldP spid="14339" grpId="0" build="p" bldLvl="0"/>
      <p:bldP spid="14341" grpId="0" bldLvl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 anchor="ctr"/>
          <a:lstStyle/>
          <a:p>
            <a:pPr eaLnBrk="1" hangingPunct="1"/>
            <a:fld id="{BB962C8B-B14F-4D97-AF65-F5344CB8AC3E}" type="datetime1">
              <a:rPr lang="zh-CN" altLang="en-US" dirty="0">
                <a:solidFill>
                  <a:srgbClr val="494C4E"/>
                </a:solidFill>
              </a:rPr>
              <a:t>2016/11/14</a:t>
            </a:fld>
            <a:endParaRPr lang="zh-CN" altLang="en-US" dirty="0">
              <a:solidFill>
                <a:srgbClr val="494C4E"/>
              </a:solidFill>
            </a:endParaRPr>
          </a:p>
        </p:txBody>
      </p:sp>
      <p:pic>
        <p:nvPicPr>
          <p:cNvPr id="15363" name="Picture 2" descr="图片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4225" y="111125"/>
            <a:ext cx="8802688" cy="2555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364" name="Picture 3" descr="QQ图片2015052411135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63" y="2876550"/>
            <a:ext cx="6858000" cy="38592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5" name="Text Box 4"/>
          <p:cNvSpPr txBox="1"/>
          <p:nvPr/>
        </p:nvSpPr>
        <p:spPr>
          <a:xfrm>
            <a:off x="33338" y="741363"/>
            <a:ext cx="3109912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</a:rPr>
              <a:t>发布流程图</a:t>
            </a:r>
          </a:p>
        </p:txBody>
      </p:sp>
      <p:sp>
        <p:nvSpPr>
          <p:cNvPr id="15366" name="Text Box 5"/>
          <p:cNvSpPr txBox="1"/>
          <p:nvPr/>
        </p:nvSpPr>
        <p:spPr>
          <a:xfrm>
            <a:off x="7089775" y="4435475"/>
            <a:ext cx="4646613" cy="639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超级标准的发布架构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 anchor="ctr"/>
          <a:lstStyle/>
          <a:p>
            <a:pPr eaLnBrk="1" hangingPunct="1"/>
            <a:fld id="{BB962C8B-B14F-4D97-AF65-F5344CB8AC3E}" type="datetime1">
              <a:rPr lang="zh-CN" altLang="en-US" dirty="0">
                <a:solidFill>
                  <a:srgbClr val="494C4E"/>
                </a:solidFill>
              </a:rPr>
              <a:t>2016/11/14</a:t>
            </a:fld>
            <a:endParaRPr lang="zh-CN" altLang="en-US" dirty="0">
              <a:solidFill>
                <a:srgbClr val="494C4E"/>
              </a:solidFill>
            </a:endParaRPr>
          </a:p>
        </p:txBody>
      </p:sp>
      <p:sp>
        <p:nvSpPr>
          <p:cNvPr id="16387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zh-CN" altLang="en-US" dirty="0"/>
              <a:t>需求的步骤</a:t>
            </a:r>
          </a:p>
        </p:txBody>
      </p:sp>
      <p:sp>
        <p:nvSpPr>
          <p:cNvPr id="16388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marL="514350" indent="-514350" eaLnBrk="1" hangingPunct="1">
              <a:lnSpc>
                <a:spcPct val="70000"/>
              </a:lnSpc>
              <a:buFont typeface="Wingdings 2" pitchFamily="18" charset="2"/>
              <a:buAutoNum type="arabicPeriod"/>
            </a:pPr>
            <a:r>
              <a:rPr lang="zh-CN" altLang="zh-CN" sz="2400" dirty="0"/>
              <a:t>先决条件</a:t>
            </a:r>
          </a:p>
          <a:p>
            <a:pPr marL="514350" indent="-514350" eaLnBrk="1" hangingPunct="1">
              <a:lnSpc>
                <a:spcPct val="70000"/>
              </a:lnSpc>
              <a:buFont typeface="Wingdings 2" pitchFamily="18" charset="2"/>
              <a:buAutoNum type="arabicPeriod"/>
            </a:pPr>
            <a:r>
              <a:rPr lang="zh-CN" altLang="zh-CN" sz="2400" dirty="0"/>
              <a:t>    创建需求</a:t>
            </a:r>
          </a:p>
          <a:p>
            <a:pPr marL="514350" indent="-514350" eaLnBrk="1" hangingPunct="1">
              <a:lnSpc>
                <a:spcPct val="70000"/>
              </a:lnSpc>
              <a:buFont typeface="Wingdings 2" pitchFamily="18" charset="2"/>
              <a:buAutoNum type="arabicPeriod"/>
            </a:pPr>
            <a:r>
              <a:rPr lang="zh-CN" altLang="zh-CN" sz="2400" dirty="0"/>
              <a:t>         导入业务流程模型</a:t>
            </a:r>
          </a:p>
          <a:p>
            <a:pPr marL="514350" indent="-514350" eaLnBrk="1" hangingPunct="1">
              <a:lnSpc>
                <a:spcPct val="70000"/>
              </a:lnSpc>
              <a:buFont typeface="Wingdings 2" pitchFamily="18" charset="2"/>
              <a:buAutoNum type="arabicPeriod"/>
            </a:pPr>
            <a:r>
              <a:rPr lang="zh-CN" altLang="zh-CN" sz="2400" dirty="0"/>
              <a:t>              跟踪需求</a:t>
            </a:r>
          </a:p>
          <a:p>
            <a:pPr marL="514350" indent="-514350" eaLnBrk="1" hangingPunct="1">
              <a:lnSpc>
                <a:spcPct val="70000"/>
              </a:lnSpc>
              <a:buFont typeface="Wingdings 2" pitchFamily="18" charset="2"/>
              <a:buAutoNum type="arabicPeriod"/>
            </a:pPr>
            <a:r>
              <a:rPr lang="zh-CN" altLang="zh-CN" sz="2400" dirty="0"/>
              <a:t>                   计算风险</a:t>
            </a:r>
          </a:p>
          <a:p>
            <a:pPr marL="514350" indent="-514350" eaLnBrk="1" hangingPunct="1">
              <a:lnSpc>
                <a:spcPct val="70000"/>
              </a:lnSpc>
              <a:buFont typeface="Wingdings 2" pitchFamily="18" charset="2"/>
              <a:buAutoNum type="arabicPeriod"/>
            </a:pPr>
            <a:r>
              <a:rPr lang="zh-CN" altLang="zh-CN" sz="2400" dirty="0"/>
              <a:t>                        创建覆盖率</a:t>
            </a:r>
          </a:p>
          <a:p>
            <a:pPr marL="514350" indent="-514350" eaLnBrk="1" hangingPunct="1">
              <a:lnSpc>
                <a:spcPct val="70000"/>
              </a:lnSpc>
              <a:buFont typeface="Wingdings 2" pitchFamily="18" charset="2"/>
              <a:buAutoNum type="arabicPeriod"/>
            </a:pPr>
            <a:r>
              <a:rPr lang="zh-CN" altLang="zh-CN" sz="2400" dirty="0"/>
              <a:t>                             链接到缺陷</a:t>
            </a:r>
          </a:p>
          <a:p>
            <a:pPr marL="514350" indent="-514350" eaLnBrk="1" hangingPunct="1">
              <a:lnSpc>
                <a:spcPct val="70000"/>
              </a:lnSpc>
              <a:buFont typeface="Wingdings 2" pitchFamily="18" charset="2"/>
              <a:buAutoNum type="arabicPeriod"/>
            </a:pPr>
            <a:r>
              <a:rPr lang="zh-CN" altLang="zh-CN" sz="2400" dirty="0"/>
              <a:t>                                  分配至版本</a:t>
            </a:r>
          </a:p>
          <a:p>
            <a:pPr marL="514350" indent="-514350" eaLnBrk="1" hangingPunct="1">
              <a:lnSpc>
                <a:spcPct val="70000"/>
              </a:lnSpc>
              <a:buFont typeface="Wingdings 2" pitchFamily="18" charset="2"/>
              <a:buAutoNum type="arabicPeriod"/>
            </a:pPr>
            <a:r>
              <a:rPr lang="zh-CN" altLang="zh-CN" sz="2400" dirty="0"/>
              <a:t>                                         分析需求</a:t>
            </a:r>
          </a:p>
          <a:p>
            <a:pPr marL="514350" indent="-514350" eaLnBrk="1" hangingPunct="1">
              <a:lnSpc>
                <a:spcPct val="70000"/>
              </a:lnSpc>
              <a:buFont typeface="Wingdings 2" pitchFamily="18" charset="2"/>
              <a:buAutoNum type="arabicPeriod"/>
            </a:pPr>
            <a:r>
              <a:rPr lang="zh-CN" altLang="zh-CN" sz="2400" dirty="0"/>
              <a:t>                                              创立基线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日期占位符 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 anchor="ctr"/>
          <a:lstStyle/>
          <a:p>
            <a:pPr eaLnBrk="1" hangingPunct="1"/>
            <a:fld id="{BB962C8B-B14F-4D97-AF65-F5344CB8AC3E}" type="datetime1">
              <a:rPr lang="zh-CN" altLang="en-US" dirty="0">
                <a:solidFill>
                  <a:srgbClr val="494C4E"/>
                </a:solidFill>
              </a:rPr>
              <a:t>2016/11/14</a:t>
            </a:fld>
            <a:endParaRPr lang="zh-CN" altLang="en-US" dirty="0">
              <a:solidFill>
                <a:srgbClr val="494C4E"/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8593138" y="5589588"/>
            <a:ext cx="3235325" cy="1157287"/>
            <a:chOff x="0" y="0"/>
            <a:chExt cx="3818" cy="1822"/>
          </a:xfrm>
        </p:grpSpPr>
        <p:grpSp>
          <p:nvGrpSpPr>
            <p:cNvPr id="17414" name="Group 10"/>
            <p:cNvGrpSpPr/>
            <p:nvPr/>
          </p:nvGrpSpPr>
          <p:grpSpPr>
            <a:xfrm>
              <a:off x="1378" y="122"/>
              <a:ext cx="832" cy="488"/>
              <a:chOff x="0" y="0"/>
              <a:chExt cx="832" cy="488"/>
            </a:xfrm>
          </p:grpSpPr>
          <p:sp>
            <p:nvSpPr>
              <p:cNvPr id="17432" name="曲线 187"/>
              <p:cNvSpPr/>
              <p:nvPr/>
            </p:nvSpPr>
            <p:spPr>
              <a:xfrm>
                <a:off x="261" y="0"/>
                <a:ext cx="50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6" y="0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7214" y="0"/>
                      <a:pt x="14385" y="0"/>
                      <a:pt x="21600" y="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3" name="曲线 188"/>
              <p:cNvSpPr/>
              <p:nvPr/>
            </p:nvSpPr>
            <p:spPr>
              <a:xfrm>
                <a:off x="783" y="32"/>
                <a:ext cx="16" cy="4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457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6750" y="7184"/>
                      <a:pt x="14850" y="14415"/>
                      <a:pt x="21600" y="2160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4" name="曲线 189"/>
              <p:cNvSpPr/>
              <p:nvPr/>
            </p:nvSpPr>
            <p:spPr>
              <a:xfrm>
                <a:off x="16" y="0"/>
                <a:ext cx="245" cy="440"/>
              </a:xfrm>
              <a:custGeom>
                <a:avLst/>
                <a:gdLst/>
                <a:ahLst/>
                <a:cxnLst>
                  <a:cxn ang="0">
                    <a:pos x="245" y="0"/>
                  </a:cxn>
                  <a:cxn ang="0">
                    <a:pos x="0" y="440"/>
                  </a:cxn>
                </a:cxnLst>
                <a:rect l="0" t="0" r="0" b="0"/>
                <a:pathLst>
                  <a:path w="21600" h="21600">
                    <a:moveTo>
                      <a:pt x="21600" y="0"/>
                    </a:moveTo>
                    <a:cubicBezTo>
                      <a:pt x="14370" y="7216"/>
                      <a:pt x="7229" y="14383"/>
                      <a:pt x="0" y="2160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5" name="曲线 190"/>
              <p:cNvSpPr/>
              <p:nvPr/>
            </p:nvSpPr>
            <p:spPr>
              <a:xfrm>
                <a:off x="0" y="457"/>
                <a:ext cx="83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32" y="0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7191" y="0"/>
                      <a:pt x="14408" y="0"/>
                      <a:pt x="21600" y="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15" name="Group 15"/>
            <p:cNvGrpSpPr/>
            <p:nvPr/>
          </p:nvGrpSpPr>
          <p:grpSpPr>
            <a:xfrm flipH="1">
              <a:off x="2399" y="122"/>
              <a:ext cx="832" cy="488"/>
              <a:chOff x="0" y="0"/>
              <a:chExt cx="832" cy="488"/>
            </a:xfrm>
          </p:grpSpPr>
          <p:sp>
            <p:nvSpPr>
              <p:cNvPr id="17428" name="曲线 187"/>
              <p:cNvSpPr/>
              <p:nvPr/>
            </p:nvSpPr>
            <p:spPr>
              <a:xfrm>
                <a:off x="261" y="0"/>
                <a:ext cx="50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6" y="0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7214" y="0"/>
                      <a:pt x="14385" y="0"/>
                      <a:pt x="21600" y="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29" name="曲线 188"/>
              <p:cNvSpPr/>
              <p:nvPr/>
            </p:nvSpPr>
            <p:spPr>
              <a:xfrm>
                <a:off x="783" y="32"/>
                <a:ext cx="16" cy="4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457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6750" y="7184"/>
                      <a:pt x="14850" y="14415"/>
                      <a:pt x="21600" y="2160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0" name="曲线 189"/>
              <p:cNvSpPr/>
              <p:nvPr/>
            </p:nvSpPr>
            <p:spPr>
              <a:xfrm>
                <a:off x="16" y="0"/>
                <a:ext cx="245" cy="440"/>
              </a:xfrm>
              <a:custGeom>
                <a:avLst/>
                <a:gdLst/>
                <a:ahLst/>
                <a:cxnLst>
                  <a:cxn ang="0">
                    <a:pos x="245" y="0"/>
                  </a:cxn>
                  <a:cxn ang="0">
                    <a:pos x="0" y="440"/>
                  </a:cxn>
                </a:cxnLst>
                <a:rect l="0" t="0" r="0" b="0"/>
                <a:pathLst>
                  <a:path w="21600" h="21600">
                    <a:moveTo>
                      <a:pt x="21600" y="0"/>
                    </a:moveTo>
                    <a:cubicBezTo>
                      <a:pt x="14370" y="7216"/>
                      <a:pt x="7229" y="14383"/>
                      <a:pt x="0" y="2160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7431" name="曲线 190"/>
              <p:cNvSpPr/>
              <p:nvPr/>
            </p:nvSpPr>
            <p:spPr>
              <a:xfrm>
                <a:off x="0" y="457"/>
                <a:ext cx="83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32" y="0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7191" y="0"/>
                      <a:pt x="14408" y="0"/>
                      <a:pt x="21600" y="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7416" name="Group 20"/>
            <p:cNvGrpSpPr/>
            <p:nvPr/>
          </p:nvGrpSpPr>
          <p:grpSpPr>
            <a:xfrm>
              <a:off x="0" y="0"/>
              <a:ext cx="3818" cy="1823"/>
              <a:chOff x="0" y="0"/>
              <a:chExt cx="3818" cy="1823"/>
            </a:xfrm>
          </p:grpSpPr>
          <p:grpSp>
            <p:nvGrpSpPr>
              <p:cNvPr id="17417" name="Group 21"/>
              <p:cNvGrpSpPr/>
              <p:nvPr/>
            </p:nvGrpSpPr>
            <p:grpSpPr>
              <a:xfrm>
                <a:off x="0" y="0"/>
                <a:ext cx="3818" cy="1452"/>
                <a:chOff x="0" y="0"/>
                <a:chExt cx="3818" cy="1452"/>
              </a:xfrm>
            </p:grpSpPr>
            <p:cxnSp>
              <p:nvCxnSpPr>
                <p:cNvPr id="17420" name="AutoShape 22"/>
                <p:cNvCxnSpPr/>
                <p:nvPr/>
              </p:nvCxnSpPr>
              <p:spPr>
                <a:xfrm>
                  <a:off x="1492" y="62"/>
                  <a:ext cx="1928" cy="5"/>
                </a:xfrm>
                <a:prstGeom prst="curvedConnector2">
                  <a:avLst/>
                </a:prstGeom>
                <a:ln w="9525" cap="flat" cmpd="sng">
                  <a:solidFill>
                    <a:schemeClr val="tx2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sp>
              <p:nvSpPr>
                <p:cNvPr id="17421" name="曲线 177"/>
                <p:cNvSpPr/>
                <p:nvPr/>
              </p:nvSpPr>
              <p:spPr>
                <a:xfrm>
                  <a:off x="955" y="85"/>
                  <a:ext cx="510" cy="608"/>
                </a:xfrm>
                <a:custGeom>
                  <a:avLst/>
                  <a:gdLst/>
                  <a:ahLst/>
                  <a:cxnLst>
                    <a:cxn ang="0">
                      <a:pos x="510" y="0"/>
                    </a:cxn>
                    <a:cxn ang="0">
                      <a:pos x="0" y="608"/>
                    </a:cxn>
                  </a:cxnLst>
                  <a:rect l="0" t="0" r="0" b="0"/>
                  <a:pathLst>
                    <a:path w="21600" h="21600">
                      <a:moveTo>
                        <a:pt x="21600" y="0"/>
                      </a:moveTo>
                      <a:cubicBezTo>
                        <a:pt x="14400" y="7211"/>
                        <a:pt x="7200" y="14388"/>
                        <a:pt x="0" y="2160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2" name="曲线 181"/>
                <p:cNvSpPr/>
                <p:nvPr/>
              </p:nvSpPr>
              <p:spPr>
                <a:xfrm>
                  <a:off x="3312" y="0"/>
                  <a:ext cx="147" cy="70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701"/>
                    </a:cxn>
                  </a:cxnLst>
                  <a:rect l="0" t="0" r="0" b="0"/>
                  <a:pathLst>
                    <a:path w="21600" h="21600">
                      <a:moveTo>
                        <a:pt x="0" y="0"/>
                      </a:moveTo>
                      <a:cubicBezTo>
                        <a:pt x="7200" y="7210"/>
                        <a:pt x="14400" y="14389"/>
                        <a:pt x="21600" y="2160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3" name="曲线 182"/>
                <p:cNvSpPr/>
                <p:nvPr/>
              </p:nvSpPr>
              <p:spPr>
                <a:xfrm>
                  <a:off x="3426" y="669"/>
                  <a:ext cx="327" cy="11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7" y="114"/>
                    </a:cxn>
                  </a:cxnLst>
                  <a:rect l="0" t="0" r="0" b="0"/>
                  <a:pathLst>
                    <a:path w="21600" h="21600">
                      <a:moveTo>
                        <a:pt x="0" y="0"/>
                      </a:moveTo>
                      <a:cubicBezTo>
                        <a:pt x="7199" y="7200"/>
                        <a:pt x="14399" y="14400"/>
                        <a:pt x="21600" y="2160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4" name="曲线 183"/>
                <p:cNvSpPr/>
                <p:nvPr/>
              </p:nvSpPr>
              <p:spPr>
                <a:xfrm>
                  <a:off x="3753" y="783"/>
                  <a:ext cx="65" cy="60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5" y="603"/>
                    </a:cxn>
                  </a:cxnLst>
                  <a:rect l="0" t="0" r="0" b="0"/>
                  <a:pathLst>
                    <a:path w="21600" h="21600">
                      <a:moveTo>
                        <a:pt x="0" y="0"/>
                      </a:moveTo>
                      <a:cubicBezTo>
                        <a:pt x="7310" y="7199"/>
                        <a:pt x="14289" y="14399"/>
                        <a:pt x="21600" y="21599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5" name="曲线 184"/>
                <p:cNvSpPr/>
                <p:nvPr/>
              </p:nvSpPr>
              <p:spPr>
                <a:xfrm>
                  <a:off x="131" y="689"/>
                  <a:ext cx="816" cy="280"/>
                </a:xfrm>
                <a:custGeom>
                  <a:avLst/>
                  <a:gdLst/>
                  <a:ahLst/>
                  <a:cxnLst>
                    <a:cxn ang="0">
                      <a:pos x="816" y="0"/>
                    </a:cxn>
                    <a:cxn ang="0">
                      <a:pos x="0" y="280"/>
                    </a:cxn>
                  </a:cxnLst>
                  <a:rect l="0" t="0" r="0" b="0"/>
                  <a:pathLst>
                    <a:path w="21600" h="21600">
                      <a:moveTo>
                        <a:pt x="21600" y="0"/>
                      </a:moveTo>
                      <a:cubicBezTo>
                        <a:pt x="14386" y="7163"/>
                        <a:pt x="7213" y="14436"/>
                        <a:pt x="0" y="2160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6" name="曲线 185"/>
                <p:cNvSpPr/>
                <p:nvPr/>
              </p:nvSpPr>
              <p:spPr>
                <a:xfrm>
                  <a:off x="17" y="930"/>
                  <a:ext cx="147" cy="522"/>
                </a:xfrm>
                <a:custGeom>
                  <a:avLst/>
                  <a:gdLst/>
                  <a:ahLst/>
                  <a:cxnLst>
                    <a:cxn ang="0">
                      <a:pos x="147" y="0"/>
                    </a:cxn>
                    <a:cxn ang="0">
                      <a:pos x="0" y="522"/>
                    </a:cxn>
                  </a:cxnLst>
                  <a:rect l="0" t="0" r="0" b="0"/>
                  <a:pathLst>
                    <a:path w="21600" h="21600">
                      <a:moveTo>
                        <a:pt x="21600" y="0"/>
                      </a:moveTo>
                      <a:cubicBezTo>
                        <a:pt x="14400" y="7200"/>
                        <a:pt x="7200" y="14400"/>
                        <a:pt x="0" y="2160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7427" name="曲线 186"/>
                <p:cNvSpPr/>
                <p:nvPr/>
              </p:nvSpPr>
              <p:spPr>
                <a:xfrm>
                  <a:off x="0" y="1452"/>
                  <a:ext cx="3818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818" y="0"/>
                    </a:cxn>
                  </a:cxnLst>
                  <a:rect l="0" t="0" r="0" b="0"/>
                  <a:pathLst>
                    <a:path w="21600" h="21600">
                      <a:moveTo>
                        <a:pt x="0" y="0"/>
                      </a:moveTo>
                      <a:cubicBezTo>
                        <a:pt x="7201" y="0"/>
                        <a:pt x="14398" y="0"/>
                        <a:pt x="21600" y="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7418" name="Oval 30"/>
              <p:cNvSpPr/>
              <p:nvPr/>
            </p:nvSpPr>
            <p:spPr>
              <a:xfrm flipH="1">
                <a:off x="471" y="1143"/>
                <a:ext cx="680" cy="68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>
                <a:lvl1pPr marL="357505" indent="-357505" algn="l" rtl="0" fontAlgn="base">
                  <a:lnSpc>
                    <a:spcPct val="90000"/>
                  </a:lnSpc>
                  <a:spcBef>
                    <a:spcPts val="18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Wingdings 2" pitchFamily="18" charset="2"/>
                  <a:buChar char="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 pitchFamily="34" charset="0"/>
                  </a:defRPr>
                </a:lvl1pPr>
                <a:lvl2pPr marL="357505" indent="-357505" algn="l" rtl="0" fontAlgn="base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Calibri" panose="020F0502020204030204" pitchFamily="34" charset="0"/>
                  <a:buChar char=" "/>
                  <a:defRPr>
                    <a:solidFill>
                      <a:schemeClr val="tx1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2pPr>
                <a:lvl3pPr marL="11430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 sz="2000"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3pPr>
                <a:lvl4pPr marL="16002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4pPr>
                <a:lvl5pPr marL="20574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zh-CN" sz="1800" dirty="0"/>
              </a:p>
            </p:txBody>
          </p:sp>
          <p:sp>
            <p:nvSpPr>
              <p:cNvPr id="17419" name="Oval 31"/>
              <p:cNvSpPr/>
              <p:nvPr/>
            </p:nvSpPr>
            <p:spPr>
              <a:xfrm flipH="1">
                <a:off x="2625" y="1143"/>
                <a:ext cx="680" cy="68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>
                <a:lvl1pPr marL="357505" indent="-357505" algn="l" rtl="0" fontAlgn="base">
                  <a:lnSpc>
                    <a:spcPct val="90000"/>
                  </a:lnSpc>
                  <a:spcBef>
                    <a:spcPts val="18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Wingdings 2" pitchFamily="18" charset="2"/>
                  <a:buChar char="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 pitchFamily="34" charset="0"/>
                  </a:defRPr>
                </a:lvl1pPr>
                <a:lvl2pPr marL="357505" indent="-357505" algn="l" rtl="0" fontAlgn="base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Calibri" panose="020F0502020204030204" pitchFamily="34" charset="0"/>
                  <a:buChar char=" "/>
                  <a:defRPr>
                    <a:solidFill>
                      <a:schemeClr val="tx1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2pPr>
                <a:lvl3pPr marL="11430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 sz="2000"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3pPr>
                <a:lvl4pPr marL="16002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4pPr>
                <a:lvl5pPr marL="20574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zh-CN" sz="1800" dirty="0"/>
              </a:p>
            </p:txBody>
          </p:sp>
        </p:grpSp>
      </p:grpSp>
      <p:sp>
        <p:nvSpPr>
          <p:cNvPr id="17412" name="TextBox 1"/>
          <p:cNvSpPr txBox="1"/>
          <p:nvPr/>
        </p:nvSpPr>
        <p:spPr>
          <a:xfrm>
            <a:off x="0" y="411163"/>
            <a:ext cx="12192000" cy="2062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rgbClr val="FFCC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需求可以和哪些实体相关联：</a:t>
            </a:r>
            <a:endParaRPr lang="en-US" altLang="zh-CN" dirty="0">
              <a:solidFill>
                <a:srgbClr val="FFCC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dirty="0">
              <a:solidFill>
                <a:srgbClr val="FFCC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rgbClr val="FFCC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测试主题，测试步骤，测试用例，测试集，测试计划，发布</a:t>
            </a:r>
            <a:endParaRPr lang="en-US" altLang="zh-CN" dirty="0">
              <a:solidFill>
                <a:srgbClr val="FFCC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17413" name="TextBox 2"/>
          <p:cNvSpPr txBox="1"/>
          <p:nvPr/>
        </p:nvSpPr>
        <p:spPr>
          <a:xfrm>
            <a:off x="25400" y="2781300"/>
            <a:ext cx="11747500" cy="4032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rgbClr val="FFCC00"/>
                </a:solidFill>
              </a:rPr>
              <a:t>需求有几种视图：</a:t>
            </a:r>
            <a:endParaRPr lang="en-US" altLang="zh-CN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dirty="0">
              <a:solidFill>
                <a:srgbClr val="FFCC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dirty="0">
                <a:solidFill>
                  <a:srgbClr val="FFCC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需求树视图、需求详细信息视图、需求网格视图、覆盖率分析视图、需求跟踪矩阵视图、</a:t>
            </a:r>
            <a:endParaRPr lang="en-US" altLang="zh-CN" dirty="0">
              <a:solidFill>
                <a:srgbClr val="FFCC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 anchor="ctr"/>
          <a:lstStyle/>
          <a:p>
            <a:pPr eaLnBrk="1" hangingPunct="1"/>
            <a:fld id="{BB962C8B-B14F-4D97-AF65-F5344CB8AC3E}" type="datetime1">
              <a:rPr lang="zh-CN" altLang="en-US" dirty="0">
                <a:solidFill>
                  <a:srgbClr val="494C4E"/>
                </a:solidFill>
              </a:rPr>
              <a:t>2016/11/14</a:t>
            </a:fld>
            <a:endParaRPr lang="zh-CN" altLang="en-US" dirty="0">
              <a:solidFill>
                <a:srgbClr val="494C4E"/>
              </a:solidFill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zh-CN" altLang="en-US" dirty="0"/>
              <a:t>将需求转化为测试</a:t>
            </a:r>
          </a:p>
        </p:txBody>
      </p:sp>
      <p:sp>
        <p:nvSpPr>
          <p:cNvPr id="18436" name="Rectangle 3"/>
          <p:cNvSpPr>
            <a:spLocks noGrp="1"/>
          </p:cNvSpPr>
          <p:nvPr>
            <p:ph idx="1"/>
          </p:nvPr>
        </p:nvSpPr>
        <p:spPr>
          <a:xfrm>
            <a:off x="755650" y="1193800"/>
            <a:ext cx="4189413" cy="5035550"/>
          </a:xfrm>
          <a:ln/>
        </p:spPr>
        <p:txBody>
          <a:bodyPr vert="horz" wrap="square" lIns="91440" tIns="45720" rIns="91440" bIns="45720" anchor="t"/>
          <a:lstStyle/>
          <a:p>
            <a:pPr marL="514350" indent="-514350" eaLnBrk="1" hangingPunct="1">
              <a:lnSpc>
                <a:spcPct val="80000"/>
              </a:lnSpc>
              <a:buSzPct val="100000"/>
              <a:buFont typeface="Wingdings 2" pitchFamily="18" charset="2"/>
              <a:buAutoNum type="alphaLcParenR"/>
            </a:pPr>
            <a:r>
              <a:rPr lang="zh-CN" altLang="zh-CN" sz="2400" dirty="0"/>
              <a:t>在ALM的工具条，单击Requirements组下面的Re图标</a:t>
            </a:r>
          </a:p>
          <a:p>
            <a:pPr marL="514350" indent="-514350" eaLnBrk="1" hangingPunct="1">
              <a:lnSpc>
                <a:spcPct val="80000"/>
              </a:lnSpc>
              <a:buSzPct val="100000"/>
              <a:buFont typeface="Wingdings 2" pitchFamily="18" charset="2"/>
              <a:buAutoNum type="alphaLcParenR"/>
            </a:pPr>
            <a:r>
              <a:rPr lang="zh-CN" altLang="zh-CN" sz="2400" dirty="0"/>
              <a:t>在ALM的菜单栏下，选中View/Re Tree</a:t>
            </a:r>
          </a:p>
          <a:p>
            <a:pPr marL="514350" indent="-514350" eaLnBrk="1" hangingPunct="1">
              <a:lnSpc>
                <a:spcPct val="80000"/>
              </a:lnSpc>
              <a:buSzPct val="100000"/>
              <a:buFont typeface="Wingdings 2" pitchFamily="18" charset="2"/>
              <a:buAutoNum type="alphaLcParenR"/>
            </a:pPr>
            <a:r>
              <a:rPr lang="zh-CN" altLang="zh-CN" sz="2400" dirty="0"/>
              <a:t>在Re树下选中一个需求</a:t>
            </a:r>
          </a:p>
          <a:p>
            <a:pPr marL="514350" indent="-514350" eaLnBrk="1" hangingPunct="1">
              <a:lnSpc>
                <a:spcPct val="80000"/>
              </a:lnSpc>
              <a:buSzPct val="100000"/>
              <a:buFont typeface="Wingdings 2" pitchFamily="18" charset="2"/>
              <a:buAutoNum type="alphaLcParenR"/>
            </a:pPr>
            <a:r>
              <a:rPr lang="zh-CN" altLang="zh-CN" sz="2400" dirty="0"/>
              <a:t>在ALM菜单栏下，选中Re|Convert to Tests，弹出一个Choose an automatic的对话框</a:t>
            </a:r>
          </a:p>
          <a:p>
            <a:pPr marL="514350" indent="-514350" eaLnBrk="1" hangingPunct="1">
              <a:lnSpc>
                <a:spcPct val="80000"/>
              </a:lnSpc>
              <a:buSzPct val="100000"/>
              <a:buFont typeface="Wingdings 2" pitchFamily="18" charset="2"/>
              <a:buAutoNum type="alphaLcParenR"/>
            </a:pPr>
            <a:r>
              <a:rPr lang="zh-CN" altLang="zh-CN" sz="2400" dirty="0"/>
              <a:t>选中自动转换对话框，选中一个转换方法然后单击next。</a:t>
            </a:r>
          </a:p>
        </p:txBody>
      </p:sp>
      <p:pic>
        <p:nvPicPr>
          <p:cNvPr id="18437" name="Picture 4" descr="QQ图片2015052411372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3475" y="1619250"/>
            <a:ext cx="6858000" cy="3857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 anchor="ctr"/>
          <a:lstStyle/>
          <a:p>
            <a:pPr eaLnBrk="1" hangingPunct="1"/>
            <a:fld id="{BB962C8B-B14F-4D97-AF65-F5344CB8AC3E}" type="datetime1">
              <a:rPr lang="zh-CN" altLang="en-US" dirty="0">
                <a:solidFill>
                  <a:srgbClr val="494C4E"/>
                </a:solidFill>
              </a:rPr>
              <a:t>2016/11/14</a:t>
            </a:fld>
            <a:endParaRPr lang="zh-CN" altLang="en-US" dirty="0">
              <a:solidFill>
                <a:srgbClr val="494C4E"/>
              </a:solidFill>
            </a:endParaRPr>
          </a:p>
        </p:txBody>
      </p:sp>
      <p:sp>
        <p:nvSpPr>
          <p:cNvPr id="19459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zh-CN" altLang="en-US" dirty="0"/>
              <a:t>在ALM中运行测试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100000"/>
              <a:buFont typeface="Wingdings 2" pitchFamily="18" charset="2"/>
              <a:buAutoNum type="circleNumDbPlain"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手动运行测试</a:t>
            </a:r>
          </a:p>
          <a:p>
            <a:pPr marL="357505" marR="0" lvl="0" indent="-357505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100000"/>
              <a:buFont typeface="Wingdings 2" pitchFamily="18" charset="2"/>
              <a:buChar char=""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 惠普sprinter     </a:t>
            </a:r>
          </a:p>
          <a:p>
            <a:pPr marL="357505" marR="0" lvl="0" indent="-357505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100000"/>
              <a:buFont typeface="Wingdings 2" pitchFamily="18" charset="2"/>
              <a:buChar char=""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手工运行器</a:t>
            </a:r>
          </a:p>
          <a:p>
            <a:pPr marL="514350" marR="0" lvl="0" indent="-51435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100000"/>
              <a:buFont typeface="Wingdings 2" pitchFamily="18" charset="2"/>
              <a:buAutoNum type="circleNumDbPlain"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自动运行测试</a:t>
            </a:r>
          </a:p>
          <a:p>
            <a:pPr marL="357505" marR="0" lvl="0" indent="-357505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100000"/>
              <a:buFont typeface="Wingdings 2" pitchFamily="18" charset="2"/>
              <a:buChar char=""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如何在ALM中运行测试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100000"/>
              <a:buFont typeface="Wingdings 2" pitchFamily="18" charset="2"/>
              <a:buNone/>
              <a:defRPr/>
            </a:pPr>
            <a:r>
              <a:rPr kumimoji="0" lang="zh-CN" altLang="zh-CN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anose="020B0604020202020204" pitchFamily="34" charset="0"/>
              </a:rPr>
              <a:t>创建测试集； 安排测试运行进度；  手动运行测试；  自动运行测试；  执行性能测试；  观察分析测试结果；   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灯片编号占位符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 anchor="ctr"/>
          <a:lstStyle/>
          <a:p>
            <a:pPr algn="r" eaLnBrk="1" hangingPunct="1"/>
            <a:fld id="{9A0DB2DC-4C9A-4742-B13C-FB6460FD3503}" type="slidenum">
              <a:rPr lang="zh-CN" altLang="en-US" sz="1200" dirty="0">
                <a:solidFill>
                  <a:srgbClr val="494C4E"/>
                </a:solidFill>
              </a:rPr>
              <a:t>18</a:t>
            </a:fld>
            <a:endParaRPr lang="zh-CN" altLang="en-US" sz="1200" dirty="0">
              <a:solidFill>
                <a:srgbClr val="494C4E"/>
              </a:solidFill>
            </a:endParaRPr>
          </a:p>
        </p:txBody>
      </p:sp>
      <p:sp>
        <p:nvSpPr>
          <p:cNvPr id="20483" name="标题 4"/>
          <p:cNvSpPr>
            <a:spLocks noGrp="1"/>
          </p:cNvSpPr>
          <p:nvPr>
            <p:ph type="title"/>
          </p:nvPr>
        </p:nvSpPr>
        <p:spPr>
          <a:xfrm>
            <a:off x="623888" y="260350"/>
            <a:ext cx="10972800" cy="720725"/>
          </a:xfrm>
          <a:ln/>
        </p:spPr>
        <p:txBody>
          <a:bodyPr vert="horz" wrap="square" lIns="91440" tIns="45720" rIns="91440" bIns="45720" anchor="b"/>
          <a:lstStyle/>
          <a:p>
            <a:pPr marL="0" indent="0" eaLnBrk="1" hangingPunct="1"/>
            <a:r>
              <a:rPr lang="zh-CN" altLang="zh-CN" sz="2800" dirty="0"/>
              <a:t>三、缺陷状态和缺陷生命周期</a:t>
            </a:r>
            <a:br>
              <a:rPr lang="zh-CN" altLang="zh-CN" sz="2800" dirty="0"/>
            </a:br>
            <a:endParaRPr lang="zh-CN" altLang="zh-CN" sz="2800" dirty="0"/>
          </a:p>
        </p:txBody>
      </p:sp>
      <p:pic>
        <p:nvPicPr>
          <p:cNvPr id="20484" name="Picture 3"/>
          <p:cNvPicPr>
            <a:picLocks noGrp="1" noChangeAspect="1"/>
          </p:cNvPicPr>
          <p:nvPr>
            <p:ph type="subTitle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952625" y="955675"/>
            <a:ext cx="3219450" cy="5724525"/>
          </a:xfrm>
          <a:ln/>
        </p:spPr>
      </p:pic>
      <p:sp>
        <p:nvSpPr>
          <p:cNvPr id="20485" name="Text Box 4"/>
          <p:cNvSpPr txBox="1"/>
          <p:nvPr/>
        </p:nvSpPr>
        <p:spPr>
          <a:xfrm>
            <a:off x="6678613" y="1589088"/>
            <a:ext cx="4884737" cy="34432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4400" b="1" dirty="0">
                <a:latin typeface="Arial" panose="020B0604020202020204" pitchFamily="34" charset="0"/>
                <a:ea typeface="宋体" panose="02010600030101010101" pitchFamily="2" charset="-122"/>
              </a:rPr>
              <a:t>缺陷可以与需求、测试、测试集、测试接口、运行、运行步骤和其他缺陷关联起来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 anchor="ctr"/>
          <a:lstStyle/>
          <a:p>
            <a:pPr eaLnBrk="1" hangingPunct="1"/>
            <a:fld id="{BB962C8B-B14F-4D97-AF65-F5344CB8AC3E}" type="datetime1">
              <a:rPr lang="zh-CN" altLang="en-US" dirty="0">
                <a:solidFill>
                  <a:srgbClr val="494C4E"/>
                </a:solidFill>
              </a:rPr>
              <a:t>2016/11/14</a:t>
            </a:fld>
            <a:endParaRPr lang="zh-CN" altLang="en-US" dirty="0">
              <a:solidFill>
                <a:srgbClr val="494C4E"/>
              </a:solidFill>
            </a:endParaRPr>
          </a:p>
        </p:txBody>
      </p:sp>
      <p:pic>
        <p:nvPicPr>
          <p:cNvPr id="21507" name="图片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538" y="296863"/>
            <a:ext cx="5065712" cy="4557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508" name="标题 5"/>
          <p:cNvSpPr>
            <a:spLocks noGrp="1"/>
          </p:cNvSpPr>
          <p:nvPr/>
        </p:nvSpPr>
        <p:spPr>
          <a:xfrm>
            <a:off x="5213350" y="1308100"/>
            <a:ext cx="6169025" cy="89217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eaLnBrk="1" hangingPunct="1">
              <a:lnSpc>
                <a:spcPct val="90000"/>
              </a:lnSpc>
            </a:pPr>
            <a:r>
              <a:rPr lang="zh-CN" altLang="zh-CN" sz="36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1、手动创建缺陷</a:t>
            </a:r>
          </a:p>
        </p:txBody>
      </p:sp>
      <p:sp>
        <p:nvSpPr>
          <p:cNvPr id="21509" name="副标题 6"/>
          <p:cNvSpPr>
            <a:spLocks noGrp="1"/>
          </p:cNvSpPr>
          <p:nvPr/>
        </p:nvSpPr>
        <p:spPr>
          <a:xfrm>
            <a:off x="5340350" y="2347913"/>
            <a:ext cx="6613525" cy="356393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0" lvl="0" indent="0" eaLnBrk="1" hangingPunct="1">
              <a:lnSpc>
                <a:spcPct val="100000"/>
              </a:lnSpc>
              <a:buNone/>
            </a:pPr>
            <a:r>
              <a:rPr lang="zh-CN" altLang="zh-CN" sz="1800" dirty="0">
                <a:solidFill>
                  <a:schemeClr val="accent1"/>
                </a:solidFill>
                <a:ea typeface="微软雅黑" panose="020B0503020204020204" pitchFamily="34" charset="-122"/>
                <a:sym typeface="宋体" panose="02010600030101010101" pitchFamily="2" charset="-122"/>
              </a:rPr>
              <a:t>工具栏中，单击“新建缺陷”按钮，将出现新建缺陷对话框；</a:t>
            </a:r>
          </a:p>
          <a:p>
            <a:pPr marL="0" lvl="0" indent="0" eaLnBrk="1" hangingPunct="1">
              <a:lnSpc>
                <a:spcPct val="100000"/>
              </a:lnSpc>
              <a:buNone/>
            </a:pPr>
            <a:r>
              <a:rPr lang="zh-CN" altLang="zh-CN" sz="1800" dirty="0">
                <a:solidFill>
                  <a:schemeClr val="accent1"/>
                </a:solidFill>
                <a:ea typeface="微软雅黑" panose="020B0503020204020204" pitchFamily="34" charset="-122"/>
                <a:sym typeface="宋体" panose="02010600030101010101" pitchFamily="2" charset="-122"/>
              </a:rPr>
              <a:t>在评论字段，填写：航班预定系统登陆界面标题与期望值不符合；</a:t>
            </a:r>
          </a:p>
          <a:p>
            <a:pPr marL="0" lvl="0" indent="0" eaLnBrk="1" hangingPunct="1">
              <a:lnSpc>
                <a:spcPct val="100000"/>
              </a:lnSpc>
              <a:buNone/>
            </a:pPr>
            <a:r>
              <a:rPr lang="zh-CN" altLang="zh-CN" sz="1800" dirty="0">
                <a:solidFill>
                  <a:schemeClr val="accent1"/>
                </a:solidFill>
                <a:ea typeface="微软雅黑" panose="020B0503020204020204" pitchFamily="34" charset="-122"/>
                <a:sym typeface="宋体" panose="02010600030101010101" pitchFamily="2" charset="-122"/>
              </a:rPr>
              <a:t>在严重程度字段处，选择4-轻微；</a:t>
            </a:r>
          </a:p>
          <a:p>
            <a:pPr marL="0" lvl="0" indent="0" eaLnBrk="1" hangingPunct="1">
              <a:lnSpc>
                <a:spcPct val="100000"/>
              </a:lnSpc>
              <a:buNone/>
            </a:pPr>
            <a:r>
              <a:rPr lang="zh-CN" altLang="zh-CN" sz="1800" dirty="0">
                <a:solidFill>
                  <a:schemeClr val="accent1"/>
                </a:solidFill>
                <a:ea typeface="微软雅黑" panose="020B0503020204020204" pitchFamily="34" charset="-122"/>
                <a:sym typeface="宋体" panose="02010600030101010101" pitchFamily="2" charset="-122"/>
              </a:rPr>
              <a:t>单击“确定”来保存缺陷，然后单击“关闭”来关闭新建缺陷对话框；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xfrm>
            <a:off x="755650" y="406400"/>
            <a:ext cx="10679113" cy="601663"/>
          </a:xfrm>
          <a:ln/>
        </p:spPr>
        <p:txBody>
          <a:bodyPr vert="horz" wrap="square" lIns="91440" tIns="45720" rIns="91440" bIns="45720" anchor="b"/>
          <a:lstStyle/>
          <a:p>
            <a:pPr marL="0" indent="0" eaLnBrk="1" hangingPunct="1"/>
            <a:r>
              <a:rPr lang="zh-CN" altLang="en-US" dirty="0"/>
              <a:t>软件测试管理目标</a:t>
            </a:r>
          </a:p>
        </p:txBody>
      </p:sp>
      <p:sp>
        <p:nvSpPr>
          <p:cNvPr id="4099" name="内容占位符 2"/>
          <p:cNvSpPr>
            <a:spLocks noGrp="1"/>
          </p:cNvSpPr>
          <p:nvPr>
            <p:ph type="subTitle" idx="1"/>
          </p:nvPr>
        </p:nvSpPr>
        <p:spPr>
          <a:xfrm>
            <a:off x="755650" y="1193800"/>
            <a:ext cx="10679113" cy="5035550"/>
          </a:xfrm>
          <a:ln/>
        </p:spPr>
        <p:txBody>
          <a:bodyPr vert="horz" wrap="square" lIns="91440" tIns="45720" rIns="91440" bIns="45720" anchor="t"/>
          <a:lstStyle/>
          <a:p>
            <a:pPr marL="514350" indent="-514350" algn="l" eaLnBrk="1" hangingPunct="1">
              <a:lnSpc>
                <a:spcPct val="80000"/>
              </a:lnSpc>
              <a:buSzPct val="60000"/>
              <a:buFont typeface="Wingdings" panose="05000000000000000000" pitchFamily="2" charset="2"/>
              <a:buChar char="u"/>
            </a:pPr>
            <a:r>
              <a:rPr lang="zh-CN" altLang="en-US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不能测试所有可能性</a:t>
            </a:r>
            <a:endParaRPr lang="en-US" altLang="zh-CN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514350" indent="-514350" algn="l" eaLnBrk="1" hangingPunct="1">
              <a:lnSpc>
                <a:spcPct val="80000"/>
              </a:lnSpc>
              <a:buSzPct val="60000"/>
              <a:buFont typeface="Arial" panose="020B0604020202020204" pitchFamily="34" charset="0"/>
              <a:buAutoNum type="arabicPeriod"/>
            </a:pPr>
            <a:r>
              <a:rPr lang="en-US" altLang="zh-CN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 </a:t>
            </a:r>
            <a:r>
              <a:rPr lang="zh-CN" altLang="en-US" sz="2400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可能进行测试的数目是无限的</a:t>
            </a:r>
            <a:r>
              <a:rPr lang="en-US" altLang="zh-CN" sz="2400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 </a:t>
            </a:r>
            <a:endParaRPr lang="zh-CN" altLang="en-US" sz="2400" dirty="0">
              <a:solidFill>
                <a:srgbClr val="FFC000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514350" indent="-514350" algn="l" eaLnBrk="1" hangingPunct="1">
              <a:lnSpc>
                <a:spcPct val="80000"/>
              </a:lnSpc>
              <a:buSzPct val="60000"/>
              <a:buFont typeface="Arial" panose="020B0604020202020204" pitchFamily="34" charset="0"/>
              <a:buAutoNum type="arabicPeriod"/>
            </a:pPr>
            <a:r>
              <a:rPr lang="en-US" altLang="zh-CN" sz="2400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 </a:t>
            </a:r>
            <a:r>
              <a:rPr lang="zh-CN" altLang="en-US" sz="2400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真正能执行的测试只是代表性的案例</a:t>
            </a:r>
            <a:endParaRPr lang="en-US" altLang="zh-CN" sz="2400" dirty="0">
              <a:solidFill>
                <a:srgbClr val="FFC000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514350" indent="-514350" algn="l" eaLnBrk="1" hangingPunct="1">
              <a:lnSpc>
                <a:spcPct val="80000"/>
              </a:lnSpc>
              <a:buSzPct val="60000"/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 很难确定理想的可能测试的数目</a:t>
            </a:r>
            <a:endParaRPr lang="en-US" altLang="zh-CN" sz="2400" dirty="0">
              <a:solidFill>
                <a:srgbClr val="FFC000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514350" indent="-514350" algn="l" eaLnBrk="1" hangingPunct="1">
              <a:lnSpc>
                <a:spcPct val="80000"/>
              </a:lnSpc>
              <a:buSzPct val="60000"/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 用较少的测试资源获取更多的信息</a:t>
            </a:r>
            <a:r>
              <a:rPr lang="en-US" altLang="zh-CN" sz="2400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 </a:t>
            </a:r>
          </a:p>
          <a:p>
            <a:pPr marL="514350" indent="-514350" algn="l" eaLnBrk="1" hangingPunct="1">
              <a:lnSpc>
                <a:spcPct val="80000"/>
              </a:lnSpc>
              <a:buSzPct val="60000"/>
              <a:buFont typeface="Wingdings" panose="05000000000000000000" pitchFamily="2" charset="2"/>
              <a:buChar char="u"/>
            </a:pPr>
            <a:r>
              <a:rPr lang="zh-CN" altLang="en-US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软件测试管理的目标</a:t>
            </a:r>
            <a:endParaRPr lang="en-US" altLang="zh-CN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514350" indent="-514350" algn="l" eaLnBrk="1" hangingPunct="1">
              <a:lnSpc>
                <a:spcPct val="80000"/>
              </a:lnSpc>
              <a:buSzPct val="60000"/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可用测试资源</a:t>
            </a:r>
            <a:endParaRPr lang="en-US" altLang="zh-CN" sz="2400" dirty="0">
              <a:solidFill>
                <a:srgbClr val="FFC000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514350" indent="-514350" algn="l" eaLnBrk="1" hangingPunct="1">
              <a:lnSpc>
                <a:spcPct val="80000"/>
              </a:lnSpc>
              <a:buSzPct val="60000"/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使用适当的测试技术和方法</a:t>
            </a:r>
            <a:endParaRPr lang="en-US" altLang="zh-CN" sz="2400" dirty="0">
              <a:solidFill>
                <a:srgbClr val="FFC000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514350" indent="-514350" algn="l" eaLnBrk="1" hangingPunct="1">
              <a:lnSpc>
                <a:spcPct val="80000"/>
              </a:lnSpc>
              <a:buSzPct val="60000"/>
              <a:buFont typeface="Arial" panose="020B0604020202020204" pitchFamily="34" charset="0"/>
              <a:buAutoNum type="arabicPeriod"/>
            </a:pPr>
            <a:r>
              <a:rPr lang="zh-CN" altLang="en-US" sz="2400" dirty="0">
                <a:solidFill>
                  <a:srgbClr val="FFC0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明确具体软件测试任务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4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6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/>
      <p:bldP spid="4099" grpId="0" build="p" bldLvl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 anchor="ctr"/>
          <a:lstStyle/>
          <a:p>
            <a:pPr eaLnBrk="1" hangingPunct="1"/>
            <a:fld id="{BB962C8B-B14F-4D97-AF65-F5344CB8AC3E}" type="datetime1">
              <a:rPr lang="zh-CN" altLang="en-US" dirty="0">
                <a:solidFill>
                  <a:srgbClr val="494C4E"/>
                </a:solidFill>
              </a:rPr>
              <a:t>2016/11/14</a:t>
            </a:fld>
            <a:endParaRPr lang="zh-CN" altLang="en-US" dirty="0">
              <a:solidFill>
                <a:srgbClr val="494C4E"/>
              </a:solidFill>
            </a:endParaRPr>
          </a:p>
        </p:txBody>
      </p:sp>
      <p:sp>
        <p:nvSpPr>
          <p:cNvPr id="22531" name="Rectangle 2"/>
          <p:cNvSpPr>
            <a:spLocks noGrp="1"/>
          </p:cNvSpPr>
          <p:nvPr>
            <p:ph idx="1"/>
          </p:nvPr>
        </p:nvSpPr>
        <p:spPr>
          <a:xfrm>
            <a:off x="755650" y="1193800"/>
            <a:ext cx="4943475" cy="5035550"/>
          </a:xfrm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zh-CN" dirty="0"/>
              <a:t>创建业务紧急程度</a:t>
            </a:r>
          </a:p>
          <a:p>
            <a:pPr eaLnBrk="1" hangingPunct="1"/>
            <a:r>
              <a:rPr lang="zh-CN" altLang="zh-CN" dirty="0"/>
              <a:t>创建失败几率</a:t>
            </a:r>
          </a:p>
          <a:p>
            <a:pPr eaLnBrk="1" hangingPunct="1"/>
            <a:r>
              <a:rPr lang="zh-CN" altLang="zh-CN" dirty="0"/>
              <a:t>评估功能复杂度</a:t>
            </a:r>
          </a:p>
          <a:p>
            <a:pPr eaLnBrk="1" hangingPunct="1"/>
            <a:r>
              <a:rPr lang="zh-CN" altLang="zh-CN" dirty="0"/>
              <a:t>执行风险分析</a:t>
            </a:r>
          </a:p>
          <a:p>
            <a:pPr eaLnBrk="1" hangingPunct="1"/>
            <a:r>
              <a:rPr lang="zh-CN" altLang="zh-CN" dirty="0"/>
              <a:t>查看分析结果</a:t>
            </a:r>
          </a:p>
        </p:txBody>
      </p:sp>
      <p:pic>
        <p:nvPicPr>
          <p:cNvPr id="22532" name="Picture 3" descr="QQ图片2015052412150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46600" y="1208088"/>
            <a:ext cx="6858000" cy="38592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3" name="Text Box 4"/>
          <p:cNvSpPr txBox="1"/>
          <p:nvPr/>
        </p:nvSpPr>
        <p:spPr>
          <a:xfrm>
            <a:off x="3249613" y="371475"/>
            <a:ext cx="4527550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2800" b="1" dirty="0">
                <a:latin typeface="Arial" panose="020B0604020202020204" pitchFamily="34" charset="0"/>
                <a:ea typeface="宋体" panose="02010600030101010101" pitchFamily="2" charset="-122"/>
              </a:rPr>
              <a:t>基于风险的质量管理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日期占位符 1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 anchor="ctr"/>
          <a:lstStyle/>
          <a:p>
            <a:pPr eaLnBrk="1" hangingPunct="1"/>
            <a:fld id="{BB962C8B-B14F-4D97-AF65-F5344CB8AC3E}" type="datetime1">
              <a:rPr lang="zh-CN" altLang="en-US" dirty="0">
                <a:solidFill>
                  <a:srgbClr val="494C4E"/>
                </a:solidFill>
              </a:rPr>
              <a:t>2016/11/14</a:t>
            </a:fld>
            <a:endParaRPr lang="zh-CN" altLang="en-US" dirty="0">
              <a:solidFill>
                <a:srgbClr val="494C4E"/>
              </a:solidFill>
            </a:endParaRPr>
          </a:p>
        </p:txBody>
      </p:sp>
      <p:grpSp>
        <p:nvGrpSpPr>
          <p:cNvPr id="2" name="Group 9"/>
          <p:cNvGrpSpPr/>
          <p:nvPr/>
        </p:nvGrpSpPr>
        <p:grpSpPr>
          <a:xfrm>
            <a:off x="8593138" y="5589588"/>
            <a:ext cx="3235325" cy="1157287"/>
            <a:chOff x="0" y="0"/>
            <a:chExt cx="3818" cy="1822"/>
          </a:xfrm>
        </p:grpSpPr>
        <p:grpSp>
          <p:nvGrpSpPr>
            <p:cNvPr id="23558" name="Group 10"/>
            <p:cNvGrpSpPr/>
            <p:nvPr/>
          </p:nvGrpSpPr>
          <p:grpSpPr>
            <a:xfrm>
              <a:off x="1378" y="122"/>
              <a:ext cx="832" cy="488"/>
              <a:chOff x="0" y="0"/>
              <a:chExt cx="832" cy="488"/>
            </a:xfrm>
          </p:grpSpPr>
          <p:sp>
            <p:nvSpPr>
              <p:cNvPr id="23576" name="曲线 187"/>
              <p:cNvSpPr/>
              <p:nvPr/>
            </p:nvSpPr>
            <p:spPr>
              <a:xfrm>
                <a:off x="261" y="0"/>
                <a:ext cx="50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6" y="0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7214" y="0"/>
                      <a:pt x="14385" y="0"/>
                      <a:pt x="21600" y="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7" name="曲线 188"/>
              <p:cNvSpPr/>
              <p:nvPr/>
            </p:nvSpPr>
            <p:spPr>
              <a:xfrm>
                <a:off x="783" y="32"/>
                <a:ext cx="16" cy="4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457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6750" y="7184"/>
                      <a:pt x="14850" y="14415"/>
                      <a:pt x="21600" y="2160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8" name="曲线 189"/>
              <p:cNvSpPr/>
              <p:nvPr/>
            </p:nvSpPr>
            <p:spPr>
              <a:xfrm>
                <a:off x="16" y="0"/>
                <a:ext cx="245" cy="440"/>
              </a:xfrm>
              <a:custGeom>
                <a:avLst/>
                <a:gdLst/>
                <a:ahLst/>
                <a:cxnLst>
                  <a:cxn ang="0">
                    <a:pos x="245" y="0"/>
                  </a:cxn>
                  <a:cxn ang="0">
                    <a:pos x="0" y="440"/>
                  </a:cxn>
                </a:cxnLst>
                <a:rect l="0" t="0" r="0" b="0"/>
                <a:pathLst>
                  <a:path w="21600" h="21600">
                    <a:moveTo>
                      <a:pt x="21600" y="0"/>
                    </a:moveTo>
                    <a:cubicBezTo>
                      <a:pt x="14370" y="7216"/>
                      <a:pt x="7229" y="14383"/>
                      <a:pt x="0" y="2160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9" name="曲线 190"/>
              <p:cNvSpPr/>
              <p:nvPr/>
            </p:nvSpPr>
            <p:spPr>
              <a:xfrm>
                <a:off x="0" y="457"/>
                <a:ext cx="83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32" y="0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7191" y="0"/>
                      <a:pt x="14408" y="0"/>
                      <a:pt x="21600" y="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3559" name="Group 15"/>
            <p:cNvGrpSpPr/>
            <p:nvPr/>
          </p:nvGrpSpPr>
          <p:grpSpPr>
            <a:xfrm flipH="1">
              <a:off x="2399" y="122"/>
              <a:ext cx="832" cy="488"/>
              <a:chOff x="0" y="0"/>
              <a:chExt cx="832" cy="488"/>
            </a:xfrm>
          </p:grpSpPr>
          <p:sp>
            <p:nvSpPr>
              <p:cNvPr id="23572" name="曲线 187"/>
              <p:cNvSpPr/>
              <p:nvPr/>
            </p:nvSpPr>
            <p:spPr>
              <a:xfrm>
                <a:off x="261" y="0"/>
                <a:ext cx="506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06" y="0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7214" y="0"/>
                      <a:pt x="14385" y="0"/>
                      <a:pt x="21600" y="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3" name="曲线 188"/>
              <p:cNvSpPr/>
              <p:nvPr/>
            </p:nvSpPr>
            <p:spPr>
              <a:xfrm>
                <a:off x="783" y="32"/>
                <a:ext cx="16" cy="4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" y="457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6750" y="7184"/>
                      <a:pt x="14850" y="14415"/>
                      <a:pt x="21600" y="2160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4" name="曲线 189"/>
              <p:cNvSpPr/>
              <p:nvPr/>
            </p:nvSpPr>
            <p:spPr>
              <a:xfrm>
                <a:off x="16" y="0"/>
                <a:ext cx="245" cy="440"/>
              </a:xfrm>
              <a:custGeom>
                <a:avLst/>
                <a:gdLst/>
                <a:ahLst/>
                <a:cxnLst>
                  <a:cxn ang="0">
                    <a:pos x="245" y="0"/>
                  </a:cxn>
                  <a:cxn ang="0">
                    <a:pos x="0" y="440"/>
                  </a:cxn>
                </a:cxnLst>
                <a:rect l="0" t="0" r="0" b="0"/>
                <a:pathLst>
                  <a:path w="21600" h="21600">
                    <a:moveTo>
                      <a:pt x="21600" y="0"/>
                    </a:moveTo>
                    <a:cubicBezTo>
                      <a:pt x="14370" y="7216"/>
                      <a:pt x="7229" y="14383"/>
                      <a:pt x="0" y="2160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3575" name="曲线 190"/>
              <p:cNvSpPr/>
              <p:nvPr/>
            </p:nvSpPr>
            <p:spPr>
              <a:xfrm>
                <a:off x="0" y="457"/>
                <a:ext cx="832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32" y="0"/>
                  </a:cxn>
                </a:cxnLst>
                <a:rect l="0" t="0" r="0" b="0"/>
                <a:pathLst>
                  <a:path w="21600" h="21600">
                    <a:moveTo>
                      <a:pt x="0" y="0"/>
                    </a:moveTo>
                    <a:cubicBezTo>
                      <a:pt x="7191" y="0"/>
                      <a:pt x="14408" y="0"/>
                      <a:pt x="21600" y="0"/>
                    </a:cubicBezTo>
                  </a:path>
                </a:pathLst>
              </a:custGeom>
              <a:solidFill>
                <a:schemeClr val="accent1">
                  <a:alpha val="100000"/>
                </a:schemeClr>
              </a:solidFill>
              <a:ln w="9525" cap="flat" cmpd="sng">
                <a:solidFill>
                  <a:schemeClr val="tx2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3560" name="Group 20"/>
            <p:cNvGrpSpPr/>
            <p:nvPr/>
          </p:nvGrpSpPr>
          <p:grpSpPr>
            <a:xfrm>
              <a:off x="0" y="0"/>
              <a:ext cx="3818" cy="1823"/>
              <a:chOff x="0" y="0"/>
              <a:chExt cx="3818" cy="1823"/>
            </a:xfrm>
          </p:grpSpPr>
          <p:grpSp>
            <p:nvGrpSpPr>
              <p:cNvPr id="23561" name="Group 21"/>
              <p:cNvGrpSpPr/>
              <p:nvPr/>
            </p:nvGrpSpPr>
            <p:grpSpPr>
              <a:xfrm>
                <a:off x="0" y="0"/>
                <a:ext cx="3818" cy="1452"/>
                <a:chOff x="0" y="0"/>
                <a:chExt cx="3818" cy="1452"/>
              </a:xfrm>
            </p:grpSpPr>
            <p:cxnSp>
              <p:nvCxnSpPr>
                <p:cNvPr id="23564" name="AutoShape 22"/>
                <p:cNvCxnSpPr/>
                <p:nvPr/>
              </p:nvCxnSpPr>
              <p:spPr>
                <a:xfrm>
                  <a:off x="1492" y="62"/>
                  <a:ext cx="1928" cy="5"/>
                </a:xfrm>
                <a:prstGeom prst="curvedConnector2">
                  <a:avLst/>
                </a:prstGeom>
                <a:ln w="9525" cap="flat" cmpd="sng">
                  <a:solidFill>
                    <a:schemeClr val="tx2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sp>
              <p:nvSpPr>
                <p:cNvPr id="23565" name="曲线 177"/>
                <p:cNvSpPr/>
                <p:nvPr/>
              </p:nvSpPr>
              <p:spPr>
                <a:xfrm>
                  <a:off x="955" y="85"/>
                  <a:ext cx="510" cy="608"/>
                </a:xfrm>
                <a:custGeom>
                  <a:avLst/>
                  <a:gdLst/>
                  <a:ahLst/>
                  <a:cxnLst>
                    <a:cxn ang="0">
                      <a:pos x="510" y="0"/>
                    </a:cxn>
                    <a:cxn ang="0">
                      <a:pos x="0" y="608"/>
                    </a:cxn>
                  </a:cxnLst>
                  <a:rect l="0" t="0" r="0" b="0"/>
                  <a:pathLst>
                    <a:path w="21600" h="21600">
                      <a:moveTo>
                        <a:pt x="21600" y="0"/>
                      </a:moveTo>
                      <a:cubicBezTo>
                        <a:pt x="14400" y="7211"/>
                        <a:pt x="7200" y="14388"/>
                        <a:pt x="0" y="2160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6" name="曲线 181"/>
                <p:cNvSpPr/>
                <p:nvPr/>
              </p:nvSpPr>
              <p:spPr>
                <a:xfrm>
                  <a:off x="3312" y="0"/>
                  <a:ext cx="147" cy="70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7" y="701"/>
                    </a:cxn>
                  </a:cxnLst>
                  <a:rect l="0" t="0" r="0" b="0"/>
                  <a:pathLst>
                    <a:path w="21600" h="21600">
                      <a:moveTo>
                        <a:pt x="0" y="0"/>
                      </a:moveTo>
                      <a:cubicBezTo>
                        <a:pt x="7200" y="7210"/>
                        <a:pt x="14400" y="14389"/>
                        <a:pt x="21600" y="2160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7" name="曲线 182"/>
                <p:cNvSpPr/>
                <p:nvPr/>
              </p:nvSpPr>
              <p:spPr>
                <a:xfrm>
                  <a:off x="3426" y="669"/>
                  <a:ext cx="327" cy="11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7" y="114"/>
                    </a:cxn>
                  </a:cxnLst>
                  <a:rect l="0" t="0" r="0" b="0"/>
                  <a:pathLst>
                    <a:path w="21600" h="21600">
                      <a:moveTo>
                        <a:pt x="0" y="0"/>
                      </a:moveTo>
                      <a:cubicBezTo>
                        <a:pt x="7199" y="7200"/>
                        <a:pt x="14399" y="14400"/>
                        <a:pt x="21600" y="2160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8" name="曲线 183"/>
                <p:cNvSpPr/>
                <p:nvPr/>
              </p:nvSpPr>
              <p:spPr>
                <a:xfrm>
                  <a:off x="3753" y="783"/>
                  <a:ext cx="65" cy="60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65" y="603"/>
                    </a:cxn>
                  </a:cxnLst>
                  <a:rect l="0" t="0" r="0" b="0"/>
                  <a:pathLst>
                    <a:path w="21600" h="21600">
                      <a:moveTo>
                        <a:pt x="0" y="0"/>
                      </a:moveTo>
                      <a:cubicBezTo>
                        <a:pt x="7310" y="7199"/>
                        <a:pt x="14289" y="14399"/>
                        <a:pt x="21600" y="21599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69" name="曲线 184"/>
                <p:cNvSpPr/>
                <p:nvPr/>
              </p:nvSpPr>
              <p:spPr>
                <a:xfrm>
                  <a:off x="131" y="689"/>
                  <a:ext cx="816" cy="280"/>
                </a:xfrm>
                <a:custGeom>
                  <a:avLst/>
                  <a:gdLst/>
                  <a:ahLst/>
                  <a:cxnLst>
                    <a:cxn ang="0">
                      <a:pos x="816" y="0"/>
                    </a:cxn>
                    <a:cxn ang="0">
                      <a:pos x="0" y="280"/>
                    </a:cxn>
                  </a:cxnLst>
                  <a:rect l="0" t="0" r="0" b="0"/>
                  <a:pathLst>
                    <a:path w="21600" h="21600">
                      <a:moveTo>
                        <a:pt x="21600" y="0"/>
                      </a:moveTo>
                      <a:cubicBezTo>
                        <a:pt x="14386" y="7163"/>
                        <a:pt x="7213" y="14436"/>
                        <a:pt x="0" y="2160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70" name="曲线 185"/>
                <p:cNvSpPr/>
                <p:nvPr/>
              </p:nvSpPr>
              <p:spPr>
                <a:xfrm>
                  <a:off x="17" y="930"/>
                  <a:ext cx="147" cy="522"/>
                </a:xfrm>
                <a:custGeom>
                  <a:avLst/>
                  <a:gdLst/>
                  <a:ahLst/>
                  <a:cxnLst>
                    <a:cxn ang="0">
                      <a:pos x="147" y="0"/>
                    </a:cxn>
                    <a:cxn ang="0">
                      <a:pos x="0" y="522"/>
                    </a:cxn>
                  </a:cxnLst>
                  <a:rect l="0" t="0" r="0" b="0"/>
                  <a:pathLst>
                    <a:path w="21600" h="21600">
                      <a:moveTo>
                        <a:pt x="21600" y="0"/>
                      </a:moveTo>
                      <a:cubicBezTo>
                        <a:pt x="14400" y="7200"/>
                        <a:pt x="7200" y="14400"/>
                        <a:pt x="0" y="2160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71" name="曲线 186"/>
                <p:cNvSpPr/>
                <p:nvPr/>
              </p:nvSpPr>
              <p:spPr>
                <a:xfrm>
                  <a:off x="0" y="1452"/>
                  <a:ext cx="3818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818" y="0"/>
                    </a:cxn>
                  </a:cxnLst>
                  <a:rect l="0" t="0" r="0" b="0"/>
                  <a:pathLst>
                    <a:path w="21600" h="21600">
                      <a:moveTo>
                        <a:pt x="0" y="0"/>
                      </a:moveTo>
                      <a:cubicBezTo>
                        <a:pt x="7201" y="0"/>
                        <a:pt x="14398" y="0"/>
                        <a:pt x="21600" y="0"/>
                      </a:cubicBezTo>
                    </a:path>
                  </a:pathLst>
                </a:custGeom>
                <a:solidFill>
                  <a:schemeClr val="accent1">
                    <a:alpha val="100000"/>
                  </a:schemeClr>
                </a:solidFill>
                <a:ln w="9525" cap="flat" cmpd="sng">
                  <a:solidFill>
                    <a:schemeClr val="tx2">
                      <a:alpha val="100000"/>
                    </a:scheme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562" name="Oval 30"/>
              <p:cNvSpPr/>
              <p:nvPr/>
            </p:nvSpPr>
            <p:spPr>
              <a:xfrm flipH="1">
                <a:off x="471" y="1143"/>
                <a:ext cx="680" cy="68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>
                <a:lvl1pPr marL="357505" indent="-357505" algn="l" rtl="0" fontAlgn="base">
                  <a:lnSpc>
                    <a:spcPct val="90000"/>
                  </a:lnSpc>
                  <a:spcBef>
                    <a:spcPts val="18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Wingdings 2" pitchFamily="18" charset="2"/>
                  <a:buChar char="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 pitchFamily="34" charset="0"/>
                  </a:defRPr>
                </a:lvl1pPr>
                <a:lvl2pPr marL="357505" indent="-357505" algn="l" rtl="0" fontAlgn="base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Calibri" panose="020F0502020204030204" pitchFamily="34" charset="0"/>
                  <a:buChar char=" "/>
                  <a:defRPr>
                    <a:solidFill>
                      <a:schemeClr val="tx1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2pPr>
                <a:lvl3pPr marL="11430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 sz="2000"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3pPr>
                <a:lvl4pPr marL="16002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4pPr>
                <a:lvl5pPr marL="20574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zh-CN" sz="1800" dirty="0"/>
              </a:p>
            </p:txBody>
          </p:sp>
          <p:sp>
            <p:nvSpPr>
              <p:cNvPr id="23563" name="Oval 31"/>
              <p:cNvSpPr/>
              <p:nvPr/>
            </p:nvSpPr>
            <p:spPr>
              <a:xfrm flipH="1">
                <a:off x="2625" y="1143"/>
                <a:ext cx="680" cy="680"/>
              </a:xfrm>
              <a:prstGeom prst="ellipse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2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/>
              <a:lstStyle>
                <a:lvl1pPr marL="357505" indent="-357505" algn="l" rtl="0" fontAlgn="base">
                  <a:lnSpc>
                    <a:spcPct val="90000"/>
                  </a:lnSpc>
                  <a:spcBef>
                    <a:spcPts val="18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Wingdings 2" pitchFamily="18" charset="2"/>
                  <a:buChar char=""/>
                  <a:defRPr sz="28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Arial" panose="020B0604020202020204" pitchFamily="34" charset="0"/>
                  </a:defRPr>
                </a:lvl1pPr>
                <a:lvl2pPr marL="357505" indent="-357505" algn="l" rtl="0" fontAlgn="base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Calibri" panose="020F0502020204030204" pitchFamily="34" charset="0"/>
                  <a:buChar char=" "/>
                  <a:defRPr>
                    <a:solidFill>
                      <a:schemeClr val="tx1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2pPr>
                <a:lvl3pPr marL="11430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 sz="2000"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3pPr>
                <a:lvl4pPr marL="16002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4pPr>
                <a:lvl5pPr marL="20574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Clr>
                    <a:srgbClr val="D27FCE"/>
                  </a:buClr>
                  <a:buSzPct val="60000"/>
                  <a:buFont typeface="Arial" panose="020B0604020202020204" pitchFamily="34" charset="0"/>
                  <a:buChar char="•"/>
                  <a:defRPr>
                    <a:solidFill>
                      <a:srgbClr val="383A3C"/>
                    </a:solidFill>
                    <a:latin typeface="+mn-lt"/>
                    <a:ea typeface="+mn-ea"/>
                    <a:sym typeface="Arial" panose="020B0604020202020204" pitchFamily="34" charset="0"/>
                  </a:defRPr>
                </a:lvl5pPr>
              </a:lstStyle>
              <a:p>
                <a:pPr marL="0" lvl="0" indent="0" eaLnBrk="1" hangingPunct="1">
                  <a:spcBef>
                    <a:spcPct val="0"/>
                  </a:spcBef>
                  <a:buNone/>
                </a:pPr>
                <a:endParaRPr lang="zh-CN" altLang="zh-CN" sz="1800" dirty="0"/>
              </a:p>
            </p:txBody>
          </p:sp>
        </p:grpSp>
      </p:grpSp>
      <p:sp>
        <p:nvSpPr>
          <p:cNvPr id="3" name="TextBox 1"/>
          <p:cNvSpPr txBox="1"/>
          <p:nvPr/>
        </p:nvSpPr>
        <p:spPr>
          <a:xfrm>
            <a:off x="10844213" y="552450"/>
            <a:ext cx="1477962" cy="4708525"/>
          </a:xfrm>
          <a:prstGeom prst="rect">
            <a:avLst/>
          </a:prstGeom>
          <a:noFill/>
          <a:ln w="9525">
            <a:noFill/>
          </a:ln>
        </p:spPr>
        <p:txBody>
          <a:bodyPr vert="eaVert" wrap="none">
            <a:spAutoFit/>
          </a:bodyPr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zh-CN" sz="6000" dirty="0">
                <a:solidFill>
                  <a:srgbClr val="FFCC00"/>
                </a:solidFill>
              </a:rPr>
              <a:t>需求覆盖状态</a:t>
            </a:r>
          </a:p>
        </p:txBody>
      </p:sp>
      <p:sp>
        <p:nvSpPr>
          <p:cNvPr id="4" name="TextBox 27"/>
          <p:cNvSpPr txBox="1"/>
          <p:nvPr/>
        </p:nvSpPr>
        <p:spPr>
          <a:xfrm>
            <a:off x="95250" y="484188"/>
            <a:ext cx="10995025" cy="5632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FFCC00"/>
                </a:solidFill>
              </a:rPr>
              <a:t>需求当前的状态，默认情况下，状态为</a:t>
            </a:r>
            <a:r>
              <a:rPr lang="en-US" altLang="zh-CN" sz="2400" b="1" dirty="0">
                <a:solidFill>
                  <a:srgbClr val="FFCC00"/>
                </a:solidFill>
              </a:rPr>
              <a:t>Not Covered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zh-CN" altLang="en-US" sz="2400" dirty="0">
                <a:solidFill>
                  <a:srgbClr val="FFCC00"/>
                </a:solidFill>
              </a:rPr>
              <a:t>一个需求的状态有如下几种：</a:t>
            </a:r>
            <a:endParaRPr lang="en-US" altLang="zh-CN" sz="2400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CC00"/>
                </a:solidFill>
              </a:rPr>
              <a:t>Not Covered</a:t>
            </a:r>
            <a:r>
              <a:rPr lang="zh-CN" altLang="en-US" sz="2400" dirty="0">
                <a:solidFill>
                  <a:srgbClr val="FFCC00"/>
                </a:solidFill>
              </a:rPr>
              <a:t>：这个需求没有被连接到测试。</a:t>
            </a:r>
            <a:endParaRPr lang="en-US" altLang="zh-CN" sz="2400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2400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CC00"/>
                </a:solidFill>
              </a:rPr>
              <a:t>Failed</a:t>
            </a:r>
            <a:r>
              <a:rPr lang="en-US" altLang="zh-CN" sz="2400" dirty="0">
                <a:solidFill>
                  <a:srgbClr val="FFCC00"/>
                </a:solidFill>
              </a:rPr>
              <a:t>:</a:t>
            </a:r>
            <a:r>
              <a:rPr lang="zh-CN" altLang="en-US" sz="2400" dirty="0">
                <a:solidFill>
                  <a:srgbClr val="FFCC00"/>
                </a:solidFill>
              </a:rPr>
              <a:t>覆盖此需求的一个或多个测试被执行，</a:t>
            </a:r>
            <a:endParaRPr lang="en-US" altLang="zh-CN" sz="2400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dirty="0">
                <a:solidFill>
                  <a:srgbClr val="FFCC00"/>
                </a:solidFill>
              </a:rPr>
              <a:t>          </a:t>
            </a:r>
            <a:r>
              <a:rPr lang="zh-CN" altLang="en-US" sz="2400" dirty="0">
                <a:solidFill>
                  <a:srgbClr val="FFCC00"/>
                </a:solidFill>
              </a:rPr>
              <a:t>且状态：</a:t>
            </a:r>
            <a:r>
              <a:rPr lang="en-US" altLang="zh-CN" sz="2400" dirty="0">
                <a:solidFill>
                  <a:srgbClr val="FFCC00"/>
                </a:solidFill>
              </a:rPr>
              <a:t>Failed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2400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CC00"/>
                </a:solidFill>
              </a:rPr>
              <a:t>Not Completed</a:t>
            </a:r>
            <a:r>
              <a:rPr lang="zh-CN" altLang="en-US" sz="2400" dirty="0">
                <a:solidFill>
                  <a:srgbClr val="FFCC00"/>
                </a:solidFill>
              </a:rPr>
              <a:t>：覆盖此需求的一个或多个测试被执行，</a:t>
            </a:r>
            <a:endParaRPr lang="en-US" altLang="zh-CN" sz="2400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dirty="0">
                <a:solidFill>
                  <a:srgbClr val="FFCC00"/>
                </a:solidFill>
              </a:rPr>
              <a:t>                           </a:t>
            </a:r>
            <a:r>
              <a:rPr lang="zh-CN" altLang="en-US" sz="2400" dirty="0">
                <a:solidFill>
                  <a:srgbClr val="FFCC00"/>
                </a:solidFill>
              </a:rPr>
              <a:t>且状态为：</a:t>
            </a:r>
            <a:r>
              <a:rPr lang="en-US" altLang="zh-CN" sz="2400" dirty="0">
                <a:solidFill>
                  <a:srgbClr val="FFCC00"/>
                </a:solidFill>
              </a:rPr>
              <a:t> Not Completed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2400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CC00"/>
                </a:solidFill>
              </a:rPr>
              <a:t>Passed</a:t>
            </a:r>
            <a:r>
              <a:rPr lang="zh-CN" altLang="en-US" sz="2400" dirty="0">
                <a:solidFill>
                  <a:srgbClr val="FFCC00"/>
                </a:solidFill>
              </a:rPr>
              <a:t>：覆盖此需求的所有测试均有同样的状态：</a:t>
            </a:r>
            <a:r>
              <a:rPr lang="en-US" altLang="zh-CN" sz="2400" dirty="0">
                <a:solidFill>
                  <a:srgbClr val="FFCC00"/>
                </a:solidFill>
              </a:rPr>
              <a:t>Passed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2400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CC00"/>
                </a:solidFill>
              </a:rPr>
              <a:t>No Run</a:t>
            </a:r>
            <a:r>
              <a:rPr lang="zh-CN" altLang="en-US" sz="2400" dirty="0">
                <a:solidFill>
                  <a:srgbClr val="FFCC00"/>
                </a:solidFill>
              </a:rPr>
              <a:t>：覆盖此需求的所有测试均有同样的状态：</a:t>
            </a:r>
            <a:r>
              <a:rPr lang="en-US" altLang="zh-CN" sz="2400" dirty="0">
                <a:solidFill>
                  <a:srgbClr val="FFCC00"/>
                </a:solidFill>
              </a:rPr>
              <a:t> No Run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US" altLang="zh-CN" sz="2400" dirty="0">
              <a:solidFill>
                <a:srgbClr val="FFCC00"/>
              </a:solidFill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zh-CN" sz="2400" b="1" dirty="0">
                <a:solidFill>
                  <a:srgbClr val="FFCC00"/>
                </a:solidFill>
              </a:rPr>
              <a:t>N/A</a:t>
            </a:r>
            <a:r>
              <a:rPr lang="zh-CN" altLang="en-US" sz="2400" dirty="0">
                <a:solidFill>
                  <a:srgbClr val="FFCC00"/>
                </a:solidFill>
              </a:rPr>
              <a:t>：不适用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2"/>
          <p:cNvSpPr/>
          <p:nvPr/>
        </p:nvSpPr>
        <p:spPr>
          <a:xfrm>
            <a:off x="939800" y="1441450"/>
            <a:ext cx="10045700" cy="3425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/>
            <a:endParaRPr lang="zh-CN" altLang="zh-CN" sz="2400" dirty="0">
              <a:solidFill>
                <a:schemeClr val="tx2"/>
              </a:solidFill>
            </a:endParaRPr>
          </a:p>
        </p:txBody>
      </p:sp>
      <p:sp>
        <p:nvSpPr>
          <p:cNvPr id="24579" name="矩形 3"/>
          <p:cNvSpPr/>
          <p:nvPr/>
        </p:nvSpPr>
        <p:spPr>
          <a:xfrm>
            <a:off x="4156075" y="2967038"/>
            <a:ext cx="3878263" cy="1200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lvl="0" algn="ctr" eaLnBrk="1" hangingPunct="1"/>
            <a:r>
              <a:rPr lang="zh-CN" altLang="en-US" sz="7200" b="1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谢谢观赏</a:t>
            </a:r>
          </a:p>
        </p:txBody>
      </p:sp>
      <p:sp>
        <p:nvSpPr>
          <p:cNvPr id="24580" name="文本框 4"/>
          <p:cNvSpPr/>
          <p:nvPr/>
        </p:nvSpPr>
        <p:spPr>
          <a:xfrm>
            <a:off x="7997825" y="5680075"/>
            <a:ext cx="22145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zh-CN" altLang="en-US" sz="2400" dirty="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一班二组致敬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ldLvl="0"/>
      <p:bldP spid="24580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/>
          </p:nvPr>
        </p:nvSpPr>
        <p:spPr>
          <a:xfrm>
            <a:off x="755650" y="406400"/>
            <a:ext cx="10679113" cy="601663"/>
          </a:xfrm>
          <a:ln/>
        </p:spPr>
        <p:txBody>
          <a:bodyPr vert="horz" wrap="square" lIns="91440" tIns="45720" rIns="91440" bIns="45720" anchor="b"/>
          <a:lstStyle/>
          <a:p>
            <a:pPr marL="0" indent="0" eaLnBrk="1" hangingPunct="1"/>
            <a:r>
              <a:rPr lang="zh-CN" altLang="en-US" dirty="0"/>
              <a:t>如何建立测试管理体系？</a:t>
            </a:r>
          </a:p>
        </p:txBody>
      </p:sp>
      <p:sp>
        <p:nvSpPr>
          <p:cNvPr id="5123" name="文本框 4"/>
          <p:cNvSpPr/>
          <p:nvPr/>
        </p:nvSpPr>
        <p:spPr>
          <a:xfrm>
            <a:off x="700088" y="2684463"/>
            <a:ext cx="7539037" cy="1754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lvl="0" eaLnBrk="1" hangingPunct="1"/>
            <a:r>
              <a: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）测试规划</a:t>
            </a:r>
            <a:endParaRPr lang="en-US" altLang="zh-CN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lvl="0" eaLnBrk="1" hangingPunct="1"/>
            <a:r>
              <a: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）测试设计</a:t>
            </a:r>
            <a:endParaRPr lang="en-US" altLang="zh-CN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lvl="0" eaLnBrk="1" hangingPunct="1"/>
            <a:r>
              <a: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）测试实施</a:t>
            </a:r>
            <a:endParaRPr lang="en-US" altLang="zh-CN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lvl="0" eaLnBrk="1" hangingPunct="1"/>
            <a:r>
              <a: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）配置管理</a:t>
            </a:r>
            <a:endParaRPr lang="en-US" altLang="zh-CN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lvl="0" eaLnBrk="1" hangingPunct="1"/>
            <a:r>
              <a: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5</a:t>
            </a:r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）资源管理</a:t>
            </a:r>
            <a:endParaRPr lang="en-US" altLang="zh-CN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lvl="0" eaLnBrk="1" hangingPunct="1"/>
            <a:r>
              <a:rPr lang="en-US" altLang="zh-CN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6</a:t>
            </a:r>
            <a:r>
              <a:rPr lang="zh-CN" altLang="en-US" dirty="0">
                <a:solidFill>
                  <a:srgbClr val="FFFFFF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）测试管理</a:t>
            </a:r>
            <a:endParaRPr lang="en-US" altLang="zh-CN" dirty="0">
              <a:solidFill>
                <a:srgbClr val="FFFFFF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grpSp>
        <p:nvGrpSpPr>
          <p:cNvPr id="5124" name="组合 3"/>
          <p:cNvGrpSpPr/>
          <p:nvPr/>
        </p:nvGrpSpPr>
        <p:grpSpPr>
          <a:xfrm>
            <a:off x="558800" y="1570038"/>
            <a:ext cx="7820025" cy="5021262"/>
            <a:chOff x="0" y="0"/>
            <a:chExt cx="7820167" cy="5021883"/>
          </a:xfrm>
        </p:grpSpPr>
        <p:sp>
          <p:nvSpPr>
            <p:cNvPr id="5126" name="文本框 2"/>
            <p:cNvSpPr/>
            <p:nvPr/>
          </p:nvSpPr>
          <p:spPr>
            <a:xfrm>
              <a:off x="0" y="0"/>
              <a:ext cx="7820167" cy="9541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285750" lvl="0" indent="-285750" eaLnBrk="1" hangingPunct="1">
                <a:buFont typeface="Wingdings" panose="05000000000000000000" pitchFamily="2" charset="2"/>
                <a:buChar char="l"/>
              </a:pPr>
              <a:r>
                <a:rPr lang="en-US" altLang="zh-CN" sz="2800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rPr>
                <a:t>1.</a:t>
              </a:r>
              <a:r>
                <a:rPr lang="zh-CN" altLang="en-US" sz="2800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rPr>
                <a:t>应用过程方法和系统方法来建立软件测试管理体系</a:t>
              </a:r>
            </a:p>
          </p:txBody>
        </p:sp>
        <p:sp>
          <p:nvSpPr>
            <p:cNvPr id="5127" name="文本框 5"/>
            <p:cNvSpPr/>
            <p:nvPr/>
          </p:nvSpPr>
          <p:spPr>
            <a:xfrm>
              <a:off x="0" y="3088704"/>
              <a:ext cx="7383442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285750" lvl="0" indent="-285750" eaLnBrk="1" hangingPunct="1">
                <a:buFont typeface="Wingdings" panose="05000000000000000000" pitchFamily="2" charset="2"/>
                <a:buChar char="l"/>
              </a:pPr>
              <a:r>
                <a:rPr lang="en-US" altLang="zh-CN" sz="2800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rPr>
                <a:t>2.</a:t>
              </a:r>
              <a:r>
                <a:rPr lang="zh-CN" altLang="en-US" sz="2800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rPr>
                <a:t>测试管理辅助工具</a:t>
              </a:r>
            </a:p>
          </p:txBody>
        </p:sp>
        <p:sp>
          <p:nvSpPr>
            <p:cNvPr id="5128" name="文本框 6"/>
            <p:cNvSpPr/>
            <p:nvPr/>
          </p:nvSpPr>
          <p:spPr>
            <a:xfrm>
              <a:off x="17767" y="3791528"/>
              <a:ext cx="5178842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285750" lvl="0" indent="-285750" eaLnBrk="1" hangingPunct="1">
                <a:buFont typeface="Wingdings" panose="05000000000000000000" pitchFamily="2" charset="2"/>
                <a:buChar char="l"/>
              </a:pPr>
              <a:r>
                <a:rPr lang="en-US" altLang="zh-CN" sz="2800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rPr>
                <a:t>3.</a:t>
              </a:r>
              <a:r>
                <a:rPr lang="zh-CN" altLang="en-US" sz="2800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rPr>
                <a:t>测试管理辅助工具的架构</a:t>
              </a:r>
            </a:p>
          </p:txBody>
        </p:sp>
        <p:sp>
          <p:nvSpPr>
            <p:cNvPr id="5129" name="文本框 7"/>
            <p:cNvSpPr/>
            <p:nvPr/>
          </p:nvSpPr>
          <p:spPr>
            <a:xfrm>
              <a:off x="21886" y="4498663"/>
              <a:ext cx="5577815" cy="52322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285750" lvl="0" indent="-285750" eaLnBrk="1" hangingPunct="1">
                <a:buFont typeface="Wingdings" panose="05000000000000000000" pitchFamily="2" charset="2"/>
                <a:buChar char="l"/>
              </a:pPr>
              <a:r>
                <a:rPr lang="en-US" altLang="zh-CN" sz="2800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rPr>
                <a:t>4.</a:t>
              </a:r>
              <a:r>
                <a:rPr lang="zh-CN" altLang="en-US" sz="2800" dirty="0">
                  <a:solidFill>
                    <a:srgbClr val="FFFFFF"/>
                  </a:solidFill>
                  <a:latin typeface="Arial" panose="020B0604020202020204" pitchFamily="34" charset="0"/>
                  <a:ea typeface="黑体" panose="02010609060101010101" pitchFamily="49" charset="-122"/>
                  <a:sym typeface="Arial" panose="020B0604020202020204" pitchFamily="34" charset="0"/>
                </a:rPr>
                <a:t>软件测试管理平台实例分析</a:t>
              </a:r>
            </a:p>
          </p:txBody>
        </p:sp>
      </p:grpSp>
      <p:pic>
        <p:nvPicPr>
          <p:cNvPr id="2" name="图片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80225" y="2162175"/>
            <a:ext cx="4681538" cy="42132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ldLvl="0"/>
      <p:bldP spid="5123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ln/>
        </p:spPr>
        <p:txBody>
          <a:bodyPr vert="horz" wrap="square" lIns="91440" tIns="45720" rIns="91440" bIns="45720" anchor="b"/>
          <a:lstStyle/>
          <a:p>
            <a:pPr marL="0" indent="0" algn="ctr" eaLnBrk="1" hangingPunct="1"/>
            <a:r>
              <a:rPr lang="zh-CN" altLang="en-US" sz="4800" dirty="0"/>
              <a:t>软件测试需求状态的管理</a:t>
            </a:r>
          </a:p>
        </p:txBody>
      </p:sp>
      <p:sp>
        <p:nvSpPr>
          <p:cNvPr id="6147" name="文本占位符 2"/>
          <p:cNvSpPr>
            <a:spLocks noGrp="1"/>
          </p:cNvSpPr>
          <p:nvPr>
            <p:ph type="subTitle" idx="1"/>
          </p:nvPr>
        </p:nvSpPr>
        <p:spPr>
          <a:xfrm>
            <a:off x="839788" y="1681163"/>
            <a:ext cx="5157787" cy="823912"/>
          </a:xfrm>
          <a:ln/>
        </p:spPr>
        <p:txBody>
          <a:bodyPr vert="horz" wrap="square" lIns="91440" tIns="45720" rIns="91440" bIns="45720" anchor="b"/>
          <a:lstStyle/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zh-CN" altLang="zh-CN" sz="3200" b="1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测试需求的状态：</a:t>
            </a:r>
          </a:p>
        </p:txBody>
      </p:sp>
      <p:sp>
        <p:nvSpPr>
          <p:cNvPr id="6148" name="内容占位符 3"/>
          <p:cNvSpPr>
            <a:spLocks noGrp="1"/>
          </p:cNvSpPr>
          <p:nvPr>
            <p:ph sz="half" idx="1"/>
          </p:nvPr>
        </p:nvSpPr>
        <p:spPr>
          <a:xfrm>
            <a:off x="839788" y="2505075"/>
            <a:ext cx="5775325" cy="4205288"/>
          </a:xfrm>
          <a:ln/>
        </p:spPr>
        <p:txBody>
          <a:bodyPr vert="horz" wrap="square" lIns="91440" tIns="45720" rIns="91440" bIns="45720" anchor="t"/>
          <a:lstStyle/>
          <a:p>
            <a:pPr algn="l" eaLnBrk="1" hangingPunct="1">
              <a:lnSpc>
                <a:spcPct val="70000"/>
              </a:lnSpc>
              <a:buSzPct val="60000"/>
              <a:buFont typeface="Wingdings 2" pitchFamily="18" charset="2"/>
            </a:pP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1.</a:t>
            </a:r>
            <a:r>
              <a:rPr lang="en-US" altLang="zh-CN" sz="1400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Open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: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对于原始需求或接收到的正式需求，但未正式进行需求分析</a:t>
            </a:r>
            <a:endParaRPr lang="en-US" altLang="zh-CN" sz="1400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lnSpc>
                <a:spcPct val="70000"/>
              </a:lnSpc>
              <a:buSzPct val="60000"/>
              <a:buFont typeface="Wingdings 2" pitchFamily="18" charset="2"/>
            </a:pP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2.</a:t>
            </a:r>
            <a:r>
              <a:rPr lang="en-US" altLang="zh-CN" sz="1400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Analyzed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: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对于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open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状态的需求，已完成需求分析，但未正式通过需求评审</a:t>
            </a:r>
            <a:endParaRPr lang="en-US" altLang="zh-CN" sz="1400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lnSpc>
                <a:spcPct val="70000"/>
              </a:lnSpc>
              <a:buSzPct val="60000"/>
              <a:buFont typeface="Wingdings 2" pitchFamily="18" charset="2"/>
            </a:pP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3.</a:t>
            </a:r>
            <a:r>
              <a:rPr lang="en-US" altLang="zh-CN" sz="1400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Reviewed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: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对于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Analyzed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状态的需求，已正式完成需求评审，但还未完成测试</a:t>
            </a:r>
            <a:endParaRPr lang="en-US" altLang="zh-CN" sz="1400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lnSpc>
                <a:spcPct val="70000"/>
              </a:lnSpc>
              <a:buSzPct val="60000"/>
              <a:buFont typeface="Wingdings 2" pitchFamily="18" charset="2"/>
            </a:pP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4.</a:t>
            </a:r>
            <a:r>
              <a:rPr lang="en-US" altLang="zh-CN" sz="1400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Resolved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: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对于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Analyzed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或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Reviewed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的需求已完成需求设计和编码，且已通过单元测试</a:t>
            </a:r>
            <a:endParaRPr lang="en-US" altLang="zh-CN" sz="1400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lnSpc>
                <a:spcPct val="70000"/>
              </a:lnSpc>
              <a:buSzPct val="60000"/>
              <a:buFont typeface="Wingdings 2" pitchFamily="18" charset="2"/>
            </a:pP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5.</a:t>
            </a:r>
            <a:r>
              <a:rPr lang="en-US" altLang="zh-CN" sz="1400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Passed</a:t>
            </a:r>
            <a:r>
              <a:rPr lang="zh-CN" altLang="en-US" sz="1400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：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对于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Resolved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的需求，已通过正式测试。</a:t>
            </a:r>
            <a:endParaRPr lang="en-US" altLang="zh-CN" sz="1400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lnSpc>
                <a:spcPct val="70000"/>
              </a:lnSpc>
              <a:buSzPct val="60000"/>
              <a:buFont typeface="Wingdings 2" pitchFamily="18" charset="2"/>
            </a:pP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6.</a:t>
            </a:r>
            <a:r>
              <a:rPr lang="en-US" altLang="zh-CN" sz="1400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Unresolved: 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对于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Resolved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的需求，未通过正式测试</a:t>
            </a:r>
            <a:endParaRPr lang="en-US" altLang="zh-CN" sz="1400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lnSpc>
                <a:spcPct val="70000"/>
              </a:lnSpc>
              <a:buSzPct val="60000"/>
              <a:buFont typeface="Wingdings 2" pitchFamily="18" charset="2"/>
            </a:pP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7.</a:t>
            </a:r>
            <a:r>
              <a:rPr lang="en-US" altLang="zh-CN" sz="1400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Closed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: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对于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Resolved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的需求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,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如果需求已正式上线商用，且得到了共同认可</a:t>
            </a:r>
            <a:endParaRPr lang="en-US" altLang="zh-CN" sz="1400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lnSpc>
                <a:spcPct val="70000"/>
              </a:lnSpc>
              <a:buSzPct val="60000"/>
              <a:buFont typeface="Wingdings 2" pitchFamily="18" charset="2"/>
            </a:pP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8.</a:t>
            </a:r>
            <a:r>
              <a:rPr lang="en-US" altLang="zh-CN" sz="1400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Cancle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: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当原定义的需求被取消时，需求状态统一定义为“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Cancel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”</a:t>
            </a:r>
            <a:endParaRPr lang="en-US" altLang="zh-CN" sz="1400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lnSpc>
                <a:spcPct val="70000"/>
              </a:lnSpc>
              <a:buSzPct val="60000"/>
              <a:buFont typeface="Wingdings 2" pitchFamily="18" charset="2"/>
            </a:pP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9.</a:t>
            </a:r>
            <a:r>
              <a:rPr lang="en-US" altLang="zh-CN" sz="1400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Failed: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对需求状态为</a:t>
            </a:r>
            <a:r>
              <a:rPr lang="en-US" altLang="zh-CN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Closed</a:t>
            </a:r>
            <a:r>
              <a:rPr lang="zh-CN" altLang="en-US" sz="1400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的需求，当需求在上线商用后发现问题或存在缺陷，需要进行修正</a:t>
            </a:r>
            <a:endParaRPr lang="en-US" altLang="zh-CN" sz="1400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lnSpc>
                <a:spcPct val="70000"/>
              </a:lnSpc>
              <a:buSzPct val="60000"/>
              <a:buFont typeface="Wingdings 2" pitchFamily="18" charset="2"/>
              <a:buNone/>
            </a:pPr>
            <a:endParaRPr lang="zh-CN" altLang="en-US" sz="1400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6149" name="文本占位符 4"/>
          <p:cNvSpPr>
            <a:spLocks noGrp="1"/>
          </p:cNvSpPr>
          <p:nvPr>
            <p:ph sz="quarter" idx="1"/>
          </p:nvPr>
        </p:nvSpPr>
        <p:spPr>
          <a:xfrm>
            <a:off x="6772275" y="1681163"/>
            <a:ext cx="5183188" cy="823912"/>
          </a:xfrm>
          <a:ln/>
        </p:spPr>
        <p:txBody>
          <a:bodyPr vert="horz" wrap="square" lIns="91440" tIns="45720" rIns="91440" bIns="45720" anchor="b"/>
          <a:lstStyle/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zh-CN" altLang="zh-CN" sz="3200" b="1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测试需求状态转换</a:t>
            </a:r>
          </a:p>
        </p:txBody>
      </p:sp>
      <p:pic>
        <p:nvPicPr>
          <p:cNvPr id="6150" name="内容占位符 6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197725" y="2505075"/>
            <a:ext cx="3684588" cy="4333875"/>
          </a:xfrm>
          <a:ln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5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3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1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5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9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43" dur="5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47" dur="5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51" dur="500"/>
                                        <p:tgtEl>
                                          <p:spTgt spid="61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55" dur="500"/>
                                        <p:tgtEl>
                                          <p:spTgt spid="61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ldLvl="0"/>
      <p:bldP spid="6147" grpId="0" build="p" bldLvl="0"/>
      <p:bldP spid="6148" grpId="0" build="p" bldLvl="0"/>
      <p:bldP spid="6149" grpId="0" build="p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日期占位符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 anchor="ctr"/>
          <a:lstStyle/>
          <a:p>
            <a:pPr eaLnBrk="1" hangingPunct="1"/>
            <a:fld id="{BB962C8B-B14F-4D97-AF65-F5344CB8AC3E}" type="datetime1">
              <a:rPr lang="zh-CN" altLang="en-US" dirty="0">
                <a:solidFill>
                  <a:srgbClr val="494C4E"/>
                </a:solidFill>
              </a:rPr>
              <a:t>2016/11/14</a:t>
            </a:fld>
            <a:endParaRPr lang="zh-CN" altLang="en-US" dirty="0">
              <a:solidFill>
                <a:srgbClr val="494C4E"/>
              </a:solidFill>
            </a:endParaRPr>
          </a:p>
        </p:txBody>
      </p:sp>
      <p:sp>
        <p:nvSpPr>
          <p:cNvPr id="7171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b"/>
          <a:lstStyle/>
          <a:p>
            <a:pPr eaLnBrk="1" hangingPunct="1"/>
            <a:r>
              <a:rPr lang="zh-CN" altLang="en-US" dirty="0"/>
              <a:t>分析结果和评审的常用类型</a:t>
            </a:r>
          </a:p>
        </p:txBody>
      </p:sp>
      <p:sp>
        <p:nvSpPr>
          <p:cNvPr id="7172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zh-CN" altLang="zh-CN" dirty="0"/>
              <a:t>1.相互评审、交叉评审</a:t>
            </a:r>
          </a:p>
          <a:p>
            <a:pPr eaLnBrk="1" hangingPunct="1"/>
            <a:r>
              <a:rPr lang="zh-CN" altLang="zh-CN" dirty="0"/>
              <a:t>2.轮查</a:t>
            </a:r>
          </a:p>
          <a:p>
            <a:pPr eaLnBrk="1" hangingPunct="1"/>
            <a:r>
              <a:rPr lang="zh-CN" altLang="zh-CN" dirty="0"/>
              <a:t>3.走查</a:t>
            </a:r>
          </a:p>
          <a:p>
            <a:pPr eaLnBrk="1" hangingPunct="1"/>
            <a:r>
              <a:rPr lang="zh-CN" altLang="zh-CN" dirty="0"/>
              <a:t>4.小组评审</a:t>
            </a:r>
          </a:p>
          <a:p>
            <a:pPr eaLnBrk="1" hangingPunct="1"/>
            <a:r>
              <a:rPr lang="zh-CN" altLang="zh-CN" dirty="0"/>
              <a:t>其中相互评审、交叉评审的等级最低；小组评审等级最高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84263"/>
          </a:xfrm>
          <a:ln/>
        </p:spPr>
        <p:txBody>
          <a:bodyPr vert="horz" wrap="square" lIns="91440" tIns="45720" rIns="91440" bIns="45720" anchor="b"/>
          <a:lstStyle/>
          <a:p>
            <a:pPr marL="0" indent="0" eaLnBrk="1" hangingPunct="1"/>
            <a:r>
              <a:rPr lang="zh-CN" altLang="en-US" dirty="0"/>
              <a:t>测试团队的组织管理</a:t>
            </a:r>
          </a:p>
        </p:txBody>
      </p:sp>
      <p:sp>
        <p:nvSpPr>
          <p:cNvPr id="8195" name="文本占位符 2"/>
          <p:cNvSpPr>
            <a:spLocks noGrp="1"/>
          </p:cNvSpPr>
          <p:nvPr>
            <p:ph type="subTitle" idx="1"/>
          </p:nvPr>
        </p:nvSpPr>
        <p:spPr>
          <a:xfrm>
            <a:off x="839788" y="1681163"/>
            <a:ext cx="5157787" cy="823912"/>
          </a:xfrm>
          <a:ln/>
        </p:spPr>
        <p:txBody>
          <a:bodyPr vert="horz" wrap="square" lIns="91440" tIns="45720" rIns="91440" bIns="45720" anchor="b"/>
          <a:lstStyle/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zh-CN" altLang="zh-CN" b="1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常见测试团队的组织结构</a:t>
            </a:r>
          </a:p>
        </p:txBody>
      </p:sp>
      <p:pic>
        <p:nvPicPr>
          <p:cNvPr id="8196" name="内容占位符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84263" y="2736850"/>
            <a:ext cx="4621212" cy="4000500"/>
          </a:xfrm>
          <a:ln/>
        </p:spPr>
      </p:pic>
      <p:sp>
        <p:nvSpPr>
          <p:cNvPr id="8197" name="文本占位符 4"/>
          <p:cNvSpPr>
            <a:spLocks noGrp="1"/>
          </p:cNvSpPr>
          <p:nvPr>
            <p:ph sz="quarter" idx="1"/>
          </p:nvPr>
        </p:nvSpPr>
        <p:spPr>
          <a:xfrm>
            <a:off x="6172200" y="1681163"/>
            <a:ext cx="5183188" cy="823912"/>
          </a:xfrm>
          <a:ln/>
        </p:spPr>
        <p:txBody>
          <a:bodyPr vert="horz" wrap="square" lIns="91440" tIns="45720" rIns="91440" bIns="45720" anchor="b"/>
          <a:lstStyle/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zh-CN" altLang="zh-CN" b="1" kern="12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软件测试组织的专业分工</a:t>
            </a:r>
          </a:p>
        </p:txBody>
      </p:sp>
      <p:sp>
        <p:nvSpPr>
          <p:cNvPr id="8198" name="内容占位符 5"/>
          <p:cNvSpPr>
            <a:spLocks noGrp="1"/>
          </p:cNvSpPr>
          <p:nvPr>
            <p:ph sz="quarter" idx="1"/>
          </p:nvPr>
        </p:nvSpPr>
        <p:spPr>
          <a:xfrm>
            <a:off x="6172200" y="2505075"/>
            <a:ext cx="5183188" cy="4232275"/>
          </a:xfrm>
          <a:ln/>
        </p:spPr>
        <p:txBody>
          <a:bodyPr vert="horz" wrap="square" lIns="91440" tIns="45720" rIns="91440" bIns="45720" anchor="t"/>
          <a:lstStyle/>
          <a:p>
            <a:pPr marL="357505" indent="-357505" algn="l" eaLnBrk="1" hangingPunct="1">
              <a:buSzPct val="60000"/>
              <a:buFont typeface="Wingdings" panose="05000000000000000000" pitchFamily="2" charset="2"/>
              <a:buChar char="u"/>
            </a:pPr>
            <a:r>
              <a:rPr lang="zh-CN" altLang="en-US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（</a:t>
            </a:r>
            <a:r>
              <a:rPr lang="en-US" altLang="zh-CN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1</a:t>
            </a:r>
            <a:r>
              <a:rPr lang="zh-CN" altLang="en-US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）测试经理</a:t>
            </a:r>
            <a:endParaRPr lang="en-US" altLang="zh-CN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57505" indent="-357505" algn="l" eaLnBrk="1" hangingPunct="1">
              <a:buSzPct val="60000"/>
              <a:buFont typeface="Wingdings" panose="05000000000000000000" pitchFamily="2" charset="2"/>
              <a:buChar char="u"/>
            </a:pPr>
            <a:r>
              <a:rPr lang="zh-CN" altLang="en-US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（</a:t>
            </a:r>
            <a:r>
              <a:rPr lang="en-US" altLang="zh-CN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2</a:t>
            </a:r>
            <a:r>
              <a:rPr lang="zh-CN" altLang="en-US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）测试设计人员</a:t>
            </a:r>
            <a:endParaRPr lang="en-US" altLang="zh-CN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57505" indent="-357505" algn="l" eaLnBrk="1" hangingPunct="1">
              <a:buSzPct val="60000"/>
              <a:buFont typeface="Wingdings" panose="05000000000000000000" pitchFamily="2" charset="2"/>
              <a:buChar char="u"/>
            </a:pPr>
            <a:r>
              <a:rPr lang="zh-CN" altLang="en-US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（</a:t>
            </a:r>
            <a:r>
              <a:rPr lang="en-US" altLang="zh-CN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3</a:t>
            </a:r>
            <a:r>
              <a:rPr lang="zh-CN" altLang="en-US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）测试自动化人员</a:t>
            </a:r>
            <a:endParaRPr lang="en-US" altLang="zh-CN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57505" indent="-357505" algn="l" eaLnBrk="1" hangingPunct="1">
              <a:buSzPct val="60000"/>
              <a:buFont typeface="Wingdings" panose="05000000000000000000" pitchFamily="2" charset="2"/>
              <a:buChar char="u"/>
            </a:pPr>
            <a:r>
              <a:rPr lang="zh-CN" altLang="en-US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（</a:t>
            </a:r>
            <a:r>
              <a:rPr lang="en-US" altLang="zh-CN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4</a:t>
            </a:r>
            <a:r>
              <a:rPr lang="zh-CN" altLang="en-US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）测试环境管理员</a:t>
            </a:r>
            <a:endParaRPr lang="en-US" altLang="zh-CN" kern="1200" dirty="0"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marL="357505" indent="-357505" algn="l" eaLnBrk="1" hangingPunct="1">
              <a:buSzPct val="60000"/>
              <a:buFont typeface="Wingdings" panose="05000000000000000000" pitchFamily="2" charset="2"/>
              <a:buChar char="u"/>
            </a:pPr>
            <a:r>
              <a:rPr lang="zh-CN" altLang="en-US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（</a:t>
            </a:r>
            <a:r>
              <a:rPr lang="en-US" altLang="zh-CN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5</a:t>
            </a:r>
            <a:r>
              <a:rPr lang="zh-CN" altLang="en-US" kern="1200" dirty="0">
                <a:latin typeface="+mn-lt"/>
                <a:ea typeface="+mn-ea"/>
                <a:cs typeface="+mn-cs"/>
                <a:sym typeface="Arial" panose="020B0604020202020204" pitchFamily="34" charset="0"/>
              </a:rPr>
              <a:t>）测试执行人员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5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3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7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1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5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9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/>
      <p:bldP spid="8195" grpId="0" build="p" bldLvl="0"/>
      <p:bldP spid="8197" grpId="0" build="p" bldLvl="0"/>
      <p:bldP spid="8198" grpId="0" build="p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/>
          </p:nvPr>
        </p:nvSpPr>
        <p:spPr>
          <a:xfrm>
            <a:off x="755650" y="406400"/>
            <a:ext cx="10679113" cy="601663"/>
          </a:xfrm>
          <a:ln/>
        </p:spPr>
        <p:txBody>
          <a:bodyPr vert="horz" wrap="square" lIns="91440" tIns="45720" rIns="91440" bIns="45720" anchor="b"/>
          <a:lstStyle/>
          <a:p>
            <a:pPr marL="0" indent="0" eaLnBrk="1" hangingPunct="1"/>
            <a:r>
              <a:rPr lang="zh-CN" altLang="en-US" dirty="0"/>
              <a:t>测试工程师的职责</a:t>
            </a:r>
          </a:p>
        </p:txBody>
      </p:sp>
      <p:sp>
        <p:nvSpPr>
          <p:cNvPr id="9219" name="内容占位符 2"/>
          <p:cNvSpPr>
            <a:spLocks noGrp="1"/>
          </p:cNvSpPr>
          <p:nvPr>
            <p:ph type="subTitle" idx="1"/>
          </p:nvPr>
        </p:nvSpPr>
        <p:spPr>
          <a:xfrm>
            <a:off x="4749800" y="1346200"/>
            <a:ext cx="2952750" cy="5035550"/>
          </a:xfrm>
          <a:ln/>
        </p:spPr>
        <p:txBody>
          <a:bodyPr vert="horz" wrap="square" lIns="91440" tIns="45720" rIns="91440" bIns="45720" anchor="t"/>
          <a:lstStyle/>
          <a:p>
            <a:pPr algn="l" eaLnBrk="1" hangingPunct="1">
              <a:buSzPct val="60000"/>
              <a:buFont typeface="Wingdings 2" pitchFamily="18" charset="2"/>
            </a:pPr>
            <a:r>
              <a:rPr lang="en-US" altLang="zh-CN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2.</a:t>
            </a:r>
            <a:r>
              <a:rPr lang="zh-CN" altLang="en-US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按照测试的工作方式划分</a:t>
            </a:r>
            <a:endParaRPr lang="en-US" altLang="zh-CN" dirty="0">
              <a:solidFill>
                <a:srgbClr val="FFFF00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2400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     </a:t>
            </a: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1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）手工测试工程师</a:t>
            </a:r>
            <a:endParaRPr lang="en-US" altLang="zh-CN" sz="24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     2</a:t>
            </a:r>
            <a:r>
              <a:rPr lang="zh-CN" altLang="en-US" sz="24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）自动化测试工程师</a:t>
            </a:r>
            <a:endParaRPr lang="en-US" altLang="zh-CN" sz="24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32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     </a:t>
            </a:r>
            <a:endParaRPr lang="zh-CN" altLang="en-US" sz="32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9220" name="内容占位符 2"/>
          <p:cNvSpPr/>
          <p:nvPr/>
        </p:nvSpPr>
        <p:spPr>
          <a:xfrm>
            <a:off x="908050" y="1346200"/>
            <a:ext cx="3841750" cy="50355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/>
            <a:r>
              <a:rPr lang="en-US" altLang="zh-CN" dirty="0">
                <a:solidFill>
                  <a:srgbClr val="FFFF00"/>
                </a:solidFill>
              </a:rPr>
              <a:t>1.</a:t>
            </a:r>
            <a:r>
              <a:rPr lang="zh-CN" altLang="en-US" dirty="0">
                <a:solidFill>
                  <a:srgbClr val="FFFF00"/>
                </a:solidFill>
              </a:rPr>
              <a:t>按照职称划分</a:t>
            </a:r>
            <a:endParaRPr lang="en-US" altLang="zh-CN" dirty="0">
              <a:solidFill>
                <a:srgbClr val="FFFF00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dirty="0">
                <a:solidFill>
                  <a:srgbClr val="FFFF00"/>
                </a:solidFill>
              </a:rPr>
              <a:t>    </a:t>
            </a:r>
            <a:r>
              <a:rPr lang="en-US" altLang="zh-CN" sz="2400" dirty="0">
                <a:solidFill>
                  <a:schemeClr val="tx2"/>
                </a:solidFill>
              </a:rPr>
              <a:t>1</a:t>
            </a:r>
            <a:r>
              <a:rPr lang="zh-CN" altLang="en-US" sz="2400" dirty="0">
                <a:solidFill>
                  <a:schemeClr val="tx2"/>
                </a:solidFill>
              </a:rPr>
              <a:t>）测试经理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     2</a:t>
            </a:r>
            <a:r>
              <a:rPr lang="zh-CN" altLang="en-US" sz="2400" dirty="0">
                <a:solidFill>
                  <a:schemeClr val="tx2"/>
                </a:solidFill>
              </a:rPr>
              <a:t>）测试工程师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     3</a:t>
            </a:r>
            <a:r>
              <a:rPr lang="zh-CN" altLang="en-US" sz="2400" dirty="0">
                <a:solidFill>
                  <a:schemeClr val="tx2"/>
                </a:solidFill>
              </a:rPr>
              <a:t>）测试自动化人员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     4</a:t>
            </a:r>
            <a:r>
              <a:rPr lang="zh-CN" altLang="en-US" sz="2400" dirty="0">
                <a:solidFill>
                  <a:schemeClr val="tx2"/>
                </a:solidFill>
              </a:rPr>
              <a:t>）测试环境管理员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     5</a:t>
            </a:r>
            <a:r>
              <a:rPr lang="zh-CN" altLang="en-US" sz="2400" dirty="0">
                <a:solidFill>
                  <a:schemeClr val="tx2"/>
                </a:solidFill>
              </a:rPr>
              <a:t>）测试执行人员</a:t>
            </a:r>
          </a:p>
        </p:txBody>
      </p:sp>
      <p:sp>
        <p:nvSpPr>
          <p:cNvPr id="9221" name="内容占位符 2"/>
          <p:cNvSpPr/>
          <p:nvPr/>
        </p:nvSpPr>
        <p:spPr>
          <a:xfrm>
            <a:off x="8045450" y="1346200"/>
            <a:ext cx="2951163" cy="50355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/>
            <a:r>
              <a:rPr lang="en-US" altLang="zh-CN" dirty="0">
                <a:solidFill>
                  <a:srgbClr val="FFFF00"/>
                </a:solidFill>
              </a:rPr>
              <a:t>2.</a:t>
            </a:r>
            <a:r>
              <a:rPr lang="zh-CN" altLang="en-US" dirty="0">
                <a:solidFill>
                  <a:srgbClr val="FFFF00"/>
                </a:solidFill>
              </a:rPr>
              <a:t>按照测试工作的内容划分</a:t>
            </a:r>
            <a:r>
              <a:rPr lang="en-US" altLang="zh-CN" sz="2400" dirty="0">
                <a:solidFill>
                  <a:srgbClr val="FFFF00"/>
                </a:solidFill>
              </a:rPr>
              <a:t>     </a:t>
            </a:r>
            <a:r>
              <a:rPr lang="en-US" altLang="zh-CN" sz="2400" dirty="0">
                <a:solidFill>
                  <a:schemeClr val="tx2"/>
                </a:solidFill>
              </a:rPr>
              <a:t>1</a:t>
            </a:r>
            <a:r>
              <a:rPr lang="zh-CN" altLang="en-US" sz="2400" dirty="0">
                <a:solidFill>
                  <a:schemeClr val="tx2"/>
                </a:solidFill>
              </a:rPr>
              <a:t>）功能测试工程师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     2</a:t>
            </a:r>
            <a:r>
              <a:rPr lang="zh-CN" altLang="en-US" sz="2400" dirty="0">
                <a:solidFill>
                  <a:schemeClr val="tx2"/>
                </a:solidFill>
              </a:rPr>
              <a:t>）性能测试工程师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     3</a:t>
            </a:r>
            <a:r>
              <a:rPr lang="zh-CN" altLang="en-US" sz="2400" dirty="0">
                <a:solidFill>
                  <a:schemeClr val="tx2"/>
                </a:solidFill>
              </a:rPr>
              <a:t>）安全测试工程师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3200" dirty="0">
                <a:solidFill>
                  <a:schemeClr val="tx2"/>
                </a:solidFill>
              </a:rPr>
              <a:t>     </a:t>
            </a:r>
            <a:endParaRPr lang="zh-CN" altLang="en-US" sz="3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3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/>
      <p:bldP spid="9219" grpId="0" build="p" bldLvl="0"/>
      <p:bldP spid="9220" grpId="0" bldLvl="0"/>
      <p:bldP spid="9221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/>
          </p:nvPr>
        </p:nvSpPr>
        <p:spPr>
          <a:xfrm>
            <a:off x="755650" y="406400"/>
            <a:ext cx="10679113" cy="601663"/>
          </a:xfrm>
          <a:ln/>
        </p:spPr>
        <p:txBody>
          <a:bodyPr vert="horz" wrap="square" lIns="91440" tIns="45720" rIns="91440" bIns="45720" anchor="b"/>
          <a:lstStyle/>
          <a:p>
            <a:pPr marL="0" indent="0" algn="ctr" eaLnBrk="1" hangingPunct="1"/>
            <a:r>
              <a:rPr lang="zh-CN" altLang="en-US" dirty="0"/>
              <a:t>常用测试文档</a:t>
            </a:r>
          </a:p>
        </p:txBody>
      </p:sp>
      <p:sp>
        <p:nvSpPr>
          <p:cNvPr id="10243" name="内容占位符 2"/>
          <p:cNvSpPr>
            <a:spLocks noGrp="1"/>
          </p:cNvSpPr>
          <p:nvPr>
            <p:ph type="subTitle" idx="1"/>
          </p:nvPr>
        </p:nvSpPr>
        <p:spPr>
          <a:xfrm>
            <a:off x="355600" y="1193800"/>
            <a:ext cx="2324100" cy="5035550"/>
          </a:xfrm>
          <a:ln/>
        </p:spPr>
        <p:txBody>
          <a:bodyPr vert="horz" wrap="square" lIns="91440" tIns="45720" rIns="91440" bIns="45720" anchor="t"/>
          <a:lstStyle/>
          <a:p>
            <a:pPr algn="l" eaLnBrk="1" hangingPunct="1">
              <a:buSzPct val="60000"/>
              <a:buFont typeface="Wingdings 2" pitchFamily="18" charset="2"/>
            </a:pPr>
            <a:r>
              <a:rPr lang="zh-CN" altLang="en-US" dirty="0">
                <a:solidFill>
                  <a:srgbClr val="FFFF00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测试策略</a:t>
            </a:r>
            <a:endParaRPr lang="en-US" altLang="zh-CN" dirty="0">
              <a:solidFill>
                <a:srgbClr val="FFFF00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20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1.</a:t>
            </a:r>
            <a:r>
              <a:rPr lang="zh-CN" alt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确定测试的需求</a:t>
            </a:r>
            <a:endParaRPr lang="en-US" altLang="zh-CN" sz="20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20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2.</a:t>
            </a:r>
            <a:r>
              <a:rPr lang="zh-CN" alt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评估风险并确定测试优先级</a:t>
            </a:r>
            <a:endParaRPr lang="en-US" altLang="zh-CN" sz="2000" dirty="0">
              <a:solidFill>
                <a:schemeClr val="tx2"/>
              </a:solidFill>
              <a:latin typeface="+mn-lt"/>
              <a:ea typeface="+mn-ea"/>
              <a:cs typeface="+mn-cs"/>
              <a:sym typeface="Arial" panose="020B0604020202020204" pitchFamily="34" charset="0"/>
            </a:endParaRPr>
          </a:p>
          <a:p>
            <a:pPr algn="l" eaLnBrk="1" hangingPunct="1">
              <a:buSzPct val="60000"/>
              <a:buFont typeface="Wingdings 2" pitchFamily="18" charset="2"/>
              <a:buNone/>
            </a:pPr>
            <a:r>
              <a:rPr lang="en-US" altLang="zh-CN" sz="20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3.</a:t>
            </a:r>
            <a:r>
              <a:rPr lang="zh-CN" alt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rPr>
              <a:t>确定测试策略</a:t>
            </a:r>
          </a:p>
        </p:txBody>
      </p:sp>
      <p:sp>
        <p:nvSpPr>
          <p:cNvPr id="10244" name="内容占位符 2"/>
          <p:cNvSpPr/>
          <p:nvPr/>
        </p:nvSpPr>
        <p:spPr>
          <a:xfrm>
            <a:off x="2617788" y="1193800"/>
            <a:ext cx="2324100" cy="50355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/>
            <a:r>
              <a:rPr lang="zh-CN" altLang="en-US" dirty="0">
                <a:solidFill>
                  <a:srgbClr val="FFFF00"/>
                </a:solidFill>
              </a:rPr>
              <a:t>测试计划</a:t>
            </a:r>
            <a:endParaRPr lang="en-US" altLang="zh-CN" dirty="0">
              <a:solidFill>
                <a:srgbClr val="FFFF00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000" dirty="0">
                <a:solidFill>
                  <a:schemeClr val="tx2"/>
                </a:solidFill>
              </a:rPr>
              <a:t>1.</a:t>
            </a:r>
            <a:r>
              <a:rPr lang="zh-CN" altLang="en-US" sz="2000" dirty="0">
                <a:solidFill>
                  <a:schemeClr val="tx2"/>
                </a:solidFill>
              </a:rPr>
              <a:t>测试计划的目标</a:t>
            </a:r>
            <a:endParaRPr lang="en-US" altLang="zh-CN" sz="20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000" dirty="0">
                <a:solidFill>
                  <a:schemeClr val="tx2"/>
                </a:solidFill>
              </a:rPr>
              <a:t>2.</a:t>
            </a:r>
            <a:r>
              <a:rPr lang="zh-CN" altLang="en-US" sz="2000" dirty="0">
                <a:solidFill>
                  <a:schemeClr val="tx2"/>
                </a:solidFill>
              </a:rPr>
              <a:t>测试计划的内容</a:t>
            </a:r>
            <a:endParaRPr lang="en-US" altLang="zh-CN" sz="20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000" dirty="0">
                <a:solidFill>
                  <a:schemeClr val="tx2"/>
                </a:solidFill>
              </a:rPr>
              <a:t>3.</a:t>
            </a:r>
            <a:r>
              <a:rPr lang="zh-CN" altLang="en-US" sz="2000" dirty="0">
                <a:solidFill>
                  <a:schemeClr val="tx2"/>
                </a:solidFill>
              </a:rPr>
              <a:t>测试计划方法</a:t>
            </a:r>
          </a:p>
        </p:txBody>
      </p:sp>
      <p:sp>
        <p:nvSpPr>
          <p:cNvPr id="10245" name="内容占位符 2"/>
          <p:cNvSpPr/>
          <p:nvPr/>
        </p:nvSpPr>
        <p:spPr>
          <a:xfrm>
            <a:off x="4889500" y="1193800"/>
            <a:ext cx="2339975" cy="50355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/>
            <a:r>
              <a:rPr lang="zh-CN" altLang="en-US" dirty="0">
                <a:solidFill>
                  <a:srgbClr val="FFFF00"/>
                </a:solidFill>
              </a:rPr>
              <a:t>测试规范</a:t>
            </a:r>
            <a:endParaRPr lang="en-US" altLang="zh-CN" dirty="0">
              <a:solidFill>
                <a:srgbClr val="FFFF00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1.</a:t>
            </a:r>
            <a:r>
              <a:rPr lang="zh-CN" altLang="en-US" sz="2400" dirty="0">
                <a:solidFill>
                  <a:schemeClr val="tx2"/>
                </a:solidFill>
              </a:rPr>
              <a:t>软件测试规范的定义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2.</a:t>
            </a:r>
            <a:r>
              <a:rPr lang="zh-CN" altLang="en-US" sz="2400" dirty="0">
                <a:solidFill>
                  <a:schemeClr val="tx2"/>
                </a:solidFill>
              </a:rPr>
              <a:t>软件测试规范的内容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3.</a:t>
            </a:r>
            <a:r>
              <a:rPr lang="zh-CN" altLang="en-US" sz="2400" dirty="0">
                <a:solidFill>
                  <a:schemeClr val="tx2"/>
                </a:solidFill>
              </a:rPr>
              <a:t>具体内容</a:t>
            </a:r>
          </a:p>
        </p:txBody>
      </p:sp>
      <p:sp>
        <p:nvSpPr>
          <p:cNvPr id="10246" name="内容占位符 2"/>
          <p:cNvSpPr/>
          <p:nvPr/>
        </p:nvSpPr>
        <p:spPr>
          <a:xfrm>
            <a:off x="7226300" y="1147763"/>
            <a:ext cx="2016125" cy="50355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/>
            <a:r>
              <a:rPr lang="zh-CN" altLang="en-US" dirty="0">
                <a:solidFill>
                  <a:srgbClr val="FFFF00"/>
                </a:solidFill>
              </a:rPr>
              <a:t>测试用例</a:t>
            </a:r>
            <a:endParaRPr lang="en-US" altLang="zh-CN" dirty="0">
              <a:solidFill>
                <a:srgbClr val="FFFF00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1.</a:t>
            </a:r>
            <a:r>
              <a:rPr lang="zh-CN" altLang="en-US" sz="2400" dirty="0">
                <a:solidFill>
                  <a:schemeClr val="tx2"/>
                </a:solidFill>
              </a:rPr>
              <a:t>编号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2.</a:t>
            </a:r>
            <a:r>
              <a:rPr lang="zh-CN" altLang="en-US" sz="2400" dirty="0">
                <a:solidFill>
                  <a:schemeClr val="tx2"/>
                </a:solidFill>
              </a:rPr>
              <a:t>标题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3.</a:t>
            </a:r>
            <a:r>
              <a:rPr lang="zh-CN" altLang="en-US" sz="2400" dirty="0">
                <a:solidFill>
                  <a:schemeClr val="tx2"/>
                </a:solidFill>
              </a:rPr>
              <a:t>重要级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4.</a:t>
            </a:r>
            <a:r>
              <a:rPr lang="zh-CN" altLang="en-US" sz="2400" dirty="0">
                <a:solidFill>
                  <a:schemeClr val="tx2"/>
                </a:solidFill>
              </a:rPr>
              <a:t>测试输入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5.</a:t>
            </a:r>
            <a:r>
              <a:rPr lang="zh-CN" altLang="en-US" sz="2400" dirty="0">
                <a:solidFill>
                  <a:schemeClr val="tx2"/>
                </a:solidFill>
              </a:rPr>
              <a:t>操作步骤</a:t>
            </a:r>
            <a:endParaRPr lang="en-US" altLang="zh-CN" sz="2400" dirty="0">
              <a:solidFill>
                <a:schemeClr val="tx2"/>
              </a:solidFill>
            </a:endParaRPr>
          </a:p>
          <a:p>
            <a:pPr marL="357505" lvl="0" indent="-357505" eaLnBrk="1" hangingPunct="1">
              <a:buNone/>
            </a:pPr>
            <a:r>
              <a:rPr lang="en-US" altLang="zh-CN" sz="2400" dirty="0">
                <a:solidFill>
                  <a:schemeClr val="tx2"/>
                </a:solidFill>
              </a:rPr>
              <a:t>6.</a:t>
            </a:r>
            <a:r>
              <a:rPr lang="zh-CN" altLang="en-US" sz="2400" dirty="0">
                <a:solidFill>
                  <a:schemeClr val="tx2"/>
                </a:solidFill>
              </a:rPr>
              <a:t>预期结果</a:t>
            </a:r>
          </a:p>
        </p:txBody>
      </p:sp>
      <p:pic>
        <p:nvPicPr>
          <p:cNvPr id="10247" name="图片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7988" y="3498850"/>
            <a:ext cx="3433762" cy="32369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8" name="内容占位符 2"/>
          <p:cNvSpPr/>
          <p:nvPr/>
        </p:nvSpPr>
        <p:spPr>
          <a:xfrm>
            <a:off x="9613900" y="1147763"/>
            <a:ext cx="2206625" cy="50355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/>
            <a:r>
              <a:rPr lang="zh-CN" altLang="en-US" dirty="0">
                <a:solidFill>
                  <a:srgbClr val="FFFF00"/>
                </a:solidFill>
              </a:rPr>
              <a:t>缺陷报告</a:t>
            </a:r>
            <a:endParaRPr lang="en-US" altLang="zh-CN" dirty="0">
              <a:solidFill>
                <a:srgbClr val="FFFF00"/>
              </a:solidFill>
            </a:endParaRPr>
          </a:p>
          <a:p>
            <a:pPr marL="357505" lvl="0" indent="-357505" eaLnBrk="1" hangingPunct="1">
              <a:buNone/>
            </a:pPr>
            <a:endParaRPr lang="zh-CN" altLang="en-US" dirty="0">
              <a:solidFill>
                <a:srgbClr val="FFFF00"/>
              </a:solidFill>
            </a:endParaRPr>
          </a:p>
        </p:txBody>
      </p:sp>
      <p:pic>
        <p:nvPicPr>
          <p:cNvPr id="10249" name="图片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74125" y="2408238"/>
            <a:ext cx="3317875" cy="312578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2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3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41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4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4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ldLvl="0"/>
      <p:bldP spid="10243" grpId="0" build="p" bldLvl="0"/>
      <p:bldP spid="10244" grpId="0" bldLvl="0"/>
      <p:bldP spid="10245" grpId="0" bldLvl="0"/>
      <p:bldP spid="10246" grpId="0" bldLvl="0"/>
      <p:bldP spid="10248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/>
          </p:nvPr>
        </p:nvSpPr>
        <p:spPr>
          <a:xfrm>
            <a:off x="569913" y="187325"/>
            <a:ext cx="6110287" cy="1293813"/>
          </a:xfrm>
          <a:ln/>
        </p:spPr>
        <p:txBody>
          <a:bodyPr vert="horz" wrap="square" lIns="91440" tIns="45720" rIns="91440" bIns="45720" anchor="b"/>
          <a:lstStyle/>
          <a:p>
            <a:pPr marL="0" indent="0" algn="ctr" eaLnBrk="1" hangingPunct="1"/>
            <a:r>
              <a:rPr lang="zh-CN" altLang="en-US" dirty="0"/>
              <a:t>缺陷管理责任分工</a:t>
            </a:r>
          </a:p>
        </p:txBody>
      </p:sp>
      <p:pic>
        <p:nvPicPr>
          <p:cNvPr id="11267" name="内容占位符 3"/>
          <p:cNvPicPr>
            <a:picLocks noGrp="1" noChangeAspect="1"/>
          </p:cNvPicPr>
          <p:nvPr>
            <p:ph type="subTitle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30175" y="3362325"/>
            <a:ext cx="6989763" cy="3348038"/>
          </a:xfrm>
          <a:ln/>
        </p:spPr>
      </p:pic>
      <p:sp>
        <p:nvSpPr>
          <p:cNvPr id="11268" name="内容占位符 2"/>
          <p:cNvSpPr/>
          <p:nvPr/>
        </p:nvSpPr>
        <p:spPr>
          <a:xfrm>
            <a:off x="8640763" y="1584325"/>
            <a:ext cx="2782887" cy="7127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>
              <a:buNone/>
            </a:pPr>
            <a:r>
              <a:rPr lang="zh-CN" altLang="en-US" sz="2400" dirty="0">
                <a:solidFill>
                  <a:srgbClr val="FFFF00"/>
                </a:solidFill>
              </a:rPr>
              <a:t>测试人员的职责</a:t>
            </a:r>
          </a:p>
        </p:txBody>
      </p:sp>
      <p:pic>
        <p:nvPicPr>
          <p:cNvPr id="11269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6663" y="2420938"/>
            <a:ext cx="4256087" cy="4289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内容占位符 2"/>
          <p:cNvSpPr/>
          <p:nvPr/>
        </p:nvSpPr>
        <p:spPr>
          <a:xfrm>
            <a:off x="1438275" y="2193925"/>
            <a:ext cx="4421188" cy="711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57505" indent="-357505" algn="l" rtl="0" fontAlgn="base">
              <a:lnSpc>
                <a:spcPct val="90000"/>
              </a:lnSpc>
              <a:spcBef>
                <a:spcPts val="18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Wingdings 2" pitchFamily="18" charset="2"/>
              <a:buChar char="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357505" indent="-357505" algn="l" rtl="0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Calibri" panose="020F0502020204030204" pitchFamily="34" charset="0"/>
              <a:buChar char=" "/>
              <a:defRPr>
                <a:solidFill>
                  <a:schemeClr val="tx1"/>
                </a:solidFill>
                <a:latin typeface="+mn-lt"/>
                <a:ea typeface="+mn-ea"/>
                <a:sym typeface="Arial" panose="020B0604020202020204" pitchFamily="34" charset="0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 sz="2000"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D27FCE"/>
              </a:buClr>
              <a:buSzPct val="60000"/>
              <a:buFont typeface="Arial" panose="020B0604020202020204" pitchFamily="34" charset="0"/>
              <a:buChar char="•"/>
              <a:defRPr>
                <a:solidFill>
                  <a:srgbClr val="383A3C"/>
                </a:solidFill>
                <a:latin typeface="+mn-lt"/>
                <a:ea typeface="+mn-ea"/>
                <a:sym typeface="Arial" panose="020B0604020202020204" pitchFamily="34" charset="0"/>
              </a:defRPr>
            </a:lvl5pPr>
          </a:lstStyle>
          <a:p>
            <a:pPr marL="357505" lvl="0" indent="-357505" eaLnBrk="1" hangingPunct="1">
              <a:buNone/>
            </a:pPr>
            <a:r>
              <a:rPr lang="zh-CN" altLang="en-US" sz="2400" dirty="0">
                <a:solidFill>
                  <a:srgbClr val="FFFF00"/>
                </a:solidFill>
              </a:rPr>
              <a:t>常用的缺陷状态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2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>
                                      <p:cBhvr>
                                        <p:cTn id="2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ldLvl="0"/>
      <p:bldP spid="11268" grpId="0" bldLvl="0"/>
      <p:bldP spid="11270" grpId="0" bldLvl="0"/>
    </p:bldLst>
  </p:timing>
</p:sld>
</file>

<file path=ppt/theme/theme1.xml><?xml version="1.0" encoding="utf-8"?>
<a:theme xmlns:a="http://schemas.openxmlformats.org/drawingml/2006/main" name="A000120141119A01PPBG">
  <a:themeElements>
    <a:clrScheme name="">
      <a:dk1>
        <a:srgbClr val="717579"/>
      </a:dk1>
      <a:lt1>
        <a:srgbClr val="FFFFFF"/>
      </a:lt1>
      <a:dk2>
        <a:srgbClr val="717579"/>
      </a:dk2>
      <a:lt2>
        <a:srgbClr val="FFFFFF"/>
      </a:lt2>
      <a:accent1>
        <a:srgbClr val="A53CA0"/>
      </a:accent1>
      <a:accent2>
        <a:srgbClr val="2C75B2"/>
      </a:accent2>
      <a:accent3>
        <a:srgbClr val="BBBDBE"/>
      </a:accent3>
      <a:accent4>
        <a:srgbClr val="DADADA"/>
      </a:accent4>
      <a:accent5>
        <a:srgbClr val="CFAFCD"/>
      </a:accent5>
      <a:accent6>
        <a:srgbClr val="2769A1"/>
      </a:accent6>
      <a:hlink>
        <a:srgbClr val="00B0F0"/>
      </a:hlink>
      <a:folHlink>
        <a:srgbClr val="AFB2B4"/>
      </a:folHlink>
    </a:clrScheme>
    <a:fontScheme name="A000120141119A01PPBG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1191</Words>
  <Application>Microsoft Office PowerPoint</Application>
  <PresentationFormat>宽屏</PresentationFormat>
  <Paragraphs>200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黑体</vt:lpstr>
      <vt:lpstr>宋体</vt:lpstr>
      <vt:lpstr>微软雅黑</vt:lpstr>
      <vt:lpstr>Arial</vt:lpstr>
      <vt:lpstr>Calibri</vt:lpstr>
      <vt:lpstr>Times New Roman</vt:lpstr>
      <vt:lpstr>Wingdings</vt:lpstr>
      <vt:lpstr>Wingdings 2</vt:lpstr>
      <vt:lpstr>A000120141119A01PPBG</vt:lpstr>
      <vt:lpstr>测试管理大总结</vt:lpstr>
      <vt:lpstr>软件测试管理目标</vt:lpstr>
      <vt:lpstr>如何建立测试管理体系？</vt:lpstr>
      <vt:lpstr>软件测试需求状态的管理</vt:lpstr>
      <vt:lpstr>分析结果和评审的常用类型</vt:lpstr>
      <vt:lpstr>测试团队的组织管理</vt:lpstr>
      <vt:lpstr>测试工程师的职责</vt:lpstr>
      <vt:lpstr>常用测试文档</vt:lpstr>
      <vt:lpstr>缺陷管理责任分工</vt:lpstr>
      <vt:lpstr>缺陷报告管理的注意环节</vt:lpstr>
      <vt:lpstr>敏捷测试流程</vt:lpstr>
      <vt:lpstr>ALM</vt:lpstr>
      <vt:lpstr>PowerPoint 演示文稿</vt:lpstr>
      <vt:lpstr>需求的步骤</vt:lpstr>
      <vt:lpstr>PowerPoint 演示文稿</vt:lpstr>
      <vt:lpstr>将需求转化为测试</vt:lpstr>
      <vt:lpstr>在ALM中运行测试</vt:lpstr>
      <vt:lpstr>三、缺陷状态和缺陷生命周期 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测试管理大总结</dc:title>
  <dc:creator/>
  <cp:lastModifiedBy>11111</cp:lastModifiedBy>
  <cp:revision>5</cp:revision>
  <dcterms:created xsi:type="dcterms:W3CDTF">2016-10-09T12:32:34Z</dcterms:created>
  <dcterms:modified xsi:type="dcterms:W3CDTF">2016-11-14T02:48:25Z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2052-10.1.0.5973</vt:lpwstr>
  </property>
</Properties>
</file>