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10.jpg" ContentType="image/jpg"/>
  <Override PartName="/ppt/media/image105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3" r:id="rId3"/>
    <p:sldId id="304" r:id="rId4"/>
    <p:sldId id="305" r:id="rId5"/>
    <p:sldId id="306" r:id="rId6"/>
    <p:sldId id="307" r:id="rId7"/>
    <p:sldId id="308" r:id="rId8"/>
    <p:sldId id="309" r:id="rId9"/>
    <p:sldId id="310" r:id="rId10"/>
    <p:sldId id="311" r:id="rId11"/>
    <p:sldId id="312" r:id="rId12"/>
    <p:sldId id="313" r:id="rId13"/>
    <p:sldId id="355" r:id="rId14"/>
    <p:sldId id="315" r:id="rId15"/>
    <p:sldId id="316" r:id="rId16"/>
    <p:sldId id="317" r:id="rId17"/>
    <p:sldId id="318" r:id="rId18"/>
    <p:sldId id="319" r:id="rId19"/>
    <p:sldId id="320" r:id="rId20"/>
    <p:sldId id="321" r:id="rId21"/>
    <p:sldId id="356" r:id="rId22"/>
    <p:sldId id="323" r:id="rId23"/>
    <p:sldId id="324" r:id="rId24"/>
    <p:sldId id="325" r:id="rId25"/>
    <p:sldId id="326" r:id="rId26"/>
    <p:sldId id="357" r:id="rId27"/>
    <p:sldId id="328" r:id="rId28"/>
    <p:sldId id="329" r:id="rId29"/>
    <p:sldId id="330" r:id="rId30"/>
    <p:sldId id="331" r:id="rId31"/>
    <p:sldId id="332" r:id="rId32"/>
    <p:sldId id="333" r:id="rId33"/>
    <p:sldId id="334" r:id="rId34"/>
    <p:sldId id="358" r:id="rId35"/>
    <p:sldId id="336" r:id="rId36"/>
    <p:sldId id="337" r:id="rId37"/>
    <p:sldId id="338" r:id="rId38"/>
    <p:sldId id="339" r:id="rId39"/>
    <p:sldId id="340" r:id="rId40"/>
    <p:sldId id="359" r:id="rId41"/>
    <p:sldId id="342" r:id="rId42"/>
    <p:sldId id="343" r:id="rId43"/>
    <p:sldId id="344" r:id="rId44"/>
    <p:sldId id="345" r:id="rId45"/>
    <p:sldId id="360" r:id="rId46"/>
    <p:sldId id="347" r:id="rId47"/>
    <p:sldId id="348" r:id="rId48"/>
    <p:sldId id="349" r:id="rId49"/>
    <p:sldId id="350" r:id="rId50"/>
    <p:sldId id="351" r:id="rId51"/>
    <p:sldId id="352" r:id="rId52"/>
    <p:sldId id="353" r:id="rId53"/>
    <p:sldId id="354" r:id="rId54"/>
    <p:sldId id="361" r:id="rId55"/>
    <p:sldId id="258" r:id="rId56"/>
    <p:sldId id="259" r:id="rId57"/>
    <p:sldId id="260" r:id="rId58"/>
    <p:sldId id="261" r:id="rId59"/>
    <p:sldId id="262" r:id="rId60"/>
    <p:sldId id="263" r:id="rId61"/>
    <p:sldId id="362" r:id="rId62"/>
    <p:sldId id="265" r:id="rId63"/>
    <p:sldId id="266" r:id="rId64"/>
    <p:sldId id="363" r:id="rId65"/>
    <p:sldId id="268" r:id="rId66"/>
    <p:sldId id="269" r:id="rId67"/>
    <p:sldId id="270" r:id="rId68"/>
    <p:sldId id="271" r:id="rId69"/>
    <p:sldId id="364" r:id="rId70"/>
    <p:sldId id="273" r:id="rId71"/>
    <p:sldId id="274" r:id="rId72"/>
    <p:sldId id="275" r:id="rId73"/>
    <p:sldId id="276" r:id="rId74"/>
    <p:sldId id="277" r:id="rId75"/>
    <p:sldId id="278" r:id="rId76"/>
    <p:sldId id="279" r:id="rId77"/>
    <p:sldId id="365" r:id="rId78"/>
    <p:sldId id="281" r:id="rId79"/>
    <p:sldId id="282" r:id="rId80"/>
    <p:sldId id="283" r:id="rId81"/>
    <p:sldId id="284" r:id="rId82"/>
    <p:sldId id="285" r:id="rId83"/>
    <p:sldId id="286" r:id="rId84"/>
    <p:sldId id="287" r:id="rId85"/>
    <p:sldId id="288" r:id="rId86"/>
    <p:sldId id="289" r:id="rId87"/>
    <p:sldId id="290" r:id="rId88"/>
    <p:sldId id="291" r:id="rId89"/>
    <p:sldId id="366" r:id="rId90"/>
    <p:sldId id="293" r:id="rId91"/>
    <p:sldId id="294" r:id="rId92"/>
    <p:sldId id="295" r:id="rId93"/>
    <p:sldId id="296" r:id="rId94"/>
    <p:sldId id="297" r:id="rId95"/>
    <p:sldId id="367" r:id="rId96"/>
    <p:sldId id="299" r:id="rId97"/>
    <p:sldId id="300" r:id="rId98"/>
    <p:sldId id="301" r:id="rId99"/>
    <p:sldId id="302" r:id="rId100"/>
    <p:sldId id="368" r:id="rId101"/>
  </p:sldIdLst>
  <p:sldSz cx="9144000" cy="5143500" type="screen16x9"/>
  <p:notesSz cx="9144000" cy="51435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14" y="-25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k object 20"/>
          <p:cNvSpPr/>
          <p:nvPr/>
        </p:nvSpPr>
        <p:spPr>
          <a:xfrm>
            <a:off x="8602980" y="88392"/>
            <a:ext cx="230124" cy="2301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318515" y="4878323"/>
            <a:ext cx="230124" cy="2301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467537" y="915542"/>
            <a:ext cx="8209280" cy="0"/>
          </a:xfrm>
          <a:custGeom>
            <a:avLst/>
            <a:gdLst/>
            <a:ahLst/>
            <a:cxnLst/>
            <a:rect l="l" t="t" r="r" b="b"/>
            <a:pathLst>
              <a:path w="8209280">
                <a:moveTo>
                  <a:pt x="0" y="0"/>
                </a:moveTo>
                <a:lnTo>
                  <a:pt x="8208975" y="0"/>
                </a:lnTo>
              </a:path>
            </a:pathLst>
          </a:custGeom>
          <a:ln w="1270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3674A8"/>
                </a:solidFill>
                <a:latin typeface="Microsoft YaHei"/>
                <a:cs typeface="Microsoft YaHe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rgbClr val="548ED4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k object 20"/>
          <p:cNvSpPr/>
          <p:nvPr/>
        </p:nvSpPr>
        <p:spPr>
          <a:xfrm>
            <a:off x="8602980" y="88392"/>
            <a:ext cx="230124" cy="2301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318515" y="4878323"/>
            <a:ext cx="230124" cy="2301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467537" y="915542"/>
            <a:ext cx="8209280" cy="0"/>
          </a:xfrm>
          <a:custGeom>
            <a:avLst/>
            <a:gdLst/>
            <a:ahLst/>
            <a:cxnLst/>
            <a:rect l="l" t="t" r="r" b="b"/>
            <a:pathLst>
              <a:path w="8209280">
                <a:moveTo>
                  <a:pt x="0" y="0"/>
                </a:moveTo>
                <a:lnTo>
                  <a:pt x="8208975" y="0"/>
                </a:lnTo>
              </a:path>
            </a:pathLst>
          </a:custGeom>
          <a:ln w="1270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3674A8"/>
                </a:solidFill>
                <a:latin typeface="Microsoft YaHei"/>
                <a:cs typeface="Microsoft YaHe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122680" y="1114171"/>
            <a:ext cx="3371215" cy="33553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chemeClr val="tx1"/>
                </a:solidFill>
                <a:latin typeface="Microsoft YaHei"/>
                <a:cs typeface="Microsoft YaHe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37530" y="1015619"/>
            <a:ext cx="1920240" cy="2800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" b="0" i="0">
                <a:solidFill>
                  <a:srgbClr val="4F81BC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3674A8"/>
                </a:solidFill>
                <a:latin typeface="Microsoft YaHei"/>
                <a:cs typeface="Microsoft YaHei"/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k object 20"/>
          <p:cNvSpPr/>
          <p:nvPr/>
        </p:nvSpPr>
        <p:spPr>
          <a:xfrm>
            <a:off x="8602980" y="88392"/>
            <a:ext cx="230124" cy="2301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318515" y="4878323"/>
            <a:ext cx="230124" cy="2301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35683" y="436245"/>
            <a:ext cx="6072632" cy="438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3674A8"/>
                </a:solidFill>
                <a:latin typeface="Microsoft YaHei"/>
                <a:cs typeface="Microsoft YaHe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545716" y="1550426"/>
            <a:ext cx="6661784" cy="24307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rgbClr val="548ED4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hyperlink" Target="http://www.nltk.org/nltk_data/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63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5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89.png"/><Relationship Id="rId7" Type="http://schemas.openxmlformats.org/officeDocument/2006/relationships/image" Target="../media/image93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finance.yahoo.com/q/cp?s=%5eDJI+Componen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finance.yahoo.com/q/cp?s=%5eDJI+Components').read()" TargetMode="Externa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5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9.png"/><Relationship Id="rId5" Type="http://schemas.openxmlformats.org/officeDocument/2006/relationships/image" Target="../media/image108.png"/><Relationship Id="rId4" Type="http://schemas.openxmlformats.org/officeDocument/2006/relationships/image" Target="../media/image107.png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5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5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5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1123175" y="2038350"/>
            <a:ext cx="685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Python</a:t>
            </a:r>
            <a:r>
              <a:rPr lang="zh-CN" altLang="en-US" sz="6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大数据编程</a:t>
            </a:r>
            <a:endParaRPr lang="zh-CN" altLang="en-US" sz="6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125" y="3054013"/>
            <a:ext cx="1816100" cy="1816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7537" y="915542"/>
            <a:ext cx="8209280" cy="0"/>
          </a:xfrm>
          <a:custGeom>
            <a:avLst/>
            <a:gdLst/>
            <a:ahLst/>
            <a:cxnLst/>
            <a:rect l="l" t="t" r="r" b="b"/>
            <a:pathLst>
              <a:path w="8209280">
                <a:moveTo>
                  <a:pt x="0" y="0"/>
                </a:moveTo>
                <a:lnTo>
                  <a:pt x="8208975" y="0"/>
                </a:lnTo>
              </a:path>
            </a:pathLst>
          </a:custGeom>
          <a:ln w="1270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05763" y="1815668"/>
            <a:ext cx="7058279" cy="26530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93063" y="1802968"/>
            <a:ext cx="7084059" cy="2678430"/>
          </a:xfrm>
          <a:custGeom>
            <a:avLst/>
            <a:gdLst/>
            <a:ahLst/>
            <a:cxnLst/>
            <a:rect l="l" t="t" r="r" b="b"/>
            <a:pathLst>
              <a:path w="7084059" h="2678429">
                <a:moveTo>
                  <a:pt x="0" y="2678429"/>
                </a:moveTo>
                <a:lnTo>
                  <a:pt x="7083679" y="2678429"/>
                </a:lnTo>
                <a:lnTo>
                  <a:pt x="7083679" y="0"/>
                </a:lnTo>
                <a:lnTo>
                  <a:pt x="0" y="0"/>
                </a:lnTo>
                <a:lnTo>
                  <a:pt x="0" y="2678429"/>
                </a:lnTo>
                <a:close/>
              </a:path>
            </a:pathLst>
          </a:custGeom>
          <a:ln w="25400">
            <a:solidFill>
              <a:srgbClr val="9BBA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64640">
              <a:lnSpc>
                <a:spcPct val="100000"/>
              </a:lnSpc>
            </a:pPr>
            <a:r>
              <a:rPr spc="-5" dirty="0"/>
              <a:t>便捷网络数据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40207" y="1122426"/>
            <a:ext cx="1667510" cy="317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latin typeface="Microsoft YaHei"/>
                <a:cs typeface="Microsoft YaHei"/>
              </a:rPr>
              <a:t>quo</a:t>
            </a:r>
            <a:r>
              <a:rPr sz="2000" b="1" spc="-20" dirty="0">
                <a:latin typeface="Microsoft YaHei"/>
                <a:cs typeface="Microsoft YaHei"/>
              </a:rPr>
              <a:t>t</a:t>
            </a:r>
            <a:r>
              <a:rPr sz="2000" b="1" dirty="0">
                <a:latin typeface="Microsoft YaHei"/>
                <a:cs typeface="Microsoft YaHei"/>
              </a:rPr>
              <a:t>e</a:t>
            </a:r>
            <a:r>
              <a:rPr sz="2000" b="1" spc="-5" dirty="0">
                <a:latin typeface="Microsoft YaHei"/>
                <a:cs typeface="Microsoft YaHei"/>
              </a:rPr>
              <a:t>s</a:t>
            </a:r>
            <a:r>
              <a:rPr sz="2000" b="1" dirty="0">
                <a:latin typeface="Microsoft YaHei"/>
                <a:cs typeface="Microsoft YaHei"/>
              </a:rPr>
              <a:t>的内容</a:t>
            </a:r>
            <a:endParaRPr sz="2000">
              <a:latin typeface="Microsoft YaHei"/>
              <a:cs typeface="Microsoft YaHe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063495" y="1371600"/>
            <a:ext cx="935736" cy="7254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41804" y="1313688"/>
            <a:ext cx="794004" cy="5120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267711" y="1395869"/>
            <a:ext cx="683818" cy="2405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210816" y="1395857"/>
            <a:ext cx="0" cy="240665"/>
          </a:xfrm>
          <a:custGeom>
            <a:avLst/>
            <a:gdLst/>
            <a:ahLst/>
            <a:cxnLst/>
            <a:rect l="l" t="t" r="r" b="b"/>
            <a:pathLst>
              <a:path h="240664">
                <a:moveTo>
                  <a:pt x="0" y="0"/>
                </a:moveTo>
                <a:lnTo>
                  <a:pt x="0" y="240537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110867" y="1440941"/>
            <a:ext cx="100330" cy="590550"/>
          </a:xfrm>
          <a:custGeom>
            <a:avLst/>
            <a:gdLst/>
            <a:ahLst/>
            <a:cxnLst/>
            <a:rect l="l" t="t" r="r" b="b"/>
            <a:pathLst>
              <a:path w="100330" h="590550">
                <a:moveTo>
                  <a:pt x="99949" y="0"/>
                </a:moveTo>
                <a:lnTo>
                  <a:pt x="42925" y="0"/>
                </a:lnTo>
                <a:lnTo>
                  <a:pt x="0" y="590423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267711" y="1395869"/>
            <a:ext cx="683895" cy="240665"/>
          </a:xfrm>
          <a:prstGeom prst="rect">
            <a:avLst/>
          </a:prstGeom>
          <a:ln w="9525">
            <a:solidFill>
              <a:srgbClr val="497DBA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33985">
              <a:lnSpc>
                <a:spcPts val="1810"/>
              </a:lnSpc>
            </a:pPr>
            <a:r>
              <a:rPr sz="1600" spc="-5" dirty="0">
                <a:solidFill>
                  <a:srgbClr val="FFFFFF"/>
                </a:solidFill>
                <a:latin typeface="Microsoft YaHei"/>
                <a:cs typeface="Microsoft YaHei"/>
              </a:rPr>
              <a:t>日期</a:t>
            </a:r>
            <a:endParaRPr sz="1600">
              <a:latin typeface="Microsoft YaHei"/>
              <a:cs typeface="Microsoft YaHe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194047" y="1371600"/>
            <a:ext cx="1146048" cy="7437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390644" y="1313688"/>
            <a:ext cx="996696" cy="51206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427982" y="1395869"/>
            <a:ext cx="864095" cy="24052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355972" y="1395857"/>
            <a:ext cx="0" cy="240665"/>
          </a:xfrm>
          <a:custGeom>
            <a:avLst/>
            <a:gdLst/>
            <a:ahLst/>
            <a:cxnLst/>
            <a:rect l="l" t="t" r="r" b="b"/>
            <a:pathLst>
              <a:path h="240664">
                <a:moveTo>
                  <a:pt x="0" y="0"/>
                </a:moveTo>
                <a:lnTo>
                  <a:pt x="0" y="240537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241419" y="1440941"/>
            <a:ext cx="114935" cy="608330"/>
          </a:xfrm>
          <a:custGeom>
            <a:avLst/>
            <a:gdLst/>
            <a:ahLst/>
            <a:cxnLst/>
            <a:rect l="l" t="t" r="r" b="b"/>
            <a:pathLst>
              <a:path w="114935" h="608330">
                <a:moveTo>
                  <a:pt x="114553" y="0"/>
                </a:moveTo>
                <a:lnTo>
                  <a:pt x="42544" y="0"/>
                </a:lnTo>
                <a:lnTo>
                  <a:pt x="0" y="607949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4427982" y="1395869"/>
            <a:ext cx="864235" cy="240665"/>
          </a:xfrm>
          <a:prstGeom prst="rect">
            <a:avLst/>
          </a:prstGeom>
          <a:ln w="9525">
            <a:solidFill>
              <a:srgbClr val="497DBA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23825">
              <a:lnSpc>
                <a:spcPts val="1810"/>
              </a:lnSpc>
            </a:pPr>
            <a:r>
              <a:rPr sz="1600" spc="-5" dirty="0">
                <a:solidFill>
                  <a:srgbClr val="FFFFFF"/>
                </a:solidFill>
                <a:latin typeface="Microsoft YaHei"/>
                <a:cs typeface="Microsoft YaHei"/>
              </a:rPr>
              <a:t>收盘价</a:t>
            </a:r>
            <a:endParaRPr sz="1600">
              <a:latin typeface="Microsoft YaHei"/>
              <a:cs typeface="Microsoft YaHe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029711" y="1371600"/>
            <a:ext cx="1158239" cy="69951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238500" y="1313688"/>
            <a:ext cx="996696" cy="51206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275838" y="1395869"/>
            <a:ext cx="864095" cy="24052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203829" y="1395857"/>
            <a:ext cx="0" cy="240665"/>
          </a:xfrm>
          <a:custGeom>
            <a:avLst/>
            <a:gdLst/>
            <a:ahLst/>
            <a:cxnLst/>
            <a:rect l="l" t="t" r="r" b="b"/>
            <a:pathLst>
              <a:path h="240664">
                <a:moveTo>
                  <a:pt x="0" y="0"/>
                </a:moveTo>
                <a:lnTo>
                  <a:pt x="0" y="240537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077591" y="1440941"/>
            <a:ext cx="126364" cy="564515"/>
          </a:xfrm>
          <a:custGeom>
            <a:avLst/>
            <a:gdLst/>
            <a:ahLst/>
            <a:cxnLst/>
            <a:rect l="l" t="t" r="r" b="b"/>
            <a:pathLst>
              <a:path w="126364" h="564514">
                <a:moveTo>
                  <a:pt x="126237" y="0"/>
                </a:moveTo>
                <a:lnTo>
                  <a:pt x="54228" y="0"/>
                </a:lnTo>
                <a:lnTo>
                  <a:pt x="0" y="564007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3275838" y="1395869"/>
            <a:ext cx="864235" cy="240665"/>
          </a:xfrm>
          <a:prstGeom prst="rect">
            <a:avLst/>
          </a:prstGeom>
          <a:ln w="9525">
            <a:solidFill>
              <a:srgbClr val="497DBA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23189">
              <a:lnSpc>
                <a:spcPts val="1810"/>
              </a:lnSpc>
            </a:pPr>
            <a:r>
              <a:rPr sz="1600" spc="-5" dirty="0">
                <a:solidFill>
                  <a:srgbClr val="FFFFFF"/>
                </a:solidFill>
                <a:latin typeface="Microsoft YaHei"/>
                <a:cs typeface="Microsoft YaHei"/>
              </a:rPr>
              <a:t>开盘价</a:t>
            </a:r>
            <a:endParaRPr sz="1600">
              <a:latin typeface="Microsoft YaHei"/>
              <a:cs typeface="Microsoft YaHe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5334000" y="1371600"/>
            <a:ext cx="1158239" cy="74371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542788" y="1313688"/>
            <a:ext cx="996695" cy="51206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580126" y="1395869"/>
            <a:ext cx="864095" cy="24052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508116" y="1395857"/>
            <a:ext cx="0" cy="240665"/>
          </a:xfrm>
          <a:custGeom>
            <a:avLst/>
            <a:gdLst/>
            <a:ahLst/>
            <a:cxnLst/>
            <a:rect l="l" t="t" r="r" b="b"/>
            <a:pathLst>
              <a:path h="240664">
                <a:moveTo>
                  <a:pt x="0" y="0"/>
                </a:moveTo>
                <a:lnTo>
                  <a:pt x="0" y="240537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381752" y="1440941"/>
            <a:ext cx="126364" cy="608330"/>
          </a:xfrm>
          <a:custGeom>
            <a:avLst/>
            <a:gdLst/>
            <a:ahLst/>
            <a:cxnLst/>
            <a:rect l="l" t="t" r="r" b="b"/>
            <a:pathLst>
              <a:path w="126364" h="608330">
                <a:moveTo>
                  <a:pt x="126364" y="0"/>
                </a:moveTo>
                <a:lnTo>
                  <a:pt x="54356" y="0"/>
                </a:lnTo>
                <a:lnTo>
                  <a:pt x="0" y="607949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5580126" y="1395869"/>
            <a:ext cx="864235" cy="240665"/>
          </a:xfrm>
          <a:prstGeom prst="rect">
            <a:avLst/>
          </a:prstGeom>
          <a:ln w="9525">
            <a:solidFill>
              <a:srgbClr val="497DBA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23825">
              <a:lnSpc>
                <a:spcPts val="1810"/>
              </a:lnSpc>
            </a:pPr>
            <a:r>
              <a:rPr sz="1600" spc="-10" dirty="0">
                <a:solidFill>
                  <a:srgbClr val="FFFFFF"/>
                </a:solidFill>
                <a:latin typeface="Microsoft YaHei"/>
                <a:cs typeface="Microsoft YaHei"/>
              </a:rPr>
              <a:t>最高价</a:t>
            </a:r>
            <a:endParaRPr sz="1600">
              <a:latin typeface="Microsoft YaHei"/>
              <a:cs typeface="Microsoft YaHe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6498335" y="1371600"/>
            <a:ext cx="1146047" cy="72542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694931" y="1313688"/>
            <a:ext cx="996696" cy="51206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732269" y="1395869"/>
            <a:ext cx="864095" cy="24052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660260" y="1395857"/>
            <a:ext cx="0" cy="240665"/>
          </a:xfrm>
          <a:custGeom>
            <a:avLst/>
            <a:gdLst/>
            <a:ahLst/>
            <a:cxnLst/>
            <a:rect l="l" t="t" r="r" b="b"/>
            <a:pathLst>
              <a:path h="240664">
                <a:moveTo>
                  <a:pt x="0" y="0"/>
                </a:moveTo>
                <a:lnTo>
                  <a:pt x="0" y="240537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545706" y="1440941"/>
            <a:ext cx="114935" cy="590550"/>
          </a:xfrm>
          <a:custGeom>
            <a:avLst/>
            <a:gdLst/>
            <a:ahLst/>
            <a:cxnLst/>
            <a:rect l="l" t="t" r="r" b="b"/>
            <a:pathLst>
              <a:path w="114934" h="590550">
                <a:moveTo>
                  <a:pt x="114553" y="0"/>
                </a:moveTo>
                <a:lnTo>
                  <a:pt x="42545" y="0"/>
                </a:lnTo>
                <a:lnTo>
                  <a:pt x="0" y="590423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6732269" y="1395869"/>
            <a:ext cx="864235" cy="240665"/>
          </a:xfrm>
          <a:prstGeom prst="rect">
            <a:avLst/>
          </a:prstGeom>
          <a:ln w="9525">
            <a:solidFill>
              <a:srgbClr val="497DBA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23825">
              <a:lnSpc>
                <a:spcPts val="1810"/>
              </a:lnSpc>
            </a:pPr>
            <a:r>
              <a:rPr sz="1600" spc="-5" dirty="0">
                <a:solidFill>
                  <a:srgbClr val="FFFFFF"/>
                </a:solidFill>
                <a:latin typeface="Microsoft YaHei"/>
                <a:cs typeface="Microsoft YaHei"/>
              </a:rPr>
              <a:t>最低价</a:t>
            </a:r>
            <a:endParaRPr sz="1600">
              <a:latin typeface="Microsoft YaHei"/>
              <a:cs typeface="Microsoft YaHei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7589519" y="1371600"/>
            <a:ext cx="1133855" cy="71628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775447" y="1313688"/>
            <a:ext cx="996696" cy="51206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812405" y="1395869"/>
            <a:ext cx="864095" cy="24052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740395" y="1395857"/>
            <a:ext cx="0" cy="240665"/>
          </a:xfrm>
          <a:custGeom>
            <a:avLst/>
            <a:gdLst/>
            <a:ahLst/>
            <a:cxnLst/>
            <a:rect l="l" t="t" r="r" b="b"/>
            <a:pathLst>
              <a:path h="240664">
                <a:moveTo>
                  <a:pt x="0" y="0"/>
                </a:moveTo>
                <a:lnTo>
                  <a:pt x="0" y="240537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637526" y="1440941"/>
            <a:ext cx="102870" cy="581660"/>
          </a:xfrm>
          <a:custGeom>
            <a:avLst/>
            <a:gdLst/>
            <a:ahLst/>
            <a:cxnLst/>
            <a:rect l="l" t="t" r="r" b="b"/>
            <a:pathLst>
              <a:path w="102870" h="581660">
                <a:moveTo>
                  <a:pt x="102870" y="0"/>
                </a:moveTo>
                <a:lnTo>
                  <a:pt x="30860" y="0"/>
                </a:lnTo>
                <a:lnTo>
                  <a:pt x="0" y="581660"/>
                </a:lnTo>
              </a:path>
            </a:pathLst>
          </a:custGeom>
          <a:ln w="952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7812405" y="1395869"/>
            <a:ext cx="864235" cy="240665"/>
          </a:xfrm>
          <a:prstGeom prst="rect">
            <a:avLst/>
          </a:prstGeom>
          <a:ln w="9525">
            <a:solidFill>
              <a:srgbClr val="497DBA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23825">
              <a:lnSpc>
                <a:spcPts val="1810"/>
              </a:lnSpc>
            </a:pPr>
            <a:r>
              <a:rPr sz="1600" spc="-5" dirty="0">
                <a:solidFill>
                  <a:srgbClr val="FFFFFF"/>
                </a:solidFill>
                <a:latin typeface="Microsoft YaHei"/>
                <a:cs typeface="Microsoft YaHei"/>
              </a:rPr>
              <a:t>成交量</a:t>
            </a:r>
            <a:endParaRPr sz="1600">
              <a:latin typeface="Microsoft YaHei"/>
              <a:cs typeface="Microsoft YaHei"/>
            </a:endParaRPr>
          </a:p>
        </p:txBody>
      </p:sp>
    </p:spTree>
    <p:extLst>
      <p:ext uri="{BB962C8B-B14F-4D97-AF65-F5344CB8AC3E}">
        <p14:creationId xmlns:p14="http://schemas.microsoft.com/office/powerpoint/2010/main" val="4109150115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685800" y="2076450"/>
            <a:ext cx="685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谢谢</a:t>
            </a:r>
            <a:endParaRPr lang="zh-CN" altLang="en-US" sz="6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2503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64640">
              <a:lnSpc>
                <a:spcPct val="100000"/>
              </a:lnSpc>
            </a:pPr>
            <a:r>
              <a:rPr spc="-5" dirty="0"/>
              <a:t>便捷网络数据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083553" y="930275"/>
            <a:ext cx="2192020" cy="287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5" dirty="0">
                <a:latin typeface="Microsoft YaHei"/>
                <a:cs typeface="Microsoft YaHei"/>
              </a:rPr>
              <a:t>自然语言工具包NLTK</a:t>
            </a:r>
            <a:endParaRPr sz="1800">
              <a:latin typeface="Microsoft YaHei"/>
              <a:cs typeface="Microsoft YaHe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083553" y="1231519"/>
            <a:ext cx="1731010" cy="1329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3185" algn="ctr">
              <a:lnSpc>
                <a:spcPct val="100000"/>
              </a:lnSpc>
            </a:pPr>
            <a:r>
              <a:rPr sz="1600" spc="-5" dirty="0">
                <a:latin typeface="Microsoft YaHei"/>
                <a:cs typeface="Microsoft YaHei"/>
              </a:rPr>
              <a:t>古腾堡语料库</a:t>
            </a:r>
            <a:endParaRPr sz="1600">
              <a:latin typeface="Microsoft YaHei"/>
              <a:cs typeface="Microsoft YaHei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  <a:tabLst>
                <a:tab pos="299085" algn="l"/>
              </a:tabLst>
            </a:pPr>
            <a:r>
              <a:rPr sz="1600" spc="-5" dirty="0">
                <a:latin typeface="Arial"/>
                <a:cs typeface="Arial"/>
              </a:rPr>
              <a:t>•	</a:t>
            </a:r>
            <a:r>
              <a:rPr sz="1600" spc="-10" dirty="0">
                <a:latin typeface="Microsoft YaHei"/>
                <a:cs typeface="Microsoft YaHei"/>
              </a:rPr>
              <a:t>布朗语料库</a:t>
            </a:r>
            <a:endParaRPr sz="1600">
              <a:latin typeface="Microsoft YaHei"/>
              <a:cs typeface="Microsoft YaHei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  <a:tabLst>
                <a:tab pos="299085" algn="l"/>
              </a:tabLst>
            </a:pPr>
            <a:r>
              <a:rPr sz="1600" spc="-5" dirty="0">
                <a:latin typeface="Arial"/>
                <a:cs typeface="Arial"/>
              </a:rPr>
              <a:t>•	</a:t>
            </a:r>
            <a:r>
              <a:rPr sz="1600" spc="-5" dirty="0">
                <a:latin typeface="Microsoft YaHei"/>
                <a:cs typeface="Microsoft YaHei"/>
              </a:rPr>
              <a:t>路透社语料库</a:t>
            </a:r>
            <a:endParaRPr sz="1600">
              <a:latin typeface="Microsoft YaHei"/>
              <a:cs typeface="Microsoft YaHei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  <a:tabLst>
                <a:tab pos="299085" algn="l"/>
              </a:tabLst>
            </a:pPr>
            <a:r>
              <a:rPr sz="1600" spc="-5" dirty="0">
                <a:latin typeface="Arial"/>
                <a:cs typeface="Arial"/>
              </a:rPr>
              <a:t>•	</a:t>
            </a:r>
            <a:r>
              <a:rPr sz="1600" spc="-5" dirty="0">
                <a:latin typeface="Microsoft YaHei"/>
                <a:cs typeface="Microsoft YaHei"/>
              </a:rPr>
              <a:t>网络和聊天文本</a:t>
            </a:r>
            <a:endParaRPr sz="1600">
              <a:latin typeface="Microsoft YaHei"/>
              <a:cs typeface="Microsoft YaHei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  <a:tabLst>
                <a:tab pos="299085" algn="l"/>
              </a:tabLst>
            </a:pPr>
            <a:r>
              <a:rPr sz="1600" spc="-5" dirty="0">
                <a:latin typeface="Arial"/>
                <a:cs typeface="Arial"/>
              </a:rPr>
              <a:t>•	</a:t>
            </a:r>
            <a:r>
              <a:rPr sz="1600" spc="-5" dirty="0">
                <a:latin typeface="Microsoft YaHei"/>
                <a:cs typeface="Microsoft YaHei"/>
              </a:rPr>
              <a:t>…</a:t>
            </a:r>
            <a:endParaRPr sz="1600">
              <a:latin typeface="Microsoft YaHei"/>
              <a:cs typeface="Microsoft YaHe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39546" y="1131569"/>
            <a:ext cx="8065134" cy="3600450"/>
          </a:xfrm>
          <a:custGeom>
            <a:avLst/>
            <a:gdLst/>
            <a:ahLst/>
            <a:cxnLst/>
            <a:rect l="l" t="t" r="r" b="b"/>
            <a:pathLst>
              <a:path w="8065134" h="3600450">
                <a:moveTo>
                  <a:pt x="0" y="0"/>
                </a:moveTo>
                <a:lnTo>
                  <a:pt x="0" y="3600424"/>
                </a:lnTo>
                <a:lnTo>
                  <a:pt x="8064957" y="3600424"/>
                </a:lnTo>
              </a:path>
            </a:pathLst>
          </a:custGeom>
          <a:ln w="9525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18540" y="1697989"/>
            <a:ext cx="3648710" cy="572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&gt;&gt;&gt; </a:t>
            </a:r>
            <a:r>
              <a:rPr sz="1800" spc="-10" dirty="0">
                <a:solidFill>
                  <a:srgbClr val="F79546"/>
                </a:solidFill>
                <a:latin typeface="Calibri"/>
                <a:cs typeface="Calibri"/>
              </a:rPr>
              <a:t>from </a:t>
            </a:r>
            <a:r>
              <a:rPr sz="1800" spc="-5" dirty="0">
                <a:latin typeface="Calibri"/>
                <a:cs typeface="Calibri"/>
              </a:rPr>
              <a:t>nltk.corpus </a:t>
            </a:r>
            <a:r>
              <a:rPr sz="1800" spc="-5" dirty="0">
                <a:solidFill>
                  <a:srgbClr val="F79546"/>
                </a:solidFill>
                <a:latin typeface="Calibri"/>
                <a:cs typeface="Calibri"/>
              </a:rPr>
              <a:t>import</a:t>
            </a:r>
            <a:r>
              <a:rPr sz="1800" dirty="0">
                <a:solidFill>
                  <a:srgbClr val="F79546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gutenberg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&gt;&gt;&gt; </a:t>
            </a:r>
            <a:r>
              <a:rPr sz="1800" spc="-5" dirty="0">
                <a:solidFill>
                  <a:srgbClr val="F79546"/>
                </a:solidFill>
                <a:latin typeface="Calibri"/>
                <a:cs typeface="Calibri"/>
              </a:rPr>
              <a:t>import</a:t>
            </a:r>
            <a:r>
              <a:rPr sz="1800" spc="-65" dirty="0">
                <a:solidFill>
                  <a:srgbClr val="F79546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nltk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8540" y="2246629"/>
            <a:ext cx="2616835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&gt;&gt;&gt; </a:t>
            </a:r>
            <a:r>
              <a:rPr sz="1800" spc="-5" dirty="0">
                <a:solidFill>
                  <a:srgbClr val="F79546"/>
                </a:solidFill>
                <a:latin typeface="Calibri"/>
                <a:cs typeface="Calibri"/>
              </a:rPr>
              <a:t>print</a:t>
            </a:r>
            <a:r>
              <a:rPr sz="1800" spc="-25" dirty="0">
                <a:solidFill>
                  <a:srgbClr val="F79546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gutenberg.fileids()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18540" y="2521330"/>
            <a:ext cx="7712709" cy="2219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800" spc="-5" dirty="0">
                <a:solidFill>
                  <a:srgbClr val="006FC0"/>
                </a:solidFill>
                <a:latin typeface="Calibri"/>
                <a:cs typeface="Calibri"/>
              </a:rPr>
              <a:t>[u'austen-emma.txt', </a:t>
            </a:r>
            <a:r>
              <a:rPr sz="1800" spc="-10" dirty="0">
                <a:solidFill>
                  <a:srgbClr val="006FC0"/>
                </a:solidFill>
                <a:latin typeface="Calibri"/>
                <a:cs typeface="Calibri"/>
              </a:rPr>
              <a:t>u'austen-persuasion.txt', </a:t>
            </a:r>
            <a:r>
              <a:rPr sz="1800" spc="-5" dirty="0">
                <a:solidFill>
                  <a:srgbClr val="006FC0"/>
                </a:solidFill>
                <a:latin typeface="Calibri"/>
                <a:cs typeface="Calibri"/>
              </a:rPr>
              <a:t>u'austen-sense.txt', </a:t>
            </a:r>
            <a:r>
              <a:rPr sz="1800" spc="-15" dirty="0">
                <a:solidFill>
                  <a:srgbClr val="006FC0"/>
                </a:solidFill>
                <a:latin typeface="Calibri"/>
                <a:cs typeface="Calibri"/>
              </a:rPr>
              <a:t>u'bible-kjv.txt',  </a:t>
            </a:r>
            <a:r>
              <a:rPr sz="1800" spc="-10" dirty="0">
                <a:solidFill>
                  <a:srgbClr val="006FC0"/>
                </a:solidFill>
                <a:latin typeface="Calibri"/>
                <a:cs typeface="Calibri"/>
              </a:rPr>
              <a:t>u'blake-poems.txt', u'bryant-stories.txt', u'burgess-busterbrown.txt', u'carroll-  alice.txt', u'chesterton-ball.txt', u'chesterton-brown.txt', </a:t>
            </a:r>
            <a:r>
              <a:rPr sz="1800" spc="-15" dirty="0">
                <a:solidFill>
                  <a:srgbClr val="006FC0"/>
                </a:solidFill>
                <a:latin typeface="Calibri"/>
                <a:cs typeface="Calibri"/>
              </a:rPr>
              <a:t>u'chesterton-thursday.txt',  </a:t>
            </a:r>
            <a:r>
              <a:rPr sz="1800" spc="-10" dirty="0">
                <a:solidFill>
                  <a:srgbClr val="006FC0"/>
                </a:solidFill>
                <a:latin typeface="Calibri"/>
                <a:cs typeface="Calibri"/>
              </a:rPr>
              <a:t>u'edgeworth-parents.txt', </a:t>
            </a:r>
            <a:r>
              <a:rPr sz="1800" spc="-5" dirty="0">
                <a:solidFill>
                  <a:srgbClr val="006FC0"/>
                </a:solidFill>
                <a:latin typeface="Calibri"/>
                <a:cs typeface="Calibri"/>
              </a:rPr>
              <a:t>u'melville-moby_dick.txt', </a:t>
            </a:r>
            <a:r>
              <a:rPr sz="1800" spc="-10" dirty="0">
                <a:solidFill>
                  <a:srgbClr val="006FC0"/>
                </a:solidFill>
                <a:latin typeface="Calibri"/>
                <a:cs typeface="Calibri"/>
              </a:rPr>
              <a:t>u'milton-paradise.txt',  </a:t>
            </a:r>
            <a:r>
              <a:rPr sz="1800" spc="-15" dirty="0">
                <a:solidFill>
                  <a:srgbClr val="006FC0"/>
                </a:solidFill>
                <a:latin typeface="Calibri"/>
                <a:cs typeface="Calibri"/>
              </a:rPr>
              <a:t>u'shakespeare-caesar.txt', </a:t>
            </a:r>
            <a:r>
              <a:rPr sz="1800" spc="-10" dirty="0">
                <a:solidFill>
                  <a:srgbClr val="006FC0"/>
                </a:solidFill>
                <a:latin typeface="Calibri"/>
                <a:cs typeface="Calibri"/>
              </a:rPr>
              <a:t>u'shakespeare-hamlet.txt', u'shakespeare-macbeth.txt',  </a:t>
            </a:r>
            <a:r>
              <a:rPr sz="1800" spc="-5" dirty="0">
                <a:solidFill>
                  <a:srgbClr val="006FC0"/>
                </a:solidFill>
                <a:latin typeface="Calibri"/>
                <a:cs typeface="Calibri"/>
              </a:rPr>
              <a:t>u'whitman-leaves.txt']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&gt;&gt;&gt; </a:t>
            </a:r>
            <a:r>
              <a:rPr sz="1800" spc="-15" dirty="0">
                <a:latin typeface="Calibri"/>
                <a:cs typeface="Calibri"/>
              </a:rPr>
              <a:t>texts </a:t>
            </a:r>
            <a:r>
              <a:rPr sz="1800" dirty="0">
                <a:latin typeface="Calibri"/>
                <a:cs typeface="Calibri"/>
              </a:rPr>
              <a:t>=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gutenberg.words(</a:t>
            </a:r>
            <a:r>
              <a:rPr sz="1800" spc="-10" dirty="0">
                <a:solidFill>
                  <a:srgbClr val="9BBA58"/>
                </a:solidFill>
                <a:latin typeface="Calibri"/>
                <a:cs typeface="Calibri"/>
              </a:rPr>
              <a:t>'shakespeare-hamlet.txt'</a:t>
            </a:r>
            <a:r>
              <a:rPr sz="1800" spc="-10" dirty="0">
                <a:latin typeface="Calibri"/>
                <a:cs typeface="Calibri"/>
              </a:rPr>
              <a:t>)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006FC0"/>
                </a:solidFill>
                <a:latin typeface="Calibri"/>
                <a:cs typeface="Calibri"/>
              </a:rPr>
              <a:t>[u'[', u'The', </a:t>
            </a:r>
            <a:r>
              <a:rPr sz="1800" spc="-15" dirty="0">
                <a:solidFill>
                  <a:srgbClr val="006FC0"/>
                </a:solidFill>
                <a:latin typeface="Calibri"/>
                <a:cs typeface="Calibri"/>
              </a:rPr>
              <a:t>u'Tragedie', </a:t>
            </a:r>
            <a:r>
              <a:rPr sz="1800" spc="-5" dirty="0">
                <a:solidFill>
                  <a:srgbClr val="006FC0"/>
                </a:solidFill>
                <a:latin typeface="Calibri"/>
                <a:cs typeface="Calibri"/>
              </a:rPr>
              <a:t>u'of', u'Hamlet', u'by',</a:t>
            </a:r>
            <a:r>
              <a:rPr sz="1800" spc="1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6FC0"/>
                </a:solidFill>
                <a:latin typeface="Calibri"/>
                <a:cs typeface="Calibri"/>
              </a:rPr>
              <a:t>...]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61521" y="1188278"/>
            <a:ext cx="720090" cy="405130"/>
          </a:xfrm>
          <a:custGeom>
            <a:avLst/>
            <a:gdLst/>
            <a:ahLst/>
            <a:cxnLst/>
            <a:rect l="l" t="t" r="r" b="b"/>
            <a:pathLst>
              <a:path w="720090" h="405130">
                <a:moveTo>
                  <a:pt x="210016" y="404936"/>
                </a:moveTo>
                <a:lnTo>
                  <a:pt x="183104" y="336737"/>
                </a:lnTo>
                <a:lnTo>
                  <a:pt x="129595" y="318301"/>
                </a:lnTo>
                <a:lnTo>
                  <a:pt x="84769" y="296049"/>
                </a:lnTo>
                <a:lnTo>
                  <a:pt x="49010" y="270673"/>
                </a:lnTo>
                <a:lnTo>
                  <a:pt x="22705" y="242864"/>
                </a:lnTo>
                <a:lnTo>
                  <a:pt x="6239" y="213313"/>
                </a:lnTo>
                <a:lnTo>
                  <a:pt x="0" y="182709"/>
                </a:lnTo>
                <a:lnTo>
                  <a:pt x="4371" y="151746"/>
                </a:lnTo>
                <a:lnTo>
                  <a:pt x="46490" y="91500"/>
                </a:lnTo>
                <a:lnTo>
                  <a:pt x="79289" y="67219"/>
                </a:lnTo>
                <a:lnTo>
                  <a:pt x="118390" y="46440"/>
                </a:lnTo>
                <a:lnTo>
                  <a:pt x="162785" y="29303"/>
                </a:lnTo>
                <a:lnTo>
                  <a:pt x="211463" y="15950"/>
                </a:lnTo>
                <a:lnTo>
                  <a:pt x="263414" y="6521"/>
                </a:lnTo>
                <a:lnTo>
                  <a:pt x="317629" y="1157"/>
                </a:lnTo>
                <a:lnTo>
                  <a:pt x="373098" y="0"/>
                </a:lnTo>
                <a:lnTo>
                  <a:pt x="428810" y="3189"/>
                </a:lnTo>
                <a:lnTo>
                  <a:pt x="483756" y="10867"/>
                </a:lnTo>
                <a:lnTo>
                  <a:pt x="536926" y="23174"/>
                </a:lnTo>
                <a:lnTo>
                  <a:pt x="590433" y="41610"/>
                </a:lnTo>
                <a:lnTo>
                  <a:pt x="635261" y="63862"/>
                </a:lnTo>
                <a:lnTo>
                  <a:pt x="671022" y="89237"/>
                </a:lnTo>
                <a:lnTo>
                  <a:pt x="697330" y="117047"/>
                </a:lnTo>
                <a:lnTo>
                  <a:pt x="720034" y="177201"/>
                </a:lnTo>
                <a:lnTo>
                  <a:pt x="715656" y="208165"/>
                </a:lnTo>
                <a:lnTo>
                  <a:pt x="673502" y="268411"/>
                </a:lnTo>
                <a:lnTo>
                  <a:pt x="607299" y="310769"/>
                </a:lnTo>
                <a:lnTo>
                  <a:pt x="566270" y="327485"/>
                </a:lnTo>
                <a:lnTo>
                  <a:pt x="521008" y="340960"/>
                </a:lnTo>
                <a:lnTo>
                  <a:pt x="472304" y="350993"/>
                </a:lnTo>
                <a:lnTo>
                  <a:pt x="420947" y="357386"/>
                </a:lnTo>
                <a:lnTo>
                  <a:pt x="367727" y="359940"/>
                </a:lnTo>
                <a:lnTo>
                  <a:pt x="313432" y="358454"/>
                </a:lnTo>
                <a:lnTo>
                  <a:pt x="210016" y="404936"/>
                </a:lnTo>
                <a:close/>
              </a:path>
            </a:pathLst>
          </a:custGeom>
          <a:ln w="19050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19099" y="1165859"/>
            <a:ext cx="405765" cy="394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F79546"/>
                </a:solidFill>
                <a:latin typeface="Calibri"/>
                <a:cs typeface="Calibri"/>
              </a:rPr>
              <a:t>S</a:t>
            </a:r>
            <a:r>
              <a:rPr sz="800" spc="-5" dirty="0">
                <a:solidFill>
                  <a:srgbClr val="F79546"/>
                </a:solidFill>
                <a:latin typeface="Calibri"/>
                <a:cs typeface="Calibri"/>
              </a:rPr>
              <a:t>ou</a:t>
            </a:r>
            <a:r>
              <a:rPr sz="800" spc="-10" dirty="0">
                <a:solidFill>
                  <a:srgbClr val="F79546"/>
                </a:solidFill>
                <a:latin typeface="Calibri"/>
                <a:cs typeface="Calibri"/>
              </a:rPr>
              <a:t>r</a:t>
            </a:r>
            <a:r>
              <a:rPr sz="800" spc="-5" dirty="0">
                <a:solidFill>
                  <a:srgbClr val="F79546"/>
                </a:solidFill>
                <a:latin typeface="Calibri"/>
                <a:cs typeface="Calibri"/>
              </a:rPr>
              <a:t>c</a:t>
            </a:r>
            <a:r>
              <a:rPr sz="800" dirty="0">
                <a:solidFill>
                  <a:srgbClr val="F79546"/>
                </a:solidFill>
                <a:latin typeface="Calibri"/>
                <a:cs typeface="Calibri"/>
              </a:rPr>
              <a:t>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911852" y="1682495"/>
            <a:ext cx="885444" cy="4648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870703" y="1662683"/>
            <a:ext cx="1010412" cy="5654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958588" y="1707375"/>
            <a:ext cx="792086" cy="3693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958588" y="1707375"/>
            <a:ext cx="792480" cy="369570"/>
          </a:xfrm>
          <a:custGeom>
            <a:avLst/>
            <a:gdLst/>
            <a:ahLst/>
            <a:cxnLst/>
            <a:rect l="l" t="t" r="r" b="b"/>
            <a:pathLst>
              <a:path w="792479" h="369569">
                <a:moveTo>
                  <a:pt x="0" y="369328"/>
                </a:moveTo>
                <a:lnTo>
                  <a:pt x="792086" y="369328"/>
                </a:lnTo>
                <a:lnTo>
                  <a:pt x="792086" y="0"/>
                </a:lnTo>
                <a:lnTo>
                  <a:pt x="0" y="0"/>
                </a:lnTo>
                <a:lnTo>
                  <a:pt x="0" y="369328"/>
                </a:lnTo>
                <a:close/>
              </a:path>
            </a:pathLst>
          </a:custGeom>
          <a:ln w="9525">
            <a:solidFill>
              <a:srgbClr val="46AA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038090" y="1738629"/>
            <a:ext cx="624840" cy="299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wn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003671" y="951611"/>
            <a:ext cx="0" cy="1568450"/>
          </a:xfrm>
          <a:custGeom>
            <a:avLst/>
            <a:gdLst/>
            <a:ahLst/>
            <a:cxnLst/>
            <a:rect l="l" t="t" r="r" b="b"/>
            <a:pathLst>
              <a:path h="1568450">
                <a:moveTo>
                  <a:pt x="0" y="0"/>
                </a:moveTo>
                <a:lnTo>
                  <a:pt x="0" y="1568450"/>
                </a:lnTo>
              </a:path>
            </a:pathLst>
          </a:custGeom>
          <a:ln w="9525">
            <a:solidFill>
              <a:srgbClr val="4AAC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308347" y="1780032"/>
            <a:ext cx="556260" cy="2209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355972" y="1811020"/>
            <a:ext cx="458597" cy="1126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355972" y="1811020"/>
            <a:ext cx="459105" cy="113030"/>
          </a:xfrm>
          <a:custGeom>
            <a:avLst/>
            <a:gdLst/>
            <a:ahLst/>
            <a:cxnLst/>
            <a:rect l="l" t="t" r="r" b="b"/>
            <a:pathLst>
              <a:path w="459104" h="113030">
                <a:moveTo>
                  <a:pt x="0" y="84454"/>
                </a:moveTo>
                <a:lnTo>
                  <a:pt x="402209" y="84454"/>
                </a:lnTo>
                <a:lnTo>
                  <a:pt x="402209" y="112648"/>
                </a:lnTo>
                <a:lnTo>
                  <a:pt x="458597" y="56387"/>
                </a:lnTo>
                <a:lnTo>
                  <a:pt x="402209" y="0"/>
                </a:lnTo>
                <a:lnTo>
                  <a:pt x="402209" y="28193"/>
                </a:lnTo>
                <a:lnTo>
                  <a:pt x="0" y="28193"/>
                </a:lnTo>
                <a:lnTo>
                  <a:pt x="0" y="84454"/>
                </a:lnTo>
                <a:close/>
              </a:path>
            </a:pathLst>
          </a:custGeom>
          <a:ln w="9525">
            <a:solidFill>
              <a:srgbClr val="46AA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763648" y="951598"/>
            <a:ext cx="4240530" cy="756285"/>
          </a:xfrm>
          <a:custGeom>
            <a:avLst/>
            <a:gdLst/>
            <a:ahLst/>
            <a:cxnLst/>
            <a:rect l="l" t="t" r="r" b="b"/>
            <a:pathLst>
              <a:path w="4240530" h="756285">
                <a:moveTo>
                  <a:pt x="0" y="755789"/>
                </a:moveTo>
                <a:lnTo>
                  <a:pt x="4240022" y="755789"/>
                </a:lnTo>
                <a:lnTo>
                  <a:pt x="4240022" y="0"/>
                </a:lnTo>
                <a:lnTo>
                  <a:pt x="0" y="0"/>
                </a:lnTo>
                <a:lnTo>
                  <a:pt x="0" y="755789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763648" y="951598"/>
            <a:ext cx="4240530" cy="756285"/>
          </a:xfrm>
          <a:custGeom>
            <a:avLst/>
            <a:gdLst/>
            <a:ahLst/>
            <a:cxnLst/>
            <a:rect l="l" t="t" r="r" b="b"/>
            <a:pathLst>
              <a:path w="4240530" h="756285">
                <a:moveTo>
                  <a:pt x="0" y="755789"/>
                </a:moveTo>
                <a:lnTo>
                  <a:pt x="4240022" y="755789"/>
                </a:lnTo>
                <a:lnTo>
                  <a:pt x="4240022" y="0"/>
                </a:lnTo>
                <a:lnTo>
                  <a:pt x="0" y="0"/>
                </a:lnTo>
                <a:lnTo>
                  <a:pt x="0" y="755789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410335" y="951611"/>
            <a:ext cx="0" cy="756285"/>
          </a:xfrm>
          <a:custGeom>
            <a:avLst/>
            <a:gdLst/>
            <a:ahLst/>
            <a:cxnLst/>
            <a:rect l="l" t="t" r="r" b="b"/>
            <a:pathLst>
              <a:path h="756285">
                <a:moveTo>
                  <a:pt x="0" y="0"/>
                </a:moveTo>
                <a:lnTo>
                  <a:pt x="0" y="755776"/>
                </a:lnTo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57008" y="1093216"/>
            <a:ext cx="534035" cy="713740"/>
          </a:xfrm>
          <a:custGeom>
            <a:avLst/>
            <a:gdLst/>
            <a:ahLst/>
            <a:cxnLst/>
            <a:rect l="l" t="t" r="r" b="b"/>
            <a:pathLst>
              <a:path w="534035" h="713739">
                <a:moveTo>
                  <a:pt x="353326" y="0"/>
                </a:moveTo>
                <a:lnTo>
                  <a:pt x="0" y="0"/>
                </a:lnTo>
                <a:lnTo>
                  <a:pt x="533539" y="713739"/>
                </a:lnTo>
              </a:path>
            </a:pathLst>
          </a:custGeom>
          <a:ln w="25399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1778254" y="1001140"/>
            <a:ext cx="4203065" cy="235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SimSun"/>
                <a:cs typeface="SimSun"/>
              </a:rPr>
              <a:t>需要先执行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nltk.download()</a:t>
            </a:r>
            <a:r>
              <a:rPr sz="1400" dirty="0">
                <a:solidFill>
                  <a:srgbClr val="FFFFFF"/>
                </a:solidFill>
                <a:latin typeface="SimSun"/>
                <a:cs typeface="SimSun"/>
              </a:rPr>
              <a:t>下载某一个或多个包，若下</a:t>
            </a:r>
            <a:endParaRPr sz="1400">
              <a:latin typeface="SimSun"/>
              <a:cs typeface="SimSu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747773" y="1189101"/>
            <a:ext cx="4432300" cy="297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solidFill>
                  <a:srgbClr val="FFFFFF"/>
                </a:solidFill>
                <a:latin typeface="SimSun"/>
                <a:cs typeface="SimSun"/>
              </a:rPr>
              <a:t>载失败，可以在官网（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  <a:hlinkClick r:id="rId7"/>
              </a:rPr>
              <a:t>http://www.nltk.org/nltk_data/</a:t>
            </a:r>
            <a:r>
              <a:rPr sz="1400" spc="-5" dirty="0">
                <a:solidFill>
                  <a:srgbClr val="FFFFFF"/>
                </a:solidFill>
                <a:latin typeface="SimSun"/>
                <a:cs typeface="SimSun"/>
              </a:rPr>
              <a:t>）</a:t>
            </a:r>
            <a:r>
              <a:rPr sz="1400" spc="-45" dirty="0">
                <a:solidFill>
                  <a:srgbClr val="FFFFFF"/>
                </a:solidFill>
                <a:latin typeface="SimSun"/>
                <a:cs typeface="SimSun"/>
              </a:rPr>
              <a:t> </a:t>
            </a:r>
            <a:r>
              <a:rPr sz="2400" spc="-7" baseline="-12152" dirty="0">
                <a:latin typeface="Arial"/>
                <a:cs typeface="Arial"/>
              </a:rPr>
              <a:t>•</a:t>
            </a:r>
            <a:endParaRPr sz="2400" baseline="-12152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793494" y="1427860"/>
            <a:ext cx="4171950" cy="235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solidFill>
                  <a:srgbClr val="FFFFFF"/>
                </a:solidFill>
                <a:latin typeface="SimSun"/>
                <a:cs typeface="SimSun"/>
              </a:rPr>
              <a:t>单独下载后放到本地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python</a:t>
            </a:r>
            <a:r>
              <a:rPr sz="1400" spc="-5" dirty="0">
                <a:solidFill>
                  <a:srgbClr val="FFFFFF"/>
                </a:solidFill>
                <a:latin typeface="SimSun"/>
                <a:cs typeface="SimSun"/>
              </a:rPr>
              <a:t>目录的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nltk_data\corpora</a:t>
            </a:r>
            <a:r>
              <a:rPr sz="1400" spc="-5" dirty="0">
                <a:solidFill>
                  <a:srgbClr val="FFFFFF"/>
                </a:solidFill>
                <a:latin typeface="SimSun"/>
                <a:cs typeface="SimSun"/>
              </a:rPr>
              <a:t>下</a:t>
            </a:r>
            <a:endParaRPr sz="1400">
              <a:latin typeface="SimSun"/>
              <a:cs typeface="SimSun"/>
            </a:endParaRPr>
          </a:p>
        </p:txBody>
      </p:sp>
    </p:spTree>
    <p:extLst>
      <p:ext uri="{BB962C8B-B14F-4D97-AF65-F5344CB8AC3E}">
        <p14:creationId xmlns:p14="http://schemas.microsoft.com/office/powerpoint/2010/main" val="27154865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7537" y="915542"/>
            <a:ext cx="8209280" cy="0"/>
          </a:xfrm>
          <a:custGeom>
            <a:avLst/>
            <a:gdLst/>
            <a:ahLst/>
            <a:cxnLst/>
            <a:rect l="l" t="t" r="r" b="b"/>
            <a:pathLst>
              <a:path w="8209280">
                <a:moveTo>
                  <a:pt x="0" y="0"/>
                </a:moveTo>
                <a:lnTo>
                  <a:pt x="8208975" y="0"/>
                </a:lnTo>
              </a:path>
            </a:pathLst>
          </a:custGeom>
          <a:ln w="1270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91639" y="555536"/>
            <a:ext cx="5328539" cy="41907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775288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81200" y="2647950"/>
            <a:ext cx="4644390" cy="0"/>
          </a:xfrm>
          <a:custGeom>
            <a:avLst/>
            <a:gdLst/>
            <a:ahLst/>
            <a:cxnLst/>
            <a:rect l="l" t="t" r="r" b="b"/>
            <a:pathLst>
              <a:path w="4644390">
                <a:moveTo>
                  <a:pt x="0" y="0"/>
                </a:moveTo>
                <a:lnTo>
                  <a:pt x="4644009" y="0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657600" y="2800349"/>
            <a:ext cx="3072765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zh-CN" altLang="en-US" sz="2800" b="1" spc="-5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YaHei"/>
              </a:rPr>
              <a:t>数据</a:t>
            </a:r>
            <a:r>
              <a:rPr lang="zh-CN" altLang="en-US" sz="2800" b="1" spc="-5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YaHei"/>
              </a:rPr>
              <a:t>准备</a:t>
            </a:r>
            <a:endParaRPr sz="28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Microsoft YaHe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19400" y="2038350"/>
            <a:ext cx="324516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roadway"/>
              </a:rPr>
              <a:t>Python</a:t>
            </a:r>
            <a:r>
              <a:rPr lang="zh-CN" altLang="en-US" sz="28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roadway"/>
              </a:rPr>
              <a:t>大</a:t>
            </a:r>
            <a:r>
              <a:rPr sz="2800" b="1" dirty="0" err="1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YaHei"/>
              </a:rPr>
              <a:t>数据</a:t>
            </a:r>
            <a:r>
              <a:rPr lang="zh-CN" altLang="en-US" sz="28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YaHei"/>
              </a:rPr>
              <a:t>编程</a:t>
            </a:r>
            <a:endParaRPr sz="28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Microsoft YaHei"/>
            </a:endParaRPr>
          </a:p>
        </p:txBody>
      </p:sp>
    </p:spTree>
    <p:extLst>
      <p:ext uri="{BB962C8B-B14F-4D97-AF65-F5344CB8AC3E}">
        <p14:creationId xmlns:p14="http://schemas.microsoft.com/office/powerpoint/2010/main" val="176561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19605">
              <a:lnSpc>
                <a:spcPct val="100000"/>
              </a:lnSpc>
            </a:pPr>
            <a:r>
              <a:rPr spc="-5" dirty="0"/>
              <a:t>数据形式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40765" y="1208735"/>
            <a:ext cx="2313305" cy="7448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20100"/>
              </a:lnSpc>
            </a:pPr>
            <a:r>
              <a:rPr sz="2000" dirty="0">
                <a:latin typeface="Microsoft YaHei"/>
                <a:cs typeface="Microsoft YaHei"/>
              </a:rPr>
              <a:t>30支成分股（dji）  股票数据的逻</a:t>
            </a:r>
            <a:r>
              <a:rPr sz="2000" spc="-15" dirty="0">
                <a:latin typeface="Microsoft YaHei"/>
                <a:cs typeface="Microsoft YaHei"/>
              </a:rPr>
              <a:t>辑结</a:t>
            </a:r>
            <a:r>
              <a:rPr sz="2000" dirty="0">
                <a:latin typeface="Microsoft YaHei"/>
                <a:cs typeface="Microsoft YaHei"/>
              </a:rPr>
              <a:t>构</a:t>
            </a:r>
            <a:endParaRPr sz="2000">
              <a:latin typeface="Microsoft YaHei"/>
              <a:cs typeface="Microsoft YaHei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3341496" y="1221232"/>
          <a:ext cx="4968619" cy="12039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56206"/>
                <a:gridCol w="1662302"/>
                <a:gridCol w="1650111"/>
              </a:tblGrid>
              <a:tr h="251459">
                <a:tc>
                  <a:txBody>
                    <a:bodyPr/>
                    <a:lstStyle/>
                    <a:p>
                      <a:pPr marL="51689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Microsoft YaHei"/>
                          <a:cs typeface="Microsoft YaHei"/>
                        </a:rPr>
                        <a:t>公司代码</a:t>
                      </a:r>
                      <a:endParaRPr sz="1200">
                        <a:latin typeface="Microsoft YaHei"/>
                        <a:cs typeface="Microsoft YaHe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Microsoft YaHei"/>
                          <a:cs typeface="Microsoft YaHei"/>
                        </a:rPr>
                        <a:t>公司名</a:t>
                      </a:r>
                      <a:endParaRPr sz="1200">
                        <a:latin typeface="Microsoft YaHei"/>
                        <a:cs typeface="Microsoft YaHe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28575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Microsoft YaHei"/>
                          <a:cs typeface="Microsoft YaHei"/>
                        </a:rPr>
                        <a:t>最近一次成交价</a:t>
                      </a:r>
                      <a:endParaRPr sz="1200">
                        <a:latin typeface="Microsoft YaHei"/>
                        <a:cs typeface="Microsoft YaHe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endParaRPr sz="1200">
                        <a:latin typeface="Microsoft YaHei"/>
                        <a:cs typeface="Microsoft YaHe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Microsoft YaHei"/>
                        <a:cs typeface="Microsoft YaHe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Microsoft YaHei"/>
                        <a:cs typeface="Microsoft YaHe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endParaRPr sz="1200">
                        <a:latin typeface="Microsoft YaHei"/>
                        <a:cs typeface="Microsoft YaHe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Microsoft YaHei"/>
                        <a:cs typeface="Microsoft YaHe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Microsoft YaHei"/>
                        <a:cs typeface="Microsoft YaHe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endParaRPr sz="1200">
                        <a:latin typeface="Microsoft YaHei"/>
                        <a:cs typeface="Microsoft YaHe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Microsoft YaHei"/>
                        <a:cs typeface="Microsoft YaHe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Microsoft YaHei"/>
                        <a:cs typeface="Microsoft YaHe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endParaRPr sz="1200">
                        <a:latin typeface="Microsoft YaHei"/>
                        <a:cs typeface="Microsoft YaHe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Microsoft YaHei"/>
                        <a:cs typeface="Microsoft YaHe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Microsoft YaHei"/>
                        <a:cs typeface="Microsoft YaHe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endParaRPr sz="1200">
                        <a:latin typeface="Microsoft YaHei"/>
                        <a:cs typeface="Microsoft YaHe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Microsoft YaHei"/>
                        <a:cs typeface="Microsoft YaHe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Microsoft YaHei"/>
                        <a:cs typeface="Microsoft YaHe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791667" y="2836672"/>
            <a:ext cx="2136140" cy="1049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latin typeface="Microsoft YaHei"/>
                <a:cs typeface="Microsoft YaHei"/>
              </a:rPr>
              <a:t>美国运通公司</a:t>
            </a:r>
            <a:endParaRPr sz="2000">
              <a:latin typeface="Microsoft YaHei"/>
              <a:cs typeface="Microsoft YaHei"/>
            </a:endParaRPr>
          </a:p>
          <a:p>
            <a:pPr marL="12700" marR="5080">
              <a:lnSpc>
                <a:spcPct val="120000"/>
              </a:lnSpc>
            </a:pPr>
            <a:r>
              <a:rPr sz="2000" dirty="0">
                <a:latin typeface="Microsoft YaHei"/>
                <a:cs typeface="Microsoft YaHei"/>
              </a:rPr>
              <a:t>（quo</a:t>
            </a:r>
            <a:r>
              <a:rPr sz="2000" spc="-20" dirty="0">
                <a:latin typeface="Microsoft YaHei"/>
                <a:cs typeface="Microsoft YaHei"/>
              </a:rPr>
              <a:t>t</a:t>
            </a:r>
            <a:r>
              <a:rPr sz="2000" spc="-5" dirty="0">
                <a:latin typeface="Microsoft YaHei"/>
                <a:cs typeface="Microsoft YaHei"/>
              </a:rPr>
              <a:t>e</a:t>
            </a:r>
            <a:r>
              <a:rPr sz="2000" dirty="0">
                <a:latin typeface="Microsoft YaHei"/>
                <a:cs typeface="Microsoft YaHei"/>
              </a:rPr>
              <a:t>s）股票详  细数据的逻辑结构</a:t>
            </a:r>
            <a:endParaRPr sz="2000">
              <a:latin typeface="Microsoft YaHei"/>
              <a:cs typeface="Microsoft YaHei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3341496" y="2787395"/>
          <a:ext cx="4968618" cy="121815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74497"/>
                <a:gridCol w="837691"/>
                <a:gridCol w="864108"/>
                <a:gridCol w="864107"/>
                <a:gridCol w="864107"/>
                <a:gridCol w="864108"/>
              </a:tblGrid>
              <a:tr h="251460">
                <a:tc>
                  <a:txBody>
                    <a:bodyPr/>
                    <a:lstStyle/>
                    <a:p>
                      <a:pPr marL="178435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Microsoft YaHei"/>
                          <a:cs typeface="Microsoft YaHei"/>
                        </a:rPr>
                        <a:t>日期</a:t>
                      </a:r>
                      <a:endParaRPr sz="1200">
                        <a:latin typeface="Microsoft YaHei"/>
                        <a:cs typeface="Microsoft YaHe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183515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Microsoft YaHei"/>
                          <a:cs typeface="Microsoft YaHei"/>
                        </a:rPr>
                        <a:t>开盘价</a:t>
                      </a:r>
                      <a:endParaRPr sz="1200">
                        <a:latin typeface="Microsoft YaHei"/>
                        <a:cs typeface="Microsoft YaHe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19685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Microsoft YaHei"/>
                          <a:cs typeface="Microsoft YaHei"/>
                        </a:rPr>
                        <a:t>收盘价</a:t>
                      </a:r>
                      <a:endParaRPr sz="1200">
                        <a:latin typeface="Microsoft YaHei"/>
                        <a:cs typeface="Microsoft YaHe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19685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Microsoft YaHei"/>
                          <a:cs typeface="Microsoft YaHei"/>
                        </a:rPr>
                        <a:t>最高价</a:t>
                      </a:r>
                      <a:endParaRPr sz="1200">
                        <a:latin typeface="Microsoft YaHei"/>
                        <a:cs typeface="Microsoft YaHe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197485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Microsoft YaHei"/>
                          <a:cs typeface="Microsoft YaHei"/>
                        </a:rPr>
                        <a:t>最低价</a:t>
                      </a:r>
                      <a:endParaRPr sz="1200">
                        <a:latin typeface="Microsoft YaHei"/>
                        <a:cs typeface="Microsoft YaHe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197485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Microsoft YaHei"/>
                          <a:cs typeface="Microsoft YaHei"/>
                        </a:rPr>
                        <a:t>成交量</a:t>
                      </a:r>
                      <a:endParaRPr sz="1200">
                        <a:latin typeface="Microsoft YaHei"/>
                        <a:cs typeface="Microsoft YaHe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endParaRPr sz="1200">
                        <a:latin typeface="Microsoft YaHei"/>
                        <a:cs typeface="Microsoft YaHe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Microsoft YaHei"/>
                        <a:cs typeface="Microsoft YaHe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Microsoft YaHei"/>
                        <a:cs typeface="Microsoft YaHe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Microsoft YaHei"/>
                        <a:cs typeface="Microsoft YaHe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Microsoft YaHei"/>
                        <a:cs typeface="Microsoft YaHe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Microsoft YaHei"/>
                        <a:cs typeface="Microsoft YaHe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endParaRPr sz="1200">
                        <a:latin typeface="Microsoft YaHei"/>
                        <a:cs typeface="Microsoft YaHe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Microsoft YaHei"/>
                        <a:cs typeface="Microsoft YaHe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Microsoft YaHei"/>
                        <a:cs typeface="Microsoft YaHe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Microsoft YaHei"/>
                        <a:cs typeface="Microsoft YaHe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Microsoft YaHei"/>
                        <a:cs typeface="Microsoft YaHe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Microsoft YaHei"/>
                        <a:cs typeface="Microsoft YaHe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195199">
                <a:tc>
                  <a:txBody>
                    <a:bodyPr/>
                    <a:lstStyle/>
                    <a:p>
                      <a:endParaRPr sz="1200">
                        <a:latin typeface="Microsoft YaHei"/>
                        <a:cs typeface="Microsoft YaHe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Microsoft YaHei"/>
                        <a:cs typeface="Microsoft YaHe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Microsoft YaHei"/>
                        <a:cs typeface="Microsoft YaHe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Microsoft YaHei"/>
                        <a:cs typeface="Microsoft YaHe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Microsoft YaHei"/>
                        <a:cs typeface="Microsoft YaHe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Microsoft YaHei"/>
                        <a:cs typeface="Microsoft YaHe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endParaRPr sz="1200">
                        <a:latin typeface="Microsoft YaHei"/>
                        <a:cs typeface="Microsoft YaHe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Microsoft YaHei"/>
                        <a:cs typeface="Microsoft YaHe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Microsoft YaHei"/>
                        <a:cs typeface="Microsoft YaHe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Microsoft YaHei"/>
                        <a:cs typeface="Microsoft YaHe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Microsoft YaHei"/>
                        <a:cs typeface="Microsoft YaHe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Microsoft YaHei"/>
                        <a:cs typeface="Microsoft YaHe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190474">
                <a:tc>
                  <a:txBody>
                    <a:bodyPr/>
                    <a:lstStyle/>
                    <a:p>
                      <a:endParaRPr sz="1200">
                        <a:latin typeface="Microsoft YaHei"/>
                        <a:cs typeface="Microsoft YaHe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Microsoft YaHei"/>
                        <a:cs typeface="Microsoft YaHe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Microsoft YaHei"/>
                        <a:cs typeface="Microsoft YaHe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Microsoft YaHei"/>
                        <a:cs typeface="Microsoft YaHe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Microsoft YaHei"/>
                        <a:cs typeface="Microsoft YaHe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Microsoft YaHei"/>
                        <a:cs typeface="Microsoft YaHe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4337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19605">
              <a:lnSpc>
                <a:spcPct val="100000"/>
              </a:lnSpc>
            </a:pPr>
            <a:r>
              <a:rPr spc="-5" dirty="0"/>
              <a:t>数据整理</a:t>
            </a:r>
          </a:p>
        </p:txBody>
      </p:sp>
      <p:sp>
        <p:nvSpPr>
          <p:cNvPr id="3" name="object 3"/>
          <p:cNvSpPr/>
          <p:nvPr/>
        </p:nvSpPr>
        <p:spPr>
          <a:xfrm>
            <a:off x="323532" y="1491614"/>
            <a:ext cx="5040630" cy="3168650"/>
          </a:xfrm>
          <a:custGeom>
            <a:avLst/>
            <a:gdLst/>
            <a:ahLst/>
            <a:cxnLst/>
            <a:rect l="l" t="t" r="r" b="b"/>
            <a:pathLst>
              <a:path w="5040630" h="3168650">
                <a:moveTo>
                  <a:pt x="0" y="0"/>
                </a:moveTo>
                <a:lnTo>
                  <a:pt x="0" y="3168370"/>
                </a:lnTo>
                <a:lnTo>
                  <a:pt x="5040566" y="3168370"/>
                </a:lnTo>
              </a:path>
            </a:pathLst>
          </a:custGeom>
          <a:ln w="9525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7067" y="1491983"/>
            <a:ext cx="752475" cy="453390"/>
          </a:xfrm>
          <a:custGeom>
            <a:avLst/>
            <a:gdLst/>
            <a:ahLst/>
            <a:cxnLst/>
            <a:rect l="l" t="t" r="r" b="b"/>
            <a:pathLst>
              <a:path w="752475" h="453389">
                <a:moveTo>
                  <a:pt x="219423" y="453275"/>
                </a:moveTo>
                <a:lnTo>
                  <a:pt x="191293" y="376821"/>
                </a:lnTo>
                <a:lnTo>
                  <a:pt x="135390" y="356179"/>
                </a:lnTo>
                <a:lnTo>
                  <a:pt x="88558" y="331259"/>
                </a:lnTo>
                <a:lnTo>
                  <a:pt x="51200" y="302837"/>
                </a:lnTo>
                <a:lnTo>
                  <a:pt x="23719" y="271686"/>
                </a:lnTo>
                <a:lnTo>
                  <a:pt x="6518" y="238582"/>
                </a:lnTo>
                <a:lnTo>
                  <a:pt x="0" y="204299"/>
                </a:lnTo>
                <a:lnTo>
                  <a:pt x="4567" y="169611"/>
                </a:lnTo>
                <a:lnTo>
                  <a:pt x="48570" y="102120"/>
                </a:lnTo>
                <a:lnTo>
                  <a:pt x="79435" y="77265"/>
                </a:lnTo>
                <a:lnTo>
                  <a:pt x="115822" y="55633"/>
                </a:lnTo>
                <a:lnTo>
                  <a:pt x="156938" y="37345"/>
                </a:lnTo>
                <a:lnTo>
                  <a:pt x="201989" y="22518"/>
                </a:lnTo>
                <a:lnTo>
                  <a:pt x="250183" y="11272"/>
                </a:lnTo>
                <a:lnTo>
                  <a:pt x="300728" y="3726"/>
                </a:lnTo>
                <a:lnTo>
                  <a:pt x="352830" y="0"/>
                </a:lnTo>
                <a:lnTo>
                  <a:pt x="405698" y="211"/>
                </a:lnTo>
                <a:lnTo>
                  <a:pt x="458538" y="4480"/>
                </a:lnTo>
                <a:lnTo>
                  <a:pt x="510557" y="12925"/>
                </a:lnTo>
                <a:lnTo>
                  <a:pt x="560964" y="25666"/>
                </a:lnTo>
                <a:lnTo>
                  <a:pt x="616866" y="46309"/>
                </a:lnTo>
                <a:lnTo>
                  <a:pt x="663694" y="71228"/>
                </a:lnTo>
                <a:lnTo>
                  <a:pt x="701048" y="99651"/>
                </a:lnTo>
                <a:lnTo>
                  <a:pt x="728526" y="130801"/>
                </a:lnTo>
                <a:lnTo>
                  <a:pt x="752244" y="198189"/>
                </a:lnTo>
                <a:lnTo>
                  <a:pt x="747681" y="232876"/>
                </a:lnTo>
                <a:lnTo>
                  <a:pt x="703699" y="300367"/>
                </a:lnTo>
                <a:lnTo>
                  <a:pt x="672135" y="325661"/>
                </a:lnTo>
                <a:lnTo>
                  <a:pt x="634504" y="347770"/>
                </a:lnTo>
                <a:lnTo>
                  <a:pt x="591630" y="366474"/>
                </a:lnTo>
                <a:lnTo>
                  <a:pt x="544337" y="381552"/>
                </a:lnTo>
                <a:lnTo>
                  <a:pt x="493449" y="392785"/>
                </a:lnTo>
                <a:lnTo>
                  <a:pt x="439791" y="399951"/>
                </a:lnTo>
                <a:lnTo>
                  <a:pt x="384188" y="402831"/>
                </a:lnTo>
                <a:lnTo>
                  <a:pt x="327462" y="401205"/>
                </a:lnTo>
                <a:lnTo>
                  <a:pt x="219423" y="453275"/>
                </a:lnTo>
                <a:close/>
              </a:path>
            </a:pathLst>
          </a:custGeom>
          <a:ln w="1905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02437" y="1122426"/>
            <a:ext cx="4841240" cy="3550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9860">
              <a:lnSpc>
                <a:spcPct val="100000"/>
              </a:lnSpc>
            </a:pPr>
            <a:r>
              <a:rPr sz="2000" dirty="0">
                <a:latin typeface="Microsoft YaHei"/>
                <a:cs typeface="Microsoft YaHei"/>
              </a:rPr>
              <a:t>quotes数据加属性名</a:t>
            </a:r>
            <a:endParaRPr sz="2000">
              <a:latin typeface="Microsoft YaHei"/>
              <a:cs typeface="Microsoft YaHei"/>
            </a:endParaRPr>
          </a:p>
          <a:p>
            <a:pPr marL="362585">
              <a:lnSpc>
                <a:spcPct val="100000"/>
              </a:lnSpc>
              <a:spcBef>
                <a:spcPts val="500"/>
              </a:spcBef>
            </a:pPr>
            <a:r>
              <a:rPr sz="2400" b="1" dirty="0">
                <a:solidFill>
                  <a:srgbClr val="4F81BC"/>
                </a:solidFill>
                <a:latin typeface="Calibri"/>
                <a:cs typeface="Calibri"/>
              </a:rPr>
              <a:t>F</a:t>
            </a:r>
            <a:r>
              <a:rPr sz="800" spc="-5" dirty="0">
                <a:solidFill>
                  <a:srgbClr val="4F81BC"/>
                </a:solidFill>
                <a:latin typeface="Calibri"/>
                <a:cs typeface="Calibri"/>
              </a:rPr>
              <a:t>ile</a:t>
            </a:r>
            <a:endParaRPr sz="800">
              <a:latin typeface="Calibri"/>
              <a:cs typeface="Calibri"/>
            </a:endParaRPr>
          </a:p>
          <a:p>
            <a:pPr marL="12700" marR="2263775">
              <a:lnSpc>
                <a:spcPct val="100000"/>
              </a:lnSpc>
              <a:spcBef>
                <a:spcPts val="860"/>
              </a:spcBef>
            </a:pPr>
            <a:r>
              <a:rPr sz="1600" spc="-5" dirty="0">
                <a:solidFill>
                  <a:srgbClr val="943735"/>
                </a:solidFill>
                <a:latin typeface="Calibri"/>
                <a:cs typeface="Calibri"/>
              </a:rPr>
              <a:t># Filename: </a:t>
            </a:r>
            <a:r>
              <a:rPr sz="1600" spc="-10" dirty="0">
                <a:solidFill>
                  <a:srgbClr val="943735"/>
                </a:solidFill>
                <a:latin typeface="Calibri"/>
                <a:cs typeface="Calibri"/>
              </a:rPr>
              <a:t>quotesproc.py  </a:t>
            </a:r>
            <a:r>
              <a:rPr sz="1600" spc="-15" dirty="0">
                <a:solidFill>
                  <a:srgbClr val="F79546"/>
                </a:solidFill>
                <a:latin typeface="Calibri"/>
                <a:cs typeface="Calibri"/>
              </a:rPr>
              <a:t>from </a:t>
            </a:r>
            <a:r>
              <a:rPr sz="1600" spc="-10" dirty="0">
                <a:latin typeface="Calibri"/>
                <a:cs typeface="Calibri"/>
              </a:rPr>
              <a:t>matplotlib.finance </a:t>
            </a:r>
            <a:r>
              <a:rPr sz="1600" spc="-5" dirty="0">
                <a:solidFill>
                  <a:srgbClr val="F79546"/>
                </a:solidFill>
                <a:latin typeface="Calibri"/>
                <a:cs typeface="Calibri"/>
              </a:rPr>
              <a:t>import  </a:t>
            </a:r>
            <a:r>
              <a:rPr sz="1600" spc="-10" dirty="0">
                <a:latin typeface="Calibri"/>
                <a:cs typeface="Calibri"/>
              </a:rPr>
              <a:t>quotes_historical_yahoo</a:t>
            </a:r>
            <a:r>
              <a:rPr sz="1600" spc="-10" dirty="0">
                <a:solidFill>
                  <a:srgbClr val="FF0000"/>
                </a:solidFill>
                <a:latin typeface="Calibri"/>
                <a:cs typeface="Calibri"/>
              </a:rPr>
              <a:t>_ochl  </a:t>
            </a:r>
            <a:r>
              <a:rPr sz="1600" spc="-15" dirty="0">
                <a:solidFill>
                  <a:srgbClr val="F79546"/>
                </a:solidFill>
                <a:latin typeface="Calibri"/>
                <a:cs typeface="Calibri"/>
              </a:rPr>
              <a:t>from </a:t>
            </a:r>
            <a:r>
              <a:rPr sz="1600" spc="-10" dirty="0">
                <a:latin typeface="Calibri"/>
                <a:cs typeface="Calibri"/>
              </a:rPr>
              <a:t>datetime </a:t>
            </a:r>
            <a:r>
              <a:rPr sz="1600" spc="-5" dirty="0">
                <a:solidFill>
                  <a:srgbClr val="F79546"/>
                </a:solidFill>
                <a:latin typeface="Calibri"/>
                <a:cs typeface="Calibri"/>
              </a:rPr>
              <a:t>import </a:t>
            </a:r>
            <a:r>
              <a:rPr sz="1600" spc="-10" dirty="0">
                <a:latin typeface="Calibri"/>
                <a:cs typeface="Calibri"/>
              </a:rPr>
              <a:t>date  </a:t>
            </a:r>
            <a:r>
              <a:rPr sz="1600" spc="-5" dirty="0">
                <a:solidFill>
                  <a:srgbClr val="F79546"/>
                </a:solidFill>
                <a:latin typeface="Calibri"/>
                <a:cs typeface="Calibri"/>
              </a:rPr>
              <a:t>import </a:t>
            </a:r>
            <a:r>
              <a:rPr sz="1600" spc="-5" dirty="0">
                <a:latin typeface="Calibri"/>
                <a:cs typeface="Calibri"/>
              </a:rPr>
              <a:t>pandas </a:t>
            </a:r>
            <a:r>
              <a:rPr sz="1600" spc="-5" dirty="0">
                <a:solidFill>
                  <a:srgbClr val="F79546"/>
                </a:solidFill>
                <a:latin typeface="Calibri"/>
                <a:cs typeface="Calibri"/>
              </a:rPr>
              <a:t>as</a:t>
            </a:r>
            <a:r>
              <a:rPr sz="1600" spc="-65" dirty="0">
                <a:solidFill>
                  <a:srgbClr val="F79546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pd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spc="-10" dirty="0">
                <a:latin typeface="Calibri"/>
                <a:cs typeface="Calibri"/>
              </a:rPr>
              <a:t>today </a:t>
            </a:r>
            <a:r>
              <a:rPr sz="1600" spc="-5" dirty="0">
                <a:latin typeface="Calibri"/>
                <a:cs typeface="Calibri"/>
              </a:rPr>
              <a:t>=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date.today()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spc="-10" dirty="0">
                <a:latin typeface="Calibri"/>
                <a:cs typeface="Calibri"/>
              </a:rPr>
              <a:t>start </a:t>
            </a:r>
            <a:r>
              <a:rPr sz="1600" spc="-5" dirty="0">
                <a:latin typeface="Calibri"/>
                <a:cs typeface="Calibri"/>
              </a:rPr>
              <a:t>= </a:t>
            </a:r>
            <a:r>
              <a:rPr sz="1600" spc="-20" dirty="0">
                <a:latin typeface="Calibri"/>
                <a:cs typeface="Calibri"/>
              </a:rPr>
              <a:t>(today.year-1, today.month,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today.day)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spc="-10" dirty="0">
                <a:latin typeface="Calibri"/>
                <a:cs typeface="Calibri"/>
              </a:rPr>
              <a:t>quotes </a:t>
            </a:r>
            <a:r>
              <a:rPr sz="1600" spc="-5" dirty="0">
                <a:latin typeface="Calibri"/>
                <a:cs typeface="Calibri"/>
              </a:rPr>
              <a:t>= </a:t>
            </a:r>
            <a:r>
              <a:rPr sz="1600" spc="-10" dirty="0">
                <a:latin typeface="Calibri"/>
                <a:cs typeface="Calibri"/>
              </a:rPr>
              <a:t>quotes_historical_yahoo</a:t>
            </a:r>
            <a:r>
              <a:rPr sz="1600" spc="-10" dirty="0">
                <a:solidFill>
                  <a:srgbClr val="FF0000"/>
                </a:solidFill>
                <a:latin typeface="Calibri"/>
                <a:cs typeface="Calibri"/>
              </a:rPr>
              <a:t>_ochl</a:t>
            </a:r>
            <a:r>
              <a:rPr sz="1600" spc="-10" dirty="0">
                <a:latin typeface="Calibri"/>
                <a:cs typeface="Calibri"/>
              </a:rPr>
              <a:t>(</a:t>
            </a:r>
            <a:r>
              <a:rPr sz="1600" spc="-10" dirty="0">
                <a:solidFill>
                  <a:srgbClr val="9BBA58"/>
                </a:solidFill>
                <a:latin typeface="Calibri"/>
                <a:cs typeface="Calibri"/>
              </a:rPr>
              <a:t>'AXP'</a:t>
            </a:r>
            <a:r>
              <a:rPr sz="1600" spc="-10" dirty="0">
                <a:latin typeface="Calibri"/>
                <a:cs typeface="Calibri"/>
              </a:rPr>
              <a:t>, start,</a:t>
            </a:r>
            <a:r>
              <a:rPr sz="1600" spc="16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today)</a:t>
            </a:r>
            <a:endParaRPr sz="1600">
              <a:latin typeface="Calibri"/>
              <a:cs typeface="Calibri"/>
            </a:endParaRPr>
          </a:p>
          <a:p>
            <a:pPr marL="12700" marR="607695">
              <a:lnSpc>
                <a:spcPct val="100000"/>
              </a:lnSpc>
            </a:pPr>
            <a:r>
              <a:rPr sz="1600" spc="-5" dirty="0">
                <a:latin typeface="Calibri"/>
                <a:cs typeface="Calibri"/>
              </a:rPr>
              <a:t>fields = </a:t>
            </a:r>
            <a:r>
              <a:rPr sz="1600" spc="-10" dirty="0">
                <a:latin typeface="Calibri"/>
                <a:cs typeface="Calibri"/>
              </a:rPr>
              <a:t>[</a:t>
            </a:r>
            <a:r>
              <a:rPr sz="1600" spc="-10" dirty="0">
                <a:solidFill>
                  <a:srgbClr val="9BBA58"/>
                </a:solidFill>
                <a:latin typeface="Calibri"/>
                <a:cs typeface="Calibri"/>
              </a:rPr>
              <a:t>'date'</a:t>
            </a:r>
            <a:r>
              <a:rPr sz="1600" spc="-10" dirty="0">
                <a:latin typeface="Calibri"/>
                <a:cs typeface="Calibri"/>
              </a:rPr>
              <a:t>,</a:t>
            </a:r>
            <a:r>
              <a:rPr sz="1600" spc="-10" dirty="0">
                <a:solidFill>
                  <a:srgbClr val="9BBA58"/>
                </a:solidFill>
                <a:latin typeface="Calibri"/>
                <a:cs typeface="Calibri"/>
              </a:rPr>
              <a:t>'open'</a:t>
            </a:r>
            <a:r>
              <a:rPr sz="1600" spc="-10" dirty="0">
                <a:latin typeface="Calibri"/>
                <a:cs typeface="Calibri"/>
              </a:rPr>
              <a:t>,</a:t>
            </a:r>
            <a:r>
              <a:rPr sz="1600" spc="-10" dirty="0">
                <a:solidFill>
                  <a:srgbClr val="9BBA58"/>
                </a:solidFill>
                <a:latin typeface="Calibri"/>
                <a:cs typeface="Calibri"/>
              </a:rPr>
              <a:t>'close'</a:t>
            </a:r>
            <a:r>
              <a:rPr sz="1600" spc="-10" dirty="0">
                <a:latin typeface="Calibri"/>
                <a:cs typeface="Calibri"/>
              </a:rPr>
              <a:t>,</a:t>
            </a:r>
            <a:r>
              <a:rPr sz="1600" spc="-10" dirty="0">
                <a:solidFill>
                  <a:srgbClr val="9BBA58"/>
                </a:solidFill>
                <a:latin typeface="Calibri"/>
                <a:cs typeface="Calibri"/>
              </a:rPr>
              <a:t>'high'</a:t>
            </a:r>
            <a:r>
              <a:rPr sz="1600" spc="-10" dirty="0">
                <a:latin typeface="Calibri"/>
                <a:cs typeface="Calibri"/>
              </a:rPr>
              <a:t>,</a:t>
            </a:r>
            <a:r>
              <a:rPr sz="1600" spc="-10" dirty="0">
                <a:solidFill>
                  <a:srgbClr val="9BBA58"/>
                </a:solidFill>
                <a:latin typeface="Calibri"/>
                <a:cs typeface="Calibri"/>
              </a:rPr>
              <a:t>'low'</a:t>
            </a:r>
            <a:r>
              <a:rPr sz="1600" spc="-10" dirty="0">
                <a:latin typeface="Calibri"/>
                <a:cs typeface="Calibri"/>
              </a:rPr>
              <a:t>,</a:t>
            </a:r>
            <a:r>
              <a:rPr sz="1600" spc="-10" dirty="0">
                <a:solidFill>
                  <a:srgbClr val="9BBA58"/>
                </a:solidFill>
                <a:latin typeface="Calibri"/>
                <a:cs typeface="Calibri"/>
              </a:rPr>
              <a:t>'volume'</a:t>
            </a:r>
            <a:r>
              <a:rPr sz="1600" spc="-10" dirty="0">
                <a:latin typeface="Calibri"/>
                <a:cs typeface="Calibri"/>
              </a:rPr>
              <a:t>]  quotesdf </a:t>
            </a:r>
            <a:r>
              <a:rPr sz="1600" spc="-5" dirty="0">
                <a:latin typeface="Calibri"/>
                <a:cs typeface="Calibri"/>
              </a:rPr>
              <a:t>= </a:t>
            </a:r>
            <a:r>
              <a:rPr sz="1600" spc="-10" dirty="0">
                <a:latin typeface="Calibri"/>
                <a:cs typeface="Calibri"/>
              </a:rPr>
              <a:t>pd.DataFrame(quotes, </a:t>
            </a:r>
            <a:r>
              <a:rPr sz="1600" spc="-5" dirty="0">
                <a:latin typeface="Calibri"/>
                <a:cs typeface="Calibri"/>
              </a:rPr>
              <a:t>columns = fields)  </a:t>
            </a:r>
            <a:r>
              <a:rPr sz="1600" spc="-10" dirty="0">
                <a:solidFill>
                  <a:srgbClr val="F79546"/>
                </a:solidFill>
                <a:latin typeface="Calibri"/>
                <a:cs typeface="Calibri"/>
              </a:rPr>
              <a:t>print</a:t>
            </a:r>
            <a:r>
              <a:rPr sz="1600" spc="-70" dirty="0">
                <a:solidFill>
                  <a:srgbClr val="F79546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quotesdf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494528" y="1491678"/>
            <a:ext cx="3160522" cy="29702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148848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19605">
              <a:lnSpc>
                <a:spcPct val="100000"/>
              </a:lnSpc>
            </a:pPr>
            <a:r>
              <a:rPr spc="-5" dirty="0"/>
              <a:t>数</a:t>
            </a:r>
            <a:r>
              <a:rPr spc="-10" dirty="0"/>
              <a:t>据</a:t>
            </a:r>
            <a:r>
              <a:rPr spc="-5" dirty="0"/>
              <a:t>整理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84936" y="1137157"/>
            <a:ext cx="1851660" cy="744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20000"/>
              </a:lnSpc>
            </a:pPr>
            <a:r>
              <a:rPr sz="2000" dirty="0">
                <a:latin typeface="Microsoft YaHei"/>
                <a:cs typeface="Microsoft YaHei"/>
              </a:rPr>
              <a:t>dj</a:t>
            </a:r>
            <a:r>
              <a:rPr sz="2000" spc="-5" dirty="0">
                <a:latin typeface="Microsoft YaHei"/>
                <a:cs typeface="Microsoft YaHei"/>
              </a:rPr>
              <a:t>i</a:t>
            </a:r>
            <a:r>
              <a:rPr sz="2000" dirty="0">
                <a:latin typeface="Microsoft YaHei"/>
                <a:cs typeface="Microsoft YaHei"/>
              </a:rPr>
              <a:t>数据：加属性  名</a:t>
            </a:r>
            <a:endParaRPr sz="2000">
              <a:latin typeface="Microsoft YaHei"/>
              <a:cs typeface="Microsoft YaHe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82973" y="1156970"/>
            <a:ext cx="33083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ode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99230" y="1375283"/>
            <a:ext cx="27241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AXP</a:t>
            </a:r>
            <a:endParaRPr sz="1200">
              <a:latin typeface="Calibri"/>
              <a:cs typeface="Calibri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3413505" y="1125219"/>
          <a:ext cx="4752593" cy="132587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55801"/>
                <a:gridCol w="1461134"/>
                <a:gridCol w="1835658"/>
              </a:tblGrid>
              <a:tr h="251459"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name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lasttrade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</a:tr>
              <a:tr h="214884"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214884">
                <a:tc>
                  <a:txBody>
                    <a:bodyPr/>
                    <a:lstStyle/>
                    <a:p>
                      <a:pPr marL="85725">
                        <a:lnSpc>
                          <a:spcPts val="1330"/>
                        </a:lnSpc>
                      </a:pPr>
                      <a:r>
                        <a:rPr sz="1200" spc="-20" dirty="0">
                          <a:latin typeface="Calibri"/>
                          <a:cs typeface="Calibri"/>
                        </a:rPr>
                        <a:t>BA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214883">
                <a:tc>
                  <a:txBody>
                    <a:bodyPr/>
                    <a:lstStyle/>
                    <a:p>
                      <a:pPr marL="85725">
                        <a:lnSpc>
                          <a:spcPts val="1330"/>
                        </a:lnSpc>
                      </a:pPr>
                      <a:r>
                        <a:rPr sz="1200" spc="-35" dirty="0">
                          <a:latin typeface="Calibri"/>
                          <a:cs typeface="Calibri"/>
                        </a:rPr>
                        <a:t>CAT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214884">
                <a:tc>
                  <a:txBody>
                    <a:bodyPr/>
                    <a:lstStyle/>
                    <a:p>
                      <a:pPr marL="85725">
                        <a:lnSpc>
                          <a:spcPts val="133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…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214883">
                <a:tc>
                  <a:txBody>
                    <a:bodyPr/>
                    <a:lstStyle/>
                    <a:p>
                      <a:pPr marL="85725">
                        <a:lnSpc>
                          <a:spcPts val="1330"/>
                        </a:lnSpc>
                      </a:pPr>
                      <a:r>
                        <a:rPr sz="1200" spc="-15" dirty="0">
                          <a:latin typeface="Calibri"/>
                          <a:cs typeface="Calibri"/>
                        </a:rPr>
                        <a:t>XOM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935837" y="2735452"/>
            <a:ext cx="1880235" cy="683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latin typeface="Microsoft YaHei"/>
                <a:cs typeface="Microsoft YaHei"/>
              </a:rPr>
              <a:t>quo</a:t>
            </a:r>
            <a:r>
              <a:rPr sz="2000" spc="-20" dirty="0">
                <a:latin typeface="Microsoft YaHei"/>
                <a:cs typeface="Microsoft YaHei"/>
              </a:rPr>
              <a:t>t</a:t>
            </a:r>
            <a:r>
              <a:rPr sz="2000" spc="-5" dirty="0">
                <a:latin typeface="Microsoft YaHei"/>
                <a:cs typeface="Microsoft YaHei"/>
              </a:rPr>
              <a:t>e</a:t>
            </a:r>
            <a:r>
              <a:rPr sz="2000" dirty="0">
                <a:latin typeface="Microsoft YaHei"/>
                <a:cs typeface="Microsoft YaHei"/>
              </a:rPr>
              <a:t>s数据：加</a:t>
            </a:r>
            <a:endParaRPr sz="2000">
              <a:latin typeface="Microsoft YaHei"/>
              <a:cs typeface="Microsoft YaHei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2000" dirty="0">
                <a:latin typeface="Microsoft YaHei"/>
                <a:cs typeface="Microsoft YaHei"/>
              </a:rPr>
              <a:t>属性名</a:t>
            </a:r>
            <a:endParaRPr sz="2000">
              <a:latin typeface="Microsoft YaHei"/>
              <a:cs typeface="Microsoft YaHei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3413505" y="2657220"/>
          <a:ext cx="4752592" cy="15087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47242"/>
                <a:gridCol w="724915"/>
                <a:gridCol w="724915"/>
                <a:gridCol w="644398"/>
                <a:gridCol w="644398"/>
                <a:gridCol w="966724"/>
              </a:tblGrid>
              <a:tr h="251460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date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open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close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high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low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volume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735190.0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251459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735191.0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735192.0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251421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…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251459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735551.0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97770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19605">
              <a:lnSpc>
                <a:spcPct val="100000"/>
              </a:lnSpc>
            </a:pPr>
            <a:r>
              <a:rPr spc="-5" dirty="0"/>
              <a:t>数据整理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40207" y="1122426"/>
            <a:ext cx="1926589" cy="317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latin typeface="Microsoft YaHei"/>
                <a:cs typeface="Microsoft YaHei"/>
              </a:rPr>
              <a:t>用1,2,…作为索引</a:t>
            </a:r>
            <a:endParaRPr sz="2000">
              <a:latin typeface="Microsoft YaHei"/>
              <a:cs typeface="Microsoft YaHe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63880" y="1536191"/>
            <a:ext cx="4533900" cy="4328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7972" y="1525524"/>
            <a:ext cx="4588764" cy="5120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11555" y="1563649"/>
            <a:ext cx="4438777" cy="3385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11555" y="1563649"/>
            <a:ext cx="4439285" cy="339090"/>
          </a:xfrm>
          <a:prstGeom prst="rect">
            <a:avLst/>
          </a:prstGeom>
          <a:ln w="9525">
            <a:solidFill>
              <a:srgbClr val="497DBA"/>
            </a:solidFill>
          </a:ln>
        </p:spPr>
        <p:txBody>
          <a:bodyPr vert="horz" wrap="square" lIns="0" tIns="28575" rIns="0" bIns="0" rtlCol="0">
            <a:spAutoFit/>
          </a:bodyPr>
          <a:lstStyle/>
          <a:p>
            <a:pPr marL="86360">
              <a:lnSpc>
                <a:spcPct val="100000"/>
              </a:lnSpc>
              <a:spcBef>
                <a:spcPts val="225"/>
              </a:spcBef>
            </a:pPr>
            <a:r>
              <a:rPr sz="1600" spc="-10" dirty="0">
                <a:latin typeface="Calibri"/>
                <a:cs typeface="Calibri"/>
              </a:rPr>
              <a:t>quotesdf </a:t>
            </a:r>
            <a:r>
              <a:rPr sz="1600" spc="-5" dirty="0">
                <a:latin typeface="Calibri"/>
                <a:cs typeface="Calibri"/>
              </a:rPr>
              <a:t>= </a:t>
            </a:r>
            <a:r>
              <a:rPr sz="1600" spc="-10" dirty="0">
                <a:latin typeface="Calibri"/>
                <a:cs typeface="Calibri"/>
              </a:rPr>
              <a:t>pd.DataFrame(quotes, </a:t>
            </a:r>
            <a:r>
              <a:rPr sz="1600" spc="-5" dirty="0">
                <a:latin typeface="Calibri"/>
                <a:cs typeface="Calibri"/>
              </a:rPr>
              <a:t>columns =</a:t>
            </a:r>
            <a:r>
              <a:rPr sz="1600" spc="6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fields)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63880" y="2022348"/>
            <a:ext cx="7152132" cy="4328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37972" y="2011679"/>
            <a:ext cx="7171944" cy="51206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11555" y="2049678"/>
            <a:ext cx="7056755" cy="33855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11555" y="2049678"/>
            <a:ext cx="7056755" cy="339090"/>
          </a:xfrm>
          <a:prstGeom prst="rect">
            <a:avLst/>
          </a:prstGeom>
          <a:ln w="9525">
            <a:solidFill>
              <a:srgbClr val="497DBA"/>
            </a:solidFill>
          </a:ln>
        </p:spPr>
        <p:txBody>
          <a:bodyPr vert="horz" wrap="square" lIns="0" tIns="28575" rIns="0" bIns="0" rtlCol="0">
            <a:spAutoFit/>
          </a:bodyPr>
          <a:lstStyle/>
          <a:p>
            <a:pPr marL="86360">
              <a:lnSpc>
                <a:spcPct val="100000"/>
              </a:lnSpc>
              <a:spcBef>
                <a:spcPts val="225"/>
              </a:spcBef>
            </a:pPr>
            <a:r>
              <a:rPr sz="1600" spc="-10" dirty="0">
                <a:latin typeface="Calibri"/>
                <a:cs typeface="Calibri"/>
              </a:rPr>
              <a:t>quotesdf </a:t>
            </a:r>
            <a:r>
              <a:rPr sz="1600" spc="-5" dirty="0">
                <a:latin typeface="Calibri"/>
                <a:cs typeface="Calibri"/>
              </a:rPr>
              <a:t>= </a:t>
            </a:r>
            <a:r>
              <a:rPr sz="1600" spc="-10" dirty="0">
                <a:latin typeface="Calibri"/>
                <a:cs typeface="Calibri"/>
              </a:rPr>
              <a:t>pd.DataFrame(quotes, index </a:t>
            </a:r>
            <a:r>
              <a:rPr sz="1600" spc="-5" dirty="0">
                <a:latin typeface="Calibri"/>
                <a:cs typeface="Calibri"/>
              </a:rPr>
              <a:t>= </a:t>
            </a:r>
            <a:r>
              <a:rPr sz="1600" spc="-10" dirty="0">
                <a:latin typeface="Calibri"/>
                <a:cs typeface="Calibri"/>
              </a:rPr>
              <a:t>range(1,len(quotes)+1),columns </a:t>
            </a:r>
            <a:r>
              <a:rPr sz="1600" spc="-5" dirty="0">
                <a:latin typeface="Calibri"/>
                <a:cs typeface="Calibri"/>
              </a:rPr>
              <a:t>=</a:t>
            </a:r>
            <a:r>
              <a:rPr sz="1600" spc="26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fields)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547622" y="2570251"/>
            <a:ext cx="5415280" cy="85951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534922" y="2557551"/>
            <a:ext cx="5440680" cy="885190"/>
          </a:xfrm>
          <a:custGeom>
            <a:avLst/>
            <a:gdLst/>
            <a:ahLst/>
            <a:cxnLst/>
            <a:rect l="l" t="t" r="r" b="b"/>
            <a:pathLst>
              <a:path w="5440680" h="885189">
                <a:moveTo>
                  <a:pt x="0" y="884910"/>
                </a:moveTo>
                <a:lnTo>
                  <a:pt x="5440680" y="884910"/>
                </a:lnTo>
                <a:lnTo>
                  <a:pt x="5440680" y="0"/>
                </a:lnTo>
                <a:lnTo>
                  <a:pt x="0" y="0"/>
                </a:lnTo>
                <a:lnTo>
                  <a:pt x="0" y="884910"/>
                </a:lnTo>
                <a:close/>
              </a:path>
            </a:pathLst>
          </a:custGeom>
          <a:ln w="25400">
            <a:solidFill>
              <a:srgbClr val="9BBA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547622" y="3561854"/>
            <a:ext cx="5415280" cy="82378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534922" y="3549154"/>
            <a:ext cx="5440680" cy="849630"/>
          </a:xfrm>
          <a:custGeom>
            <a:avLst/>
            <a:gdLst/>
            <a:ahLst/>
            <a:cxnLst/>
            <a:rect l="l" t="t" r="r" b="b"/>
            <a:pathLst>
              <a:path w="5440680" h="849629">
                <a:moveTo>
                  <a:pt x="0" y="849185"/>
                </a:moveTo>
                <a:lnTo>
                  <a:pt x="5440680" y="849185"/>
                </a:lnTo>
                <a:lnTo>
                  <a:pt x="5440680" y="0"/>
                </a:lnTo>
                <a:lnTo>
                  <a:pt x="0" y="0"/>
                </a:lnTo>
                <a:lnTo>
                  <a:pt x="0" y="849185"/>
                </a:lnTo>
                <a:close/>
              </a:path>
            </a:pathLst>
          </a:custGeom>
          <a:ln w="25399">
            <a:solidFill>
              <a:srgbClr val="9BBA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076063" y="1635632"/>
            <a:ext cx="1634489" cy="359410"/>
          </a:xfrm>
          <a:custGeom>
            <a:avLst/>
            <a:gdLst/>
            <a:ahLst/>
            <a:cxnLst/>
            <a:rect l="l" t="t" r="r" b="b"/>
            <a:pathLst>
              <a:path w="1634490" h="359410">
                <a:moveTo>
                  <a:pt x="0" y="0"/>
                </a:moveTo>
                <a:lnTo>
                  <a:pt x="45224" y="2920"/>
                </a:lnTo>
                <a:lnTo>
                  <a:pt x="93333" y="6692"/>
                </a:lnTo>
                <a:lnTo>
                  <a:pt x="143938" y="11291"/>
                </a:lnTo>
                <a:lnTo>
                  <a:pt x="196651" y="16690"/>
                </a:lnTo>
                <a:lnTo>
                  <a:pt x="251081" y="22865"/>
                </a:lnTo>
                <a:lnTo>
                  <a:pt x="306840" y="29789"/>
                </a:lnTo>
                <a:lnTo>
                  <a:pt x="363539" y="37436"/>
                </a:lnTo>
                <a:lnTo>
                  <a:pt x="420789" y="45782"/>
                </a:lnTo>
                <a:lnTo>
                  <a:pt x="478200" y="54800"/>
                </a:lnTo>
                <a:lnTo>
                  <a:pt x="535384" y="64465"/>
                </a:lnTo>
                <a:lnTo>
                  <a:pt x="591950" y="74751"/>
                </a:lnTo>
                <a:lnTo>
                  <a:pt x="647511" y="85632"/>
                </a:lnTo>
                <a:lnTo>
                  <a:pt x="701678" y="97083"/>
                </a:lnTo>
                <a:lnTo>
                  <a:pt x="754060" y="109078"/>
                </a:lnTo>
                <a:lnTo>
                  <a:pt x="804269" y="121592"/>
                </a:lnTo>
                <a:lnTo>
                  <a:pt x="851915" y="134598"/>
                </a:lnTo>
                <a:lnTo>
                  <a:pt x="896611" y="148071"/>
                </a:lnTo>
                <a:lnTo>
                  <a:pt x="937966" y="161986"/>
                </a:lnTo>
                <a:lnTo>
                  <a:pt x="975591" y="176316"/>
                </a:lnTo>
                <a:lnTo>
                  <a:pt x="1038098" y="206120"/>
                </a:lnTo>
                <a:lnTo>
                  <a:pt x="1068070" y="226187"/>
                </a:lnTo>
                <a:lnTo>
                  <a:pt x="871474" y="234061"/>
                </a:lnTo>
                <a:lnTo>
                  <a:pt x="1376934" y="359155"/>
                </a:lnTo>
                <a:lnTo>
                  <a:pt x="1620364" y="211581"/>
                </a:lnTo>
                <a:lnTo>
                  <a:pt x="1429258" y="211581"/>
                </a:lnTo>
                <a:lnTo>
                  <a:pt x="1418082" y="206247"/>
                </a:lnTo>
                <a:lnTo>
                  <a:pt x="1379507" y="191396"/>
                </a:lnTo>
                <a:lnTo>
                  <a:pt x="1332258" y="175862"/>
                </a:lnTo>
                <a:lnTo>
                  <a:pt x="1276089" y="159819"/>
                </a:lnTo>
                <a:lnTo>
                  <a:pt x="1210758" y="143443"/>
                </a:lnTo>
                <a:lnTo>
                  <a:pt x="1136021" y="126910"/>
                </a:lnTo>
                <a:lnTo>
                  <a:pt x="1095049" y="118639"/>
                </a:lnTo>
                <a:lnTo>
                  <a:pt x="1051635" y="110395"/>
                </a:lnTo>
                <a:lnTo>
                  <a:pt x="1005748" y="102200"/>
                </a:lnTo>
                <a:lnTo>
                  <a:pt x="957357" y="94075"/>
                </a:lnTo>
                <a:lnTo>
                  <a:pt x="852944" y="78123"/>
                </a:lnTo>
                <a:lnTo>
                  <a:pt x="738152" y="62717"/>
                </a:lnTo>
                <a:lnTo>
                  <a:pt x="612739" y="48031"/>
                </a:lnTo>
                <a:lnTo>
                  <a:pt x="476460" y="34240"/>
                </a:lnTo>
                <a:lnTo>
                  <a:pt x="329072" y="21521"/>
                </a:lnTo>
                <a:lnTo>
                  <a:pt x="86631" y="4836"/>
                </a:lnTo>
                <a:lnTo>
                  <a:pt x="0" y="0"/>
                </a:lnTo>
                <a:close/>
              </a:path>
              <a:path w="1634490" h="359410">
                <a:moveTo>
                  <a:pt x="1633982" y="203326"/>
                </a:moveTo>
                <a:lnTo>
                  <a:pt x="1429258" y="211581"/>
                </a:lnTo>
                <a:lnTo>
                  <a:pt x="1620364" y="211581"/>
                </a:lnTo>
                <a:lnTo>
                  <a:pt x="1633982" y="203326"/>
                </a:lnTo>
                <a:close/>
              </a:path>
            </a:pathLst>
          </a:custGeom>
          <a:solidFill>
            <a:srgbClr val="F795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019670" y="3003804"/>
            <a:ext cx="360045" cy="952500"/>
          </a:xfrm>
          <a:custGeom>
            <a:avLst/>
            <a:gdLst/>
            <a:ahLst/>
            <a:cxnLst/>
            <a:rect l="l" t="t" r="r" b="b"/>
            <a:pathLst>
              <a:path w="360045" h="952500">
                <a:moveTo>
                  <a:pt x="40894" y="610107"/>
                </a:moveTo>
                <a:lnTo>
                  <a:pt x="77470" y="952182"/>
                </a:lnTo>
                <a:lnTo>
                  <a:pt x="359663" y="886879"/>
                </a:lnTo>
                <a:lnTo>
                  <a:pt x="274065" y="812545"/>
                </a:lnTo>
                <a:lnTo>
                  <a:pt x="276478" y="802132"/>
                </a:lnTo>
                <a:lnTo>
                  <a:pt x="279578" y="776183"/>
                </a:lnTo>
                <a:lnTo>
                  <a:pt x="281098" y="747321"/>
                </a:lnTo>
                <a:lnTo>
                  <a:pt x="280871" y="715596"/>
                </a:lnTo>
                <a:lnTo>
                  <a:pt x="278754" y="681482"/>
                </a:lnTo>
                <a:lnTo>
                  <a:pt x="123062" y="681482"/>
                </a:lnTo>
                <a:lnTo>
                  <a:pt x="40894" y="610107"/>
                </a:lnTo>
                <a:close/>
              </a:path>
              <a:path w="360045" h="952500">
                <a:moveTo>
                  <a:pt x="0" y="0"/>
                </a:moveTo>
                <a:lnTo>
                  <a:pt x="19816" y="33195"/>
                </a:lnTo>
                <a:lnTo>
                  <a:pt x="39605" y="70913"/>
                </a:lnTo>
                <a:lnTo>
                  <a:pt x="58985" y="112525"/>
                </a:lnTo>
                <a:lnTo>
                  <a:pt x="77575" y="157400"/>
                </a:lnTo>
                <a:lnTo>
                  <a:pt x="94994" y="204911"/>
                </a:lnTo>
                <a:lnTo>
                  <a:pt x="110861" y="254429"/>
                </a:lnTo>
                <a:lnTo>
                  <a:pt x="124793" y="305323"/>
                </a:lnTo>
                <a:lnTo>
                  <a:pt x="136410" y="356967"/>
                </a:lnTo>
                <a:lnTo>
                  <a:pt x="145331" y="408729"/>
                </a:lnTo>
                <a:lnTo>
                  <a:pt x="151174" y="459982"/>
                </a:lnTo>
                <a:lnTo>
                  <a:pt x="153558" y="510096"/>
                </a:lnTo>
                <a:lnTo>
                  <a:pt x="152102" y="558443"/>
                </a:lnTo>
                <a:lnTo>
                  <a:pt x="146424" y="604394"/>
                </a:lnTo>
                <a:lnTo>
                  <a:pt x="136144" y="647318"/>
                </a:lnTo>
                <a:lnTo>
                  <a:pt x="123062" y="681482"/>
                </a:lnTo>
                <a:lnTo>
                  <a:pt x="278754" y="681482"/>
                </a:lnTo>
                <a:lnTo>
                  <a:pt x="268024" y="603767"/>
                </a:lnTo>
                <a:lnTo>
                  <a:pt x="259125" y="561113"/>
                </a:lnTo>
                <a:lnTo>
                  <a:pt x="247638" y="515856"/>
                </a:lnTo>
                <a:lnTo>
                  <a:pt x="233394" y="468048"/>
                </a:lnTo>
                <a:lnTo>
                  <a:pt x="216224" y="417742"/>
                </a:lnTo>
                <a:lnTo>
                  <a:pt x="195962" y="364989"/>
                </a:lnTo>
                <a:lnTo>
                  <a:pt x="172437" y="309841"/>
                </a:lnTo>
                <a:lnTo>
                  <a:pt x="145483" y="252350"/>
                </a:lnTo>
                <a:lnTo>
                  <a:pt x="114930" y="192569"/>
                </a:lnTo>
                <a:lnTo>
                  <a:pt x="80611" y="130549"/>
                </a:lnTo>
                <a:lnTo>
                  <a:pt x="42357" y="66342"/>
                </a:lnTo>
                <a:lnTo>
                  <a:pt x="0" y="0"/>
                </a:lnTo>
                <a:close/>
              </a:path>
            </a:pathLst>
          </a:custGeom>
          <a:solidFill>
            <a:srgbClr val="F79546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87237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1555" y="974496"/>
            <a:ext cx="7920355" cy="1021715"/>
          </a:xfrm>
          <a:custGeom>
            <a:avLst/>
            <a:gdLst/>
            <a:ahLst/>
            <a:cxnLst/>
            <a:rect l="l" t="t" r="r" b="b"/>
            <a:pathLst>
              <a:path w="7920355" h="1021714">
                <a:moveTo>
                  <a:pt x="0" y="1021181"/>
                </a:moveTo>
                <a:lnTo>
                  <a:pt x="7920101" y="1021181"/>
                </a:lnTo>
                <a:lnTo>
                  <a:pt x="7920101" y="0"/>
                </a:lnTo>
                <a:lnTo>
                  <a:pt x="0" y="0"/>
                </a:lnTo>
                <a:lnTo>
                  <a:pt x="0" y="1021181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19605">
              <a:lnSpc>
                <a:spcPct val="100000"/>
              </a:lnSpc>
            </a:pPr>
            <a:r>
              <a:rPr spc="-5" dirty="0"/>
              <a:t>数</a:t>
            </a:r>
            <a:r>
              <a:rPr spc="-10" dirty="0"/>
              <a:t>据</a:t>
            </a:r>
            <a:r>
              <a:rPr spc="-5" dirty="0"/>
              <a:t>整理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11555" y="974496"/>
            <a:ext cx="7920355" cy="1021715"/>
          </a:xfrm>
          <a:prstGeom prst="rect">
            <a:avLst/>
          </a:prstGeom>
        </p:spPr>
        <p:txBody>
          <a:bodyPr vert="horz" wrap="square" lIns="0" tIns="142240" rIns="0" bIns="0" rtlCol="0">
            <a:spAutoFit/>
          </a:bodyPr>
          <a:lstStyle/>
          <a:p>
            <a:pPr marL="811530">
              <a:lnSpc>
                <a:spcPct val="100000"/>
              </a:lnSpc>
              <a:spcBef>
                <a:spcPts val="1120"/>
              </a:spcBef>
            </a:pPr>
            <a:r>
              <a:rPr sz="2000" spc="-5" dirty="0">
                <a:solidFill>
                  <a:srgbClr val="F79546"/>
                </a:solidFill>
                <a:latin typeface="Microsoft YaHei"/>
                <a:cs typeface="Microsoft YaHei"/>
              </a:rPr>
              <a:t>如果可以直接用date作为索引，quotes的时间能否转换成常</a:t>
            </a:r>
            <a:endParaRPr sz="2000">
              <a:latin typeface="Microsoft YaHei"/>
              <a:cs typeface="Microsoft YaHei"/>
            </a:endParaRPr>
          </a:p>
          <a:p>
            <a:pPr marL="811530">
              <a:lnSpc>
                <a:spcPct val="100000"/>
              </a:lnSpc>
              <a:spcBef>
                <a:spcPts val="480"/>
              </a:spcBef>
            </a:pPr>
            <a:r>
              <a:rPr sz="2000" dirty="0">
                <a:solidFill>
                  <a:srgbClr val="F79546"/>
                </a:solidFill>
                <a:latin typeface="Microsoft YaHei"/>
                <a:cs typeface="Microsoft YaHei"/>
              </a:rPr>
              <a:t>规形式（如下图中的效果）？</a:t>
            </a:r>
            <a:endParaRPr sz="2000">
              <a:latin typeface="Microsoft YaHei"/>
              <a:cs typeface="Microsoft YaHe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568451"/>
            <a:ext cx="2490216" cy="2247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644009" y="2193670"/>
            <a:ext cx="3888104" cy="2250440"/>
          </a:xfrm>
          <a:custGeom>
            <a:avLst/>
            <a:gdLst/>
            <a:ahLst/>
            <a:cxnLst/>
            <a:rect l="l" t="t" r="r" b="b"/>
            <a:pathLst>
              <a:path w="3888104" h="2250440">
                <a:moveTo>
                  <a:pt x="0" y="0"/>
                </a:moveTo>
                <a:lnTo>
                  <a:pt x="0" y="2250287"/>
                </a:lnTo>
                <a:lnTo>
                  <a:pt x="3887723" y="2250287"/>
                </a:lnTo>
              </a:path>
            </a:pathLst>
          </a:custGeom>
          <a:ln w="9525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800891" y="2232224"/>
            <a:ext cx="720090" cy="425450"/>
          </a:xfrm>
          <a:custGeom>
            <a:avLst/>
            <a:gdLst/>
            <a:ahLst/>
            <a:cxnLst/>
            <a:rect l="l" t="t" r="r" b="b"/>
            <a:pathLst>
              <a:path w="720089" h="425450">
                <a:moveTo>
                  <a:pt x="210020" y="424869"/>
                </a:moveTo>
                <a:lnTo>
                  <a:pt x="183096" y="353241"/>
                </a:lnTo>
                <a:lnTo>
                  <a:pt x="129604" y="333889"/>
                </a:lnTo>
                <a:lnTo>
                  <a:pt x="84787" y="310524"/>
                </a:lnTo>
                <a:lnTo>
                  <a:pt x="49031" y="283875"/>
                </a:lnTo>
                <a:lnTo>
                  <a:pt x="22723" y="254671"/>
                </a:lnTo>
                <a:lnTo>
                  <a:pt x="6251" y="223639"/>
                </a:lnTo>
                <a:lnTo>
                  <a:pt x="0" y="191509"/>
                </a:lnTo>
                <a:lnTo>
                  <a:pt x="4357" y="159008"/>
                </a:lnTo>
                <a:lnTo>
                  <a:pt x="46444" y="95812"/>
                </a:lnTo>
                <a:lnTo>
                  <a:pt x="110851" y="52192"/>
                </a:lnTo>
                <a:lnTo>
                  <a:pt x="150217" y="35034"/>
                </a:lnTo>
                <a:lnTo>
                  <a:pt x="193347" y="21124"/>
                </a:lnTo>
                <a:lnTo>
                  <a:pt x="239482" y="10574"/>
                </a:lnTo>
                <a:lnTo>
                  <a:pt x="287863" y="3496"/>
                </a:lnTo>
                <a:lnTo>
                  <a:pt x="337733" y="0"/>
                </a:lnTo>
                <a:lnTo>
                  <a:pt x="388331" y="196"/>
                </a:lnTo>
                <a:lnTo>
                  <a:pt x="438901" y="4197"/>
                </a:lnTo>
                <a:lnTo>
                  <a:pt x="488682" y="12114"/>
                </a:lnTo>
                <a:lnTo>
                  <a:pt x="536918" y="24057"/>
                </a:lnTo>
                <a:lnTo>
                  <a:pt x="590443" y="43409"/>
                </a:lnTo>
                <a:lnTo>
                  <a:pt x="635278" y="66773"/>
                </a:lnTo>
                <a:lnTo>
                  <a:pt x="671039" y="93422"/>
                </a:lnTo>
                <a:lnTo>
                  <a:pt x="697343" y="122627"/>
                </a:lnTo>
                <a:lnTo>
                  <a:pt x="720042" y="185789"/>
                </a:lnTo>
                <a:lnTo>
                  <a:pt x="715672" y="218289"/>
                </a:lnTo>
                <a:lnTo>
                  <a:pt x="673570" y="281486"/>
                </a:lnTo>
                <a:lnTo>
                  <a:pt x="643352" y="305246"/>
                </a:lnTo>
                <a:lnTo>
                  <a:pt x="607327" y="326005"/>
                </a:lnTo>
                <a:lnTo>
                  <a:pt x="566284" y="343558"/>
                </a:lnTo>
                <a:lnTo>
                  <a:pt x="521011" y="357702"/>
                </a:lnTo>
                <a:lnTo>
                  <a:pt x="472297" y="368232"/>
                </a:lnTo>
                <a:lnTo>
                  <a:pt x="420931" y="374944"/>
                </a:lnTo>
                <a:lnTo>
                  <a:pt x="367702" y="377635"/>
                </a:lnTo>
                <a:lnTo>
                  <a:pt x="313398" y="376101"/>
                </a:lnTo>
                <a:lnTo>
                  <a:pt x="210020" y="424869"/>
                </a:lnTo>
                <a:close/>
              </a:path>
            </a:pathLst>
          </a:custGeom>
          <a:ln w="19050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723638" y="2218944"/>
            <a:ext cx="3310254" cy="2209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2425700" algn="ctr">
              <a:lnSpc>
                <a:spcPct val="100000"/>
              </a:lnSpc>
            </a:pPr>
            <a:r>
              <a:rPr sz="2400" b="1" spc="5" dirty="0">
                <a:solidFill>
                  <a:srgbClr val="F79546"/>
                </a:solidFill>
                <a:latin typeface="Calibri"/>
                <a:cs typeface="Calibri"/>
              </a:rPr>
              <a:t>S</a:t>
            </a:r>
            <a:r>
              <a:rPr sz="800" spc="-5" dirty="0">
                <a:solidFill>
                  <a:srgbClr val="F79546"/>
                </a:solidFill>
                <a:latin typeface="Calibri"/>
                <a:cs typeface="Calibri"/>
              </a:rPr>
              <a:t>ou</a:t>
            </a:r>
            <a:r>
              <a:rPr sz="800" spc="-10" dirty="0">
                <a:solidFill>
                  <a:srgbClr val="F79546"/>
                </a:solidFill>
                <a:latin typeface="Calibri"/>
                <a:cs typeface="Calibri"/>
              </a:rPr>
              <a:t>r</a:t>
            </a:r>
            <a:r>
              <a:rPr sz="800" spc="-5" dirty="0">
                <a:solidFill>
                  <a:srgbClr val="F79546"/>
                </a:solidFill>
                <a:latin typeface="Calibri"/>
                <a:cs typeface="Calibri"/>
              </a:rPr>
              <a:t>c</a:t>
            </a:r>
            <a:r>
              <a:rPr sz="800" dirty="0">
                <a:solidFill>
                  <a:srgbClr val="F79546"/>
                </a:solidFill>
                <a:latin typeface="Calibri"/>
                <a:cs typeface="Calibri"/>
              </a:rPr>
              <a:t>e</a:t>
            </a:r>
            <a:endParaRPr sz="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90"/>
              </a:spcBef>
            </a:pPr>
            <a:r>
              <a:rPr sz="1600" spc="-5" dirty="0">
                <a:latin typeface="Calibri"/>
                <a:cs typeface="Calibri"/>
              </a:rPr>
              <a:t>&gt;&gt;&gt; </a:t>
            </a:r>
            <a:r>
              <a:rPr sz="1600" spc="-10" dirty="0">
                <a:solidFill>
                  <a:srgbClr val="F79546"/>
                </a:solidFill>
                <a:latin typeface="Calibri"/>
                <a:cs typeface="Calibri"/>
              </a:rPr>
              <a:t>from </a:t>
            </a:r>
            <a:r>
              <a:rPr sz="1600" spc="-10" dirty="0">
                <a:latin typeface="Calibri"/>
                <a:cs typeface="Calibri"/>
              </a:rPr>
              <a:t>datetime </a:t>
            </a:r>
            <a:r>
              <a:rPr sz="1600" spc="-5" dirty="0">
                <a:solidFill>
                  <a:srgbClr val="F79546"/>
                </a:solidFill>
                <a:latin typeface="Calibri"/>
                <a:cs typeface="Calibri"/>
              </a:rPr>
              <a:t>import</a:t>
            </a:r>
            <a:r>
              <a:rPr sz="1600" spc="5" dirty="0">
                <a:solidFill>
                  <a:srgbClr val="F79546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date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spc="-10" dirty="0">
                <a:latin typeface="Calibri"/>
                <a:cs typeface="Calibri"/>
              </a:rPr>
              <a:t>&gt;&gt;&gt; </a:t>
            </a:r>
            <a:r>
              <a:rPr sz="1600" spc="-15" dirty="0">
                <a:latin typeface="Calibri"/>
                <a:cs typeface="Calibri"/>
              </a:rPr>
              <a:t>firstday </a:t>
            </a:r>
            <a:r>
              <a:rPr sz="1600" spc="-5" dirty="0">
                <a:latin typeface="Calibri"/>
                <a:cs typeface="Calibri"/>
              </a:rPr>
              <a:t>=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date.fromordinal(735190)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spc="-10" dirty="0">
                <a:latin typeface="Calibri"/>
                <a:cs typeface="Calibri"/>
              </a:rPr>
              <a:t>&gt;&gt;&gt; lastday </a:t>
            </a:r>
            <a:r>
              <a:rPr sz="1600" spc="-5" dirty="0">
                <a:latin typeface="Calibri"/>
                <a:cs typeface="Calibri"/>
              </a:rPr>
              <a:t>=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date.fromordinal(735551)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spc="-10" dirty="0">
                <a:latin typeface="Calibri"/>
                <a:cs typeface="Calibri"/>
              </a:rPr>
              <a:t>&gt;&gt;&gt;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firstday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006FC0"/>
                </a:solidFill>
                <a:latin typeface="Calibri"/>
                <a:cs typeface="Calibri"/>
              </a:rPr>
              <a:t>datetime.date(2013, 11,</a:t>
            </a:r>
            <a:r>
              <a:rPr sz="1600" spc="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006FC0"/>
                </a:solidFill>
                <a:latin typeface="Calibri"/>
                <a:cs typeface="Calibri"/>
              </a:rPr>
              <a:t>18)</a:t>
            </a:r>
            <a:endParaRPr sz="1600">
              <a:latin typeface="Calibri"/>
              <a:cs typeface="Calibri"/>
            </a:endParaRPr>
          </a:p>
          <a:p>
            <a:pPr marL="12700" marR="983615">
              <a:lnSpc>
                <a:spcPct val="100000"/>
              </a:lnSpc>
            </a:pPr>
            <a:r>
              <a:rPr sz="1600" spc="-10" dirty="0">
                <a:latin typeface="Calibri"/>
                <a:cs typeface="Calibri"/>
              </a:rPr>
              <a:t>&gt;&gt;&gt; lastday  </a:t>
            </a:r>
            <a:r>
              <a:rPr sz="1600" spc="-10" dirty="0">
                <a:solidFill>
                  <a:srgbClr val="006FC0"/>
                </a:solidFill>
                <a:latin typeface="Calibri"/>
                <a:cs typeface="Calibri"/>
              </a:rPr>
              <a:t>datetime.date(2014, </a:t>
            </a:r>
            <a:r>
              <a:rPr sz="1600" spc="-5" dirty="0">
                <a:solidFill>
                  <a:srgbClr val="006FC0"/>
                </a:solidFill>
                <a:latin typeface="Calibri"/>
                <a:cs typeface="Calibri"/>
              </a:rPr>
              <a:t>11,</a:t>
            </a:r>
            <a:r>
              <a:rPr sz="160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06FC0"/>
                </a:solidFill>
                <a:latin typeface="Calibri"/>
                <a:cs typeface="Calibri"/>
              </a:rPr>
              <a:t>14)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11555" y="2193645"/>
            <a:ext cx="3803141" cy="22503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586550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19605">
              <a:lnSpc>
                <a:spcPct val="100000"/>
              </a:lnSpc>
            </a:pPr>
            <a:r>
              <a:rPr spc="-5" dirty="0"/>
              <a:t>时间序列</a:t>
            </a:r>
          </a:p>
        </p:txBody>
      </p:sp>
      <p:sp>
        <p:nvSpPr>
          <p:cNvPr id="3" name="object 3"/>
          <p:cNvSpPr/>
          <p:nvPr/>
        </p:nvSpPr>
        <p:spPr>
          <a:xfrm>
            <a:off x="467537" y="940942"/>
            <a:ext cx="8281034" cy="3791585"/>
          </a:xfrm>
          <a:custGeom>
            <a:avLst/>
            <a:gdLst/>
            <a:ahLst/>
            <a:cxnLst/>
            <a:rect l="l" t="t" r="r" b="b"/>
            <a:pathLst>
              <a:path w="8281034" h="3791585">
                <a:moveTo>
                  <a:pt x="0" y="0"/>
                </a:moveTo>
                <a:lnTo>
                  <a:pt x="0" y="3791051"/>
                </a:lnTo>
                <a:lnTo>
                  <a:pt x="8280984" y="3791051"/>
                </a:lnTo>
              </a:path>
            </a:pathLst>
          </a:custGeom>
          <a:ln w="9525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46303" y="1133475"/>
            <a:ext cx="4478020" cy="1943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943735"/>
                </a:solidFill>
                <a:latin typeface="Calibri"/>
                <a:cs typeface="Calibri"/>
              </a:rPr>
              <a:t># </a:t>
            </a:r>
            <a:r>
              <a:rPr sz="1400" spc="-5" dirty="0">
                <a:solidFill>
                  <a:srgbClr val="943735"/>
                </a:solidFill>
                <a:latin typeface="Calibri"/>
                <a:cs typeface="Calibri"/>
              </a:rPr>
              <a:t>Filename:</a:t>
            </a:r>
            <a:r>
              <a:rPr sz="1400" spc="-20" dirty="0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943735"/>
                </a:solidFill>
                <a:latin typeface="Calibri"/>
                <a:cs typeface="Calibri"/>
              </a:rPr>
              <a:t>quotesproc.py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spc="-5" dirty="0">
                <a:solidFill>
                  <a:srgbClr val="F79546"/>
                </a:solidFill>
                <a:latin typeface="Calibri"/>
                <a:cs typeface="Calibri"/>
              </a:rPr>
              <a:t>from </a:t>
            </a:r>
            <a:r>
              <a:rPr sz="1400" spc="-5" dirty="0">
                <a:latin typeface="Calibri"/>
                <a:cs typeface="Calibri"/>
              </a:rPr>
              <a:t>matplotlib.finance </a:t>
            </a:r>
            <a:r>
              <a:rPr sz="1400" spc="-5" dirty="0">
                <a:solidFill>
                  <a:srgbClr val="F79546"/>
                </a:solidFill>
                <a:latin typeface="Calibri"/>
                <a:cs typeface="Calibri"/>
              </a:rPr>
              <a:t>import</a:t>
            </a:r>
            <a:r>
              <a:rPr sz="1400" spc="-30" dirty="0">
                <a:solidFill>
                  <a:srgbClr val="F79546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quotes_historical_yahoo</a:t>
            </a:r>
            <a:r>
              <a:rPr sz="1400" spc="-5" dirty="0">
                <a:solidFill>
                  <a:srgbClr val="FF0000"/>
                </a:solidFill>
                <a:latin typeface="Calibri"/>
                <a:cs typeface="Calibri"/>
              </a:rPr>
              <a:t>_ochl</a:t>
            </a:r>
            <a:endParaRPr sz="1400">
              <a:latin typeface="Calibri"/>
              <a:cs typeface="Calibri"/>
            </a:endParaRPr>
          </a:p>
          <a:p>
            <a:pPr marL="12700" marR="2188845">
              <a:lnSpc>
                <a:spcPct val="100000"/>
              </a:lnSpc>
            </a:pPr>
            <a:r>
              <a:rPr sz="1400" spc="-10" dirty="0">
                <a:solidFill>
                  <a:srgbClr val="F79546"/>
                </a:solidFill>
                <a:latin typeface="Calibri"/>
                <a:cs typeface="Calibri"/>
              </a:rPr>
              <a:t>from </a:t>
            </a:r>
            <a:r>
              <a:rPr sz="1400" spc="-10" dirty="0">
                <a:latin typeface="Calibri"/>
                <a:cs typeface="Calibri"/>
              </a:rPr>
              <a:t>datetime </a:t>
            </a:r>
            <a:r>
              <a:rPr sz="1400" spc="-5" dirty="0">
                <a:solidFill>
                  <a:srgbClr val="F79546"/>
                </a:solidFill>
                <a:latin typeface="Calibri"/>
                <a:cs typeface="Calibri"/>
              </a:rPr>
              <a:t>import </a:t>
            </a:r>
            <a:r>
              <a:rPr sz="1400" spc="-10" dirty="0">
                <a:latin typeface="Calibri"/>
                <a:cs typeface="Calibri"/>
              </a:rPr>
              <a:t>date  </a:t>
            </a:r>
            <a:r>
              <a:rPr sz="1400" spc="-10" dirty="0">
                <a:solidFill>
                  <a:srgbClr val="F79546"/>
                </a:solidFill>
                <a:latin typeface="Calibri"/>
                <a:cs typeface="Calibri"/>
              </a:rPr>
              <a:t>from </a:t>
            </a:r>
            <a:r>
              <a:rPr sz="1400" spc="-10" dirty="0">
                <a:latin typeface="Calibri"/>
                <a:cs typeface="Calibri"/>
              </a:rPr>
              <a:t>datetime </a:t>
            </a:r>
            <a:r>
              <a:rPr sz="1400" spc="-5" dirty="0">
                <a:solidFill>
                  <a:srgbClr val="F79546"/>
                </a:solidFill>
                <a:latin typeface="Calibri"/>
                <a:cs typeface="Calibri"/>
              </a:rPr>
              <a:t>import </a:t>
            </a:r>
            <a:r>
              <a:rPr sz="1400" spc="-10" dirty="0">
                <a:latin typeface="Calibri"/>
                <a:cs typeface="Calibri"/>
              </a:rPr>
              <a:t>datetime  </a:t>
            </a:r>
            <a:r>
              <a:rPr sz="1400" spc="-5" dirty="0">
                <a:solidFill>
                  <a:srgbClr val="F79546"/>
                </a:solidFill>
                <a:latin typeface="Calibri"/>
                <a:cs typeface="Calibri"/>
              </a:rPr>
              <a:t>import </a:t>
            </a:r>
            <a:r>
              <a:rPr sz="1400" spc="-5" dirty="0">
                <a:latin typeface="Calibri"/>
                <a:cs typeface="Calibri"/>
              </a:rPr>
              <a:t>pandas </a:t>
            </a:r>
            <a:r>
              <a:rPr sz="1400" spc="-5" dirty="0">
                <a:solidFill>
                  <a:srgbClr val="F79546"/>
                </a:solidFill>
                <a:latin typeface="Calibri"/>
                <a:cs typeface="Calibri"/>
              </a:rPr>
              <a:t>as</a:t>
            </a:r>
            <a:r>
              <a:rPr sz="1400" spc="-35" dirty="0">
                <a:solidFill>
                  <a:srgbClr val="F79546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pd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spc="-10" dirty="0">
                <a:latin typeface="Calibri"/>
                <a:cs typeface="Calibri"/>
              </a:rPr>
              <a:t>today </a:t>
            </a:r>
            <a:r>
              <a:rPr sz="1400" dirty="0">
                <a:latin typeface="Calibri"/>
                <a:cs typeface="Calibri"/>
              </a:rPr>
              <a:t>=</a:t>
            </a:r>
            <a:r>
              <a:rPr sz="1400" spc="-8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date.today()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spc="-5" dirty="0">
                <a:latin typeface="Calibri"/>
                <a:cs typeface="Calibri"/>
              </a:rPr>
              <a:t>start </a:t>
            </a:r>
            <a:r>
              <a:rPr sz="1400" dirty="0">
                <a:latin typeface="Calibri"/>
                <a:cs typeface="Calibri"/>
              </a:rPr>
              <a:t>= </a:t>
            </a:r>
            <a:r>
              <a:rPr sz="1400" spc="-15" dirty="0">
                <a:latin typeface="Calibri"/>
                <a:cs typeface="Calibri"/>
              </a:rPr>
              <a:t>(today.year-1, today.month,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today.day)</a:t>
            </a:r>
            <a:endParaRPr sz="1400">
              <a:latin typeface="Calibri"/>
              <a:cs typeface="Calibri"/>
            </a:endParaRPr>
          </a:p>
          <a:p>
            <a:pPr marL="12700" marR="233045">
              <a:lnSpc>
                <a:spcPct val="100000"/>
              </a:lnSpc>
            </a:pPr>
            <a:r>
              <a:rPr sz="1400" spc="-5" dirty="0">
                <a:latin typeface="Calibri"/>
                <a:cs typeface="Calibri"/>
              </a:rPr>
              <a:t>quotes </a:t>
            </a:r>
            <a:r>
              <a:rPr sz="1400" dirty="0">
                <a:latin typeface="Calibri"/>
                <a:cs typeface="Calibri"/>
              </a:rPr>
              <a:t>= </a:t>
            </a:r>
            <a:r>
              <a:rPr sz="1400" spc="-5" dirty="0">
                <a:latin typeface="Calibri"/>
                <a:cs typeface="Calibri"/>
              </a:rPr>
              <a:t>quotes_historical_yahoo</a:t>
            </a:r>
            <a:r>
              <a:rPr sz="1400" spc="-5" dirty="0">
                <a:solidFill>
                  <a:srgbClr val="FF0000"/>
                </a:solidFill>
                <a:latin typeface="Calibri"/>
                <a:cs typeface="Calibri"/>
              </a:rPr>
              <a:t>_ochl</a:t>
            </a:r>
            <a:r>
              <a:rPr sz="1400" spc="-5" dirty="0">
                <a:latin typeface="Calibri"/>
                <a:cs typeface="Calibri"/>
              </a:rPr>
              <a:t>(</a:t>
            </a:r>
            <a:r>
              <a:rPr sz="1400" spc="-5" dirty="0">
                <a:solidFill>
                  <a:srgbClr val="9BBA58"/>
                </a:solidFill>
                <a:latin typeface="Calibri"/>
                <a:cs typeface="Calibri"/>
              </a:rPr>
              <a:t>'AXP'</a:t>
            </a:r>
            <a:r>
              <a:rPr sz="1400" spc="-5" dirty="0">
                <a:latin typeface="Calibri"/>
                <a:cs typeface="Calibri"/>
              </a:rPr>
              <a:t>, start, </a:t>
            </a:r>
            <a:r>
              <a:rPr sz="1400" spc="-10" dirty="0">
                <a:latin typeface="Calibri"/>
                <a:cs typeface="Calibri"/>
              </a:rPr>
              <a:t>today)  </a:t>
            </a:r>
            <a:r>
              <a:rPr sz="1400" spc="-5" dirty="0">
                <a:latin typeface="Calibri"/>
                <a:cs typeface="Calibri"/>
              </a:rPr>
              <a:t>fields </a:t>
            </a:r>
            <a:r>
              <a:rPr sz="1400" dirty="0">
                <a:latin typeface="Calibri"/>
                <a:cs typeface="Calibri"/>
              </a:rPr>
              <a:t>=</a:t>
            </a:r>
            <a:r>
              <a:rPr sz="1400" spc="9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[</a:t>
            </a:r>
            <a:r>
              <a:rPr sz="1400" spc="-5" dirty="0">
                <a:solidFill>
                  <a:srgbClr val="9BBA58"/>
                </a:solidFill>
                <a:latin typeface="Calibri"/>
                <a:cs typeface="Calibri"/>
              </a:rPr>
              <a:t>'date'</a:t>
            </a:r>
            <a:r>
              <a:rPr sz="1400" spc="-5" dirty="0">
                <a:latin typeface="Calibri"/>
                <a:cs typeface="Calibri"/>
              </a:rPr>
              <a:t>,</a:t>
            </a:r>
            <a:r>
              <a:rPr sz="1400" spc="-5" dirty="0">
                <a:solidFill>
                  <a:srgbClr val="9BBA58"/>
                </a:solidFill>
                <a:latin typeface="Calibri"/>
                <a:cs typeface="Calibri"/>
              </a:rPr>
              <a:t>'open'</a:t>
            </a:r>
            <a:r>
              <a:rPr sz="1400" spc="-5" dirty="0">
                <a:latin typeface="Calibri"/>
                <a:cs typeface="Calibri"/>
              </a:rPr>
              <a:t>,</a:t>
            </a:r>
            <a:r>
              <a:rPr sz="1400" spc="-5" dirty="0">
                <a:solidFill>
                  <a:srgbClr val="9BBA58"/>
                </a:solidFill>
                <a:latin typeface="Calibri"/>
                <a:cs typeface="Calibri"/>
              </a:rPr>
              <a:t>'close'</a:t>
            </a:r>
            <a:r>
              <a:rPr sz="1400" spc="-5" dirty="0">
                <a:latin typeface="Calibri"/>
                <a:cs typeface="Calibri"/>
              </a:rPr>
              <a:t>,</a:t>
            </a:r>
            <a:r>
              <a:rPr sz="1400" spc="-5" dirty="0">
                <a:solidFill>
                  <a:srgbClr val="9BBA58"/>
                </a:solidFill>
                <a:latin typeface="Calibri"/>
                <a:cs typeface="Calibri"/>
              </a:rPr>
              <a:t>'high'</a:t>
            </a:r>
            <a:r>
              <a:rPr sz="1400" spc="-5" dirty="0">
                <a:latin typeface="Calibri"/>
                <a:cs typeface="Calibri"/>
              </a:rPr>
              <a:t>,</a:t>
            </a:r>
            <a:r>
              <a:rPr sz="1400" spc="-5" dirty="0">
                <a:solidFill>
                  <a:srgbClr val="9BBA58"/>
                </a:solidFill>
                <a:latin typeface="Calibri"/>
                <a:cs typeface="Calibri"/>
              </a:rPr>
              <a:t>'low'</a:t>
            </a:r>
            <a:r>
              <a:rPr sz="1400" spc="-5" dirty="0">
                <a:latin typeface="Calibri"/>
                <a:cs typeface="Calibri"/>
              </a:rPr>
              <a:t>,</a:t>
            </a:r>
            <a:r>
              <a:rPr sz="1400" spc="-5" dirty="0">
                <a:solidFill>
                  <a:srgbClr val="9BBA58"/>
                </a:solidFill>
                <a:latin typeface="Calibri"/>
                <a:cs typeface="Calibri"/>
              </a:rPr>
              <a:t>'volume'</a:t>
            </a:r>
            <a:r>
              <a:rPr sz="1400" spc="-5" dirty="0">
                <a:latin typeface="Calibri"/>
                <a:cs typeface="Calibri"/>
              </a:rPr>
              <a:t>]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6303" y="3054350"/>
            <a:ext cx="2908935" cy="1089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latin typeface="Calibri"/>
                <a:cs typeface="Calibri"/>
              </a:rPr>
              <a:t>list1 </a:t>
            </a:r>
            <a:r>
              <a:rPr sz="1400" dirty="0">
                <a:latin typeface="Calibri"/>
                <a:cs typeface="Calibri"/>
              </a:rPr>
              <a:t>=</a:t>
            </a:r>
            <a:r>
              <a:rPr sz="1400" spc="-8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[]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spc="-10" dirty="0">
                <a:solidFill>
                  <a:srgbClr val="F79546"/>
                </a:solidFill>
                <a:latin typeface="Calibri"/>
                <a:cs typeface="Calibri"/>
              </a:rPr>
              <a:t>for </a:t>
            </a:r>
            <a:r>
              <a:rPr sz="1400" dirty="0">
                <a:latin typeface="Calibri"/>
                <a:cs typeface="Calibri"/>
              </a:rPr>
              <a:t>i </a:t>
            </a:r>
            <a:r>
              <a:rPr sz="1400" dirty="0">
                <a:solidFill>
                  <a:srgbClr val="F79546"/>
                </a:solidFill>
                <a:latin typeface="Calibri"/>
                <a:cs typeface="Calibri"/>
              </a:rPr>
              <a:t>in</a:t>
            </a:r>
            <a:r>
              <a:rPr sz="1400" spc="-20" dirty="0">
                <a:solidFill>
                  <a:srgbClr val="F79546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6F2F9F"/>
                </a:solidFill>
                <a:latin typeface="Calibri"/>
                <a:cs typeface="Calibri"/>
              </a:rPr>
              <a:t>range</a:t>
            </a:r>
            <a:r>
              <a:rPr sz="1400" spc="-10" dirty="0">
                <a:latin typeface="Calibri"/>
                <a:cs typeface="Calibri"/>
              </a:rPr>
              <a:t>(0,</a:t>
            </a:r>
            <a:r>
              <a:rPr sz="1400" spc="-10" dirty="0">
                <a:solidFill>
                  <a:srgbClr val="6F2F9F"/>
                </a:solidFill>
                <a:latin typeface="Calibri"/>
                <a:cs typeface="Calibri"/>
              </a:rPr>
              <a:t>len</a:t>
            </a:r>
            <a:r>
              <a:rPr sz="1400" spc="-10" dirty="0">
                <a:latin typeface="Calibri"/>
                <a:cs typeface="Calibri"/>
              </a:rPr>
              <a:t>(quotes)):</a:t>
            </a:r>
            <a:endParaRPr sz="1400">
              <a:latin typeface="Calibri"/>
              <a:cs typeface="Calibri"/>
            </a:endParaRPr>
          </a:p>
          <a:p>
            <a:pPr marL="170815" marR="5080">
              <a:lnSpc>
                <a:spcPct val="100000"/>
              </a:lnSpc>
            </a:pPr>
            <a:r>
              <a:rPr sz="1400" dirty="0">
                <a:latin typeface="Calibri"/>
                <a:cs typeface="Calibri"/>
              </a:rPr>
              <a:t>x = </a:t>
            </a:r>
            <a:r>
              <a:rPr sz="1400" spc="-10" dirty="0">
                <a:latin typeface="Calibri"/>
                <a:cs typeface="Calibri"/>
              </a:rPr>
              <a:t>date.fromordinal(</a:t>
            </a:r>
            <a:r>
              <a:rPr sz="1400" spc="-10" dirty="0">
                <a:solidFill>
                  <a:srgbClr val="6F2F9F"/>
                </a:solidFill>
                <a:latin typeface="Calibri"/>
                <a:cs typeface="Calibri"/>
              </a:rPr>
              <a:t>int</a:t>
            </a:r>
            <a:r>
              <a:rPr sz="1400" spc="-10" dirty="0">
                <a:latin typeface="Calibri"/>
                <a:cs typeface="Calibri"/>
              </a:rPr>
              <a:t>(quotes[i][0]))  </a:t>
            </a:r>
            <a:r>
              <a:rPr sz="1400" dirty="0">
                <a:latin typeface="Calibri"/>
                <a:cs typeface="Calibri"/>
              </a:rPr>
              <a:t>y = </a:t>
            </a:r>
            <a:r>
              <a:rPr sz="1400" spc="-5" dirty="0">
                <a:latin typeface="Calibri"/>
                <a:cs typeface="Calibri"/>
              </a:rPr>
              <a:t>datetime.strftime(x,</a:t>
            </a:r>
            <a:r>
              <a:rPr sz="1400" spc="-5" dirty="0">
                <a:solidFill>
                  <a:srgbClr val="9BBA58"/>
                </a:solidFill>
                <a:latin typeface="Calibri"/>
                <a:cs typeface="Calibri"/>
              </a:rPr>
              <a:t>'%Y-%m-%d'</a:t>
            </a:r>
            <a:r>
              <a:rPr sz="1400" spc="-5" dirty="0">
                <a:latin typeface="Calibri"/>
                <a:cs typeface="Calibri"/>
              </a:rPr>
              <a:t>)  list1.append(y)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6303" y="4121403"/>
            <a:ext cx="4662805" cy="235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latin typeface="Calibri"/>
                <a:cs typeface="Calibri"/>
              </a:rPr>
              <a:t>quotesdf </a:t>
            </a:r>
            <a:r>
              <a:rPr sz="1400" dirty="0">
                <a:latin typeface="Calibri"/>
                <a:cs typeface="Calibri"/>
              </a:rPr>
              <a:t>= </a:t>
            </a:r>
            <a:r>
              <a:rPr sz="1400" spc="-5" dirty="0">
                <a:latin typeface="Calibri"/>
                <a:cs typeface="Calibri"/>
              </a:rPr>
              <a:t>pd.DataFrame(quotes, </a:t>
            </a:r>
            <a:r>
              <a:rPr sz="1400" spc="-10" dirty="0">
                <a:latin typeface="Calibri"/>
                <a:cs typeface="Calibri"/>
              </a:rPr>
              <a:t>index </a:t>
            </a:r>
            <a:r>
              <a:rPr sz="1400" dirty="0">
                <a:latin typeface="Calibri"/>
                <a:cs typeface="Calibri"/>
              </a:rPr>
              <a:t>= </a:t>
            </a:r>
            <a:r>
              <a:rPr sz="1400" spc="-5" dirty="0">
                <a:latin typeface="Calibri"/>
                <a:cs typeface="Calibri"/>
              </a:rPr>
              <a:t>list1, columns </a:t>
            </a:r>
            <a:r>
              <a:rPr sz="1400" dirty="0">
                <a:latin typeface="Calibri"/>
                <a:cs typeface="Calibri"/>
              </a:rPr>
              <a:t>=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fields)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46303" y="4335068"/>
            <a:ext cx="3094355" cy="448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latin typeface="Calibri"/>
                <a:cs typeface="Calibri"/>
              </a:rPr>
              <a:t>quotesdf </a:t>
            </a:r>
            <a:r>
              <a:rPr sz="1400" dirty="0">
                <a:latin typeface="Calibri"/>
                <a:cs typeface="Calibri"/>
              </a:rPr>
              <a:t>= </a:t>
            </a:r>
            <a:r>
              <a:rPr sz="1400" spc="-10" dirty="0">
                <a:latin typeface="Calibri"/>
                <a:cs typeface="Calibri"/>
              </a:rPr>
              <a:t>quotesdf.drop([</a:t>
            </a:r>
            <a:r>
              <a:rPr sz="1400" spc="-10" dirty="0">
                <a:solidFill>
                  <a:srgbClr val="9BBA58"/>
                </a:solidFill>
                <a:latin typeface="Calibri"/>
                <a:cs typeface="Calibri"/>
              </a:rPr>
              <a:t>'date'</a:t>
            </a:r>
            <a:r>
              <a:rPr sz="1400" spc="-10" dirty="0">
                <a:latin typeface="Calibri"/>
                <a:cs typeface="Calibri"/>
              </a:rPr>
              <a:t>], </a:t>
            </a:r>
            <a:r>
              <a:rPr sz="1400" spc="-5" dirty="0">
                <a:latin typeface="Calibri"/>
                <a:cs typeface="Calibri"/>
              </a:rPr>
              <a:t>axis </a:t>
            </a:r>
            <a:r>
              <a:rPr sz="1400" dirty="0">
                <a:latin typeface="Calibri"/>
                <a:cs typeface="Calibri"/>
              </a:rPr>
              <a:t>=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1)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spc="-5" dirty="0">
                <a:solidFill>
                  <a:srgbClr val="F79546"/>
                </a:solidFill>
                <a:latin typeface="Calibri"/>
                <a:cs typeface="Calibri"/>
              </a:rPr>
              <a:t>print</a:t>
            </a:r>
            <a:r>
              <a:rPr sz="1400" spc="-80" dirty="0">
                <a:solidFill>
                  <a:srgbClr val="F79546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quotesdf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83551" y="771671"/>
            <a:ext cx="720090" cy="405130"/>
          </a:xfrm>
          <a:custGeom>
            <a:avLst/>
            <a:gdLst/>
            <a:ahLst/>
            <a:cxnLst/>
            <a:rect l="l" t="t" r="r" b="b"/>
            <a:pathLst>
              <a:path w="720090" h="405130">
                <a:moveTo>
                  <a:pt x="373102" y="0"/>
                </a:moveTo>
                <a:lnTo>
                  <a:pt x="317633" y="1169"/>
                </a:lnTo>
                <a:lnTo>
                  <a:pt x="263417" y="6536"/>
                </a:lnTo>
                <a:lnTo>
                  <a:pt x="211465" y="15961"/>
                </a:lnTo>
                <a:lnTo>
                  <a:pt x="162785" y="29303"/>
                </a:lnTo>
                <a:lnTo>
                  <a:pt x="118388" y="46421"/>
                </a:lnTo>
                <a:lnTo>
                  <a:pt x="79284" y="67174"/>
                </a:lnTo>
                <a:lnTo>
                  <a:pt x="46482" y="91420"/>
                </a:lnTo>
                <a:lnTo>
                  <a:pt x="19734" y="121036"/>
                </a:lnTo>
                <a:lnTo>
                  <a:pt x="0" y="182658"/>
                </a:lnTo>
                <a:lnTo>
                  <a:pt x="6240" y="213274"/>
                </a:lnTo>
                <a:lnTo>
                  <a:pt x="49010" y="270650"/>
                </a:lnTo>
                <a:lnTo>
                  <a:pt x="84767" y="296020"/>
                </a:lnTo>
                <a:lnTo>
                  <a:pt x="129591" y="318254"/>
                </a:lnTo>
                <a:lnTo>
                  <a:pt x="183096" y="336657"/>
                </a:lnTo>
                <a:lnTo>
                  <a:pt x="210020" y="404856"/>
                </a:lnTo>
                <a:lnTo>
                  <a:pt x="313436" y="358374"/>
                </a:lnTo>
                <a:lnTo>
                  <a:pt x="398964" y="358374"/>
                </a:lnTo>
                <a:lnTo>
                  <a:pt x="420953" y="357324"/>
                </a:lnTo>
                <a:lnTo>
                  <a:pt x="472312" y="350947"/>
                </a:lnTo>
                <a:lnTo>
                  <a:pt x="521021" y="340927"/>
                </a:lnTo>
                <a:lnTo>
                  <a:pt x="566289" y="327461"/>
                </a:lnTo>
                <a:lnTo>
                  <a:pt x="607330" y="310743"/>
                </a:lnTo>
                <a:lnTo>
                  <a:pt x="643353" y="290968"/>
                </a:lnTo>
                <a:lnTo>
                  <a:pt x="700309" y="238752"/>
                </a:lnTo>
                <a:lnTo>
                  <a:pt x="720043" y="177178"/>
                </a:lnTo>
                <a:lnTo>
                  <a:pt x="713806" y="146570"/>
                </a:lnTo>
                <a:lnTo>
                  <a:pt x="671043" y="89186"/>
                </a:lnTo>
                <a:lnTo>
                  <a:pt x="635284" y="63796"/>
                </a:lnTo>
                <a:lnTo>
                  <a:pt x="590452" y="41534"/>
                </a:lnTo>
                <a:lnTo>
                  <a:pt x="536931" y="23094"/>
                </a:lnTo>
                <a:lnTo>
                  <a:pt x="483760" y="10821"/>
                </a:lnTo>
                <a:lnTo>
                  <a:pt x="428814" y="3170"/>
                </a:lnTo>
                <a:lnTo>
                  <a:pt x="373102" y="0"/>
                </a:lnTo>
                <a:close/>
              </a:path>
              <a:path w="720090" h="405130">
                <a:moveTo>
                  <a:pt x="398964" y="358374"/>
                </a:moveTo>
                <a:lnTo>
                  <a:pt x="313436" y="358374"/>
                </a:lnTo>
                <a:lnTo>
                  <a:pt x="367731" y="359865"/>
                </a:lnTo>
                <a:lnTo>
                  <a:pt x="398964" y="35837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83551" y="771671"/>
            <a:ext cx="720090" cy="405130"/>
          </a:xfrm>
          <a:custGeom>
            <a:avLst/>
            <a:gdLst/>
            <a:ahLst/>
            <a:cxnLst/>
            <a:rect l="l" t="t" r="r" b="b"/>
            <a:pathLst>
              <a:path w="720090" h="405130">
                <a:moveTo>
                  <a:pt x="210020" y="404856"/>
                </a:moveTo>
                <a:lnTo>
                  <a:pt x="183096" y="336657"/>
                </a:lnTo>
                <a:lnTo>
                  <a:pt x="129591" y="318254"/>
                </a:lnTo>
                <a:lnTo>
                  <a:pt x="84767" y="296020"/>
                </a:lnTo>
                <a:lnTo>
                  <a:pt x="49010" y="270650"/>
                </a:lnTo>
                <a:lnTo>
                  <a:pt x="22706" y="242836"/>
                </a:lnTo>
                <a:lnTo>
                  <a:pt x="6240" y="213274"/>
                </a:lnTo>
                <a:lnTo>
                  <a:pt x="0" y="182658"/>
                </a:lnTo>
                <a:lnTo>
                  <a:pt x="4369" y="151680"/>
                </a:lnTo>
                <a:lnTo>
                  <a:pt x="46482" y="91420"/>
                </a:lnTo>
                <a:lnTo>
                  <a:pt x="79284" y="67174"/>
                </a:lnTo>
                <a:lnTo>
                  <a:pt x="118388" y="46421"/>
                </a:lnTo>
                <a:lnTo>
                  <a:pt x="162785" y="29303"/>
                </a:lnTo>
                <a:lnTo>
                  <a:pt x="211465" y="15961"/>
                </a:lnTo>
                <a:lnTo>
                  <a:pt x="263417" y="6536"/>
                </a:lnTo>
                <a:lnTo>
                  <a:pt x="317633" y="1169"/>
                </a:lnTo>
                <a:lnTo>
                  <a:pt x="373102" y="0"/>
                </a:lnTo>
                <a:lnTo>
                  <a:pt x="428814" y="3170"/>
                </a:lnTo>
                <a:lnTo>
                  <a:pt x="483760" y="10821"/>
                </a:lnTo>
                <a:lnTo>
                  <a:pt x="536931" y="23094"/>
                </a:lnTo>
                <a:lnTo>
                  <a:pt x="590452" y="41534"/>
                </a:lnTo>
                <a:lnTo>
                  <a:pt x="635284" y="63796"/>
                </a:lnTo>
                <a:lnTo>
                  <a:pt x="671043" y="89186"/>
                </a:lnTo>
                <a:lnTo>
                  <a:pt x="697345" y="117008"/>
                </a:lnTo>
                <a:lnTo>
                  <a:pt x="720043" y="177178"/>
                </a:lnTo>
                <a:lnTo>
                  <a:pt x="715672" y="208136"/>
                </a:lnTo>
                <a:lnTo>
                  <a:pt x="673570" y="268331"/>
                </a:lnTo>
                <a:lnTo>
                  <a:pt x="607330" y="310743"/>
                </a:lnTo>
                <a:lnTo>
                  <a:pt x="566289" y="327461"/>
                </a:lnTo>
                <a:lnTo>
                  <a:pt x="521021" y="340927"/>
                </a:lnTo>
                <a:lnTo>
                  <a:pt x="472312" y="350947"/>
                </a:lnTo>
                <a:lnTo>
                  <a:pt x="420953" y="357324"/>
                </a:lnTo>
                <a:lnTo>
                  <a:pt x="367731" y="359865"/>
                </a:lnTo>
                <a:lnTo>
                  <a:pt x="313436" y="358374"/>
                </a:lnTo>
                <a:lnTo>
                  <a:pt x="210020" y="404856"/>
                </a:lnTo>
                <a:close/>
              </a:path>
            </a:pathLst>
          </a:custGeom>
          <a:ln w="1905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912672" y="749172"/>
            <a:ext cx="261620" cy="393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4F81BC"/>
                </a:solidFill>
                <a:latin typeface="Calibri"/>
                <a:cs typeface="Calibri"/>
              </a:rPr>
              <a:t>F</a:t>
            </a:r>
            <a:r>
              <a:rPr sz="800" spc="-5" dirty="0">
                <a:solidFill>
                  <a:srgbClr val="4F81BC"/>
                </a:solidFill>
                <a:latin typeface="Calibri"/>
                <a:cs typeface="Calibri"/>
              </a:rPr>
              <a:t>ile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447288" y="3089148"/>
            <a:ext cx="2756916" cy="5105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454652" y="3031235"/>
            <a:ext cx="1807464" cy="5120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499990" y="3113417"/>
            <a:ext cx="1656207" cy="2405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361941" y="3113532"/>
            <a:ext cx="0" cy="240665"/>
          </a:xfrm>
          <a:custGeom>
            <a:avLst/>
            <a:gdLst/>
            <a:ahLst/>
            <a:cxnLst/>
            <a:rect l="l" t="t" r="r" b="b"/>
            <a:pathLst>
              <a:path h="240664">
                <a:moveTo>
                  <a:pt x="0" y="0"/>
                </a:moveTo>
                <a:lnTo>
                  <a:pt x="0" y="240411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491610" y="3158617"/>
            <a:ext cx="870585" cy="370840"/>
          </a:xfrm>
          <a:custGeom>
            <a:avLst/>
            <a:gdLst/>
            <a:ahLst/>
            <a:cxnLst/>
            <a:rect l="l" t="t" r="r" b="b"/>
            <a:pathLst>
              <a:path w="870585" h="370839">
                <a:moveTo>
                  <a:pt x="870330" y="0"/>
                </a:moveTo>
                <a:lnTo>
                  <a:pt x="732281" y="0"/>
                </a:lnTo>
                <a:lnTo>
                  <a:pt x="0" y="370585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4499990" y="3113417"/>
            <a:ext cx="1656714" cy="240665"/>
          </a:xfrm>
          <a:prstGeom prst="rect">
            <a:avLst/>
          </a:prstGeom>
          <a:ln w="9525">
            <a:solidFill>
              <a:srgbClr val="497DBA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14935">
              <a:lnSpc>
                <a:spcPts val="1814"/>
              </a:lnSpc>
            </a:pPr>
            <a:r>
              <a:rPr sz="1600" spc="-5" dirty="0">
                <a:solidFill>
                  <a:srgbClr val="FFFFFF"/>
                </a:solidFill>
                <a:latin typeface="Microsoft YaHei"/>
                <a:cs typeface="Microsoft YaHei"/>
              </a:rPr>
              <a:t>转换成常规时间</a:t>
            </a:r>
            <a:endParaRPr sz="1600">
              <a:latin typeface="Microsoft YaHei"/>
              <a:cs typeface="Microsoft YaHe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502152" y="3459479"/>
            <a:ext cx="2744724" cy="40081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497323" y="3401567"/>
            <a:ext cx="1807464" cy="51206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543678" y="3483368"/>
            <a:ext cx="1656206" cy="24052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05629" y="3483355"/>
            <a:ext cx="0" cy="240665"/>
          </a:xfrm>
          <a:custGeom>
            <a:avLst/>
            <a:gdLst/>
            <a:ahLst/>
            <a:cxnLst/>
            <a:rect l="l" t="t" r="r" b="b"/>
            <a:pathLst>
              <a:path h="240664">
                <a:moveTo>
                  <a:pt x="0" y="0"/>
                </a:moveTo>
                <a:lnTo>
                  <a:pt x="0" y="240538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546983" y="3528440"/>
            <a:ext cx="859155" cy="262255"/>
          </a:xfrm>
          <a:custGeom>
            <a:avLst/>
            <a:gdLst/>
            <a:ahLst/>
            <a:cxnLst/>
            <a:rect l="l" t="t" r="r" b="b"/>
            <a:pathLst>
              <a:path w="859154" h="262254">
                <a:moveTo>
                  <a:pt x="858646" y="0"/>
                </a:moveTo>
                <a:lnTo>
                  <a:pt x="720725" y="0"/>
                </a:lnTo>
                <a:lnTo>
                  <a:pt x="0" y="262128"/>
                </a:lnTo>
              </a:path>
            </a:pathLst>
          </a:custGeom>
          <a:ln w="952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4543678" y="3483368"/>
            <a:ext cx="1656714" cy="240665"/>
          </a:xfrm>
          <a:prstGeom prst="rect">
            <a:avLst/>
          </a:prstGeom>
          <a:ln w="9525">
            <a:solidFill>
              <a:srgbClr val="497DBA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14935">
              <a:lnSpc>
                <a:spcPts val="1814"/>
              </a:lnSpc>
            </a:pPr>
            <a:r>
              <a:rPr sz="1600" spc="-5" dirty="0">
                <a:solidFill>
                  <a:srgbClr val="FFFFFF"/>
                </a:solidFill>
                <a:latin typeface="Microsoft YaHei"/>
                <a:cs typeface="Microsoft YaHei"/>
              </a:rPr>
              <a:t>转换成固定格式</a:t>
            </a:r>
            <a:endParaRPr sz="1600">
              <a:latin typeface="Microsoft YaHei"/>
              <a:cs typeface="Microsoft YaHe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674364" y="4395215"/>
            <a:ext cx="2673095" cy="3352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686300" y="4337303"/>
            <a:ext cx="1630679" cy="51206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644009" y="4419460"/>
            <a:ext cx="1656207" cy="24052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505959" y="4419460"/>
            <a:ext cx="0" cy="240665"/>
          </a:xfrm>
          <a:custGeom>
            <a:avLst/>
            <a:gdLst/>
            <a:ahLst/>
            <a:cxnLst/>
            <a:rect l="l" t="t" r="r" b="b"/>
            <a:pathLst>
              <a:path h="240664">
                <a:moveTo>
                  <a:pt x="0" y="0"/>
                </a:moveTo>
                <a:lnTo>
                  <a:pt x="0" y="240525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717671" y="4457052"/>
            <a:ext cx="788670" cy="7620"/>
          </a:xfrm>
          <a:custGeom>
            <a:avLst/>
            <a:gdLst/>
            <a:ahLst/>
            <a:cxnLst/>
            <a:rect l="l" t="t" r="r" b="b"/>
            <a:pathLst>
              <a:path w="788670" h="7620">
                <a:moveTo>
                  <a:pt x="0" y="3752"/>
                </a:moveTo>
                <a:lnTo>
                  <a:pt x="788288" y="3752"/>
                </a:lnTo>
              </a:path>
            </a:pathLst>
          </a:custGeom>
          <a:ln w="750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4644009" y="4419460"/>
            <a:ext cx="1656714" cy="240665"/>
          </a:xfrm>
          <a:prstGeom prst="rect">
            <a:avLst/>
          </a:prstGeom>
          <a:ln w="9524">
            <a:solidFill>
              <a:srgbClr val="497DBA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03200">
              <a:lnSpc>
                <a:spcPts val="1814"/>
              </a:lnSpc>
            </a:pPr>
            <a:r>
              <a:rPr sz="1600" spc="-5" dirty="0">
                <a:solidFill>
                  <a:srgbClr val="FFFFFF"/>
                </a:solidFill>
                <a:latin typeface="Microsoft YaHei"/>
                <a:cs typeface="Microsoft YaHei"/>
              </a:rPr>
              <a:t>删除原date列</a:t>
            </a:r>
            <a:endParaRPr sz="1600">
              <a:latin typeface="Microsoft YaHei"/>
              <a:cs typeface="Microsoft YaHei"/>
            </a:endParaRPr>
          </a:p>
        </p:txBody>
      </p:sp>
    </p:spTree>
    <p:extLst>
      <p:ext uri="{BB962C8B-B14F-4D97-AF65-F5344CB8AC3E}">
        <p14:creationId xmlns:p14="http://schemas.microsoft.com/office/powerpoint/2010/main" val="4130194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21450" y="1413255"/>
            <a:ext cx="1492250" cy="1443355"/>
          </a:xfrm>
          <a:custGeom>
            <a:avLst/>
            <a:gdLst/>
            <a:ahLst/>
            <a:cxnLst/>
            <a:rect l="l" t="t" r="r" b="b"/>
            <a:pathLst>
              <a:path w="1492250" h="1443355">
                <a:moveTo>
                  <a:pt x="746125" y="0"/>
                </a:moveTo>
                <a:lnTo>
                  <a:pt x="697062" y="1534"/>
                </a:lnTo>
                <a:lnTo>
                  <a:pt x="648848" y="6076"/>
                </a:lnTo>
                <a:lnTo>
                  <a:pt x="601579" y="13529"/>
                </a:lnTo>
                <a:lnTo>
                  <a:pt x="555356" y="23799"/>
                </a:lnTo>
                <a:lnTo>
                  <a:pt x="510275" y="36790"/>
                </a:lnTo>
                <a:lnTo>
                  <a:pt x="466436" y="52407"/>
                </a:lnTo>
                <a:lnTo>
                  <a:pt x="423936" y="70556"/>
                </a:lnTo>
                <a:lnTo>
                  <a:pt x="382873" y="91141"/>
                </a:lnTo>
                <a:lnTo>
                  <a:pt x="343347" y="114068"/>
                </a:lnTo>
                <a:lnTo>
                  <a:pt x="305455" y="139240"/>
                </a:lnTo>
                <a:lnTo>
                  <a:pt x="269295" y="166564"/>
                </a:lnTo>
                <a:lnTo>
                  <a:pt x="234966" y="195944"/>
                </a:lnTo>
                <a:lnTo>
                  <a:pt x="202566" y="227285"/>
                </a:lnTo>
                <a:lnTo>
                  <a:pt x="172193" y="260492"/>
                </a:lnTo>
                <a:lnTo>
                  <a:pt x="143946" y="295470"/>
                </a:lnTo>
                <a:lnTo>
                  <a:pt x="117923" y="332123"/>
                </a:lnTo>
                <a:lnTo>
                  <a:pt x="94222" y="370358"/>
                </a:lnTo>
                <a:lnTo>
                  <a:pt x="72941" y="410078"/>
                </a:lnTo>
                <a:lnTo>
                  <a:pt x="54179" y="451190"/>
                </a:lnTo>
                <a:lnTo>
                  <a:pt x="38033" y="493597"/>
                </a:lnTo>
                <a:lnTo>
                  <a:pt x="24603" y="537204"/>
                </a:lnTo>
                <a:lnTo>
                  <a:pt x="13987" y="581918"/>
                </a:lnTo>
                <a:lnTo>
                  <a:pt x="6281" y="627641"/>
                </a:lnTo>
                <a:lnTo>
                  <a:pt x="1586" y="674281"/>
                </a:lnTo>
                <a:lnTo>
                  <a:pt x="0" y="721741"/>
                </a:lnTo>
                <a:lnTo>
                  <a:pt x="1586" y="769186"/>
                </a:lnTo>
                <a:lnTo>
                  <a:pt x="6281" y="815812"/>
                </a:lnTo>
                <a:lnTo>
                  <a:pt x="13987" y="861523"/>
                </a:lnTo>
                <a:lnTo>
                  <a:pt x="24603" y="906225"/>
                </a:lnTo>
                <a:lnTo>
                  <a:pt x="38033" y="949822"/>
                </a:lnTo>
                <a:lnTo>
                  <a:pt x="54179" y="992220"/>
                </a:lnTo>
                <a:lnTo>
                  <a:pt x="72941" y="1033323"/>
                </a:lnTo>
                <a:lnTo>
                  <a:pt x="94222" y="1073036"/>
                </a:lnTo>
                <a:lnTo>
                  <a:pt x="117923" y="1111264"/>
                </a:lnTo>
                <a:lnTo>
                  <a:pt x="143946" y="1147912"/>
                </a:lnTo>
                <a:lnTo>
                  <a:pt x="172193" y="1182885"/>
                </a:lnTo>
                <a:lnTo>
                  <a:pt x="202566" y="1216087"/>
                </a:lnTo>
                <a:lnTo>
                  <a:pt x="234966" y="1247424"/>
                </a:lnTo>
                <a:lnTo>
                  <a:pt x="269295" y="1276801"/>
                </a:lnTo>
                <a:lnTo>
                  <a:pt x="305455" y="1304122"/>
                </a:lnTo>
                <a:lnTo>
                  <a:pt x="343347" y="1329292"/>
                </a:lnTo>
                <a:lnTo>
                  <a:pt x="382873" y="1352217"/>
                </a:lnTo>
                <a:lnTo>
                  <a:pt x="423936" y="1372801"/>
                </a:lnTo>
                <a:lnTo>
                  <a:pt x="466436" y="1390948"/>
                </a:lnTo>
                <a:lnTo>
                  <a:pt x="510275" y="1406565"/>
                </a:lnTo>
                <a:lnTo>
                  <a:pt x="555356" y="1419556"/>
                </a:lnTo>
                <a:lnTo>
                  <a:pt x="601579" y="1429825"/>
                </a:lnTo>
                <a:lnTo>
                  <a:pt x="648848" y="1437278"/>
                </a:lnTo>
                <a:lnTo>
                  <a:pt x="697062" y="1441820"/>
                </a:lnTo>
                <a:lnTo>
                  <a:pt x="746125" y="1443355"/>
                </a:lnTo>
                <a:lnTo>
                  <a:pt x="795187" y="1441820"/>
                </a:lnTo>
                <a:lnTo>
                  <a:pt x="843401" y="1437278"/>
                </a:lnTo>
                <a:lnTo>
                  <a:pt x="890670" y="1429825"/>
                </a:lnTo>
                <a:lnTo>
                  <a:pt x="936893" y="1419556"/>
                </a:lnTo>
                <a:lnTo>
                  <a:pt x="981974" y="1406565"/>
                </a:lnTo>
                <a:lnTo>
                  <a:pt x="1025813" y="1390948"/>
                </a:lnTo>
                <a:lnTo>
                  <a:pt x="1068313" y="1372801"/>
                </a:lnTo>
                <a:lnTo>
                  <a:pt x="1109376" y="1352217"/>
                </a:lnTo>
                <a:lnTo>
                  <a:pt x="1148902" y="1329292"/>
                </a:lnTo>
                <a:lnTo>
                  <a:pt x="1186794" y="1304122"/>
                </a:lnTo>
                <a:lnTo>
                  <a:pt x="1222954" y="1276801"/>
                </a:lnTo>
                <a:lnTo>
                  <a:pt x="1257283" y="1247424"/>
                </a:lnTo>
                <a:lnTo>
                  <a:pt x="1289683" y="1216087"/>
                </a:lnTo>
                <a:lnTo>
                  <a:pt x="1320056" y="1182885"/>
                </a:lnTo>
                <a:lnTo>
                  <a:pt x="1348303" y="1147912"/>
                </a:lnTo>
                <a:lnTo>
                  <a:pt x="1374326" y="1111264"/>
                </a:lnTo>
                <a:lnTo>
                  <a:pt x="1398027" y="1073036"/>
                </a:lnTo>
                <a:lnTo>
                  <a:pt x="1419308" y="1033323"/>
                </a:lnTo>
                <a:lnTo>
                  <a:pt x="1438070" y="992220"/>
                </a:lnTo>
                <a:lnTo>
                  <a:pt x="1454216" y="949822"/>
                </a:lnTo>
                <a:lnTo>
                  <a:pt x="1467646" y="906225"/>
                </a:lnTo>
                <a:lnTo>
                  <a:pt x="1478262" y="861523"/>
                </a:lnTo>
                <a:lnTo>
                  <a:pt x="1485968" y="815812"/>
                </a:lnTo>
                <a:lnTo>
                  <a:pt x="1490663" y="769186"/>
                </a:lnTo>
                <a:lnTo>
                  <a:pt x="1492250" y="721741"/>
                </a:lnTo>
                <a:lnTo>
                  <a:pt x="1490663" y="674281"/>
                </a:lnTo>
                <a:lnTo>
                  <a:pt x="1485968" y="627641"/>
                </a:lnTo>
                <a:lnTo>
                  <a:pt x="1478262" y="581918"/>
                </a:lnTo>
                <a:lnTo>
                  <a:pt x="1467646" y="537204"/>
                </a:lnTo>
                <a:lnTo>
                  <a:pt x="1454216" y="493597"/>
                </a:lnTo>
                <a:lnTo>
                  <a:pt x="1438070" y="451190"/>
                </a:lnTo>
                <a:lnTo>
                  <a:pt x="1419308" y="410078"/>
                </a:lnTo>
                <a:lnTo>
                  <a:pt x="1398027" y="370358"/>
                </a:lnTo>
                <a:lnTo>
                  <a:pt x="1374326" y="332123"/>
                </a:lnTo>
                <a:lnTo>
                  <a:pt x="1348303" y="295470"/>
                </a:lnTo>
                <a:lnTo>
                  <a:pt x="1320056" y="260492"/>
                </a:lnTo>
                <a:lnTo>
                  <a:pt x="1289683" y="227285"/>
                </a:lnTo>
                <a:lnTo>
                  <a:pt x="1257283" y="195944"/>
                </a:lnTo>
                <a:lnTo>
                  <a:pt x="1222954" y="166564"/>
                </a:lnTo>
                <a:lnTo>
                  <a:pt x="1186794" y="139240"/>
                </a:lnTo>
                <a:lnTo>
                  <a:pt x="1148902" y="114068"/>
                </a:lnTo>
                <a:lnTo>
                  <a:pt x="1109376" y="91141"/>
                </a:lnTo>
                <a:lnTo>
                  <a:pt x="1068313" y="70556"/>
                </a:lnTo>
                <a:lnTo>
                  <a:pt x="1025813" y="52407"/>
                </a:lnTo>
                <a:lnTo>
                  <a:pt x="981974" y="36790"/>
                </a:lnTo>
                <a:lnTo>
                  <a:pt x="936893" y="23799"/>
                </a:lnTo>
                <a:lnTo>
                  <a:pt x="890670" y="13529"/>
                </a:lnTo>
                <a:lnTo>
                  <a:pt x="843401" y="6076"/>
                </a:lnTo>
                <a:lnTo>
                  <a:pt x="795187" y="1534"/>
                </a:lnTo>
                <a:lnTo>
                  <a:pt x="746125" y="0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575425" y="1447038"/>
            <a:ext cx="1314450" cy="1273175"/>
          </a:xfrm>
          <a:custGeom>
            <a:avLst/>
            <a:gdLst/>
            <a:ahLst/>
            <a:cxnLst/>
            <a:rect l="l" t="t" r="r" b="b"/>
            <a:pathLst>
              <a:path w="1314450" h="1273175">
                <a:moveTo>
                  <a:pt x="657225" y="0"/>
                </a:moveTo>
                <a:lnTo>
                  <a:pt x="608176" y="1745"/>
                </a:lnTo>
                <a:lnTo>
                  <a:pt x="560107" y="6901"/>
                </a:lnTo>
                <a:lnTo>
                  <a:pt x="513143" y="15344"/>
                </a:lnTo>
                <a:lnTo>
                  <a:pt x="467413" y="26950"/>
                </a:lnTo>
                <a:lnTo>
                  <a:pt x="423042" y="41597"/>
                </a:lnTo>
                <a:lnTo>
                  <a:pt x="380159" y="59161"/>
                </a:lnTo>
                <a:lnTo>
                  <a:pt x="338890" y="79519"/>
                </a:lnTo>
                <a:lnTo>
                  <a:pt x="299363" y="102549"/>
                </a:lnTo>
                <a:lnTo>
                  <a:pt x="261704" y="128127"/>
                </a:lnTo>
                <a:lnTo>
                  <a:pt x="226040" y="156130"/>
                </a:lnTo>
                <a:lnTo>
                  <a:pt x="192500" y="186436"/>
                </a:lnTo>
                <a:lnTo>
                  <a:pt x="161209" y="218920"/>
                </a:lnTo>
                <a:lnTo>
                  <a:pt x="132295" y="253460"/>
                </a:lnTo>
                <a:lnTo>
                  <a:pt x="105885" y="289932"/>
                </a:lnTo>
                <a:lnTo>
                  <a:pt x="82106" y="328215"/>
                </a:lnTo>
                <a:lnTo>
                  <a:pt x="61085" y="368184"/>
                </a:lnTo>
                <a:lnTo>
                  <a:pt x="42950" y="409716"/>
                </a:lnTo>
                <a:lnTo>
                  <a:pt x="27827" y="452689"/>
                </a:lnTo>
                <a:lnTo>
                  <a:pt x="15843" y="496980"/>
                </a:lnTo>
                <a:lnTo>
                  <a:pt x="7126" y="542464"/>
                </a:lnTo>
                <a:lnTo>
                  <a:pt x="1802" y="589020"/>
                </a:lnTo>
                <a:lnTo>
                  <a:pt x="0" y="636524"/>
                </a:lnTo>
                <a:lnTo>
                  <a:pt x="1802" y="684011"/>
                </a:lnTo>
                <a:lnTo>
                  <a:pt x="7126" y="730551"/>
                </a:lnTo>
                <a:lnTo>
                  <a:pt x="15843" y="776022"/>
                </a:lnTo>
                <a:lnTo>
                  <a:pt x="27827" y="820300"/>
                </a:lnTo>
                <a:lnTo>
                  <a:pt x="42950" y="863262"/>
                </a:lnTo>
                <a:lnTo>
                  <a:pt x="61085" y="904785"/>
                </a:lnTo>
                <a:lnTo>
                  <a:pt x="82106" y="944745"/>
                </a:lnTo>
                <a:lnTo>
                  <a:pt x="105885" y="983020"/>
                </a:lnTo>
                <a:lnTo>
                  <a:pt x="132295" y="1019487"/>
                </a:lnTo>
                <a:lnTo>
                  <a:pt x="161209" y="1054021"/>
                </a:lnTo>
                <a:lnTo>
                  <a:pt x="192500" y="1086500"/>
                </a:lnTo>
                <a:lnTo>
                  <a:pt x="226040" y="1116802"/>
                </a:lnTo>
                <a:lnTo>
                  <a:pt x="261704" y="1144802"/>
                </a:lnTo>
                <a:lnTo>
                  <a:pt x="299363" y="1170377"/>
                </a:lnTo>
                <a:lnTo>
                  <a:pt x="338890" y="1193405"/>
                </a:lnTo>
                <a:lnTo>
                  <a:pt x="380159" y="1213762"/>
                </a:lnTo>
                <a:lnTo>
                  <a:pt x="423042" y="1231325"/>
                </a:lnTo>
                <a:lnTo>
                  <a:pt x="467413" y="1245971"/>
                </a:lnTo>
                <a:lnTo>
                  <a:pt x="513143" y="1257577"/>
                </a:lnTo>
                <a:lnTo>
                  <a:pt x="560107" y="1266019"/>
                </a:lnTo>
                <a:lnTo>
                  <a:pt x="608176" y="1271175"/>
                </a:lnTo>
                <a:lnTo>
                  <a:pt x="657225" y="1272920"/>
                </a:lnTo>
                <a:lnTo>
                  <a:pt x="706273" y="1271175"/>
                </a:lnTo>
                <a:lnTo>
                  <a:pt x="754342" y="1266019"/>
                </a:lnTo>
                <a:lnTo>
                  <a:pt x="801306" y="1257577"/>
                </a:lnTo>
                <a:lnTo>
                  <a:pt x="847036" y="1245971"/>
                </a:lnTo>
                <a:lnTo>
                  <a:pt x="891407" y="1231325"/>
                </a:lnTo>
                <a:lnTo>
                  <a:pt x="934290" y="1213762"/>
                </a:lnTo>
                <a:lnTo>
                  <a:pt x="975559" y="1193405"/>
                </a:lnTo>
                <a:lnTo>
                  <a:pt x="1015086" y="1170377"/>
                </a:lnTo>
                <a:lnTo>
                  <a:pt x="1052745" y="1144802"/>
                </a:lnTo>
                <a:lnTo>
                  <a:pt x="1088409" y="1116802"/>
                </a:lnTo>
                <a:lnTo>
                  <a:pt x="1121949" y="1086500"/>
                </a:lnTo>
                <a:lnTo>
                  <a:pt x="1153240" y="1054021"/>
                </a:lnTo>
                <a:lnTo>
                  <a:pt x="1182154" y="1019487"/>
                </a:lnTo>
                <a:lnTo>
                  <a:pt x="1208564" y="983020"/>
                </a:lnTo>
                <a:lnTo>
                  <a:pt x="1232343" y="944745"/>
                </a:lnTo>
                <a:lnTo>
                  <a:pt x="1253364" y="904785"/>
                </a:lnTo>
                <a:lnTo>
                  <a:pt x="1271499" y="863262"/>
                </a:lnTo>
                <a:lnTo>
                  <a:pt x="1286622" y="820300"/>
                </a:lnTo>
                <a:lnTo>
                  <a:pt x="1298606" y="776022"/>
                </a:lnTo>
                <a:lnTo>
                  <a:pt x="1307323" y="730551"/>
                </a:lnTo>
                <a:lnTo>
                  <a:pt x="1312647" y="684011"/>
                </a:lnTo>
                <a:lnTo>
                  <a:pt x="1314450" y="636524"/>
                </a:lnTo>
                <a:lnTo>
                  <a:pt x="1312647" y="589020"/>
                </a:lnTo>
                <a:lnTo>
                  <a:pt x="1307323" y="542464"/>
                </a:lnTo>
                <a:lnTo>
                  <a:pt x="1298606" y="496980"/>
                </a:lnTo>
                <a:lnTo>
                  <a:pt x="1286622" y="452689"/>
                </a:lnTo>
                <a:lnTo>
                  <a:pt x="1271499" y="409716"/>
                </a:lnTo>
                <a:lnTo>
                  <a:pt x="1253364" y="368184"/>
                </a:lnTo>
                <a:lnTo>
                  <a:pt x="1232343" y="328215"/>
                </a:lnTo>
                <a:lnTo>
                  <a:pt x="1208564" y="289932"/>
                </a:lnTo>
                <a:lnTo>
                  <a:pt x="1182154" y="253460"/>
                </a:lnTo>
                <a:lnTo>
                  <a:pt x="1153240" y="218920"/>
                </a:lnTo>
                <a:lnTo>
                  <a:pt x="1121949" y="186436"/>
                </a:lnTo>
                <a:lnTo>
                  <a:pt x="1088409" y="156130"/>
                </a:lnTo>
                <a:lnTo>
                  <a:pt x="1052745" y="128127"/>
                </a:lnTo>
                <a:lnTo>
                  <a:pt x="1015086" y="102549"/>
                </a:lnTo>
                <a:lnTo>
                  <a:pt x="975559" y="79519"/>
                </a:lnTo>
                <a:lnTo>
                  <a:pt x="934290" y="59161"/>
                </a:lnTo>
                <a:lnTo>
                  <a:pt x="891407" y="41597"/>
                </a:lnTo>
                <a:lnTo>
                  <a:pt x="847036" y="26950"/>
                </a:lnTo>
                <a:lnTo>
                  <a:pt x="801306" y="15344"/>
                </a:lnTo>
                <a:lnTo>
                  <a:pt x="754342" y="6901"/>
                </a:lnTo>
                <a:lnTo>
                  <a:pt x="706273" y="1745"/>
                </a:lnTo>
                <a:lnTo>
                  <a:pt x="6572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935723" y="1022603"/>
            <a:ext cx="586740" cy="5684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916673" y="1003680"/>
            <a:ext cx="635000" cy="1510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3600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3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850"/>
              </a:spcBef>
            </a:pPr>
            <a:r>
              <a:rPr sz="2400" spc="-5" dirty="0">
                <a:solidFill>
                  <a:srgbClr val="7E7E7E"/>
                </a:solidFill>
                <a:latin typeface="Microsoft YaHei"/>
                <a:cs typeface="Microsoft YaHei"/>
              </a:rPr>
              <a:t>数据</a:t>
            </a:r>
            <a:endParaRPr sz="2400">
              <a:latin typeface="Microsoft YaHei"/>
              <a:cs typeface="Microsoft YaHei"/>
            </a:endParaRPr>
          </a:p>
          <a:p>
            <a:pPr algn="ctr">
              <a:lnSpc>
                <a:spcPct val="100000"/>
              </a:lnSpc>
              <a:spcBef>
                <a:spcPts val="865"/>
              </a:spcBef>
            </a:pPr>
            <a:r>
              <a:rPr sz="2400" dirty="0">
                <a:solidFill>
                  <a:srgbClr val="7E7E7E"/>
                </a:solidFill>
                <a:latin typeface="Microsoft YaHei"/>
                <a:cs typeface="Microsoft YaHei"/>
              </a:rPr>
              <a:t>分析</a:t>
            </a:r>
            <a:endParaRPr sz="2400">
              <a:latin typeface="Microsoft YaHei"/>
              <a:cs typeface="Microsoft YaHe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735912" y="2019487"/>
            <a:ext cx="2077720" cy="1480820"/>
          </a:xfrm>
          <a:custGeom>
            <a:avLst/>
            <a:gdLst/>
            <a:ahLst/>
            <a:cxnLst/>
            <a:rect l="l" t="t" r="r" b="b"/>
            <a:pathLst>
              <a:path w="2077720" h="1480820">
                <a:moveTo>
                  <a:pt x="717067" y="0"/>
                </a:moveTo>
                <a:lnTo>
                  <a:pt x="671139" y="1957"/>
                </a:lnTo>
                <a:lnTo>
                  <a:pt x="625552" y="6686"/>
                </a:lnTo>
                <a:lnTo>
                  <a:pt x="580444" y="14164"/>
                </a:lnTo>
                <a:lnTo>
                  <a:pt x="535950" y="24368"/>
                </a:lnTo>
                <a:lnTo>
                  <a:pt x="492209" y="37277"/>
                </a:lnTo>
                <a:lnTo>
                  <a:pt x="449357" y="52866"/>
                </a:lnTo>
                <a:lnTo>
                  <a:pt x="407531" y="71113"/>
                </a:lnTo>
                <a:lnTo>
                  <a:pt x="366868" y="91996"/>
                </a:lnTo>
                <a:lnTo>
                  <a:pt x="327504" y="115493"/>
                </a:lnTo>
                <a:lnTo>
                  <a:pt x="289577" y="141579"/>
                </a:lnTo>
                <a:lnTo>
                  <a:pt x="253224" y="170233"/>
                </a:lnTo>
                <a:lnTo>
                  <a:pt x="218581" y="201432"/>
                </a:lnTo>
                <a:lnTo>
                  <a:pt x="185785" y="235154"/>
                </a:lnTo>
                <a:lnTo>
                  <a:pt x="154973" y="271375"/>
                </a:lnTo>
                <a:lnTo>
                  <a:pt x="126283" y="310073"/>
                </a:lnTo>
                <a:lnTo>
                  <a:pt x="100240" y="350586"/>
                </a:lnTo>
                <a:lnTo>
                  <a:pt x="77264" y="392208"/>
                </a:lnTo>
                <a:lnTo>
                  <a:pt x="57326" y="434803"/>
                </a:lnTo>
                <a:lnTo>
                  <a:pt x="40401" y="478234"/>
                </a:lnTo>
                <a:lnTo>
                  <a:pt x="26460" y="522366"/>
                </a:lnTo>
                <a:lnTo>
                  <a:pt x="15476" y="567062"/>
                </a:lnTo>
                <a:lnTo>
                  <a:pt x="7423" y="612187"/>
                </a:lnTo>
                <a:lnTo>
                  <a:pt x="2273" y="657604"/>
                </a:lnTo>
                <a:lnTo>
                  <a:pt x="0" y="703177"/>
                </a:lnTo>
                <a:lnTo>
                  <a:pt x="575" y="748771"/>
                </a:lnTo>
                <a:lnTo>
                  <a:pt x="3972" y="794249"/>
                </a:lnTo>
                <a:lnTo>
                  <a:pt x="10165" y="839475"/>
                </a:lnTo>
                <a:lnTo>
                  <a:pt x="19125" y="884313"/>
                </a:lnTo>
                <a:lnTo>
                  <a:pt x="30825" y="928627"/>
                </a:lnTo>
                <a:lnTo>
                  <a:pt x="45239" y="972281"/>
                </a:lnTo>
                <a:lnTo>
                  <a:pt x="62340" y="1015139"/>
                </a:lnTo>
                <a:lnTo>
                  <a:pt x="82100" y="1057064"/>
                </a:lnTo>
                <a:lnTo>
                  <a:pt x="104491" y="1097922"/>
                </a:lnTo>
                <a:lnTo>
                  <a:pt x="129488" y="1137575"/>
                </a:lnTo>
                <a:lnTo>
                  <a:pt x="157063" y="1175887"/>
                </a:lnTo>
                <a:lnTo>
                  <a:pt x="187189" y="1212724"/>
                </a:lnTo>
                <a:lnTo>
                  <a:pt x="219838" y="1247947"/>
                </a:lnTo>
                <a:lnTo>
                  <a:pt x="254984" y="1281422"/>
                </a:lnTo>
                <a:lnTo>
                  <a:pt x="292600" y="1313013"/>
                </a:lnTo>
                <a:lnTo>
                  <a:pt x="332658" y="1342583"/>
                </a:lnTo>
                <a:lnTo>
                  <a:pt x="374472" y="1369575"/>
                </a:lnTo>
                <a:lnTo>
                  <a:pt x="417313" y="1393570"/>
                </a:lnTo>
                <a:lnTo>
                  <a:pt x="461045" y="1414591"/>
                </a:lnTo>
                <a:lnTo>
                  <a:pt x="505531" y="1432660"/>
                </a:lnTo>
                <a:lnTo>
                  <a:pt x="550633" y="1447800"/>
                </a:lnTo>
                <a:lnTo>
                  <a:pt x="596216" y="1460032"/>
                </a:lnTo>
                <a:lnTo>
                  <a:pt x="642141" y="1469382"/>
                </a:lnTo>
                <a:lnTo>
                  <a:pt x="688272" y="1475869"/>
                </a:lnTo>
                <a:lnTo>
                  <a:pt x="734473" y="1479519"/>
                </a:lnTo>
                <a:lnTo>
                  <a:pt x="780606" y="1480352"/>
                </a:lnTo>
                <a:lnTo>
                  <a:pt x="826534" y="1478392"/>
                </a:lnTo>
                <a:lnTo>
                  <a:pt x="872121" y="1473662"/>
                </a:lnTo>
                <a:lnTo>
                  <a:pt x="917230" y="1466184"/>
                </a:lnTo>
                <a:lnTo>
                  <a:pt x="961723" y="1455981"/>
                </a:lnTo>
                <a:lnTo>
                  <a:pt x="1005464" y="1443075"/>
                </a:lnTo>
                <a:lnTo>
                  <a:pt x="1048316" y="1427490"/>
                </a:lnTo>
                <a:lnTo>
                  <a:pt x="1090142" y="1409247"/>
                </a:lnTo>
                <a:lnTo>
                  <a:pt x="1130805" y="1388370"/>
                </a:lnTo>
                <a:lnTo>
                  <a:pt x="1170169" y="1364881"/>
                </a:lnTo>
                <a:lnTo>
                  <a:pt x="1208096" y="1338803"/>
                </a:lnTo>
                <a:lnTo>
                  <a:pt x="1244450" y="1310159"/>
                </a:lnTo>
                <a:lnTo>
                  <a:pt x="1279093" y="1278971"/>
                </a:lnTo>
                <a:lnTo>
                  <a:pt x="1311888" y="1245261"/>
                </a:lnTo>
                <a:lnTo>
                  <a:pt x="1342700" y="1209054"/>
                </a:lnTo>
                <a:lnTo>
                  <a:pt x="1371391" y="1170371"/>
                </a:lnTo>
                <a:lnTo>
                  <a:pt x="1400702" y="1124318"/>
                </a:lnTo>
                <a:lnTo>
                  <a:pt x="1426066" y="1076862"/>
                </a:lnTo>
                <a:lnTo>
                  <a:pt x="1447515" y="1028199"/>
                </a:lnTo>
                <a:lnTo>
                  <a:pt x="1465083" y="978527"/>
                </a:lnTo>
                <a:lnTo>
                  <a:pt x="1478804" y="928045"/>
                </a:lnTo>
                <a:lnTo>
                  <a:pt x="1488710" y="876949"/>
                </a:lnTo>
                <a:lnTo>
                  <a:pt x="1494835" y="825439"/>
                </a:lnTo>
                <a:lnTo>
                  <a:pt x="1816780" y="696661"/>
                </a:lnTo>
                <a:lnTo>
                  <a:pt x="1956698" y="696661"/>
                </a:lnTo>
                <a:lnTo>
                  <a:pt x="2052519" y="458790"/>
                </a:lnTo>
                <a:lnTo>
                  <a:pt x="1431589" y="458790"/>
                </a:lnTo>
                <a:lnTo>
                  <a:pt x="1409367" y="412600"/>
                </a:lnTo>
                <a:lnTo>
                  <a:pt x="1383882" y="367782"/>
                </a:lnTo>
                <a:lnTo>
                  <a:pt x="1355179" y="324518"/>
                </a:lnTo>
                <a:lnTo>
                  <a:pt x="1323305" y="282990"/>
                </a:lnTo>
                <a:lnTo>
                  <a:pt x="1288306" y="243378"/>
                </a:lnTo>
                <a:lnTo>
                  <a:pt x="1250227" y="205865"/>
                </a:lnTo>
                <a:lnTo>
                  <a:pt x="1209115" y="170632"/>
                </a:lnTo>
                <a:lnTo>
                  <a:pt x="1165016" y="137861"/>
                </a:lnTo>
                <a:lnTo>
                  <a:pt x="1123202" y="110853"/>
                </a:lnTo>
                <a:lnTo>
                  <a:pt x="1080360" y="86845"/>
                </a:lnTo>
                <a:lnTo>
                  <a:pt x="1036628" y="65812"/>
                </a:lnTo>
                <a:lnTo>
                  <a:pt x="992142" y="47732"/>
                </a:lnTo>
                <a:lnTo>
                  <a:pt x="947040" y="32583"/>
                </a:lnTo>
                <a:lnTo>
                  <a:pt x="901458" y="20341"/>
                </a:lnTo>
                <a:lnTo>
                  <a:pt x="855532" y="10985"/>
                </a:lnTo>
                <a:lnTo>
                  <a:pt x="809401" y="4491"/>
                </a:lnTo>
                <a:lnTo>
                  <a:pt x="763200" y="837"/>
                </a:lnTo>
                <a:lnTo>
                  <a:pt x="717067" y="0"/>
                </a:lnTo>
                <a:close/>
              </a:path>
              <a:path w="2077720" h="1480820">
                <a:moveTo>
                  <a:pt x="1956698" y="696661"/>
                </a:moveTo>
                <a:lnTo>
                  <a:pt x="1816780" y="696661"/>
                </a:lnTo>
                <a:lnTo>
                  <a:pt x="1889424" y="863666"/>
                </a:lnTo>
                <a:lnTo>
                  <a:pt x="1956698" y="696661"/>
                </a:lnTo>
                <a:close/>
              </a:path>
              <a:path w="2077720" h="1480820">
                <a:moveTo>
                  <a:pt x="1598975" y="195900"/>
                </a:moveTo>
                <a:lnTo>
                  <a:pt x="1671619" y="362778"/>
                </a:lnTo>
                <a:lnTo>
                  <a:pt x="1431589" y="458790"/>
                </a:lnTo>
                <a:lnTo>
                  <a:pt x="2052519" y="458790"/>
                </a:lnTo>
                <a:lnTo>
                  <a:pt x="2077638" y="396433"/>
                </a:lnTo>
                <a:lnTo>
                  <a:pt x="1598975" y="19590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784725" y="2078101"/>
            <a:ext cx="1384300" cy="1339215"/>
          </a:xfrm>
          <a:custGeom>
            <a:avLst/>
            <a:gdLst/>
            <a:ahLst/>
            <a:cxnLst/>
            <a:rect l="l" t="t" r="r" b="b"/>
            <a:pathLst>
              <a:path w="1384300" h="1339214">
                <a:moveTo>
                  <a:pt x="692150" y="0"/>
                </a:moveTo>
                <a:lnTo>
                  <a:pt x="642718" y="1680"/>
                </a:lnTo>
                <a:lnTo>
                  <a:pt x="594225" y="6647"/>
                </a:lnTo>
                <a:lnTo>
                  <a:pt x="546787" y="14788"/>
                </a:lnTo>
                <a:lnTo>
                  <a:pt x="500522" y="25987"/>
                </a:lnTo>
                <a:lnTo>
                  <a:pt x="455546" y="40134"/>
                </a:lnTo>
                <a:lnTo>
                  <a:pt x="411977" y="57114"/>
                </a:lnTo>
                <a:lnTo>
                  <a:pt x="369931" y="76813"/>
                </a:lnTo>
                <a:lnTo>
                  <a:pt x="329527" y="99120"/>
                </a:lnTo>
                <a:lnTo>
                  <a:pt x="290880" y="123920"/>
                </a:lnTo>
                <a:lnTo>
                  <a:pt x="254109" y="151101"/>
                </a:lnTo>
                <a:lnTo>
                  <a:pt x="219329" y="180549"/>
                </a:lnTo>
                <a:lnTo>
                  <a:pt x="186659" y="212151"/>
                </a:lnTo>
                <a:lnTo>
                  <a:pt x="156216" y="245793"/>
                </a:lnTo>
                <a:lnTo>
                  <a:pt x="128116" y="281363"/>
                </a:lnTo>
                <a:lnTo>
                  <a:pt x="102476" y="318747"/>
                </a:lnTo>
                <a:lnTo>
                  <a:pt x="79415" y="357832"/>
                </a:lnTo>
                <a:lnTo>
                  <a:pt x="59048" y="398505"/>
                </a:lnTo>
                <a:lnTo>
                  <a:pt x="41493" y="440652"/>
                </a:lnTo>
                <a:lnTo>
                  <a:pt x="26868" y="484161"/>
                </a:lnTo>
                <a:lnTo>
                  <a:pt x="15289" y="528917"/>
                </a:lnTo>
                <a:lnTo>
                  <a:pt x="6873" y="574809"/>
                </a:lnTo>
                <a:lnTo>
                  <a:pt x="1737" y="621722"/>
                </a:lnTo>
                <a:lnTo>
                  <a:pt x="0" y="669544"/>
                </a:lnTo>
                <a:lnTo>
                  <a:pt x="1737" y="717349"/>
                </a:lnTo>
                <a:lnTo>
                  <a:pt x="6873" y="764248"/>
                </a:lnTo>
                <a:lnTo>
                  <a:pt x="15289" y="810126"/>
                </a:lnTo>
                <a:lnTo>
                  <a:pt x="26868" y="854871"/>
                </a:lnTo>
                <a:lnTo>
                  <a:pt x="41493" y="898369"/>
                </a:lnTo>
                <a:lnTo>
                  <a:pt x="59048" y="940507"/>
                </a:lnTo>
                <a:lnTo>
                  <a:pt x="79415" y="981171"/>
                </a:lnTo>
                <a:lnTo>
                  <a:pt x="102476" y="1020248"/>
                </a:lnTo>
                <a:lnTo>
                  <a:pt x="128116" y="1057626"/>
                </a:lnTo>
                <a:lnTo>
                  <a:pt x="156216" y="1093190"/>
                </a:lnTo>
                <a:lnTo>
                  <a:pt x="186659" y="1126828"/>
                </a:lnTo>
                <a:lnTo>
                  <a:pt x="219329" y="1158425"/>
                </a:lnTo>
                <a:lnTo>
                  <a:pt x="254109" y="1187869"/>
                </a:lnTo>
                <a:lnTo>
                  <a:pt x="290880" y="1215047"/>
                </a:lnTo>
                <a:lnTo>
                  <a:pt x="329527" y="1239845"/>
                </a:lnTo>
                <a:lnTo>
                  <a:pt x="369931" y="1262150"/>
                </a:lnTo>
                <a:lnTo>
                  <a:pt x="411977" y="1281849"/>
                </a:lnTo>
                <a:lnTo>
                  <a:pt x="455546" y="1298827"/>
                </a:lnTo>
                <a:lnTo>
                  <a:pt x="500522" y="1312973"/>
                </a:lnTo>
                <a:lnTo>
                  <a:pt x="546787" y="1324173"/>
                </a:lnTo>
                <a:lnTo>
                  <a:pt x="594225" y="1332313"/>
                </a:lnTo>
                <a:lnTo>
                  <a:pt x="642718" y="1337280"/>
                </a:lnTo>
                <a:lnTo>
                  <a:pt x="692150" y="1338961"/>
                </a:lnTo>
                <a:lnTo>
                  <a:pt x="741581" y="1337280"/>
                </a:lnTo>
                <a:lnTo>
                  <a:pt x="790074" y="1332313"/>
                </a:lnTo>
                <a:lnTo>
                  <a:pt x="837512" y="1324173"/>
                </a:lnTo>
                <a:lnTo>
                  <a:pt x="883777" y="1312973"/>
                </a:lnTo>
                <a:lnTo>
                  <a:pt x="928753" y="1298827"/>
                </a:lnTo>
                <a:lnTo>
                  <a:pt x="972322" y="1281849"/>
                </a:lnTo>
                <a:lnTo>
                  <a:pt x="1014368" y="1262150"/>
                </a:lnTo>
                <a:lnTo>
                  <a:pt x="1054772" y="1239845"/>
                </a:lnTo>
                <a:lnTo>
                  <a:pt x="1093419" y="1215047"/>
                </a:lnTo>
                <a:lnTo>
                  <a:pt x="1130190" y="1187869"/>
                </a:lnTo>
                <a:lnTo>
                  <a:pt x="1164970" y="1158425"/>
                </a:lnTo>
                <a:lnTo>
                  <a:pt x="1197640" y="1126828"/>
                </a:lnTo>
                <a:lnTo>
                  <a:pt x="1228083" y="1093190"/>
                </a:lnTo>
                <a:lnTo>
                  <a:pt x="1256183" y="1057626"/>
                </a:lnTo>
                <a:lnTo>
                  <a:pt x="1281823" y="1020248"/>
                </a:lnTo>
                <a:lnTo>
                  <a:pt x="1304884" y="981171"/>
                </a:lnTo>
                <a:lnTo>
                  <a:pt x="1325251" y="940507"/>
                </a:lnTo>
                <a:lnTo>
                  <a:pt x="1342806" y="898369"/>
                </a:lnTo>
                <a:lnTo>
                  <a:pt x="1357431" y="854871"/>
                </a:lnTo>
                <a:lnTo>
                  <a:pt x="1369010" y="810126"/>
                </a:lnTo>
                <a:lnTo>
                  <a:pt x="1377426" y="764248"/>
                </a:lnTo>
                <a:lnTo>
                  <a:pt x="1382562" y="717349"/>
                </a:lnTo>
                <a:lnTo>
                  <a:pt x="1384300" y="669544"/>
                </a:lnTo>
                <a:lnTo>
                  <a:pt x="1382562" y="621722"/>
                </a:lnTo>
                <a:lnTo>
                  <a:pt x="1377426" y="574809"/>
                </a:lnTo>
                <a:lnTo>
                  <a:pt x="1369010" y="528917"/>
                </a:lnTo>
                <a:lnTo>
                  <a:pt x="1357431" y="484161"/>
                </a:lnTo>
                <a:lnTo>
                  <a:pt x="1342806" y="440652"/>
                </a:lnTo>
                <a:lnTo>
                  <a:pt x="1325251" y="398505"/>
                </a:lnTo>
                <a:lnTo>
                  <a:pt x="1304884" y="357832"/>
                </a:lnTo>
                <a:lnTo>
                  <a:pt x="1281823" y="318747"/>
                </a:lnTo>
                <a:lnTo>
                  <a:pt x="1256183" y="281363"/>
                </a:lnTo>
                <a:lnTo>
                  <a:pt x="1228083" y="245793"/>
                </a:lnTo>
                <a:lnTo>
                  <a:pt x="1197640" y="212151"/>
                </a:lnTo>
                <a:lnTo>
                  <a:pt x="1164970" y="180549"/>
                </a:lnTo>
                <a:lnTo>
                  <a:pt x="1130190" y="151101"/>
                </a:lnTo>
                <a:lnTo>
                  <a:pt x="1093419" y="123920"/>
                </a:lnTo>
                <a:lnTo>
                  <a:pt x="1054772" y="99120"/>
                </a:lnTo>
                <a:lnTo>
                  <a:pt x="1014368" y="76813"/>
                </a:lnTo>
                <a:lnTo>
                  <a:pt x="972322" y="57114"/>
                </a:lnTo>
                <a:lnTo>
                  <a:pt x="928753" y="40134"/>
                </a:lnTo>
                <a:lnTo>
                  <a:pt x="883777" y="25987"/>
                </a:lnTo>
                <a:lnTo>
                  <a:pt x="837512" y="14788"/>
                </a:lnTo>
                <a:lnTo>
                  <a:pt x="790074" y="6647"/>
                </a:lnTo>
                <a:lnTo>
                  <a:pt x="741581" y="1680"/>
                </a:lnTo>
                <a:lnTo>
                  <a:pt x="6921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163311" y="1671827"/>
            <a:ext cx="586739" cy="5684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160009" y="1653539"/>
            <a:ext cx="635635" cy="1525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31750" algn="ctr">
              <a:lnSpc>
                <a:spcPct val="100000"/>
              </a:lnSpc>
            </a:pPr>
            <a:r>
              <a:rPr sz="360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3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965"/>
              </a:spcBef>
            </a:pPr>
            <a:r>
              <a:rPr sz="2400" dirty="0">
                <a:solidFill>
                  <a:srgbClr val="7E7E7E"/>
                </a:solidFill>
                <a:latin typeface="Microsoft YaHei"/>
                <a:cs typeface="Microsoft YaHei"/>
              </a:rPr>
              <a:t>数据</a:t>
            </a:r>
            <a:endParaRPr sz="2400">
              <a:latin typeface="Microsoft YaHei"/>
              <a:cs typeface="Microsoft YaHei"/>
            </a:endParaRPr>
          </a:p>
          <a:p>
            <a:pPr algn="ctr">
              <a:lnSpc>
                <a:spcPct val="100000"/>
              </a:lnSpc>
              <a:spcBef>
                <a:spcPts val="865"/>
              </a:spcBef>
            </a:pPr>
            <a:r>
              <a:rPr sz="2400" dirty="0">
                <a:solidFill>
                  <a:srgbClr val="7E7E7E"/>
                </a:solidFill>
                <a:latin typeface="Microsoft YaHei"/>
                <a:cs typeface="Microsoft YaHei"/>
              </a:rPr>
              <a:t>描述</a:t>
            </a:r>
            <a:endParaRPr sz="2400">
              <a:latin typeface="Microsoft YaHei"/>
              <a:cs typeface="Microsoft YaHe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887007" y="2731420"/>
            <a:ext cx="2075180" cy="1480185"/>
          </a:xfrm>
          <a:custGeom>
            <a:avLst/>
            <a:gdLst/>
            <a:ahLst/>
            <a:cxnLst/>
            <a:rect l="l" t="t" r="r" b="b"/>
            <a:pathLst>
              <a:path w="2075179" h="1480185">
                <a:moveTo>
                  <a:pt x="708322" y="0"/>
                </a:moveTo>
                <a:lnTo>
                  <a:pt x="662394" y="2512"/>
                </a:lnTo>
                <a:lnTo>
                  <a:pt x="616843" y="7791"/>
                </a:lnTo>
                <a:lnTo>
                  <a:pt x="571807" y="15814"/>
                </a:lnTo>
                <a:lnTo>
                  <a:pt x="527422" y="26556"/>
                </a:lnTo>
                <a:lnTo>
                  <a:pt x="483825" y="39992"/>
                </a:lnTo>
                <a:lnTo>
                  <a:pt x="441152" y="56099"/>
                </a:lnTo>
                <a:lnTo>
                  <a:pt x="399540" y="74851"/>
                </a:lnTo>
                <a:lnTo>
                  <a:pt x="359126" y="96226"/>
                </a:lnTo>
                <a:lnTo>
                  <a:pt x="320046" y="120198"/>
                </a:lnTo>
                <a:lnTo>
                  <a:pt x="282437" y="146742"/>
                </a:lnTo>
                <a:lnTo>
                  <a:pt x="246436" y="175836"/>
                </a:lnTo>
                <a:lnTo>
                  <a:pt x="212179" y="207454"/>
                </a:lnTo>
                <a:lnTo>
                  <a:pt x="179803" y="241573"/>
                </a:lnTo>
                <a:lnTo>
                  <a:pt x="149445" y="278168"/>
                </a:lnTo>
                <a:lnTo>
                  <a:pt x="121241" y="317214"/>
                </a:lnTo>
                <a:lnTo>
                  <a:pt x="95710" y="358059"/>
                </a:lnTo>
                <a:lnTo>
                  <a:pt x="73262" y="399975"/>
                </a:lnTo>
                <a:lnTo>
                  <a:pt x="53867" y="442827"/>
                </a:lnTo>
                <a:lnTo>
                  <a:pt x="37497" y="486478"/>
                </a:lnTo>
                <a:lnTo>
                  <a:pt x="24122" y="530794"/>
                </a:lnTo>
                <a:lnTo>
                  <a:pt x="13714" y="575637"/>
                </a:lnTo>
                <a:lnTo>
                  <a:pt x="6244" y="620874"/>
                </a:lnTo>
                <a:lnTo>
                  <a:pt x="1682" y="666366"/>
                </a:lnTo>
                <a:lnTo>
                  <a:pt x="0" y="711980"/>
                </a:lnTo>
                <a:lnTo>
                  <a:pt x="1168" y="757579"/>
                </a:lnTo>
                <a:lnTo>
                  <a:pt x="5158" y="803028"/>
                </a:lnTo>
                <a:lnTo>
                  <a:pt x="11941" y="848190"/>
                </a:lnTo>
                <a:lnTo>
                  <a:pt x="21488" y="892930"/>
                </a:lnTo>
                <a:lnTo>
                  <a:pt x="33769" y="937112"/>
                </a:lnTo>
                <a:lnTo>
                  <a:pt x="48756" y="980601"/>
                </a:lnTo>
                <a:lnTo>
                  <a:pt x="66421" y="1023261"/>
                </a:lnTo>
                <a:lnTo>
                  <a:pt x="86733" y="1064955"/>
                </a:lnTo>
                <a:lnTo>
                  <a:pt x="109664" y="1105548"/>
                </a:lnTo>
                <a:lnTo>
                  <a:pt x="135185" y="1144905"/>
                </a:lnTo>
                <a:lnTo>
                  <a:pt x="163267" y="1182890"/>
                </a:lnTo>
                <a:lnTo>
                  <a:pt x="193881" y="1219366"/>
                </a:lnTo>
                <a:lnTo>
                  <a:pt x="226998" y="1254199"/>
                </a:lnTo>
                <a:lnTo>
                  <a:pt x="262589" y="1287252"/>
                </a:lnTo>
                <a:lnTo>
                  <a:pt x="300625" y="1318390"/>
                </a:lnTo>
                <a:lnTo>
                  <a:pt x="341078" y="1347476"/>
                </a:lnTo>
                <a:lnTo>
                  <a:pt x="383269" y="1373978"/>
                </a:lnTo>
                <a:lnTo>
                  <a:pt x="426448" y="1397469"/>
                </a:lnTo>
                <a:lnTo>
                  <a:pt x="470480" y="1417973"/>
                </a:lnTo>
                <a:lnTo>
                  <a:pt x="515226" y="1435514"/>
                </a:lnTo>
                <a:lnTo>
                  <a:pt x="560552" y="1450117"/>
                </a:lnTo>
                <a:lnTo>
                  <a:pt x="606320" y="1461807"/>
                </a:lnTo>
                <a:lnTo>
                  <a:pt x="652393" y="1470607"/>
                </a:lnTo>
                <a:lnTo>
                  <a:pt x="698635" y="1476541"/>
                </a:lnTo>
                <a:lnTo>
                  <a:pt x="744909" y="1479635"/>
                </a:lnTo>
                <a:lnTo>
                  <a:pt x="791078" y="1479913"/>
                </a:lnTo>
                <a:lnTo>
                  <a:pt x="837007" y="1477399"/>
                </a:lnTo>
                <a:lnTo>
                  <a:pt x="882557" y="1472117"/>
                </a:lnTo>
                <a:lnTo>
                  <a:pt x="927594" y="1464091"/>
                </a:lnTo>
                <a:lnTo>
                  <a:pt x="971979" y="1453347"/>
                </a:lnTo>
                <a:lnTo>
                  <a:pt x="1015576" y="1439907"/>
                </a:lnTo>
                <a:lnTo>
                  <a:pt x="1058249" y="1423798"/>
                </a:lnTo>
                <a:lnTo>
                  <a:pt x="1099861" y="1405042"/>
                </a:lnTo>
                <a:lnTo>
                  <a:pt x="1140275" y="1383665"/>
                </a:lnTo>
                <a:lnTo>
                  <a:pt x="1179354" y="1359691"/>
                </a:lnTo>
                <a:lnTo>
                  <a:pt x="1216963" y="1333144"/>
                </a:lnTo>
                <a:lnTo>
                  <a:pt x="1252964" y="1304048"/>
                </a:lnTo>
                <a:lnTo>
                  <a:pt x="1287221" y="1272428"/>
                </a:lnTo>
                <a:lnTo>
                  <a:pt x="1319597" y="1238308"/>
                </a:lnTo>
                <a:lnTo>
                  <a:pt x="1349956" y="1201712"/>
                </a:lnTo>
                <a:lnTo>
                  <a:pt x="1378160" y="1162666"/>
                </a:lnTo>
                <a:lnTo>
                  <a:pt x="1406866" y="1116251"/>
                </a:lnTo>
                <a:lnTo>
                  <a:pt x="1431612" y="1068480"/>
                </a:lnTo>
                <a:lnTo>
                  <a:pt x="1452438" y="1019550"/>
                </a:lnTo>
                <a:lnTo>
                  <a:pt x="1469381" y="969660"/>
                </a:lnTo>
                <a:lnTo>
                  <a:pt x="1482478" y="919006"/>
                </a:lnTo>
                <a:lnTo>
                  <a:pt x="1491767" y="867786"/>
                </a:lnTo>
                <a:lnTo>
                  <a:pt x="1497286" y="816197"/>
                </a:lnTo>
                <a:lnTo>
                  <a:pt x="1817707" y="683482"/>
                </a:lnTo>
                <a:lnTo>
                  <a:pt x="1956988" y="683482"/>
                </a:lnTo>
                <a:lnTo>
                  <a:pt x="2047544" y="450183"/>
                </a:lnTo>
                <a:lnTo>
                  <a:pt x="1429214" y="450183"/>
                </a:lnTo>
                <a:lnTo>
                  <a:pt x="1406380" y="404255"/>
                </a:lnTo>
                <a:lnTo>
                  <a:pt x="1380297" y="359743"/>
                </a:lnTo>
                <a:lnTo>
                  <a:pt x="1351014" y="316827"/>
                </a:lnTo>
                <a:lnTo>
                  <a:pt x="1318581" y="275685"/>
                </a:lnTo>
                <a:lnTo>
                  <a:pt x="1283046" y="236496"/>
                </a:lnTo>
                <a:lnTo>
                  <a:pt x="1244459" y="199437"/>
                </a:lnTo>
                <a:lnTo>
                  <a:pt x="1202868" y="164689"/>
                </a:lnTo>
                <a:lnTo>
                  <a:pt x="1158323" y="132429"/>
                </a:lnTo>
                <a:lnTo>
                  <a:pt x="1116132" y="105931"/>
                </a:lnTo>
                <a:lnTo>
                  <a:pt x="1072953" y="82444"/>
                </a:lnTo>
                <a:lnTo>
                  <a:pt x="1028921" y="61942"/>
                </a:lnTo>
                <a:lnTo>
                  <a:pt x="984174" y="44402"/>
                </a:lnTo>
                <a:lnTo>
                  <a:pt x="938849" y="29800"/>
                </a:lnTo>
                <a:lnTo>
                  <a:pt x="893081" y="18111"/>
                </a:lnTo>
                <a:lnTo>
                  <a:pt x="847008" y="9310"/>
                </a:lnTo>
                <a:lnTo>
                  <a:pt x="800766" y="3374"/>
                </a:lnTo>
                <a:lnTo>
                  <a:pt x="754492" y="279"/>
                </a:lnTo>
                <a:lnTo>
                  <a:pt x="708322" y="0"/>
                </a:lnTo>
                <a:close/>
              </a:path>
              <a:path w="2075179" h="1480185">
                <a:moveTo>
                  <a:pt x="1956988" y="683482"/>
                </a:moveTo>
                <a:lnTo>
                  <a:pt x="1817707" y="683482"/>
                </a:lnTo>
                <a:lnTo>
                  <a:pt x="1892510" y="849598"/>
                </a:lnTo>
                <a:lnTo>
                  <a:pt x="1956988" y="683482"/>
                </a:lnTo>
                <a:close/>
              </a:path>
              <a:path w="2075179" h="1480185">
                <a:moveTo>
                  <a:pt x="1593298" y="185261"/>
                </a:moveTo>
                <a:lnTo>
                  <a:pt x="1668101" y="351377"/>
                </a:lnTo>
                <a:lnTo>
                  <a:pt x="1429214" y="450183"/>
                </a:lnTo>
                <a:lnTo>
                  <a:pt x="2047544" y="450183"/>
                </a:lnTo>
                <a:lnTo>
                  <a:pt x="2074755" y="380079"/>
                </a:lnTo>
                <a:lnTo>
                  <a:pt x="1593298" y="185261"/>
                </a:lnTo>
                <a:close/>
              </a:path>
            </a:pathLst>
          </a:custGeom>
          <a:solidFill>
            <a:srgbClr val="33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944876" y="2804414"/>
            <a:ext cx="1384300" cy="1339215"/>
          </a:xfrm>
          <a:custGeom>
            <a:avLst/>
            <a:gdLst/>
            <a:ahLst/>
            <a:cxnLst/>
            <a:rect l="l" t="t" r="r" b="b"/>
            <a:pathLst>
              <a:path w="1384300" h="1339214">
                <a:moveTo>
                  <a:pt x="692150" y="0"/>
                </a:moveTo>
                <a:lnTo>
                  <a:pt x="642718" y="1680"/>
                </a:lnTo>
                <a:lnTo>
                  <a:pt x="594225" y="6647"/>
                </a:lnTo>
                <a:lnTo>
                  <a:pt x="546787" y="14787"/>
                </a:lnTo>
                <a:lnTo>
                  <a:pt x="500522" y="25987"/>
                </a:lnTo>
                <a:lnTo>
                  <a:pt x="455546" y="40133"/>
                </a:lnTo>
                <a:lnTo>
                  <a:pt x="411977" y="57111"/>
                </a:lnTo>
                <a:lnTo>
                  <a:pt x="369931" y="76810"/>
                </a:lnTo>
                <a:lnTo>
                  <a:pt x="329527" y="99115"/>
                </a:lnTo>
                <a:lnTo>
                  <a:pt x="290880" y="123913"/>
                </a:lnTo>
                <a:lnTo>
                  <a:pt x="254109" y="151091"/>
                </a:lnTo>
                <a:lnTo>
                  <a:pt x="219329" y="180535"/>
                </a:lnTo>
                <a:lnTo>
                  <a:pt x="186659" y="212132"/>
                </a:lnTo>
                <a:lnTo>
                  <a:pt x="156216" y="245770"/>
                </a:lnTo>
                <a:lnTo>
                  <a:pt x="128116" y="281334"/>
                </a:lnTo>
                <a:lnTo>
                  <a:pt x="102476" y="318712"/>
                </a:lnTo>
                <a:lnTo>
                  <a:pt x="79415" y="357789"/>
                </a:lnTo>
                <a:lnTo>
                  <a:pt x="59048" y="398453"/>
                </a:lnTo>
                <a:lnTo>
                  <a:pt x="41493" y="440591"/>
                </a:lnTo>
                <a:lnTo>
                  <a:pt x="26868" y="484089"/>
                </a:lnTo>
                <a:lnTo>
                  <a:pt x="15289" y="528834"/>
                </a:lnTo>
                <a:lnTo>
                  <a:pt x="6873" y="574712"/>
                </a:lnTo>
                <a:lnTo>
                  <a:pt x="1737" y="621611"/>
                </a:lnTo>
                <a:lnTo>
                  <a:pt x="0" y="669417"/>
                </a:lnTo>
                <a:lnTo>
                  <a:pt x="1737" y="717238"/>
                </a:lnTo>
                <a:lnTo>
                  <a:pt x="6873" y="764150"/>
                </a:lnTo>
                <a:lnTo>
                  <a:pt x="15289" y="810040"/>
                </a:lnTo>
                <a:lnTo>
                  <a:pt x="26868" y="854795"/>
                </a:lnTo>
                <a:lnTo>
                  <a:pt x="41493" y="898302"/>
                </a:lnTo>
                <a:lnTo>
                  <a:pt x="59048" y="940447"/>
                </a:lnTo>
                <a:lnTo>
                  <a:pt x="79415" y="981117"/>
                </a:lnTo>
                <a:lnTo>
                  <a:pt x="102476" y="1020199"/>
                </a:lnTo>
                <a:lnTo>
                  <a:pt x="128116" y="1057580"/>
                </a:lnTo>
                <a:lnTo>
                  <a:pt x="156216" y="1093147"/>
                </a:lnTo>
                <a:lnTo>
                  <a:pt x="186659" y="1126786"/>
                </a:lnTo>
                <a:lnTo>
                  <a:pt x="219329" y="1158384"/>
                </a:lnTo>
                <a:lnTo>
                  <a:pt x="254109" y="1187829"/>
                </a:lnTo>
                <a:lnTo>
                  <a:pt x="290880" y="1215006"/>
                </a:lnTo>
                <a:lnTo>
                  <a:pt x="329527" y="1239803"/>
                </a:lnTo>
                <a:lnTo>
                  <a:pt x="369931" y="1262107"/>
                </a:lnTo>
                <a:lnTo>
                  <a:pt x="411977" y="1281804"/>
                </a:lnTo>
                <a:lnTo>
                  <a:pt x="455546" y="1298781"/>
                </a:lnTo>
                <a:lnTo>
                  <a:pt x="500522" y="1312926"/>
                </a:lnTo>
                <a:lnTo>
                  <a:pt x="546787" y="1324124"/>
                </a:lnTo>
                <a:lnTo>
                  <a:pt x="594225" y="1332263"/>
                </a:lnTo>
                <a:lnTo>
                  <a:pt x="642718" y="1337229"/>
                </a:lnTo>
                <a:lnTo>
                  <a:pt x="692150" y="1338910"/>
                </a:lnTo>
                <a:lnTo>
                  <a:pt x="741566" y="1337229"/>
                </a:lnTo>
                <a:lnTo>
                  <a:pt x="790046" y="1332263"/>
                </a:lnTo>
                <a:lnTo>
                  <a:pt x="837474" y="1324124"/>
                </a:lnTo>
                <a:lnTo>
                  <a:pt x="883732" y="1312926"/>
                </a:lnTo>
                <a:lnTo>
                  <a:pt x="928702" y="1298781"/>
                </a:lnTo>
                <a:lnTo>
                  <a:pt x="972268" y="1281804"/>
                </a:lnTo>
                <a:lnTo>
                  <a:pt x="1014311" y="1262107"/>
                </a:lnTo>
                <a:lnTo>
                  <a:pt x="1054716" y="1239803"/>
                </a:lnTo>
                <a:lnTo>
                  <a:pt x="1093364" y="1215006"/>
                </a:lnTo>
                <a:lnTo>
                  <a:pt x="1130138" y="1187829"/>
                </a:lnTo>
                <a:lnTo>
                  <a:pt x="1164920" y="1158384"/>
                </a:lnTo>
                <a:lnTo>
                  <a:pt x="1197594" y="1126786"/>
                </a:lnTo>
                <a:lnTo>
                  <a:pt x="1228043" y="1093147"/>
                </a:lnTo>
                <a:lnTo>
                  <a:pt x="1256148" y="1057580"/>
                </a:lnTo>
                <a:lnTo>
                  <a:pt x="1281793" y="1020199"/>
                </a:lnTo>
                <a:lnTo>
                  <a:pt x="1304860" y="981117"/>
                </a:lnTo>
                <a:lnTo>
                  <a:pt x="1325232" y="940447"/>
                </a:lnTo>
                <a:lnTo>
                  <a:pt x="1342791" y="898302"/>
                </a:lnTo>
                <a:lnTo>
                  <a:pt x="1357422" y="854795"/>
                </a:lnTo>
                <a:lnTo>
                  <a:pt x="1369005" y="810040"/>
                </a:lnTo>
                <a:lnTo>
                  <a:pt x="1377424" y="764150"/>
                </a:lnTo>
                <a:lnTo>
                  <a:pt x="1382561" y="717238"/>
                </a:lnTo>
                <a:lnTo>
                  <a:pt x="1384300" y="669417"/>
                </a:lnTo>
                <a:lnTo>
                  <a:pt x="1382561" y="621611"/>
                </a:lnTo>
                <a:lnTo>
                  <a:pt x="1377424" y="574712"/>
                </a:lnTo>
                <a:lnTo>
                  <a:pt x="1369005" y="528834"/>
                </a:lnTo>
                <a:lnTo>
                  <a:pt x="1357422" y="484089"/>
                </a:lnTo>
                <a:lnTo>
                  <a:pt x="1342791" y="440591"/>
                </a:lnTo>
                <a:lnTo>
                  <a:pt x="1325232" y="398453"/>
                </a:lnTo>
                <a:lnTo>
                  <a:pt x="1304860" y="357789"/>
                </a:lnTo>
                <a:lnTo>
                  <a:pt x="1281793" y="318712"/>
                </a:lnTo>
                <a:lnTo>
                  <a:pt x="1256148" y="281334"/>
                </a:lnTo>
                <a:lnTo>
                  <a:pt x="1228043" y="245770"/>
                </a:lnTo>
                <a:lnTo>
                  <a:pt x="1197594" y="212132"/>
                </a:lnTo>
                <a:lnTo>
                  <a:pt x="1164920" y="180535"/>
                </a:lnTo>
                <a:lnTo>
                  <a:pt x="1130138" y="151091"/>
                </a:lnTo>
                <a:lnTo>
                  <a:pt x="1093364" y="123913"/>
                </a:lnTo>
                <a:lnTo>
                  <a:pt x="1054716" y="99115"/>
                </a:lnTo>
                <a:lnTo>
                  <a:pt x="1014311" y="76810"/>
                </a:lnTo>
                <a:lnTo>
                  <a:pt x="972268" y="57111"/>
                </a:lnTo>
                <a:lnTo>
                  <a:pt x="928702" y="40133"/>
                </a:lnTo>
                <a:lnTo>
                  <a:pt x="883732" y="25987"/>
                </a:lnTo>
                <a:lnTo>
                  <a:pt x="837474" y="14787"/>
                </a:lnTo>
                <a:lnTo>
                  <a:pt x="790046" y="6647"/>
                </a:lnTo>
                <a:lnTo>
                  <a:pt x="741566" y="1680"/>
                </a:lnTo>
                <a:lnTo>
                  <a:pt x="6921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36903" y="1752600"/>
            <a:ext cx="1837944" cy="1714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201737" y="1786382"/>
            <a:ext cx="1384935" cy="1339215"/>
          </a:xfrm>
          <a:custGeom>
            <a:avLst/>
            <a:gdLst/>
            <a:ahLst/>
            <a:cxnLst/>
            <a:rect l="l" t="t" r="r" b="b"/>
            <a:pathLst>
              <a:path w="1384935" h="1339214">
                <a:moveTo>
                  <a:pt x="692213" y="0"/>
                </a:moveTo>
                <a:lnTo>
                  <a:pt x="642781" y="1680"/>
                </a:lnTo>
                <a:lnTo>
                  <a:pt x="594287" y="6647"/>
                </a:lnTo>
                <a:lnTo>
                  <a:pt x="546848" y="14788"/>
                </a:lnTo>
                <a:lnTo>
                  <a:pt x="500580" y="25987"/>
                </a:lnTo>
                <a:lnTo>
                  <a:pt x="455602" y="40134"/>
                </a:lnTo>
                <a:lnTo>
                  <a:pt x="412030" y="57114"/>
                </a:lnTo>
                <a:lnTo>
                  <a:pt x="369981" y="76813"/>
                </a:lnTo>
                <a:lnTo>
                  <a:pt x="329573" y="99120"/>
                </a:lnTo>
                <a:lnTo>
                  <a:pt x="290922" y="123920"/>
                </a:lnTo>
                <a:lnTo>
                  <a:pt x="254147" y="151101"/>
                </a:lnTo>
                <a:lnTo>
                  <a:pt x="219363" y="180549"/>
                </a:lnTo>
                <a:lnTo>
                  <a:pt x="186689" y="212151"/>
                </a:lnTo>
                <a:lnTo>
                  <a:pt x="156241" y="245793"/>
                </a:lnTo>
                <a:lnTo>
                  <a:pt x="128137" y="281363"/>
                </a:lnTo>
                <a:lnTo>
                  <a:pt x="102494" y="318747"/>
                </a:lnTo>
                <a:lnTo>
                  <a:pt x="79429" y="357832"/>
                </a:lnTo>
                <a:lnTo>
                  <a:pt x="59059" y="398505"/>
                </a:lnTo>
                <a:lnTo>
                  <a:pt x="41501" y="440652"/>
                </a:lnTo>
                <a:lnTo>
                  <a:pt x="26873" y="484161"/>
                </a:lnTo>
                <a:lnTo>
                  <a:pt x="15292" y="528917"/>
                </a:lnTo>
                <a:lnTo>
                  <a:pt x="6874" y="574809"/>
                </a:lnTo>
                <a:lnTo>
                  <a:pt x="1738" y="621722"/>
                </a:lnTo>
                <a:lnTo>
                  <a:pt x="0" y="669543"/>
                </a:lnTo>
                <a:lnTo>
                  <a:pt x="1738" y="717349"/>
                </a:lnTo>
                <a:lnTo>
                  <a:pt x="6874" y="764248"/>
                </a:lnTo>
                <a:lnTo>
                  <a:pt x="15292" y="810126"/>
                </a:lnTo>
                <a:lnTo>
                  <a:pt x="26873" y="854871"/>
                </a:lnTo>
                <a:lnTo>
                  <a:pt x="41501" y="898369"/>
                </a:lnTo>
                <a:lnTo>
                  <a:pt x="59059" y="940507"/>
                </a:lnTo>
                <a:lnTo>
                  <a:pt x="79429" y="981171"/>
                </a:lnTo>
                <a:lnTo>
                  <a:pt x="102494" y="1020248"/>
                </a:lnTo>
                <a:lnTo>
                  <a:pt x="128137" y="1057626"/>
                </a:lnTo>
                <a:lnTo>
                  <a:pt x="156241" y="1093190"/>
                </a:lnTo>
                <a:lnTo>
                  <a:pt x="186689" y="1126828"/>
                </a:lnTo>
                <a:lnTo>
                  <a:pt x="219363" y="1158425"/>
                </a:lnTo>
                <a:lnTo>
                  <a:pt x="254147" y="1187869"/>
                </a:lnTo>
                <a:lnTo>
                  <a:pt x="290922" y="1215047"/>
                </a:lnTo>
                <a:lnTo>
                  <a:pt x="329573" y="1239845"/>
                </a:lnTo>
                <a:lnTo>
                  <a:pt x="369981" y="1262150"/>
                </a:lnTo>
                <a:lnTo>
                  <a:pt x="412030" y="1281849"/>
                </a:lnTo>
                <a:lnTo>
                  <a:pt x="455602" y="1298827"/>
                </a:lnTo>
                <a:lnTo>
                  <a:pt x="500580" y="1312973"/>
                </a:lnTo>
                <a:lnTo>
                  <a:pt x="546848" y="1324173"/>
                </a:lnTo>
                <a:lnTo>
                  <a:pt x="594287" y="1332313"/>
                </a:lnTo>
                <a:lnTo>
                  <a:pt x="642781" y="1337280"/>
                </a:lnTo>
                <a:lnTo>
                  <a:pt x="692213" y="1338960"/>
                </a:lnTo>
                <a:lnTo>
                  <a:pt x="741629" y="1337280"/>
                </a:lnTo>
                <a:lnTo>
                  <a:pt x="790110" y="1332313"/>
                </a:lnTo>
                <a:lnTo>
                  <a:pt x="837538" y="1324173"/>
                </a:lnTo>
                <a:lnTo>
                  <a:pt x="883795" y="1312973"/>
                </a:lnTo>
                <a:lnTo>
                  <a:pt x="928766" y="1298827"/>
                </a:lnTo>
                <a:lnTo>
                  <a:pt x="972331" y="1281849"/>
                </a:lnTo>
                <a:lnTo>
                  <a:pt x="1014375" y="1262150"/>
                </a:lnTo>
                <a:lnTo>
                  <a:pt x="1054779" y="1239845"/>
                </a:lnTo>
                <a:lnTo>
                  <a:pt x="1093427" y="1215047"/>
                </a:lnTo>
                <a:lnTo>
                  <a:pt x="1130201" y="1187869"/>
                </a:lnTo>
                <a:lnTo>
                  <a:pt x="1164984" y="1158425"/>
                </a:lnTo>
                <a:lnTo>
                  <a:pt x="1197658" y="1126828"/>
                </a:lnTo>
                <a:lnTo>
                  <a:pt x="1228106" y="1093190"/>
                </a:lnTo>
                <a:lnTo>
                  <a:pt x="1256211" y="1057626"/>
                </a:lnTo>
                <a:lnTo>
                  <a:pt x="1281856" y="1020248"/>
                </a:lnTo>
                <a:lnTo>
                  <a:pt x="1304923" y="981171"/>
                </a:lnTo>
                <a:lnTo>
                  <a:pt x="1325295" y="940507"/>
                </a:lnTo>
                <a:lnTo>
                  <a:pt x="1342855" y="898369"/>
                </a:lnTo>
                <a:lnTo>
                  <a:pt x="1357485" y="854871"/>
                </a:lnTo>
                <a:lnTo>
                  <a:pt x="1369068" y="810126"/>
                </a:lnTo>
                <a:lnTo>
                  <a:pt x="1377487" y="764248"/>
                </a:lnTo>
                <a:lnTo>
                  <a:pt x="1382624" y="717349"/>
                </a:lnTo>
                <a:lnTo>
                  <a:pt x="1384363" y="669543"/>
                </a:lnTo>
                <a:lnTo>
                  <a:pt x="1382624" y="621722"/>
                </a:lnTo>
                <a:lnTo>
                  <a:pt x="1377487" y="574809"/>
                </a:lnTo>
                <a:lnTo>
                  <a:pt x="1369068" y="528917"/>
                </a:lnTo>
                <a:lnTo>
                  <a:pt x="1357485" y="484161"/>
                </a:lnTo>
                <a:lnTo>
                  <a:pt x="1342855" y="440652"/>
                </a:lnTo>
                <a:lnTo>
                  <a:pt x="1325295" y="398505"/>
                </a:lnTo>
                <a:lnTo>
                  <a:pt x="1304923" y="357832"/>
                </a:lnTo>
                <a:lnTo>
                  <a:pt x="1281856" y="318747"/>
                </a:lnTo>
                <a:lnTo>
                  <a:pt x="1256211" y="281363"/>
                </a:lnTo>
                <a:lnTo>
                  <a:pt x="1228106" y="245793"/>
                </a:lnTo>
                <a:lnTo>
                  <a:pt x="1197658" y="212151"/>
                </a:lnTo>
                <a:lnTo>
                  <a:pt x="1164984" y="180549"/>
                </a:lnTo>
                <a:lnTo>
                  <a:pt x="1130201" y="151101"/>
                </a:lnTo>
                <a:lnTo>
                  <a:pt x="1093427" y="123920"/>
                </a:lnTo>
                <a:lnTo>
                  <a:pt x="1054779" y="99120"/>
                </a:lnTo>
                <a:lnTo>
                  <a:pt x="1014375" y="76813"/>
                </a:lnTo>
                <a:lnTo>
                  <a:pt x="972331" y="57114"/>
                </a:lnTo>
                <a:lnTo>
                  <a:pt x="928766" y="40134"/>
                </a:lnTo>
                <a:lnTo>
                  <a:pt x="883795" y="25987"/>
                </a:lnTo>
                <a:lnTo>
                  <a:pt x="837538" y="14788"/>
                </a:lnTo>
                <a:lnTo>
                  <a:pt x="790110" y="6647"/>
                </a:lnTo>
                <a:lnTo>
                  <a:pt x="741629" y="1680"/>
                </a:lnTo>
                <a:lnTo>
                  <a:pt x="69221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798320" y="1459991"/>
            <a:ext cx="586740" cy="5684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576577" y="1441704"/>
            <a:ext cx="645160" cy="1445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9415">
              <a:lnSpc>
                <a:spcPct val="100000"/>
              </a:lnSpc>
            </a:pPr>
            <a:r>
              <a:rPr sz="360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3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sz="2400" spc="-5" dirty="0">
                <a:solidFill>
                  <a:srgbClr val="7E7E7E"/>
                </a:solidFill>
                <a:latin typeface="Microsoft YaHei"/>
                <a:cs typeface="Microsoft YaHei"/>
              </a:rPr>
              <a:t>数据</a:t>
            </a:r>
            <a:endParaRPr sz="2400">
              <a:latin typeface="Microsoft YaHei"/>
              <a:cs typeface="Microsoft YaHei"/>
            </a:endParaRPr>
          </a:p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sz="2400" dirty="0">
                <a:solidFill>
                  <a:srgbClr val="7E7E7E"/>
                </a:solidFill>
                <a:latin typeface="Microsoft YaHei"/>
                <a:cs typeface="Microsoft YaHei"/>
              </a:rPr>
              <a:t>收集</a:t>
            </a:r>
            <a:endParaRPr sz="2400">
              <a:latin typeface="Microsoft YaHei"/>
              <a:cs typeface="Microsoft YaHe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314700" y="2398776"/>
            <a:ext cx="586739" cy="56692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3320034" y="2380233"/>
            <a:ext cx="635000" cy="152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48895" algn="ctr">
              <a:lnSpc>
                <a:spcPct val="100000"/>
              </a:lnSpc>
            </a:pPr>
            <a:r>
              <a:rPr sz="360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3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960"/>
              </a:spcBef>
            </a:pPr>
            <a:r>
              <a:rPr sz="2400" spc="-5" dirty="0">
                <a:solidFill>
                  <a:srgbClr val="7E7E7E"/>
                </a:solidFill>
                <a:latin typeface="Microsoft YaHei"/>
                <a:cs typeface="Microsoft YaHei"/>
              </a:rPr>
              <a:t>数据</a:t>
            </a:r>
            <a:endParaRPr sz="2400">
              <a:latin typeface="Microsoft YaHei"/>
              <a:cs typeface="Microsoft YaHei"/>
            </a:endParaRPr>
          </a:p>
          <a:p>
            <a:pPr algn="ctr">
              <a:lnSpc>
                <a:spcPct val="100000"/>
              </a:lnSpc>
              <a:spcBef>
                <a:spcPts val="865"/>
              </a:spcBef>
            </a:pPr>
            <a:r>
              <a:rPr sz="2400" dirty="0">
                <a:solidFill>
                  <a:srgbClr val="7E7E7E"/>
                </a:solidFill>
                <a:latin typeface="Microsoft YaHei"/>
                <a:cs typeface="Microsoft YaHei"/>
              </a:rPr>
              <a:t>整理</a:t>
            </a:r>
            <a:endParaRPr sz="2400">
              <a:latin typeface="Microsoft YaHei"/>
              <a:cs typeface="Microsoft YaHei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454837" y="490220"/>
            <a:ext cx="8234680" cy="4387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696210" algn="l"/>
                <a:tab pos="8221345" algn="l"/>
              </a:tabLst>
            </a:pPr>
            <a:r>
              <a:rPr b="0" u="sng" spc="-5" dirty="0">
                <a:latin typeface="Times New Roman"/>
                <a:cs typeface="Times New Roman"/>
              </a:rPr>
              <a:t> 	</a:t>
            </a:r>
            <a:r>
              <a:rPr lang="zh-CN" altLang="en-US" u="sng" spc="-1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</a:rPr>
              <a:t>大</a:t>
            </a:r>
            <a:r>
              <a:rPr u="sng" spc="-10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数据处理过程</a:t>
            </a:r>
            <a:r>
              <a:rPr u="sng" spc="-10" dirty="0"/>
              <a:t>	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8141334" y="459866"/>
            <a:ext cx="135890" cy="226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FFFFFF"/>
                </a:solidFill>
                <a:latin typeface="Microsoft YaHei"/>
                <a:cs typeface="Microsoft YaHei"/>
              </a:rPr>
              <a:t>2</a:t>
            </a:r>
            <a:endParaRPr sz="1400">
              <a:latin typeface="Microsoft YaHei"/>
              <a:cs typeface="Microsoft YaHei"/>
            </a:endParaRPr>
          </a:p>
        </p:txBody>
      </p:sp>
    </p:spTree>
    <p:extLst>
      <p:ext uri="{BB962C8B-B14F-4D97-AF65-F5344CB8AC3E}">
        <p14:creationId xmlns:p14="http://schemas.microsoft.com/office/powerpoint/2010/main" val="15771091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64640">
              <a:lnSpc>
                <a:spcPct val="100000"/>
              </a:lnSpc>
            </a:pPr>
            <a:r>
              <a:rPr spc="-5" dirty="0"/>
              <a:t>创建时间序列</a:t>
            </a:r>
          </a:p>
        </p:txBody>
      </p:sp>
      <p:sp>
        <p:nvSpPr>
          <p:cNvPr id="3" name="object 3"/>
          <p:cNvSpPr/>
          <p:nvPr/>
        </p:nvSpPr>
        <p:spPr>
          <a:xfrm>
            <a:off x="467537" y="987552"/>
            <a:ext cx="8137525" cy="3744595"/>
          </a:xfrm>
          <a:custGeom>
            <a:avLst/>
            <a:gdLst/>
            <a:ahLst/>
            <a:cxnLst/>
            <a:rect l="l" t="t" r="r" b="b"/>
            <a:pathLst>
              <a:path w="8137525" h="3744595">
                <a:moveTo>
                  <a:pt x="0" y="0"/>
                </a:moveTo>
                <a:lnTo>
                  <a:pt x="0" y="3744442"/>
                </a:lnTo>
                <a:lnTo>
                  <a:pt x="8136966" y="3744442"/>
                </a:lnTo>
              </a:path>
            </a:pathLst>
          </a:custGeom>
          <a:ln w="9525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46303" y="1233170"/>
            <a:ext cx="6061710" cy="3474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90"/>
              </a:lnSpc>
            </a:pPr>
            <a:r>
              <a:rPr sz="1400" spc="-5" dirty="0">
                <a:latin typeface="Calibri"/>
                <a:cs typeface="Calibri"/>
              </a:rPr>
              <a:t>&gt;&gt;&gt; </a:t>
            </a:r>
            <a:r>
              <a:rPr sz="1400" spc="-5" dirty="0">
                <a:solidFill>
                  <a:srgbClr val="F79546"/>
                </a:solidFill>
                <a:latin typeface="Calibri"/>
                <a:cs typeface="Calibri"/>
              </a:rPr>
              <a:t>import </a:t>
            </a:r>
            <a:r>
              <a:rPr sz="1400" spc="-5" dirty="0">
                <a:latin typeface="Calibri"/>
                <a:cs typeface="Calibri"/>
              </a:rPr>
              <a:t>pandas </a:t>
            </a:r>
            <a:r>
              <a:rPr sz="1400" spc="-5" dirty="0">
                <a:solidFill>
                  <a:srgbClr val="F79546"/>
                </a:solidFill>
                <a:latin typeface="Calibri"/>
                <a:cs typeface="Calibri"/>
              </a:rPr>
              <a:t>as</a:t>
            </a:r>
            <a:r>
              <a:rPr sz="1400" spc="-20" dirty="0">
                <a:solidFill>
                  <a:srgbClr val="F79546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pd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ts val="1500"/>
              </a:lnSpc>
            </a:pPr>
            <a:r>
              <a:rPr sz="1400" spc="-5" dirty="0">
                <a:latin typeface="Calibri"/>
                <a:cs typeface="Calibri"/>
              </a:rPr>
              <a:t>&gt;&gt;&gt; </a:t>
            </a:r>
            <a:r>
              <a:rPr sz="1400" spc="-10" dirty="0">
                <a:latin typeface="Calibri"/>
                <a:cs typeface="Calibri"/>
              </a:rPr>
              <a:t>dates </a:t>
            </a:r>
            <a:r>
              <a:rPr sz="1400" dirty="0">
                <a:latin typeface="Calibri"/>
                <a:cs typeface="Calibri"/>
              </a:rPr>
              <a:t>= </a:t>
            </a:r>
            <a:r>
              <a:rPr sz="1400" spc="-5" dirty="0">
                <a:latin typeface="Calibri"/>
                <a:cs typeface="Calibri"/>
              </a:rPr>
              <a:t>pd.date_range(</a:t>
            </a:r>
            <a:r>
              <a:rPr sz="1400" spc="-5" dirty="0">
                <a:solidFill>
                  <a:srgbClr val="9BBA58"/>
                </a:solidFill>
                <a:latin typeface="Calibri"/>
                <a:cs typeface="Calibri"/>
              </a:rPr>
              <a:t>'20141001'</a:t>
            </a:r>
            <a:r>
              <a:rPr sz="1400" spc="-5" dirty="0">
                <a:latin typeface="Calibri"/>
                <a:cs typeface="Calibri"/>
              </a:rPr>
              <a:t>,</a:t>
            </a:r>
            <a:r>
              <a:rPr sz="1400" spc="6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periods=7)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ts val="1500"/>
              </a:lnSpc>
            </a:pPr>
            <a:r>
              <a:rPr sz="1400" spc="-5" dirty="0">
                <a:latin typeface="Calibri"/>
                <a:cs typeface="Calibri"/>
              </a:rPr>
              <a:t>&gt;&gt;&gt;</a:t>
            </a:r>
            <a:r>
              <a:rPr sz="1400" spc="-6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dates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ts val="1500"/>
              </a:lnSpc>
            </a:pPr>
            <a:r>
              <a:rPr sz="1400" dirty="0">
                <a:solidFill>
                  <a:srgbClr val="006FC0"/>
                </a:solidFill>
                <a:latin typeface="Calibri"/>
                <a:cs typeface="Calibri"/>
              </a:rPr>
              <a:t>&lt;class</a:t>
            </a:r>
            <a:r>
              <a:rPr sz="1400" spc="-5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006FC0"/>
                </a:solidFill>
                <a:latin typeface="Calibri"/>
                <a:cs typeface="Calibri"/>
              </a:rPr>
              <a:t>'pandas.tseries.index.DatetimeIndex'&gt;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ts val="1500"/>
              </a:lnSpc>
            </a:pPr>
            <a:r>
              <a:rPr sz="1400" spc="-5" dirty="0">
                <a:solidFill>
                  <a:srgbClr val="006FC0"/>
                </a:solidFill>
                <a:latin typeface="Calibri"/>
                <a:cs typeface="Calibri"/>
              </a:rPr>
              <a:t>[2014-10-01, </a:t>
            </a:r>
            <a:r>
              <a:rPr sz="1400" dirty="0">
                <a:solidFill>
                  <a:srgbClr val="006FC0"/>
                </a:solidFill>
                <a:latin typeface="Calibri"/>
                <a:cs typeface="Calibri"/>
              </a:rPr>
              <a:t>...,</a:t>
            </a:r>
            <a:r>
              <a:rPr sz="1400" spc="-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006FC0"/>
                </a:solidFill>
                <a:latin typeface="Calibri"/>
                <a:cs typeface="Calibri"/>
              </a:rPr>
              <a:t>2014-10-07]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ts val="1500"/>
              </a:lnSpc>
            </a:pPr>
            <a:r>
              <a:rPr sz="1400" spc="-10" dirty="0">
                <a:solidFill>
                  <a:srgbClr val="006FC0"/>
                </a:solidFill>
                <a:latin typeface="Calibri"/>
                <a:cs typeface="Calibri"/>
              </a:rPr>
              <a:t>Length: </a:t>
            </a:r>
            <a:r>
              <a:rPr sz="1400" spc="-5" dirty="0">
                <a:solidFill>
                  <a:srgbClr val="006FC0"/>
                </a:solidFill>
                <a:latin typeface="Calibri"/>
                <a:cs typeface="Calibri"/>
              </a:rPr>
              <a:t>7, </a:t>
            </a:r>
            <a:r>
              <a:rPr sz="1400" spc="-10" dirty="0">
                <a:solidFill>
                  <a:srgbClr val="006FC0"/>
                </a:solidFill>
                <a:latin typeface="Calibri"/>
                <a:cs typeface="Calibri"/>
              </a:rPr>
              <a:t>Freq: </a:t>
            </a:r>
            <a:r>
              <a:rPr sz="1400" spc="-20" dirty="0">
                <a:solidFill>
                  <a:srgbClr val="006FC0"/>
                </a:solidFill>
                <a:latin typeface="Calibri"/>
                <a:cs typeface="Calibri"/>
              </a:rPr>
              <a:t>D, </a:t>
            </a:r>
            <a:r>
              <a:rPr sz="1400" spc="-10" dirty="0">
                <a:solidFill>
                  <a:srgbClr val="006FC0"/>
                </a:solidFill>
                <a:latin typeface="Calibri"/>
                <a:cs typeface="Calibri"/>
              </a:rPr>
              <a:t>Timezone:</a:t>
            </a:r>
            <a:r>
              <a:rPr sz="1400" spc="4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006FC0"/>
                </a:solidFill>
                <a:latin typeface="Calibri"/>
                <a:cs typeface="Calibri"/>
              </a:rPr>
              <a:t>None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ts val="1500"/>
              </a:lnSpc>
            </a:pPr>
            <a:r>
              <a:rPr sz="1400" spc="-5" dirty="0">
                <a:latin typeface="Calibri"/>
                <a:cs typeface="Calibri"/>
              </a:rPr>
              <a:t>&gt;&gt;&gt; </a:t>
            </a:r>
            <a:r>
              <a:rPr sz="1400" spc="-5" dirty="0">
                <a:solidFill>
                  <a:srgbClr val="F79546"/>
                </a:solidFill>
                <a:latin typeface="Calibri"/>
                <a:cs typeface="Calibri"/>
              </a:rPr>
              <a:t>import </a:t>
            </a:r>
            <a:r>
              <a:rPr sz="1400" spc="-10" dirty="0">
                <a:latin typeface="Calibri"/>
                <a:cs typeface="Calibri"/>
              </a:rPr>
              <a:t>numpy </a:t>
            </a:r>
            <a:r>
              <a:rPr sz="1400" spc="-5" dirty="0">
                <a:solidFill>
                  <a:srgbClr val="F79546"/>
                </a:solidFill>
                <a:latin typeface="Calibri"/>
                <a:cs typeface="Calibri"/>
              </a:rPr>
              <a:t>as</a:t>
            </a:r>
            <a:r>
              <a:rPr sz="1400" spc="-15" dirty="0">
                <a:solidFill>
                  <a:srgbClr val="F79546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np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ts val="1500"/>
              </a:lnSpc>
            </a:pPr>
            <a:r>
              <a:rPr sz="1400" spc="-5" dirty="0">
                <a:latin typeface="Calibri"/>
                <a:cs typeface="Calibri"/>
              </a:rPr>
              <a:t>&gt;&gt;&gt; </a:t>
            </a:r>
            <a:r>
              <a:rPr sz="1400" spc="-10" dirty="0">
                <a:latin typeface="Calibri"/>
                <a:cs typeface="Calibri"/>
              </a:rPr>
              <a:t>dates </a:t>
            </a:r>
            <a:r>
              <a:rPr sz="1400" dirty="0">
                <a:latin typeface="Calibri"/>
                <a:cs typeface="Calibri"/>
              </a:rPr>
              <a:t>= </a:t>
            </a:r>
            <a:r>
              <a:rPr sz="1400" spc="-10" dirty="0">
                <a:latin typeface="Calibri"/>
                <a:cs typeface="Calibri"/>
              </a:rPr>
              <a:t>pd.DataFrame(np.random.randn(7,3),index=dates,columns </a:t>
            </a:r>
            <a:r>
              <a:rPr sz="1400" dirty="0">
                <a:latin typeface="Calibri"/>
                <a:cs typeface="Calibri"/>
              </a:rPr>
              <a:t>=</a:t>
            </a:r>
            <a:r>
              <a:rPr sz="1400" spc="270" dirty="0"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6F2F9F"/>
                </a:solidFill>
                <a:latin typeface="Calibri"/>
                <a:cs typeface="Calibri"/>
              </a:rPr>
              <a:t>list</a:t>
            </a:r>
            <a:r>
              <a:rPr sz="1400" spc="-5" dirty="0">
                <a:latin typeface="Calibri"/>
                <a:cs typeface="Calibri"/>
              </a:rPr>
              <a:t>(</a:t>
            </a:r>
            <a:r>
              <a:rPr sz="1400" spc="-5" dirty="0">
                <a:solidFill>
                  <a:srgbClr val="9BBA58"/>
                </a:solidFill>
                <a:latin typeface="Calibri"/>
                <a:cs typeface="Calibri"/>
              </a:rPr>
              <a:t>'ABC'</a:t>
            </a:r>
            <a:r>
              <a:rPr sz="1400" spc="-5" dirty="0">
                <a:latin typeface="Calibri"/>
                <a:cs typeface="Calibri"/>
              </a:rPr>
              <a:t>))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ts val="1500"/>
              </a:lnSpc>
            </a:pPr>
            <a:r>
              <a:rPr sz="1400" spc="-5" dirty="0">
                <a:latin typeface="Calibri"/>
                <a:cs typeface="Calibri"/>
              </a:rPr>
              <a:t>&gt;&gt;&gt;</a:t>
            </a:r>
            <a:r>
              <a:rPr sz="1400" spc="-7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dates</a:t>
            </a:r>
            <a:endParaRPr sz="1400">
              <a:latin typeface="Calibri"/>
              <a:cs typeface="Calibri"/>
            </a:endParaRPr>
          </a:p>
          <a:p>
            <a:pPr marL="12700" marR="2924810" indent="1469390">
              <a:lnSpc>
                <a:spcPts val="1500"/>
              </a:lnSpc>
              <a:spcBef>
                <a:spcPts val="110"/>
              </a:spcBef>
              <a:tabLst>
                <a:tab pos="2258060" algn="l"/>
                <a:tab pos="3028315" algn="l"/>
              </a:tabLst>
            </a:pPr>
            <a:r>
              <a:rPr sz="1400" dirty="0">
                <a:solidFill>
                  <a:srgbClr val="006FC0"/>
                </a:solidFill>
                <a:latin typeface="Calibri"/>
                <a:cs typeface="Calibri"/>
              </a:rPr>
              <a:t>A	B	C  </a:t>
            </a:r>
            <a:r>
              <a:rPr sz="1400" spc="-5" dirty="0">
                <a:solidFill>
                  <a:srgbClr val="006FC0"/>
                </a:solidFill>
                <a:latin typeface="Calibri"/>
                <a:cs typeface="Calibri"/>
              </a:rPr>
              <a:t>2014-10-01  1.302600 -1.214708 </a:t>
            </a:r>
            <a:r>
              <a:rPr sz="1400" spc="7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006FC0"/>
                </a:solidFill>
                <a:latin typeface="Calibri"/>
                <a:cs typeface="Calibri"/>
              </a:rPr>
              <a:t>1.411628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ts val="1390"/>
              </a:lnSpc>
            </a:pPr>
            <a:r>
              <a:rPr sz="1400" spc="-5" dirty="0">
                <a:solidFill>
                  <a:srgbClr val="006FC0"/>
                </a:solidFill>
                <a:latin typeface="Calibri"/>
                <a:cs typeface="Calibri"/>
              </a:rPr>
              <a:t>2014-10-02 -0.512343  2.277474 </a:t>
            </a:r>
            <a:r>
              <a:rPr sz="1400" spc="7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006FC0"/>
                </a:solidFill>
                <a:latin typeface="Calibri"/>
                <a:cs typeface="Calibri"/>
              </a:rPr>
              <a:t>0.403811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ts val="1500"/>
              </a:lnSpc>
            </a:pPr>
            <a:r>
              <a:rPr sz="1400" spc="-5" dirty="0">
                <a:solidFill>
                  <a:srgbClr val="006FC0"/>
                </a:solidFill>
                <a:latin typeface="Calibri"/>
                <a:cs typeface="Calibri"/>
              </a:rPr>
              <a:t>2014-10-03 -0.788498 -0.217161 </a:t>
            </a:r>
            <a:r>
              <a:rPr sz="1400" spc="6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006FC0"/>
                </a:solidFill>
                <a:latin typeface="Calibri"/>
                <a:cs typeface="Calibri"/>
              </a:rPr>
              <a:t>0.173284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ts val="1500"/>
              </a:lnSpc>
            </a:pPr>
            <a:r>
              <a:rPr sz="1400" spc="-5" dirty="0">
                <a:solidFill>
                  <a:srgbClr val="006FC0"/>
                </a:solidFill>
                <a:latin typeface="Calibri"/>
                <a:cs typeface="Calibri"/>
              </a:rPr>
              <a:t>2014-10-04  1.042167 -0.453329</a:t>
            </a:r>
            <a:r>
              <a:rPr sz="1400" spc="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006FC0"/>
                </a:solidFill>
                <a:latin typeface="Calibri"/>
                <a:cs typeface="Calibri"/>
              </a:rPr>
              <a:t>-2.107163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ts val="1500"/>
              </a:lnSpc>
            </a:pPr>
            <a:r>
              <a:rPr sz="1400" spc="-5" dirty="0">
                <a:solidFill>
                  <a:srgbClr val="006FC0"/>
                </a:solidFill>
                <a:latin typeface="Calibri"/>
                <a:cs typeface="Calibri"/>
              </a:rPr>
              <a:t>2014-10-05 -1.628075  1.663377 </a:t>
            </a:r>
            <a:r>
              <a:rPr sz="1400" spc="7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006FC0"/>
                </a:solidFill>
                <a:latin typeface="Calibri"/>
                <a:cs typeface="Calibri"/>
              </a:rPr>
              <a:t>0.943582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ts val="1500"/>
              </a:lnSpc>
            </a:pPr>
            <a:r>
              <a:rPr sz="1400" spc="-5" dirty="0">
                <a:solidFill>
                  <a:srgbClr val="006FC0"/>
                </a:solidFill>
                <a:latin typeface="Calibri"/>
                <a:cs typeface="Calibri"/>
              </a:rPr>
              <a:t>2014-10-06 -0.091034  0.335884 </a:t>
            </a:r>
            <a:r>
              <a:rPr sz="1400" spc="7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006FC0"/>
                </a:solidFill>
                <a:latin typeface="Calibri"/>
                <a:cs typeface="Calibri"/>
              </a:rPr>
              <a:t>2.455431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ts val="1500"/>
              </a:lnSpc>
            </a:pPr>
            <a:r>
              <a:rPr sz="1400" spc="-5" dirty="0">
                <a:solidFill>
                  <a:srgbClr val="006FC0"/>
                </a:solidFill>
                <a:latin typeface="Calibri"/>
                <a:cs typeface="Calibri"/>
              </a:rPr>
              <a:t>2014-10-07 -0.679055 -0.865973 </a:t>
            </a:r>
            <a:r>
              <a:rPr sz="1400" spc="7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006FC0"/>
                </a:solidFill>
                <a:latin typeface="Calibri"/>
                <a:cs typeface="Calibri"/>
              </a:rPr>
              <a:t>0.246970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ts val="1590"/>
              </a:lnSpc>
            </a:pPr>
            <a:r>
              <a:rPr sz="1400" dirty="0">
                <a:solidFill>
                  <a:srgbClr val="006FC0"/>
                </a:solidFill>
                <a:latin typeface="Calibri"/>
                <a:cs typeface="Calibri"/>
              </a:rPr>
              <a:t>[7 </a:t>
            </a:r>
            <a:r>
              <a:rPr sz="1400" spc="-10" dirty="0">
                <a:solidFill>
                  <a:srgbClr val="006FC0"/>
                </a:solidFill>
                <a:latin typeface="Calibri"/>
                <a:cs typeface="Calibri"/>
              </a:rPr>
              <a:t>rows </a:t>
            </a:r>
            <a:r>
              <a:rPr sz="1400" dirty="0">
                <a:solidFill>
                  <a:srgbClr val="006FC0"/>
                </a:solidFill>
                <a:latin typeface="Calibri"/>
                <a:cs typeface="Calibri"/>
              </a:rPr>
              <a:t>x 3</a:t>
            </a:r>
            <a:r>
              <a:rPr sz="1400" spc="-9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006FC0"/>
                </a:solidFill>
                <a:latin typeface="Calibri"/>
                <a:cs typeface="Calibri"/>
              </a:rPr>
              <a:t>columns]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26777" y="843600"/>
            <a:ext cx="720090" cy="405130"/>
          </a:xfrm>
          <a:custGeom>
            <a:avLst/>
            <a:gdLst/>
            <a:ahLst/>
            <a:cxnLst/>
            <a:rect l="l" t="t" r="r" b="b"/>
            <a:pathLst>
              <a:path w="720090" h="405130">
                <a:moveTo>
                  <a:pt x="373099" y="0"/>
                </a:moveTo>
                <a:lnTo>
                  <a:pt x="317629" y="1157"/>
                </a:lnTo>
                <a:lnTo>
                  <a:pt x="263413" y="6521"/>
                </a:lnTo>
                <a:lnTo>
                  <a:pt x="211461" y="15950"/>
                </a:lnTo>
                <a:lnTo>
                  <a:pt x="162783" y="29303"/>
                </a:lnTo>
                <a:lnTo>
                  <a:pt x="118388" y="46440"/>
                </a:lnTo>
                <a:lnTo>
                  <a:pt x="79286" y="67219"/>
                </a:lnTo>
                <a:lnTo>
                  <a:pt x="46488" y="91500"/>
                </a:lnTo>
                <a:lnTo>
                  <a:pt x="19737" y="121112"/>
                </a:lnTo>
                <a:lnTo>
                  <a:pt x="0" y="182709"/>
                </a:lnTo>
                <a:lnTo>
                  <a:pt x="6241" y="213313"/>
                </a:lnTo>
                <a:lnTo>
                  <a:pt x="49013" y="270673"/>
                </a:lnTo>
                <a:lnTo>
                  <a:pt x="84771" y="296049"/>
                </a:lnTo>
                <a:lnTo>
                  <a:pt x="129596" y="318301"/>
                </a:lnTo>
                <a:lnTo>
                  <a:pt x="183102" y="336737"/>
                </a:lnTo>
                <a:lnTo>
                  <a:pt x="210013" y="404936"/>
                </a:lnTo>
                <a:lnTo>
                  <a:pt x="313429" y="358454"/>
                </a:lnTo>
                <a:lnTo>
                  <a:pt x="398693" y="358454"/>
                </a:lnTo>
                <a:lnTo>
                  <a:pt x="420946" y="357386"/>
                </a:lnTo>
                <a:lnTo>
                  <a:pt x="472306" y="350993"/>
                </a:lnTo>
                <a:lnTo>
                  <a:pt x="521015" y="340960"/>
                </a:lnTo>
                <a:lnTo>
                  <a:pt x="566286" y="327485"/>
                </a:lnTo>
                <a:lnTo>
                  <a:pt x="607328" y="310769"/>
                </a:lnTo>
                <a:lnTo>
                  <a:pt x="643354" y="291011"/>
                </a:lnTo>
                <a:lnTo>
                  <a:pt x="700314" y="238799"/>
                </a:lnTo>
                <a:lnTo>
                  <a:pt x="720049" y="177201"/>
                </a:lnTo>
                <a:lnTo>
                  <a:pt x="713812" y="146598"/>
                </a:lnTo>
                <a:lnTo>
                  <a:pt x="671049" y="89237"/>
                </a:lnTo>
                <a:lnTo>
                  <a:pt x="635290" y="63862"/>
                </a:lnTo>
                <a:lnTo>
                  <a:pt x="590458" y="41610"/>
                </a:lnTo>
                <a:lnTo>
                  <a:pt x="536936" y="23174"/>
                </a:lnTo>
                <a:lnTo>
                  <a:pt x="483763" y="10867"/>
                </a:lnTo>
                <a:lnTo>
                  <a:pt x="428814" y="3189"/>
                </a:lnTo>
                <a:lnTo>
                  <a:pt x="373099" y="0"/>
                </a:lnTo>
                <a:close/>
              </a:path>
              <a:path w="720090" h="405130">
                <a:moveTo>
                  <a:pt x="398693" y="358454"/>
                </a:moveTo>
                <a:lnTo>
                  <a:pt x="313429" y="358454"/>
                </a:lnTo>
                <a:lnTo>
                  <a:pt x="367724" y="359940"/>
                </a:lnTo>
                <a:lnTo>
                  <a:pt x="398693" y="35845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26777" y="843600"/>
            <a:ext cx="720090" cy="405130"/>
          </a:xfrm>
          <a:custGeom>
            <a:avLst/>
            <a:gdLst/>
            <a:ahLst/>
            <a:cxnLst/>
            <a:rect l="l" t="t" r="r" b="b"/>
            <a:pathLst>
              <a:path w="720090" h="405130">
                <a:moveTo>
                  <a:pt x="210013" y="404936"/>
                </a:moveTo>
                <a:lnTo>
                  <a:pt x="183102" y="336737"/>
                </a:lnTo>
                <a:lnTo>
                  <a:pt x="129596" y="318301"/>
                </a:lnTo>
                <a:lnTo>
                  <a:pt x="84771" y="296049"/>
                </a:lnTo>
                <a:lnTo>
                  <a:pt x="49013" y="270673"/>
                </a:lnTo>
                <a:lnTo>
                  <a:pt x="22707" y="242864"/>
                </a:lnTo>
                <a:lnTo>
                  <a:pt x="6241" y="213313"/>
                </a:lnTo>
                <a:lnTo>
                  <a:pt x="0" y="182709"/>
                </a:lnTo>
                <a:lnTo>
                  <a:pt x="4369" y="151746"/>
                </a:lnTo>
                <a:lnTo>
                  <a:pt x="46488" y="91500"/>
                </a:lnTo>
                <a:lnTo>
                  <a:pt x="79286" y="67219"/>
                </a:lnTo>
                <a:lnTo>
                  <a:pt x="118388" y="46440"/>
                </a:lnTo>
                <a:lnTo>
                  <a:pt x="162783" y="29303"/>
                </a:lnTo>
                <a:lnTo>
                  <a:pt x="211461" y="15950"/>
                </a:lnTo>
                <a:lnTo>
                  <a:pt x="263413" y="6521"/>
                </a:lnTo>
                <a:lnTo>
                  <a:pt x="317629" y="1157"/>
                </a:lnTo>
                <a:lnTo>
                  <a:pt x="373099" y="0"/>
                </a:lnTo>
                <a:lnTo>
                  <a:pt x="428814" y="3189"/>
                </a:lnTo>
                <a:lnTo>
                  <a:pt x="483763" y="10867"/>
                </a:lnTo>
                <a:lnTo>
                  <a:pt x="536936" y="23174"/>
                </a:lnTo>
                <a:lnTo>
                  <a:pt x="590458" y="41610"/>
                </a:lnTo>
                <a:lnTo>
                  <a:pt x="635290" y="63862"/>
                </a:lnTo>
                <a:lnTo>
                  <a:pt x="671049" y="89237"/>
                </a:lnTo>
                <a:lnTo>
                  <a:pt x="697351" y="117047"/>
                </a:lnTo>
                <a:lnTo>
                  <a:pt x="720049" y="177201"/>
                </a:lnTo>
                <a:lnTo>
                  <a:pt x="715677" y="208165"/>
                </a:lnTo>
                <a:lnTo>
                  <a:pt x="673576" y="268411"/>
                </a:lnTo>
                <a:lnTo>
                  <a:pt x="607328" y="310769"/>
                </a:lnTo>
                <a:lnTo>
                  <a:pt x="566286" y="327485"/>
                </a:lnTo>
                <a:lnTo>
                  <a:pt x="521015" y="340960"/>
                </a:lnTo>
                <a:lnTo>
                  <a:pt x="472306" y="350993"/>
                </a:lnTo>
                <a:lnTo>
                  <a:pt x="420946" y="357386"/>
                </a:lnTo>
                <a:lnTo>
                  <a:pt x="367724" y="359940"/>
                </a:lnTo>
                <a:lnTo>
                  <a:pt x="313429" y="358454"/>
                </a:lnTo>
                <a:lnTo>
                  <a:pt x="210013" y="404936"/>
                </a:lnTo>
                <a:close/>
              </a:path>
            </a:pathLst>
          </a:custGeom>
          <a:ln w="19050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84351" y="821182"/>
            <a:ext cx="405765" cy="393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5" dirty="0">
                <a:solidFill>
                  <a:srgbClr val="F79546"/>
                </a:solidFill>
                <a:latin typeface="Calibri"/>
                <a:cs typeface="Calibri"/>
              </a:rPr>
              <a:t>S</a:t>
            </a:r>
            <a:r>
              <a:rPr sz="800" spc="-5" dirty="0">
                <a:solidFill>
                  <a:srgbClr val="F79546"/>
                </a:solidFill>
                <a:latin typeface="Calibri"/>
                <a:cs typeface="Calibri"/>
              </a:rPr>
              <a:t>ou</a:t>
            </a:r>
            <a:r>
              <a:rPr sz="800" spc="-10" dirty="0">
                <a:solidFill>
                  <a:srgbClr val="F79546"/>
                </a:solidFill>
                <a:latin typeface="Calibri"/>
                <a:cs typeface="Calibri"/>
              </a:rPr>
              <a:t>r</a:t>
            </a:r>
            <a:r>
              <a:rPr sz="800" spc="-5" dirty="0">
                <a:solidFill>
                  <a:srgbClr val="F79546"/>
                </a:solidFill>
                <a:latin typeface="Calibri"/>
                <a:cs typeface="Calibri"/>
              </a:rPr>
              <a:t>c</a:t>
            </a:r>
            <a:r>
              <a:rPr sz="800" dirty="0">
                <a:solidFill>
                  <a:srgbClr val="F79546"/>
                </a:solidFill>
                <a:latin typeface="Calibri"/>
                <a:cs typeface="Calibri"/>
              </a:rPr>
              <a:t>e</a:t>
            </a:r>
            <a:endParaRPr sz="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490663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81200" y="2647950"/>
            <a:ext cx="4644390" cy="0"/>
          </a:xfrm>
          <a:custGeom>
            <a:avLst/>
            <a:gdLst/>
            <a:ahLst/>
            <a:cxnLst/>
            <a:rect l="l" t="t" r="r" b="b"/>
            <a:pathLst>
              <a:path w="4644390">
                <a:moveTo>
                  <a:pt x="0" y="0"/>
                </a:moveTo>
                <a:lnTo>
                  <a:pt x="4644009" y="0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657600" y="2800349"/>
            <a:ext cx="3072765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zh-CN" altLang="en-US" sz="2800" b="1" spc="-5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YaHei"/>
              </a:rPr>
              <a:t>数据</a:t>
            </a:r>
            <a:r>
              <a:rPr lang="zh-CN" altLang="en-US" sz="2800" b="1" spc="-5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YaHei"/>
              </a:rPr>
              <a:t>显示</a:t>
            </a:r>
            <a:endParaRPr sz="28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Microsoft YaHe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19400" y="2038350"/>
            <a:ext cx="324516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roadway"/>
              </a:rPr>
              <a:t>Python</a:t>
            </a:r>
            <a:r>
              <a:rPr lang="zh-CN" altLang="en-US" sz="28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roadway"/>
              </a:rPr>
              <a:t>大</a:t>
            </a:r>
            <a:r>
              <a:rPr sz="2800" b="1" dirty="0" err="1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YaHei"/>
              </a:rPr>
              <a:t>数据</a:t>
            </a:r>
            <a:r>
              <a:rPr lang="zh-CN" altLang="en-US" sz="28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YaHei"/>
              </a:rPr>
              <a:t>编程</a:t>
            </a:r>
            <a:endParaRPr sz="28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Microsoft YaHei"/>
            </a:endParaRPr>
          </a:p>
        </p:txBody>
      </p:sp>
    </p:spTree>
    <p:extLst>
      <p:ext uri="{BB962C8B-B14F-4D97-AF65-F5344CB8AC3E}">
        <p14:creationId xmlns:p14="http://schemas.microsoft.com/office/powerpoint/2010/main" val="8752987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19605">
              <a:lnSpc>
                <a:spcPct val="100000"/>
              </a:lnSpc>
            </a:pPr>
            <a:r>
              <a:rPr spc="-5" dirty="0"/>
              <a:t>数</a:t>
            </a:r>
            <a:r>
              <a:rPr spc="-10" dirty="0"/>
              <a:t>据</a:t>
            </a:r>
            <a:r>
              <a:rPr spc="-5" dirty="0"/>
              <a:t>显示</a:t>
            </a:r>
          </a:p>
        </p:txBody>
      </p:sp>
      <p:sp>
        <p:nvSpPr>
          <p:cNvPr id="3" name="object 3"/>
          <p:cNvSpPr/>
          <p:nvPr/>
        </p:nvSpPr>
        <p:spPr>
          <a:xfrm>
            <a:off x="4644009" y="1059548"/>
            <a:ext cx="4032504" cy="30082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31309" y="1046848"/>
            <a:ext cx="4058285" cy="3034030"/>
          </a:xfrm>
          <a:custGeom>
            <a:avLst/>
            <a:gdLst/>
            <a:ahLst/>
            <a:cxnLst/>
            <a:rect l="l" t="t" r="r" b="b"/>
            <a:pathLst>
              <a:path w="4058284" h="3034029">
                <a:moveTo>
                  <a:pt x="0" y="3033649"/>
                </a:moveTo>
                <a:lnTo>
                  <a:pt x="4057904" y="3033649"/>
                </a:lnTo>
                <a:lnTo>
                  <a:pt x="4057904" y="0"/>
                </a:lnTo>
                <a:lnTo>
                  <a:pt x="0" y="0"/>
                </a:lnTo>
                <a:lnTo>
                  <a:pt x="0" y="3033649"/>
                </a:lnTo>
                <a:close/>
              </a:path>
            </a:pathLst>
          </a:custGeom>
          <a:ln w="25400">
            <a:solidFill>
              <a:srgbClr val="9BBA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68423" y="4221479"/>
            <a:ext cx="1110996" cy="4328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074164" y="4210811"/>
            <a:ext cx="746760" cy="5120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16176" y="4245927"/>
            <a:ext cx="1015199" cy="3385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916176" y="4245927"/>
            <a:ext cx="1015365" cy="339090"/>
          </a:xfrm>
          <a:prstGeom prst="rect">
            <a:avLst/>
          </a:prstGeom>
          <a:ln w="9524">
            <a:solidFill>
              <a:srgbClr val="97B853"/>
            </a:solidFill>
          </a:ln>
        </p:spPr>
        <p:txBody>
          <a:bodyPr vert="horz" wrap="square" lIns="0" tIns="29844" rIns="0" bIns="0" rtlCol="0">
            <a:spAutoFit/>
          </a:bodyPr>
          <a:lstStyle/>
          <a:p>
            <a:pPr marL="317500">
              <a:lnSpc>
                <a:spcPct val="100000"/>
              </a:lnSpc>
              <a:spcBef>
                <a:spcPts val="234"/>
              </a:spcBef>
            </a:pP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djidf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102096" y="4221479"/>
            <a:ext cx="1109472" cy="43281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123432" y="4210811"/>
            <a:ext cx="1110995" cy="51206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148959" y="4245927"/>
            <a:ext cx="1015377" cy="3385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148959" y="4245927"/>
            <a:ext cx="1015365" cy="339090"/>
          </a:xfrm>
          <a:prstGeom prst="rect">
            <a:avLst/>
          </a:prstGeom>
          <a:ln w="9525">
            <a:solidFill>
              <a:srgbClr val="97B853"/>
            </a:solidFill>
          </a:ln>
        </p:spPr>
        <p:txBody>
          <a:bodyPr vert="horz" wrap="square" lIns="0" tIns="29844" rIns="0" bIns="0" rtlCol="0">
            <a:spAutoFit/>
          </a:bodyPr>
          <a:lstStyle/>
          <a:p>
            <a:pPr marL="134620">
              <a:lnSpc>
                <a:spcPct val="100000"/>
              </a:lnSpc>
              <a:spcBef>
                <a:spcPts val="234"/>
              </a:spcBef>
            </a:pP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quotesdf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91655" y="1059548"/>
            <a:ext cx="3864355" cy="300824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78955" y="1046848"/>
            <a:ext cx="3890010" cy="3034030"/>
          </a:xfrm>
          <a:custGeom>
            <a:avLst/>
            <a:gdLst/>
            <a:ahLst/>
            <a:cxnLst/>
            <a:rect l="l" t="t" r="r" b="b"/>
            <a:pathLst>
              <a:path w="3890010" h="3034029">
                <a:moveTo>
                  <a:pt x="0" y="3033649"/>
                </a:moveTo>
                <a:lnTo>
                  <a:pt x="3889755" y="3033649"/>
                </a:lnTo>
                <a:lnTo>
                  <a:pt x="3889755" y="0"/>
                </a:lnTo>
                <a:lnTo>
                  <a:pt x="0" y="0"/>
                </a:lnTo>
                <a:lnTo>
                  <a:pt x="0" y="3033649"/>
                </a:lnTo>
                <a:close/>
              </a:path>
            </a:pathLst>
          </a:custGeom>
          <a:ln w="25399">
            <a:solidFill>
              <a:srgbClr val="9BBA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120578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19605">
              <a:lnSpc>
                <a:spcPct val="100000"/>
              </a:lnSpc>
            </a:pPr>
            <a:r>
              <a:rPr spc="-5" dirty="0"/>
              <a:t>数据显示</a:t>
            </a:r>
          </a:p>
        </p:txBody>
      </p:sp>
      <p:sp>
        <p:nvSpPr>
          <p:cNvPr id="3" name="object 3"/>
          <p:cNvSpPr/>
          <p:nvPr/>
        </p:nvSpPr>
        <p:spPr>
          <a:xfrm>
            <a:off x="2815218" y="897962"/>
            <a:ext cx="720090" cy="425450"/>
          </a:xfrm>
          <a:custGeom>
            <a:avLst/>
            <a:gdLst/>
            <a:ahLst/>
            <a:cxnLst/>
            <a:rect l="l" t="t" r="r" b="b"/>
            <a:pathLst>
              <a:path w="720089" h="425450">
                <a:moveTo>
                  <a:pt x="337673" y="0"/>
                </a:moveTo>
                <a:lnTo>
                  <a:pt x="287797" y="3496"/>
                </a:lnTo>
                <a:lnTo>
                  <a:pt x="239416" y="10574"/>
                </a:lnTo>
                <a:lnTo>
                  <a:pt x="193287" y="21124"/>
                </a:lnTo>
                <a:lnTo>
                  <a:pt x="150170" y="35034"/>
                </a:lnTo>
                <a:lnTo>
                  <a:pt x="110823" y="52192"/>
                </a:lnTo>
                <a:lnTo>
                  <a:pt x="76004" y="72489"/>
                </a:lnTo>
                <a:lnTo>
                  <a:pt x="19733" y="126867"/>
                </a:lnTo>
                <a:lnTo>
                  <a:pt x="0" y="191509"/>
                </a:lnTo>
                <a:lnTo>
                  <a:pt x="6237" y="223639"/>
                </a:lnTo>
                <a:lnTo>
                  <a:pt x="49003" y="283875"/>
                </a:lnTo>
                <a:lnTo>
                  <a:pt x="84764" y="310524"/>
                </a:lnTo>
                <a:lnTo>
                  <a:pt x="129599" y="333889"/>
                </a:lnTo>
                <a:lnTo>
                  <a:pt x="183124" y="353241"/>
                </a:lnTo>
                <a:lnTo>
                  <a:pt x="210048" y="424869"/>
                </a:lnTo>
                <a:lnTo>
                  <a:pt x="313426" y="376101"/>
                </a:lnTo>
                <a:lnTo>
                  <a:pt x="398076" y="376101"/>
                </a:lnTo>
                <a:lnTo>
                  <a:pt x="420959" y="374944"/>
                </a:lnTo>
                <a:lnTo>
                  <a:pt x="472325" y="368232"/>
                </a:lnTo>
                <a:lnTo>
                  <a:pt x="521039" y="357702"/>
                </a:lnTo>
                <a:lnTo>
                  <a:pt x="566312" y="343558"/>
                </a:lnTo>
                <a:lnTo>
                  <a:pt x="607356" y="326005"/>
                </a:lnTo>
                <a:lnTo>
                  <a:pt x="643381" y="305246"/>
                </a:lnTo>
                <a:lnTo>
                  <a:pt x="673598" y="281486"/>
                </a:lnTo>
                <a:lnTo>
                  <a:pt x="700333" y="250398"/>
                </a:lnTo>
                <a:lnTo>
                  <a:pt x="720042" y="185732"/>
                </a:lnTo>
                <a:lnTo>
                  <a:pt x="713791" y="153606"/>
                </a:lnTo>
                <a:lnTo>
                  <a:pt x="671011" y="93394"/>
                </a:lnTo>
                <a:lnTo>
                  <a:pt x="635255" y="66759"/>
                </a:lnTo>
                <a:lnTo>
                  <a:pt x="590438" y="43405"/>
                </a:lnTo>
                <a:lnTo>
                  <a:pt x="536946" y="24057"/>
                </a:lnTo>
                <a:lnTo>
                  <a:pt x="488679" y="12114"/>
                </a:lnTo>
                <a:lnTo>
                  <a:pt x="438872" y="4197"/>
                </a:lnTo>
                <a:lnTo>
                  <a:pt x="388284" y="196"/>
                </a:lnTo>
                <a:lnTo>
                  <a:pt x="337673" y="0"/>
                </a:lnTo>
                <a:close/>
              </a:path>
              <a:path w="720089" h="425450">
                <a:moveTo>
                  <a:pt x="398076" y="376101"/>
                </a:moveTo>
                <a:lnTo>
                  <a:pt x="313426" y="376101"/>
                </a:lnTo>
                <a:lnTo>
                  <a:pt x="367730" y="377635"/>
                </a:lnTo>
                <a:lnTo>
                  <a:pt x="398076" y="37610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815218" y="897962"/>
            <a:ext cx="720090" cy="425450"/>
          </a:xfrm>
          <a:custGeom>
            <a:avLst/>
            <a:gdLst/>
            <a:ahLst/>
            <a:cxnLst/>
            <a:rect l="l" t="t" r="r" b="b"/>
            <a:pathLst>
              <a:path w="720089" h="425450">
                <a:moveTo>
                  <a:pt x="210048" y="424869"/>
                </a:moveTo>
                <a:lnTo>
                  <a:pt x="183124" y="353241"/>
                </a:lnTo>
                <a:lnTo>
                  <a:pt x="129599" y="333889"/>
                </a:lnTo>
                <a:lnTo>
                  <a:pt x="84764" y="310524"/>
                </a:lnTo>
                <a:lnTo>
                  <a:pt x="49003" y="283875"/>
                </a:lnTo>
                <a:lnTo>
                  <a:pt x="22699" y="254671"/>
                </a:lnTo>
                <a:lnTo>
                  <a:pt x="6237" y="223639"/>
                </a:lnTo>
                <a:lnTo>
                  <a:pt x="0" y="191509"/>
                </a:lnTo>
                <a:lnTo>
                  <a:pt x="4370" y="159008"/>
                </a:lnTo>
                <a:lnTo>
                  <a:pt x="46472" y="95812"/>
                </a:lnTo>
                <a:lnTo>
                  <a:pt x="110823" y="52192"/>
                </a:lnTo>
                <a:lnTo>
                  <a:pt x="150170" y="35034"/>
                </a:lnTo>
                <a:lnTo>
                  <a:pt x="193287" y="21124"/>
                </a:lnTo>
                <a:lnTo>
                  <a:pt x="239416" y="10574"/>
                </a:lnTo>
                <a:lnTo>
                  <a:pt x="287797" y="3496"/>
                </a:lnTo>
                <a:lnTo>
                  <a:pt x="337673" y="0"/>
                </a:lnTo>
                <a:lnTo>
                  <a:pt x="388284" y="196"/>
                </a:lnTo>
                <a:lnTo>
                  <a:pt x="438872" y="4197"/>
                </a:lnTo>
                <a:lnTo>
                  <a:pt x="488679" y="12114"/>
                </a:lnTo>
                <a:lnTo>
                  <a:pt x="536946" y="24057"/>
                </a:lnTo>
                <a:lnTo>
                  <a:pt x="590438" y="43405"/>
                </a:lnTo>
                <a:lnTo>
                  <a:pt x="635255" y="66759"/>
                </a:lnTo>
                <a:lnTo>
                  <a:pt x="671011" y="93394"/>
                </a:lnTo>
                <a:lnTo>
                  <a:pt x="697319" y="122585"/>
                </a:lnTo>
                <a:lnTo>
                  <a:pt x="720042" y="185732"/>
                </a:lnTo>
                <a:lnTo>
                  <a:pt x="715685" y="218238"/>
                </a:lnTo>
                <a:lnTo>
                  <a:pt x="673598" y="281486"/>
                </a:lnTo>
                <a:lnTo>
                  <a:pt x="643381" y="305246"/>
                </a:lnTo>
                <a:lnTo>
                  <a:pt x="607356" y="326005"/>
                </a:lnTo>
                <a:lnTo>
                  <a:pt x="566312" y="343558"/>
                </a:lnTo>
                <a:lnTo>
                  <a:pt x="521039" y="357702"/>
                </a:lnTo>
                <a:lnTo>
                  <a:pt x="472325" y="368232"/>
                </a:lnTo>
                <a:lnTo>
                  <a:pt x="420959" y="374944"/>
                </a:lnTo>
                <a:lnTo>
                  <a:pt x="367730" y="377635"/>
                </a:lnTo>
                <a:lnTo>
                  <a:pt x="313426" y="376101"/>
                </a:lnTo>
                <a:lnTo>
                  <a:pt x="210048" y="424869"/>
                </a:lnTo>
                <a:close/>
              </a:path>
            </a:pathLst>
          </a:custGeom>
          <a:ln w="19050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2622994" y="987552"/>
          <a:ext cx="5904737" cy="374444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2396"/>
                <a:gridCol w="1072019"/>
                <a:gridCol w="2835643"/>
                <a:gridCol w="1664679"/>
              </a:tblGrid>
              <a:tr h="3092424">
                <a:tc gridSpan="4">
                  <a:txBody>
                    <a:bodyPr/>
                    <a:lstStyle/>
                    <a:p>
                      <a:pPr marL="353060">
                        <a:lnSpc>
                          <a:spcPts val="2065"/>
                        </a:lnSpc>
                      </a:pPr>
                      <a:r>
                        <a:rPr sz="2400" b="1" spc="5" dirty="0">
                          <a:solidFill>
                            <a:srgbClr val="F79546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800" spc="-5" dirty="0">
                          <a:solidFill>
                            <a:srgbClr val="F79546"/>
                          </a:solidFill>
                          <a:latin typeface="Calibri"/>
                          <a:cs typeface="Calibri"/>
                        </a:rPr>
                        <a:t>ou</a:t>
                      </a:r>
                      <a:r>
                        <a:rPr sz="800" spc="-10" dirty="0">
                          <a:solidFill>
                            <a:srgbClr val="F79546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800" spc="-5" dirty="0">
                          <a:solidFill>
                            <a:srgbClr val="F79546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800" dirty="0">
                          <a:solidFill>
                            <a:srgbClr val="F79546"/>
                          </a:solidFill>
                          <a:latin typeface="Calibri"/>
                          <a:cs typeface="Calibri"/>
                        </a:rPr>
                        <a:t>e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L="8699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&gt;&gt;&gt;</a:t>
                      </a:r>
                      <a:r>
                        <a:rPr sz="14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djidf.index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86995">
                        <a:lnSpc>
                          <a:spcPct val="100000"/>
                        </a:lnSpc>
                      </a:pPr>
                      <a:r>
                        <a:rPr sz="14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Int64Index([0, </a:t>
                      </a:r>
                      <a:r>
                        <a:rPr sz="14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1, 2, 3, 4, 5, 6, 7, 8, 9, </a:t>
                      </a:r>
                      <a:r>
                        <a:rPr sz="1400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10, </a:t>
                      </a:r>
                      <a:r>
                        <a:rPr sz="14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11, </a:t>
                      </a:r>
                      <a:r>
                        <a:rPr sz="1400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12, </a:t>
                      </a:r>
                      <a:r>
                        <a:rPr sz="14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13, </a:t>
                      </a:r>
                      <a:r>
                        <a:rPr sz="1400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14, </a:t>
                      </a:r>
                      <a:r>
                        <a:rPr sz="14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15, </a:t>
                      </a:r>
                      <a:r>
                        <a:rPr sz="1400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16, </a:t>
                      </a:r>
                      <a:r>
                        <a:rPr sz="14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17, </a:t>
                      </a:r>
                      <a:r>
                        <a:rPr sz="1400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18, </a:t>
                      </a:r>
                      <a:r>
                        <a:rPr sz="14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19,</a:t>
                      </a:r>
                      <a:r>
                        <a:rPr sz="1400" spc="6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20,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86995">
                        <a:lnSpc>
                          <a:spcPct val="100000"/>
                        </a:lnSpc>
                      </a:pPr>
                      <a:r>
                        <a:rPr sz="1400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21, </a:t>
                      </a:r>
                      <a:r>
                        <a:rPr sz="14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22, </a:t>
                      </a:r>
                      <a:r>
                        <a:rPr sz="1400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23, </a:t>
                      </a:r>
                      <a:r>
                        <a:rPr sz="14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24, </a:t>
                      </a:r>
                      <a:r>
                        <a:rPr sz="1400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25, </a:t>
                      </a:r>
                      <a:r>
                        <a:rPr sz="14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26, </a:t>
                      </a:r>
                      <a:r>
                        <a:rPr sz="1400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27, </a:t>
                      </a:r>
                      <a:r>
                        <a:rPr sz="14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28, </a:t>
                      </a:r>
                      <a:r>
                        <a:rPr sz="1400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29],</a:t>
                      </a:r>
                      <a:r>
                        <a:rPr sz="1400" spc="2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dtype='int64')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86995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&gt;&gt;&gt;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djidf.columns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86995">
                        <a:lnSpc>
                          <a:spcPct val="100000"/>
                        </a:lnSpc>
                      </a:pPr>
                      <a:r>
                        <a:rPr sz="14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Index([u'code', </a:t>
                      </a:r>
                      <a:r>
                        <a:rPr sz="1400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u'name', u'lasttrade'],</a:t>
                      </a:r>
                      <a:r>
                        <a:rPr sz="1400" spc="9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dtype='object')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86995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&gt;&gt;&gt;</a:t>
                      </a:r>
                      <a:r>
                        <a:rPr sz="14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dijdf.values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86995">
                        <a:lnSpc>
                          <a:spcPct val="100000"/>
                        </a:lnSpc>
                      </a:pPr>
                      <a:r>
                        <a:rPr sz="1400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array([['AXP', 'American Express Company', '90.67'],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562610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['BA', 'The Boeing </a:t>
                      </a:r>
                      <a:r>
                        <a:rPr sz="1400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Company',</a:t>
                      </a:r>
                      <a:r>
                        <a:rPr sz="1400" spc="-1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'128.86'],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R="4561205" algn="ctr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562610">
                        <a:lnSpc>
                          <a:spcPct val="100000"/>
                        </a:lnSpc>
                      </a:pPr>
                      <a:r>
                        <a:rPr sz="1400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['XOM', 'Exxon </a:t>
                      </a:r>
                      <a:r>
                        <a:rPr sz="14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Mobil </a:t>
                      </a:r>
                      <a:r>
                        <a:rPr sz="1400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Corporation', '95.09']],</a:t>
                      </a:r>
                      <a:r>
                        <a:rPr sz="14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dtype=object)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86995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&gt;&gt;&gt;</a:t>
                      </a:r>
                      <a:r>
                        <a:rPr sz="14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djidf.describe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86995">
                        <a:lnSpc>
                          <a:spcPct val="100000"/>
                        </a:lnSpc>
                        <a:tabLst>
                          <a:tab pos="3637915" algn="l"/>
                          <a:tab pos="4246245" algn="l"/>
                        </a:tabLst>
                      </a:pPr>
                      <a:r>
                        <a:rPr sz="1400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&lt;bound method DataFrame.describe</a:t>
                      </a:r>
                      <a:r>
                        <a:rPr sz="1400" spc="4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of  </a:t>
                      </a:r>
                      <a:r>
                        <a:rPr sz="1400" spc="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code	</a:t>
                      </a:r>
                      <a:r>
                        <a:rPr sz="1400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name	</a:t>
                      </a:r>
                      <a:r>
                        <a:rPr sz="14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lasttrade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86995">
                        <a:lnSpc>
                          <a:spcPct val="100000"/>
                        </a:lnSpc>
                        <a:tabLst>
                          <a:tab pos="455295" algn="l"/>
                          <a:tab pos="2051050" algn="l"/>
                          <a:tab pos="4892040" algn="r"/>
                        </a:tabLst>
                      </a:pPr>
                      <a:r>
                        <a:rPr sz="14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0	AXP	</a:t>
                      </a:r>
                      <a:r>
                        <a:rPr sz="1400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American</a:t>
                      </a:r>
                      <a:r>
                        <a:rPr sz="14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Express</a:t>
                      </a:r>
                      <a:r>
                        <a:rPr sz="14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Company	</a:t>
                      </a:r>
                      <a:r>
                        <a:rPr sz="1400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90.67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F79546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652017">
                <a:tc>
                  <a:txBody>
                    <a:bodyPr/>
                    <a:lstStyle/>
                    <a:p>
                      <a:pPr marL="86995">
                        <a:lnSpc>
                          <a:spcPts val="1470"/>
                        </a:lnSpc>
                      </a:pPr>
                      <a:r>
                        <a:rPr sz="14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86995" marR="51435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…  29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F79546"/>
                      </a:solidFill>
                      <a:prstDash val="solid"/>
                    </a:lnL>
                    <a:lnB w="9525">
                      <a:solidFill>
                        <a:srgbClr val="F795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055" indent="161290">
                        <a:lnSpc>
                          <a:spcPts val="1470"/>
                        </a:lnSpc>
                      </a:pPr>
                      <a:r>
                        <a:rPr sz="1400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BA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59055">
                        <a:lnSpc>
                          <a:spcPct val="100000"/>
                        </a:lnSpc>
                      </a:pPr>
                      <a:r>
                        <a:rPr sz="1400" spc="-1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XOM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9525">
                      <a:solidFill>
                        <a:srgbClr val="F795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2810" indent="238125">
                        <a:lnSpc>
                          <a:spcPts val="1470"/>
                        </a:lnSpc>
                      </a:pPr>
                      <a:r>
                        <a:rPr sz="1400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The Boeing</a:t>
                      </a:r>
                      <a:r>
                        <a:rPr sz="1400" spc="-2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Company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892810">
                        <a:lnSpc>
                          <a:spcPct val="100000"/>
                        </a:lnSpc>
                      </a:pPr>
                      <a:r>
                        <a:rPr sz="14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Exxon </a:t>
                      </a:r>
                      <a:r>
                        <a:rPr sz="14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Mobil</a:t>
                      </a:r>
                      <a:r>
                        <a:rPr sz="1400" spc="-7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Corporation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9525">
                      <a:solidFill>
                        <a:srgbClr val="F795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69315" algn="ctr">
                        <a:lnSpc>
                          <a:spcPts val="1470"/>
                        </a:lnSpc>
                      </a:pPr>
                      <a:r>
                        <a:rPr sz="14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128.86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R="749935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95.09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9525">
                      <a:solidFill>
                        <a:srgbClr val="F79546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546303" y="1122426"/>
            <a:ext cx="1684020" cy="19710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latin typeface="Microsoft YaHei"/>
                <a:cs typeface="Microsoft YaHei"/>
              </a:rPr>
              <a:t>显示方式：</a:t>
            </a:r>
            <a:endParaRPr sz="2000">
              <a:latin typeface="Microsoft YaHei"/>
              <a:cs typeface="Microsoft YaHei"/>
            </a:endParaRPr>
          </a:p>
          <a:p>
            <a:pPr marL="12700">
              <a:lnSpc>
                <a:spcPct val="100000"/>
              </a:lnSpc>
              <a:spcBef>
                <a:spcPts val="1135"/>
              </a:spcBef>
              <a:tabLst>
                <a:tab pos="299085" algn="l"/>
              </a:tabLst>
            </a:pPr>
            <a:r>
              <a:rPr sz="1800" spc="-5" dirty="0">
                <a:latin typeface="Arial"/>
                <a:cs typeface="Arial"/>
              </a:rPr>
              <a:t>•	</a:t>
            </a:r>
            <a:r>
              <a:rPr sz="1800" dirty="0">
                <a:latin typeface="Microsoft YaHei"/>
                <a:cs typeface="Microsoft YaHei"/>
              </a:rPr>
              <a:t>显示索引</a:t>
            </a:r>
            <a:endParaRPr sz="1800">
              <a:latin typeface="Microsoft YaHei"/>
              <a:cs typeface="Microsoft YaHei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  <a:tabLst>
                <a:tab pos="299085" algn="l"/>
              </a:tabLst>
            </a:pPr>
            <a:r>
              <a:rPr sz="1800" spc="-5" dirty="0">
                <a:latin typeface="Arial"/>
                <a:cs typeface="Arial"/>
              </a:rPr>
              <a:t>•	</a:t>
            </a:r>
            <a:r>
              <a:rPr sz="1800" dirty="0">
                <a:latin typeface="Microsoft YaHei"/>
                <a:cs typeface="Microsoft YaHei"/>
              </a:rPr>
              <a:t>显示列名</a:t>
            </a:r>
            <a:endParaRPr sz="1800">
              <a:latin typeface="Microsoft YaHei"/>
              <a:cs typeface="Microsoft YaHei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  <a:tabLst>
                <a:tab pos="299085" algn="l"/>
              </a:tabLst>
            </a:pPr>
            <a:r>
              <a:rPr sz="1800" spc="-5" dirty="0">
                <a:latin typeface="Arial"/>
                <a:cs typeface="Arial"/>
              </a:rPr>
              <a:t>•	</a:t>
            </a:r>
            <a:r>
              <a:rPr sz="1800" spc="-5" dirty="0">
                <a:latin typeface="Microsoft YaHei"/>
                <a:cs typeface="Microsoft YaHei"/>
              </a:rPr>
              <a:t>显示数据的值</a:t>
            </a:r>
            <a:endParaRPr sz="1800">
              <a:latin typeface="Microsoft YaHei"/>
              <a:cs typeface="Microsoft YaHei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  <a:tabLst>
                <a:tab pos="299085" algn="l"/>
              </a:tabLst>
            </a:pPr>
            <a:r>
              <a:rPr sz="1800" spc="-5" dirty="0">
                <a:latin typeface="Arial"/>
                <a:cs typeface="Arial"/>
              </a:rPr>
              <a:t>•	</a:t>
            </a:r>
            <a:r>
              <a:rPr sz="1800" spc="-5" dirty="0">
                <a:latin typeface="Microsoft YaHei"/>
                <a:cs typeface="Microsoft YaHei"/>
              </a:rPr>
              <a:t>显示数据描述</a:t>
            </a:r>
            <a:endParaRPr sz="1800">
              <a:latin typeface="Microsoft YaHei"/>
              <a:cs typeface="Microsoft YaHei"/>
            </a:endParaRPr>
          </a:p>
        </p:txBody>
      </p:sp>
    </p:spTree>
    <p:extLst>
      <p:ext uri="{BB962C8B-B14F-4D97-AF65-F5344CB8AC3E}">
        <p14:creationId xmlns:p14="http://schemas.microsoft.com/office/powerpoint/2010/main" val="21945320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19605">
              <a:lnSpc>
                <a:spcPct val="100000"/>
              </a:lnSpc>
            </a:pPr>
            <a:r>
              <a:rPr spc="-5" dirty="0"/>
              <a:t>数据显示</a:t>
            </a:r>
          </a:p>
        </p:txBody>
      </p:sp>
      <p:sp>
        <p:nvSpPr>
          <p:cNvPr id="3" name="object 3"/>
          <p:cNvSpPr/>
          <p:nvPr/>
        </p:nvSpPr>
        <p:spPr>
          <a:xfrm>
            <a:off x="2627757" y="1761617"/>
            <a:ext cx="5904865" cy="2106295"/>
          </a:xfrm>
          <a:custGeom>
            <a:avLst/>
            <a:gdLst/>
            <a:ahLst/>
            <a:cxnLst/>
            <a:rect l="l" t="t" r="r" b="b"/>
            <a:pathLst>
              <a:path w="5904865" h="2106295">
                <a:moveTo>
                  <a:pt x="0" y="0"/>
                </a:moveTo>
                <a:lnTo>
                  <a:pt x="0" y="2106295"/>
                </a:lnTo>
                <a:lnTo>
                  <a:pt x="5904738" y="2106295"/>
                </a:lnTo>
              </a:path>
            </a:pathLst>
          </a:custGeom>
          <a:ln w="9525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795152" y="1761999"/>
            <a:ext cx="720090" cy="425450"/>
          </a:xfrm>
          <a:custGeom>
            <a:avLst/>
            <a:gdLst/>
            <a:ahLst/>
            <a:cxnLst/>
            <a:rect l="l" t="t" r="r" b="b"/>
            <a:pathLst>
              <a:path w="720089" h="425450">
                <a:moveTo>
                  <a:pt x="210048" y="424940"/>
                </a:moveTo>
                <a:lnTo>
                  <a:pt x="183124" y="353312"/>
                </a:lnTo>
                <a:lnTo>
                  <a:pt x="129599" y="333960"/>
                </a:lnTo>
                <a:lnTo>
                  <a:pt x="84764" y="310594"/>
                </a:lnTo>
                <a:lnTo>
                  <a:pt x="49003" y="283941"/>
                </a:lnTo>
                <a:lnTo>
                  <a:pt x="22699" y="254730"/>
                </a:lnTo>
                <a:lnTo>
                  <a:pt x="6237" y="223688"/>
                </a:lnTo>
                <a:lnTo>
                  <a:pt x="0" y="191542"/>
                </a:lnTo>
                <a:lnTo>
                  <a:pt x="4370" y="159019"/>
                </a:lnTo>
                <a:lnTo>
                  <a:pt x="46472" y="95756"/>
                </a:lnTo>
                <a:lnTo>
                  <a:pt x="110879" y="52146"/>
                </a:lnTo>
                <a:lnTo>
                  <a:pt x="150246" y="34998"/>
                </a:lnTo>
                <a:lnTo>
                  <a:pt x="193375" y="21100"/>
                </a:lnTo>
                <a:lnTo>
                  <a:pt x="239510" y="10561"/>
                </a:lnTo>
                <a:lnTo>
                  <a:pt x="287892" y="3491"/>
                </a:lnTo>
                <a:lnTo>
                  <a:pt x="337761" y="0"/>
                </a:lnTo>
                <a:lnTo>
                  <a:pt x="388360" y="195"/>
                </a:lnTo>
                <a:lnTo>
                  <a:pt x="438929" y="4188"/>
                </a:lnTo>
                <a:lnTo>
                  <a:pt x="488711" y="12086"/>
                </a:lnTo>
                <a:lnTo>
                  <a:pt x="536946" y="24001"/>
                </a:lnTo>
                <a:lnTo>
                  <a:pt x="590438" y="43353"/>
                </a:lnTo>
                <a:lnTo>
                  <a:pt x="635255" y="66719"/>
                </a:lnTo>
                <a:lnTo>
                  <a:pt x="671011" y="93371"/>
                </a:lnTo>
                <a:lnTo>
                  <a:pt x="697319" y="122582"/>
                </a:lnTo>
                <a:lnTo>
                  <a:pt x="720042" y="185770"/>
                </a:lnTo>
                <a:lnTo>
                  <a:pt x="715685" y="218293"/>
                </a:lnTo>
                <a:lnTo>
                  <a:pt x="673598" y="281557"/>
                </a:lnTo>
                <a:lnTo>
                  <a:pt x="643381" y="305281"/>
                </a:lnTo>
                <a:lnTo>
                  <a:pt x="607356" y="326021"/>
                </a:lnTo>
                <a:lnTo>
                  <a:pt x="566312" y="343567"/>
                </a:lnTo>
                <a:lnTo>
                  <a:pt x="521039" y="357709"/>
                </a:lnTo>
                <a:lnTo>
                  <a:pt x="472325" y="368238"/>
                </a:lnTo>
                <a:lnTo>
                  <a:pt x="420959" y="374943"/>
                </a:lnTo>
                <a:lnTo>
                  <a:pt x="367730" y="377616"/>
                </a:lnTo>
                <a:lnTo>
                  <a:pt x="313426" y="376045"/>
                </a:lnTo>
                <a:lnTo>
                  <a:pt x="210048" y="424940"/>
                </a:lnTo>
                <a:close/>
              </a:path>
            </a:pathLst>
          </a:custGeom>
          <a:ln w="19050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665988" rIns="0" bIns="0" rtlCol="0">
            <a:spAutoFit/>
          </a:bodyPr>
          <a:lstStyle/>
          <a:p>
            <a:pPr marL="2430780">
              <a:lnSpc>
                <a:spcPct val="100000"/>
              </a:lnSpc>
            </a:pPr>
            <a:r>
              <a:rPr sz="2400" b="1" spc="5" dirty="0">
                <a:latin typeface="Calibri"/>
                <a:cs typeface="Calibri"/>
              </a:rPr>
              <a:t>S</a:t>
            </a:r>
            <a:r>
              <a:rPr spc="-5" dirty="0"/>
              <a:t>ou</a:t>
            </a:r>
            <a:r>
              <a:rPr spc="-10" dirty="0"/>
              <a:t>r</a:t>
            </a:r>
            <a:r>
              <a:rPr spc="-5" dirty="0"/>
              <a:t>c</a:t>
            </a:r>
            <a:r>
              <a:rPr dirty="0"/>
              <a:t>e</a:t>
            </a:r>
            <a:endParaRPr sz="2400">
              <a:latin typeface="Calibri"/>
              <a:cs typeface="Calibri"/>
            </a:endParaRPr>
          </a:p>
          <a:p>
            <a:pPr marL="2185035">
              <a:lnSpc>
                <a:spcPct val="100000"/>
              </a:lnSpc>
              <a:spcBef>
                <a:spcPts val="620"/>
              </a:spcBef>
            </a:pPr>
            <a:r>
              <a:rPr sz="1600" spc="-10" dirty="0">
                <a:solidFill>
                  <a:srgbClr val="000000"/>
                </a:solidFill>
              </a:rPr>
              <a:t>&gt;&gt;&gt;</a:t>
            </a:r>
            <a:r>
              <a:rPr sz="1600" spc="-65" dirty="0">
                <a:solidFill>
                  <a:srgbClr val="000000"/>
                </a:solidFill>
              </a:rPr>
              <a:t> </a:t>
            </a:r>
            <a:r>
              <a:rPr sz="1600" spc="-15" dirty="0">
                <a:solidFill>
                  <a:srgbClr val="000000"/>
                </a:solidFill>
              </a:rPr>
              <a:t>quotesdf.index</a:t>
            </a:r>
            <a:endParaRPr sz="1600"/>
          </a:p>
          <a:p>
            <a:pPr marL="2185035">
              <a:lnSpc>
                <a:spcPct val="100000"/>
              </a:lnSpc>
            </a:pPr>
            <a:r>
              <a:rPr sz="1600" spc="-10" dirty="0">
                <a:solidFill>
                  <a:srgbClr val="006FC0"/>
                </a:solidFill>
              </a:rPr>
              <a:t>Index([u'2013-11-18', u'2013-11-19', u'2013-11-20',</a:t>
            </a:r>
            <a:r>
              <a:rPr sz="1600" spc="250" dirty="0">
                <a:solidFill>
                  <a:srgbClr val="006FC0"/>
                </a:solidFill>
              </a:rPr>
              <a:t> </a:t>
            </a:r>
            <a:r>
              <a:rPr sz="1600" spc="-10" dirty="0">
                <a:solidFill>
                  <a:srgbClr val="006FC0"/>
                </a:solidFill>
              </a:rPr>
              <a:t>u'2013-11-21',</a:t>
            </a:r>
            <a:endParaRPr sz="1600"/>
          </a:p>
          <a:p>
            <a:pPr marL="2185035">
              <a:lnSpc>
                <a:spcPct val="100000"/>
              </a:lnSpc>
            </a:pPr>
            <a:r>
              <a:rPr sz="1600" spc="-10" dirty="0">
                <a:solidFill>
                  <a:srgbClr val="006FC0"/>
                </a:solidFill>
              </a:rPr>
              <a:t>u'2013-11-22', u'2013-11-25', u'2013-11-26',</a:t>
            </a:r>
            <a:r>
              <a:rPr sz="1600" spc="320" dirty="0">
                <a:solidFill>
                  <a:srgbClr val="006FC0"/>
                </a:solidFill>
              </a:rPr>
              <a:t> </a:t>
            </a:r>
            <a:r>
              <a:rPr sz="1600" spc="-10" dirty="0">
                <a:solidFill>
                  <a:srgbClr val="006FC0"/>
                </a:solidFill>
              </a:rPr>
              <a:t>u'2013-11-27',</a:t>
            </a:r>
            <a:endParaRPr sz="1600"/>
          </a:p>
          <a:p>
            <a:pPr marL="2185035">
              <a:lnSpc>
                <a:spcPct val="100000"/>
              </a:lnSpc>
            </a:pPr>
            <a:r>
              <a:rPr sz="1600" spc="-5" dirty="0">
                <a:solidFill>
                  <a:srgbClr val="006FC0"/>
                </a:solidFill>
              </a:rPr>
              <a:t>…</a:t>
            </a:r>
            <a:endParaRPr sz="1600"/>
          </a:p>
          <a:p>
            <a:pPr marL="2185035">
              <a:lnSpc>
                <a:spcPct val="100000"/>
              </a:lnSpc>
            </a:pPr>
            <a:r>
              <a:rPr sz="1600" spc="-5" dirty="0">
                <a:solidFill>
                  <a:srgbClr val="006FC0"/>
                </a:solidFill>
              </a:rPr>
              <a:t>-04-08', </a:t>
            </a:r>
            <a:r>
              <a:rPr sz="1600" spc="-10" dirty="0">
                <a:solidFill>
                  <a:srgbClr val="006FC0"/>
                </a:solidFill>
              </a:rPr>
              <a:t>u'2014-04-09', u'2014-04-10', u'2014-04-11',</a:t>
            </a:r>
            <a:r>
              <a:rPr sz="1600" spc="320" dirty="0">
                <a:solidFill>
                  <a:srgbClr val="006FC0"/>
                </a:solidFill>
              </a:rPr>
              <a:t> </a:t>
            </a:r>
            <a:r>
              <a:rPr sz="1600" spc="-5" dirty="0">
                <a:solidFill>
                  <a:srgbClr val="006FC0"/>
                </a:solidFill>
              </a:rPr>
              <a:t>...],</a:t>
            </a:r>
            <a:endParaRPr sz="1600"/>
          </a:p>
          <a:p>
            <a:pPr marL="2185035">
              <a:lnSpc>
                <a:spcPct val="100000"/>
              </a:lnSpc>
            </a:pPr>
            <a:r>
              <a:rPr sz="1600" spc="-5" dirty="0">
                <a:solidFill>
                  <a:srgbClr val="006FC0"/>
                </a:solidFill>
              </a:rPr>
              <a:t>dtype='object')</a:t>
            </a:r>
            <a:endParaRPr sz="1600"/>
          </a:p>
        </p:txBody>
      </p:sp>
      <p:sp>
        <p:nvSpPr>
          <p:cNvPr id="6" name="object 6"/>
          <p:cNvSpPr txBox="1"/>
          <p:nvPr/>
        </p:nvSpPr>
        <p:spPr>
          <a:xfrm>
            <a:off x="690473" y="2346198"/>
            <a:ext cx="1297940" cy="317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latin typeface="Microsoft YaHei"/>
                <a:cs typeface="Microsoft YaHei"/>
              </a:rPr>
              <a:t>索引的格式</a:t>
            </a:r>
            <a:endParaRPr sz="2000">
              <a:latin typeface="Microsoft YaHei"/>
              <a:cs typeface="Microsoft YaHei"/>
            </a:endParaRPr>
          </a:p>
        </p:txBody>
      </p:sp>
    </p:spTree>
    <p:extLst>
      <p:ext uri="{BB962C8B-B14F-4D97-AF65-F5344CB8AC3E}">
        <p14:creationId xmlns:p14="http://schemas.microsoft.com/office/powerpoint/2010/main" val="4211849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7537" y="1063752"/>
            <a:ext cx="2664460" cy="1391285"/>
          </a:xfrm>
          <a:custGeom>
            <a:avLst/>
            <a:gdLst/>
            <a:ahLst/>
            <a:cxnLst/>
            <a:rect l="l" t="t" r="r" b="b"/>
            <a:pathLst>
              <a:path w="2664460" h="1391285">
                <a:moveTo>
                  <a:pt x="0" y="1391285"/>
                </a:moveTo>
                <a:lnTo>
                  <a:pt x="2664333" y="1391285"/>
                </a:lnTo>
                <a:lnTo>
                  <a:pt x="2664333" y="0"/>
                </a:lnTo>
                <a:lnTo>
                  <a:pt x="0" y="0"/>
                </a:lnTo>
                <a:lnTo>
                  <a:pt x="0" y="1391285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19605">
              <a:lnSpc>
                <a:spcPct val="100000"/>
              </a:lnSpc>
            </a:pPr>
            <a:r>
              <a:rPr spc="-5" dirty="0"/>
              <a:t>数</a:t>
            </a:r>
            <a:r>
              <a:rPr spc="-10" dirty="0"/>
              <a:t>据</a:t>
            </a:r>
            <a:r>
              <a:rPr spc="-5" dirty="0"/>
              <a:t>显示</a:t>
            </a:r>
          </a:p>
        </p:txBody>
      </p:sp>
      <p:sp>
        <p:nvSpPr>
          <p:cNvPr id="4" name="object 4"/>
          <p:cNvSpPr/>
          <p:nvPr/>
        </p:nvSpPr>
        <p:spPr>
          <a:xfrm>
            <a:off x="3275838" y="1111885"/>
            <a:ext cx="5328920" cy="3620135"/>
          </a:xfrm>
          <a:custGeom>
            <a:avLst/>
            <a:gdLst/>
            <a:ahLst/>
            <a:cxnLst/>
            <a:rect l="l" t="t" r="r" b="b"/>
            <a:pathLst>
              <a:path w="5328920" h="3620135">
                <a:moveTo>
                  <a:pt x="0" y="0"/>
                </a:moveTo>
                <a:lnTo>
                  <a:pt x="0" y="3620109"/>
                </a:lnTo>
                <a:lnTo>
                  <a:pt x="5328666" y="3620109"/>
                </a:lnTo>
              </a:path>
            </a:pathLst>
          </a:custGeom>
          <a:ln w="9525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355340" y="1376553"/>
            <a:ext cx="1422400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latin typeface="Calibri"/>
                <a:cs typeface="Calibri"/>
              </a:rPr>
              <a:t>&gt;&gt;&gt;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djidf.head(5)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85464" y="1567053"/>
            <a:ext cx="423545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20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1600" spc="-10" dirty="0">
                <a:solidFill>
                  <a:srgbClr val="006FC0"/>
                </a:solidFill>
                <a:latin typeface="Calibri"/>
                <a:cs typeface="Calibri"/>
              </a:rPr>
              <a:t>ode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871019" y="1567053"/>
            <a:ext cx="491490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006FC0"/>
                </a:solidFill>
                <a:latin typeface="Calibri"/>
                <a:cs typeface="Calibri"/>
              </a:rPr>
              <a:t>name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355340" y="1757552"/>
            <a:ext cx="3007995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00355" algn="l"/>
              </a:tabLst>
            </a:pPr>
            <a:r>
              <a:rPr sz="1600" spc="-5" dirty="0">
                <a:solidFill>
                  <a:srgbClr val="006FC0"/>
                </a:solidFill>
                <a:latin typeface="Calibri"/>
                <a:cs typeface="Calibri"/>
              </a:rPr>
              <a:t>0	AXP  </a:t>
            </a:r>
            <a:r>
              <a:rPr sz="1600" spc="-10" dirty="0">
                <a:solidFill>
                  <a:srgbClr val="006FC0"/>
                </a:solidFill>
                <a:latin typeface="Calibri"/>
                <a:cs typeface="Calibri"/>
              </a:rPr>
              <a:t>American Express</a:t>
            </a:r>
            <a:r>
              <a:rPr sz="160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06FC0"/>
                </a:solidFill>
                <a:latin typeface="Calibri"/>
                <a:cs typeface="Calibri"/>
              </a:rPr>
              <a:t>Company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355340" y="1948433"/>
            <a:ext cx="630555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91795" algn="l"/>
              </a:tabLst>
            </a:pPr>
            <a:r>
              <a:rPr sz="1600" spc="-5" dirty="0">
                <a:solidFill>
                  <a:srgbClr val="006FC0"/>
                </a:solidFill>
                <a:latin typeface="Calibri"/>
                <a:cs typeface="Calibri"/>
              </a:rPr>
              <a:t>1	</a:t>
            </a:r>
            <a:r>
              <a:rPr sz="1600" spc="-25" dirty="0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sz="1600" spc="-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355340" y="2138933"/>
            <a:ext cx="668655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46075" algn="l"/>
              </a:tabLst>
            </a:pPr>
            <a:r>
              <a:rPr sz="1600" spc="-5" dirty="0">
                <a:solidFill>
                  <a:srgbClr val="006FC0"/>
                </a:solidFill>
                <a:latin typeface="Calibri"/>
                <a:cs typeface="Calibri"/>
              </a:rPr>
              <a:t>2	</a:t>
            </a:r>
            <a:r>
              <a:rPr sz="1600" spc="-10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1600" spc="-1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1600" spc="-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355340" y="2329433"/>
            <a:ext cx="662305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7645" indent="-194945">
              <a:lnSpc>
                <a:spcPts val="1710"/>
              </a:lnSpc>
              <a:buAutoNum type="arabicPlain" startAt="3"/>
              <a:tabLst>
                <a:tab pos="208279" algn="l"/>
              </a:tabLst>
            </a:pPr>
            <a:r>
              <a:rPr sz="1600" spc="-10" dirty="0">
                <a:solidFill>
                  <a:srgbClr val="006FC0"/>
                </a:solidFill>
                <a:latin typeface="Calibri"/>
                <a:cs typeface="Calibri"/>
              </a:rPr>
              <a:t>CS</a:t>
            </a:r>
            <a:r>
              <a:rPr sz="1600" spc="-20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1600" spc="-5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endParaRPr sz="1600">
              <a:latin typeface="Calibri"/>
              <a:cs typeface="Calibri"/>
            </a:endParaRPr>
          </a:p>
          <a:p>
            <a:pPr marL="300355" indent="-287655">
              <a:lnSpc>
                <a:spcPts val="1710"/>
              </a:lnSpc>
              <a:buAutoNum type="arabicPlain" startAt="3"/>
              <a:tabLst>
                <a:tab pos="300355" algn="l"/>
                <a:tab pos="300990" algn="l"/>
              </a:tabLst>
            </a:pPr>
            <a:r>
              <a:rPr sz="1600" spc="-10" dirty="0">
                <a:solidFill>
                  <a:srgbClr val="006FC0"/>
                </a:solidFill>
                <a:latin typeface="Calibri"/>
                <a:cs typeface="Calibri"/>
              </a:rPr>
              <a:t>CVX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605672" y="1948433"/>
            <a:ext cx="1818005" cy="838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3975" algn="r">
              <a:lnSpc>
                <a:spcPts val="1710"/>
              </a:lnSpc>
            </a:pPr>
            <a:r>
              <a:rPr sz="1600" spc="-5" dirty="0">
                <a:solidFill>
                  <a:srgbClr val="006FC0"/>
                </a:solidFill>
                <a:latin typeface="Calibri"/>
                <a:cs typeface="Calibri"/>
              </a:rPr>
              <a:t>The Boeing</a:t>
            </a:r>
            <a:r>
              <a:rPr sz="1600" spc="-6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06FC0"/>
                </a:solidFill>
                <a:latin typeface="Calibri"/>
                <a:cs typeface="Calibri"/>
              </a:rPr>
              <a:t>Company</a:t>
            </a:r>
            <a:endParaRPr sz="1600">
              <a:latin typeface="Calibri"/>
              <a:cs typeface="Calibri"/>
            </a:endParaRPr>
          </a:p>
          <a:p>
            <a:pPr marL="67310" marR="5080" indent="531495" algn="r">
              <a:lnSpc>
                <a:spcPct val="78100"/>
              </a:lnSpc>
              <a:spcBef>
                <a:spcPts val="210"/>
              </a:spcBef>
            </a:pPr>
            <a:r>
              <a:rPr sz="1600" spc="-5" dirty="0">
                <a:solidFill>
                  <a:srgbClr val="006FC0"/>
                </a:solidFill>
                <a:latin typeface="Calibri"/>
                <a:cs typeface="Calibri"/>
              </a:rPr>
              <a:t>Caterpillar</a:t>
            </a:r>
            <a:r>
              <a:rPr sz="1600" spc="-9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06FC0"/>
                </a:solidFill>
                <a:latin typeface="Calibri"/>
                <a:cs typeface="Calibri"/>
              </a:rPr>
              <a:t>Inc.  Cisco</a:t>
            </a:r>
            <a:r>
              <a:rPr sz="1600" spc="-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006FC0"/>
                </a:solidFill>
                <a:latin typeface="Calibri"/>
                <a:cs typeface="Calibri"/>
              </a:rPr>
              <a:t>Systems, </a:t>
            </a:r>
            <a:r>
              <a:rPr sz="1600" spc="-10" dirty="0">
                <a:solidFill>
                  <a:srgbClr val="006FC0"/>
                </a:solidFill>
                <a:latin typeface="Calibri"/>
                <a:cs typeface="Calibri"/>
              </a:rPr>
              <a:t>Inc.  </a:t>
            </a:r>
            <a:r>
              <a:rPr sz="1600" spc="-15" dirty="0">
                <a:solidFill>
                  <a:srgbClr val="006FC0"/>
                </a:solidFill>
                <a:latin typeface="Calibri"/>
                <a:cs typeface="Calibri"/>
              </a:rPr>
              <a:t>Chevron</a:t>
            </a:r>
            <a:r>
              <a:rPr sz="1600" spc="-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06FC0"/>
                </a:solidFill>
                <a:latin typeface="Calibri"/>
                <a:cs typeface="Calibri"/>
              </a:rPr>
              <a:t>Corporation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478270" y="1567053"/>
            <a:ext cx="760730" cy="1219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635" algn="ctr">
              <a:lnSpc>
                <a:spcPts val="1710"/>
              </a:lnSpc>
            </a:pPr>
            <a:r>
              <a:rPr sz="1600" spc="-5" dirty="0">
                <a:solidFill>
                  <a:srgbClr val="006FC0"/>
                </a:solidFill>
                <a:latin typeface="Calibri"/>
                <a:cs typeface="Calibri"/>
              </a:rPr>
              <a:t>la</a:t>
            </a:r>
            <a:r>
              <a:rPr sz="1600" spc="-15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1600" spc="-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1600" spc="-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1600" spc="-50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1600" spc="-5" dirty="0">
                <a:solidFill>
                  <a:srgbClr val="006FC0"/>
                </a:solidFill>
                <a:latin typeface="Calibri"/>
                <a:cs typeface="Calibri"/>
              </a:rPr>
              <a:t>ade</a:t>
            </a:r>
            <a:endParaRPr sz="1600">
              <a:latin typeface="Calibri"/>
              <a:cs typeface="Calibri"/>
            </a:endParaRPr>
          </a:p>
          <a:p>
            <a:pPr marL="287020">
              <a:lnSpc>
                <a:spcPts val="1500"/>
              </a:lnSpc>
            </a:pPr>
            <a:r>
              <a:rPr sz="1600" spc="-10" dirty="0">
                <a:solidFill>
                  <a:srgbClr val="006FC0"/>
                </a:solidFill>
                <a:latin typeface="Calibri"/>
                <a:cs typeface="Calibri"/>
              </a:rPr>
              <a:t>90</a:t>
            </a:r>
            <a:r>
              <a:rPr sz="1600" spc="-5" dirty="0">
                <a:solidFill>
                  <a:srgbClr val="006FC0"/>
                </a:solidFill>
                <a:latin typeface="Calibri"/>
                <a:cs typeface="Calibri"/>
              </a:rPr>
              <a:t>.</a:t>
            </a:r>
            <a:r>
              <a:rPr sz="1600" spc="-10" dirty="0">
                <a:solidFill>
                  <a:srgbClr val="006FC0"/>
                </a:solidFill>
                <a:latin typeface="Calibri"/>
                <a:cs typeface="Calibri"/>
              </a:rPr>
              <a:t>6</a:t>
            </a:r>
            <a:r>
              <a:rPr sz="1600" spc="-5" dirty="0">
                <a:solidFill>
                  <a:srgbClr val="006FC0"/>
                </a:solidFill>
                <a:latin typeface="Calibri"/>
                <a:cs typeface="Calibri"/>
              </a:rPr>
              <a:t>7</a:t>
            </a:r>
            <a:endParaRPr sz="1600">
              <a:latin typeface="Calibri"/>
              <a:cs typeface="Calibri"/>
            </a:endParaRPr>
          </a:p>
          <a:p>
            <a:pPr marL="120014" algn="ctr">
              <a:lnSpc>
                <a:spcPts val="1500"/>
              </a:lnSpc>
            </a:pPr>
            <a:r>
              <a:rPr sz="1600" spc="-10" dirty="0">
                <a:solidFill>
                  <a:srgbClr val="006FC0"/>
                </a:solidFill>
                <a:latin typeface="Calibri"/>
                <a:cs typeface="Calibri"/>
              </a:rPr>
              <a:t>128.86</a:t>
            </a:r>
            <a:endParaRPr sz="1600">
              <a:latin typeface="Calibri"/>
              <a:cs typeface="Calibri"/>
            </a:endParaRPr>
          </a:p>
          <a:p>
            <a:pPr marL="107950" algn="ctr">
              <a:lnSpc>
                <a:spcPts val="1500"/>
              </a:lnSpc>
            </a:pPr>
            <a:r>
              <a:rPr sz="1600" spc="-10" dirty="0">
                <a:solidFill>
                  <a:srgbClr val="006FC0"/>
                </a:solidFill>
                <a:latin typeface="Calibri"/>
                <a:cs typeface="Calibri"/>
              </a:rPr>
              <a:t>101.34</a:t>
            </a:r>
            <a:endParaRPr sz="1600">
              <a:latin typeface="Calibri"/>
              <a:cs typeface="Calibri"/>
            </a:endParaRPr>
          </a:p>
          <a:p>
            <a:pPr marL="210185" algn="ctr">
              <a:lnSpc>
                <a:spcPts val="1500"/>
              </a:lnSpc>
            </a:pPr>
            <a:r>
              <a:rPr sz="1600" spc="-5" dirty="0">
                <a:solidFill>
                  <a:srgbClr val="006FC0"/>
                </a:solidFill>
                <a:latin typeface="Calibri"/>
                <a:cs typeface="Calibri"/>
              </a:rPr>
              <a:t>26.32</a:t>
            </a:r>
            <a:endParaRPr sz="1600">
              <a:latin typeface="Calibri"/>
              <a:cs typeface="Calibri"/>
            </a:endParaRPr>
          </a:p>
          <a:p>
            <a:pPr marL="111125" algn="ctr">
              <a:lnSpc>
                <a:spcPts val="1710"/>
              </a:lnSpc>
            </a:pPr>
            <a:r>
              <a:rPr sz="1600" spc="-10" dirty="0">
                <a:solidFill>
                  <a:srgbClr val="006FC0"/>
                </a:solidFill>
                <a:latin typeface="Calibri"/>
                <a:cs typeface="Calibri"/>
              </a:rPr>
              <a:t>116.32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355340" y="2786633"/>
            <a:ext cx="1718310" cy="4578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10"/>
              </a:lnSpc>
            </a:pPr>
            <a:r>
              <a:rPr sz="1600" spc="-5" dirty="0">
                <a:solidFill>
                  <a:srgbClr val="006FC0"/>
                </a:solidFill>
                <a:latin typeface="Calibri"/>
                <a:cs typeface="Calibri"/>
              </a:rPr>
              <a:t>[5 </a:t>
            </a:r>
            <a:r>
              <a:rPr sz="1600" spc="-20" dirty="0">
                <a:solidFill>
                  <a:srgbClr val="006FC0"/>
                </a:solidFill>
                <a:latin typeface="Calibri"/>
                <a:cs typeface="Calibri"/>
              </a:rPr>
              <a:t>rows </a:t>
            </a:r>
            <a:r>
              <a:rPr sz="1600" spc="-5" dirty="0">
                <a:solidFill>
                  <a:srgbClr val="006FC0"/>
                </a:solidFill>
                <a:latin typeface="Calibri"/>
                <a:cs typeface="Calibri"/>
              </a:rPr>
              <a:t>x 3</a:t>
            </a:r>
            <a:r>
              <a:rPr sz="1600" spc="-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06FC0"/>
                </a:solidFill>
                <a:latin typeface="Calibri"/>
                <a:cs typeface="Calibri"/>
              </a:rPr>
              <a:t>columns]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ts val="1710"/>
              </a:lnSpc>
            </a:pPr>
            <a:r>
              <a:rPr sz="1600" spc="-10" dirty="0">
                <a:latin typeface="Calibri"/>
                <a:cs typeface="Calibri"/>
              </a:rPr>
              <a:t>&gt;&gt;&gt;</a:t>
            </a:r>
            <a:r>
              <a:rPr sz="1600" spc="-6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djidf.tail(5)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676903" y="3167888"/>
            <a:ext cx="423545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20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1600" spc="-10" dirty="0">
                <a:solidFill>
                  <a:srgbClr val="006FC0"/>
                </a:solidFill>
                <a:latin typeface="Calibri"/>
                <a:cs typeface="Calibri"/>
              </a:rPr>
              <a:t>ode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423380" y="3167888"/>
            <a:ext cx="1359535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619125" algn="l"/>
              </a:tabLst>
            </a:pPr>
            <a:r>
              <a:rPr sz="1600" spc="-10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1600" spc="-5" dirty="0">
                <a:solidFill>
                  <a:srgbClr val="006FC0"/>
                </a:solidFill>
                <a:latin typeface="Calibri"/>
                <a:cs typeface="Calibri"/>
              </a:rPr>
              <a:t>ame</a:t>
            </a:r>
            <a:r>
              <a:rPr sz="1600" dirty="0">
                <a:solidFill>
                  <a:srgbClr val="006FC0"/>
                </a:solidFill>
                <a:latin typeface="Calibri"/>
                <a:cs typeface="Calibri"/>
              </a:rPr>
              <a:t>	</a:t>
            </a:r>
            <a:r>
              <a:rPr sz="1600" spc="-5" dirty="0">
                <a:solidFill>
                  <a:srgbClr val="006FC0"/>
                </a:solidFill>
                <a:latin typeface="Calibri"/>
                <a:cs typeface="Calibri"/>
              </a:rPr>
              <a:t>la</a:t>
            </a:r>
            <a:r>
              <a:rPr sz="1600" spc="-15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1600" spc="-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1600" spc="-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1600" spc="-50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1600" spc="-5" dirty="0">
                <a:solidFill>
                  <a:srgbClr val="006FC0"/>
                </a:solidFill>
                <a:latin typeface="Calibri"/>
                <a:cs typeface="Calibri"/>
              </a:rPr>
              <a:t>ade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355340" y="3358388"/>
            <a:ext cx="3543300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02590" algn="l"/>
              </a:tabLst>
            </a:pPr>
            <a:r>
              <a:rPr sz="1600" spc="-5" dirty="0">
                <a:solidFill>
                  <a:srgbClr val="006FC0"/>
                </a:solidFill>
                <a:latin typeface="Calibri"/>
                <a:cs typeface="Calibri"/>
              </a:rPr>
              <a:t>25	UTX  United </a:t>
            </a:r>
            <a:r>
              <a:rPr sz="1600" spc="-20" dirty="0">
                <a:solidFill>
                  <a:srgbClr val="006FC0"/>
                </a:solidFill>
                <a:latin typeface="Calibri"/>
                <a:cs typeface="Calibri"/>
              </a:rPr>
              <a:t>Technologies</a:t>
            </a:r>
            <a:r>
              <a:rPr sz="1600" spc="-3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06FC0"/>
                </a:solidFill>
                <a:latin typeface="Calibri"/>
                <a:cs typeface="Calibri"/>
              </a:rPr>
              <a:t>Corporation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355340" y="3548888"/>
            <a:ext cx="3559175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632460" algn="l"/>
                <a:tab pos="2864485" algn="l"/>
              </a:tabLst>
            </a:pPr>
            <a:r>
              <a:rPr sz="1600" spc="-5" dirty="0">
                <a:solidFill>
                  <a:srgbClr val="006FC0"/>
                </a:solidFill>
                <a:latin typeface="Calibri"/>
                <a:cs typeface="Calibri"/>
              </a:rPr>
              <a:t>26	V	</a:t>
            </a:r>
            <a:r>
              <a:rPr sz="1600" spc="-10" dirty="0">
                <a:solidFill>
                  <a:srgbClr val="006FC0"/>
                </a:solidFill>
                <a:latin typeface="Calibri"/>
                <a:cs typeface="Calibri"/>
              </a:rPr>
              <a:t>Visa</a:t>
            </a:r>
            <a:r>
              <a:rPr sz="1600" spc="-4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06FC0"/>
                </a:solidFill>
                <a:latin typeface="Calibri"/>
                <a:cs typeface="Calibri"/>
              </a:rPr>
              <a:t>Inc.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355340" y="3739388"/>
            <a:ext cx="763905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41020" algn="l"/>
              </a:tabLst>
            </a:pPr>
            <a:r>
              <a:rPr sz="1600" spc="-10" dirty="0">
                <a:solidFill>
                  <a:srgbClr val="006FC0"/>
                </a:solidFill>
                <a:latin typeface="Calibri"/>
                <a:cs typeface="Calibri"/>
              </a:rPr>
              <a:t>2</a:t>
            </a:r>
            <a:r>
              <a:rPr sz="1600" spc="-5" dirty="0">
                <a:solidFill>
                  <a:srgbClr val="006FC0"/>
                </a:solidFill>
                <a:latin typeface="Calibri"/>
                <a:cs typeface="Calibri"/>
              </a:rPr>
              <a:t>7</a:t>
            </a:r>
            <a:r>
              <a:rPr sz="1600" dirty="0">
                <a:solidFill>
                  <a:srgbClr val="006FC0"/>
                </a:solidFill>
                <a:latin typeface="Calibri"/>
                <a:cs typeface="Calibri"/>
              </a:rPr>
              <a:t>	</a:t>
            </a:r>
            <a:r>
              <a:rPr sz="1600" spc="-15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1600" spc="-5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508864" y="3739388"/>
            <a:ext cx="2414270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25" dirty="0">
                <a:solidFill>
                  <a:srgbClr val="006FC0"/>
                </a:solidFill>
                <a:latin typeface="Calibri"/>
                <a:cs typeface="Calibri"/>
              </a:rPr>
              <a:t>Verizon </a:t>
            </a:r>
            <a:r>
              <a:rPr sz="1600" spc="-10" dirty="0">
                <a:solidFill>
                  <a:srgbClr val="006FC0"/>
                </a:solidFill>
                <a:latin typeface="Calibri"/>
                <a:cs typeface="Calibri"/>
              </a:rPr>
              <a:t>Communications</a:t>
            </a:r>
            <a:r>
              <a:rPr sz="1600" spc="4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06FC0"/>
                </a:solidFill>
                <a:latin typeface="Calibri"/>
                <a:cs typeface="Calibri"/>
              </a:rPr>
              <a:t>Inc.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355340" y="3930192"/>
            <a:ext cx="776605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1150" indent="-298450">
              <a:lnSpc>
                <a:spcPts val="1710"/>
              </a:lnSpc>
              <a:buAutoNum type="arabicPlain" startAt="28"/>
              <a:tabLst>
                <a:tab pos="311785" algn="l"/>
              </a:tabLst>
            </a:pPr>
            <a:r>
              <a:rPr sz="1600" spc="-15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1600" spc="-5" dirty="0">
                <a:solidFill>
                  <a:srgbClr val="006FC0"/>
                </a:solidFill>
                <a:latin typeface="Calibri"/>
                <a:cs typeface="Calibri"/>
              </a:rPr>
              <a:t>MT</a:t>
            </a:r>
            <a:endParaRPr sz="1600">
              <a:latin typeface="Calibri"/>
              <a:cs typeface="Calibri"/>
            </a:endParaRPr>
          </a:p>
          <a:p>
            <a:pPr marL="356870" indent="-344170">
              <a:lnSpc>
                <a:spcPts val="1710"/>
              </a:lnSpc>
              <a:buAutoNum type="arabicPlain" startAt="28"/>
              <a:tabLst>
                <a:tab pos="356870" algn="l"/>
                <a:tab pos="357505" algn="l"/>
              </a:tabLst>
            </a:pPr>
            <a:r>
              <a:rPr sz="1600" spc="-55" dirty="0">
                <a:solidFill>
                  <a:srgbClr val="006FC0"/>
                </a:solidFill>
                <a:latin typeface="Calibri"/>
                <a:cs typeface="Calibri"/>
              </a:rPr>
              <a:t>X</a:t>
            </a:r>
            <a:r>
              <a:rPr sz="1600" spc="-10" dirty="0">
                <a:solidFill>
                  <a:srgbClr val="006FC0"/>
                </a:solidFill>
                <a:latin typeface="Calibri"/>
                <a:cs typeface="Calibri"/>
              </a:rPr>
              <a:t>OM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842338" y="3930192"/>
            <a:ext cx="2087245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635">
              <a:lnSpc>
                <a:spcPts val="1710"/>
              </a:lnSpc>
            </a:pPr>
            <a:r>
              <a:rPr sz="1600" spc="-10" dirty="0">
                <a:solidFill>
                  <a:srgbClr val="006FC0"/>
                </a:solidFill>
                <a:latin typeface="Calibri"/>
                <a:cs typeface="Calibri"/>
              </a:rPr>
              <a:t>Wal-Mart Stores</a:t>
            </a:r>
            <a:r>
              <a:rPr sz="1600" spc="-7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06FC0"/>
                </a:solidFill>
                <a:latin typeface="Calibri"/>
                <a:cs typeface="Calibri"/>
              </a:rPr>
              <a:t>Inc.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ts val="1710"/>
              </a:lnSpc>
            </a:pPr>
            <a:r>
              <a:rPr sz="1600" spc="-15" dirty="0">
                <a:solidFill>
                  <a:srgbClr val="006FC0"/>
                </a:solidFill>
                <a:latin typeface="Calibri"/>
                <a:cs typeface="Calibri"/>
              </a:rPr>
              <a:t>Exxon </a:t>
            </a:r>
            <a:r>
              <a:rPr sz="1600" spc="-5" dirty="0">
                <a:solidFill>
                  <a:srgbClr val="006FC0"/>
                </a:solidFill>
                <a:latin typeface="Calibri"/>
                <a:cs typeface="Calibri"/>
              </a:rPr>
              <a:t>Mobil</a:t>
            </a:r>
            <a:r>
              <a:rPr sz="1600" spc="-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06FC0"/>
                </a:solidFill>
                <a:latin typeface="Calibri"/>
                <a:cs typeface="Calibri"/>
              </a:rPr>
              <a:t>Corporation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199503" y="3358388"/>
            <a:ext cx="605155" cy="1029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8890" algn="ctr">
              <a:lnSpc>
                <a:spcPts val="1710"/>
              </a:lnSpc>
            </a:pPr>
            <a:r>
              <a:rPr sz="1600" spc="-10" dirty="0">
                <a:solidFill>
                  <a:srgbClr val="006FC0"/>
                </a:solidFill>
                <a:latin typeface="Calibri"/>
                <a:cs typeface="Calibri"/>
              </a:rPr>
              <a:t>107.45</a:t>
            </a:r>
            <a:endParaRPr sz="1600">
              <a:latin typeface="Calibri"/>
              <a:cs typeface="Calibri"/>
            </a:endParaRPr>
          </a:p>
          <a:p>
            <a:pPr marL="4445" algn="ctr">
              <a:lnSpc>
                <a:spcPts val="1500"/>
              </a:lnSpc>
            </a:pPr>
            <a:r>
              <a:rPr sz="1600" spc="-10" dirty="0">
                <a:solidFill>
                  <a:srgbClr val="006FC0"/>
                </a:solidFill>
                <a:latin typeface="Calibri"/>
                <a:cs typeface="Calibri"/>
              </a:rPr>
              <a:t>248.84</a:t>
            </a:r>
            <a:endParaRPr sz="1600">
              <a:latin typeface="Calibri"/>
              <a:cs typeface="Calibri"/>
            </a:endParaRPr>
          </a:p>
          <a:p>
            <a:pPr marL="103505" algn="ctr">
              <a:lnSpc>
                <a:spcPts val="1500"/>
              </a:lnSpc>
            </a:pPr>
            <a:r>
              <a:rPr sz="1600" spc="-5" dirty="0">
                <a:solidFill>
                  <a:srgbClr val="006FC0"/>
                </a:solidFill>
                <a:latin typeface="Calibri"/>
                <a:cs typeface="Calibri"/>
              </a:rPr>
              <a:t>51.50</a:t>
            </a:r>
            <a:endParaRPr sz="1600">
              <a:latin typeface="Calibri"/>
              <a:cs typeface="Calibri"/>
            </a:endParaRPr>
          </a:p>
          <a:p>
            <a:pPr marL="118745" algn="ctr">
              <a:lnSpc>
                <a:spcPts val="1500"/>
              </a:lnSpc>
            </a:pPr>
            <a:r>
              <a:rPr sz="1600" spc="-15" dirty="0">
                <a:solidFill>
                  <a:srgbClr val="006FC0"/>
                </a:solidFill>
                <a:latin typeface="Calibri"/>
                <a:cs typeface="Calibri"/>
              </a:rPr>
              <a:t>82</a:t>
            </a:r>
            <a:r>
              <a:rPr sz="1600" spc="-5" dirty="0">
                <a:solidFill>
                  <a:srgbClr val="006FC0"/>
                </a:solidFill>
                <a:latin typeface="Calibri"/>
                <a:cs typeface="Calibri"/>
              </a:rPr>
              <a:t>.</a:t>
            </a:r>
            <a:r>
              <a:rPr sz="1600" spc="-15" dirty="0">
                <a:solidFill>
                  <a:srgbClr val="006FC0"/>
                </a:solidFill>
                <a:latin typeface="Calibri"/>
                <a:cs typeface="Calibri"/>
              </a:rPr>
              <a:t>9</a:t>
            </a:r>
            <a:r>
              <a:rPr sz="1600" spc="-5" dirty="0">
                <a:solidFill>
                  <a:srgbClr val="006FC0"/>
                </a:solidFill>
                <a:latin typeface="Calibri"/>
                <a:cs typeface="Calibri"/>
              </a:rPr>
              <a:t>6</a:t>
            </a:r>
            <a:endParaRPr sz="1600">
              <a:latin typeface="Calibri"/>
              <a:cs typeface="Calibri"/>
            </a:endParaRPr>
          </a:p>
          <a:p>
            <a:pPr marL="93980" algn="ctr">
              <a:lnSpc>
                <a:spcPts val="1710"/>
              </a:lnSpc>
            </a:pPr>
            <a:r>
              <a:rPr sz="1600" spc="-5" dirty="0">
                <a:solidFill>
                  <a:srgbClr val="006FC0"/>
                </a:solidFill>
                <a:latin typeface="Calibri"/>
                <a:cs typeface="Calibri"/>
              </a:rPr>
              <a:t>95.09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355340" y="4387392"/>
            <a:ext cx="1718310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006FC0"/>
                </a:solidFill>
                <a:latin typeface="Calibri"/>
                <a:cs typeface="Calibri"/>
              </a:rPr>
              <a:t>[5 </a:t>
            </a:r>
            <a:r>
              <a:rPr sz="1600" spc="-20" dirty="0">
                <a:solidFill>
                  <a:srgbClr val="006FC0"/>
                </a:solidFill>
                <a:latin typeface="Calibri"/>
                <a:cs typeface="Calibri"/>
              </a:rPr>
              <a:t>rows </a:t>
            </a:r>
            <a:r>
              <a:rPr sz="1600" spc="-5" dirty="0">
                <a:solidFill>
                  <a:srgbClr val="006FC0"/>
                </a:solidFill>
                <a:latin typeface="Calibri"/>
                <a:cs typeface="Calibri"/>
              </a:rPr>
              <a:t>x 3</a:t>
            </a:r>
            <a:r>
              <a:rPr sz="1600" spc="-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06FC0"/>
                </a:solidFill>
                <a:latin typeface="Calibri"/>
                <a:cs typeface="Calibri"/>
              </a:rPr>
              <a:t>columns]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431295" y="987618"/>
            <a:ext cx="720090" cy="405130"/>
          </a:xfrm>
          <a:custGeom>
            <a:avLst/>
            <a:gdLst/>
            <a:ahLst/>
            <a:cxnLst/>
            <a:rect l="l" t="t" r="r" b="b"/>
            <a:pathLst>
              <a:path w="720089" h="405130">
                <a:moveTo>
                  <a:pt x="373068" y="0"/>
                </a:moveTo>
                <a:lnTo>
                  <a:pt x="317592" y="1157"/>
                </a:lnTo>
                <a:lnTo>
                  <a:pt x="263372" y="6521"/>
                </a:lnTo>
                <a:lnTo>
                  <a:pt x="211420" y="15950"/>
                </a:lnTo>
                <a:lnTo>
                  <a:pt x="162744" y="29303"/>
                </a:lnTo>
                <a:lnTo>
                  <a:pt x="118354" y="46440"/>
                </a:lnTo>
                <a:lnTo>
                  <a:pt x="79260" y="67219"/>
                </a:lnTo>
                <a:lnTo>
                  <a:pt x="46472" y="91500"/>
                </a:lnTo>
                <a:lnTo>
                  <a:pt x="19733" y="121112"/>
                </a:lnTo>
                <a:lnTo>
                  <a:pt x="0" y="182709"/>
                </a:lnTo>
                <a:lnTo>
                  <a:pt x="6237" y="213313"/>
                </a:lnTo>
                <a:lnTo>
                  <a:pt x="49003" y="270673"/>
                </a:lnTo>
                <a:lnTo>
                  <a:pt x="84764" y="296049"/>
                </a:lnTo>
                <a:lnTo>
                  <a:pt x="129599" y="318301"/>
                </a:lnTo>
                <a:lnTo>
                  <a:pt x="183124" y="336737"/>
                </a:lnTo>
                <a:lnTo>
                  <a:pt x="210048" y="404936"/>
                </a:lnTo>
                <a:lnTo>
                  <a:pt x="313426" y="358454"/>
                </a:lnTo>
                <a:lnTo>
                  <a:pt x="398704" y="358454"/>
                </a:lnTo>
                <a:lnTo>
                  <a:pt x="420959" y="357386"/>
                </a:lnTo>
                <a:lnTo>
                  <a:pt x="472325" y="350993"/>
                </a:lnTo>
                <a:lnTo>
                  <a:pt x="521039" y="340960"/>
                </a:lnTo>
                <a:lnTo>
                  <a:pt x="566312" y="327485"/>
                </a:lnTo>
                <a:lnTo>
                  <a:pt x="607356" y="310769"/>
                </a:lnTo>
                <a:lnTo>
                  <a:pt x="643381" y="291011"/>
                </a:lnTo>
                <a:lnTo>
                  <a:pt x="700333" y="238799"/>
                </a:lnTo>
                <a:lnTo>
                  <a:pt x="720042" y="177201"/>
                </a:lnTo>
                <a:lnTo>
                  <a:pt x="713791" y="146598"/>
                </a:lnTo>
                <a:lnTo>
                  <a:pt x="671011" y="89237"/>
                </a:lnTo>
                <a:lnTo>
                  <a:pt x="635255" y="63862"/>
                </a:lnTo>
                <a:lnTo>
                  <a:pt x="590438" y="41610"/>
                </a:lnTo>
                <a:lnTo>
                  <a:pt x="536946" y="23174"/>
                </a:lnTo>
                <a:lnTo>
                  <a:pt x="483755" y="10867"/>
                </a:lnTo>
                <a:lnTo>
                  <a:pt x="428793" y="3189"/>
                </a:lnTo>
                <a:lnTo>
                  <a:pt x="373068" y="0"/>
                </a:lnTo>
                <a:close/>
              </a:path>
              <a:path w="720089" h="405130">
                <a:moveTo>
                  <a:pt x="398704" y="358454"/>
                </a:moveTo>
                <a:lnTo>
                  <a:pt x="313426" y="358454"/>
                </a:lnTo>
                <a:lnTo>
                  <a:pt x="367730" y="359940"/>
                </a:lnTo>
                <a:lnTo>
                  <a:pt x="398704" y="35845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431295" y="987618"/>
            <a:ext cx="720090" cy="405130"/>
          </a:xfrm>
          <a:custGeom>
            <a:avLst/>
            <a:gdLst/>
            <a:ahLst/>
            <a:cxnLst/>
            <a:rect l="l" t="t" r="r" b="b"/>
            <a:pathLst>
              <a:path w="720089" h="405130">
                <a:moveTo>
                  <a:pt x="210048" y="404936"/>
                </a:moveTo>
                <a:lnTo>
                  <a:pt x="183124" y="336737"/>
                </a:lnTo>
                <a:lnTo>
                  <a:pt x="129599" y="318301"/>
                </a:lnTo>
                <a:lnTo>
                  <a:pt x="84764" y="296049"/>
                </a:lnTo>
                <a:lnTo>
                  <a:pt x="49003" y="270673"/>
                </a:lnTo>
                <a:lnTo>
                  <a:pt x="22699" y="242864"/>
                </a:lnTo>
                <a:lnTo>
                  <a:pt x="6237" y="213313"/>
                </a:lnTo>
                <a:lnTo>
                  <a:pt x="0" y="182709"/>
                </a:lnTo>
                <a:lnTo>
                  <a:pt x="4370" y="151746"/>
                </a:lnTo>
                <a:lnTo>
                  <a:pt x="46472" y="91500"/>
                </a:lnTo>
                <a:lnTo>
                  <a:pt x="79260" y="67219"/>
                </a:lnTo>
                <a:lnTo>
                  <a:pt x="118354" y="46440"/>
                </a:lnTo>
                <a:lnTo>
                  <a:pt x="162744" y="29303"/>
                </a:lnTo>
                <a:lnTo>
                  <a:pt x="211420" y="15950"/>
                </a:lnTo>
                <a:lnTo>
                  <a:pt x="263372" y="6521"/>
                </a:lnTo>
                <a:lnTo>
                  <a:pt x="317592" y="1157"/>
                </a:lnTo>
                <a:lnTo>
                  <a:pt x="373068" y="0"/>
                </a:lnTo>
                <a:lnTo>
                  <a:pt x="428793" y="3189"/>
                </a:lnTo>
                <a:lnTo>
                  <a:pt x="483755" y="10867"/>
                </a:lnTo>
                <a:lnTo>
                  <a:pt x="536946" y="23174"/>
                </a:lnTo>
                <a:lnTo>
                  <a:pt x="590438" y="41610"/>
                </a:lnTo>
                <a:lnTo>
                  <a:pt x="635255" y="63862"/>
                </a:lnTo>
                <a:lnTo>
                  <a:pt x="671011" y="89237"/>
                </a:lnTo>
                <a:lnTo>
                  <a:pt x="697319" y="117047"/>
                </a:lnTo>
                <a:lnTo>
                  <a:pt x="720042" y="177201"/>
                </a:lnTo>
                <a:lnTo>
                  <a:pt x="715685" y="208165"/>
                </a:lnTo>
                <a:lnTo>
                  <a:pt x="673598" y="268411"/>
                </a:lnTo>
                <a:lnTo>
                  <a:pt x="607356" y="310769"/>
                </a:lnTo>
                <a:lnTo>
                  <a:pt x="566312" y="327485"/>
                </a:lnTo>
                <a:lnTo>
                  <a:pt x="521039" y="340960"/>
                </a:lnTo>
                <a:lnTo>
                  <a:pt x="472325" y="350993"/>
                </a:lnTo>
                <a:lnTo>
                  <a:pt x="420959" y="357386"/>
                </a:lnTo>
                <a:lnTo>
                  <a:pt x="367730" y="359940"/>
                </a:lnTo>
                <a:lnTo>
                  <a:pt x="313426" y="358454"/>
                </a:lnTo>
                <a:lnTo>
                  <a:pt x="210048" y="404936"/>
                </a:lnTo>
                <a:close/>
              </a:path>
            </a:pathLst>
          </a:custGeom>
          <a:ln w="19050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3589146" y="965327"/>
            <a:ext cx="405765" cy="393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5" dirty="0">
                <a:solidFill>
                  <a:srgbClr val="F79546"/>
                </a:solidFill>
                <a:latin typeface="Calibri"/>
                <a:cs typeface="Calibri"/>
              </a:rPr>
              <a:t>S</a:t>
            </a:r>
            <a:r>
              <a:rPr sz="800" spc="-5" dirty="0">
                <a:solidFill>
                  <a:srgbClr val="F79546"/>
                </a:solidFill>
                <a:latin typeface="Calibri"/>
                <a:cs typeface="Calibri"/>
              </a:rPr>
              <a:t>ou</a:t>
            </a:r>
            <a:r>
              <a:rPr sz="800" spc="-10" dirty="0">
                <a:solidFill>
                  <a:srgbClr val="F79546"/>
                </a:solidFill>
                <a:latin typeface="Calibri"/>
                <a:cs typeface="Calibri"/>
              </a:rPr>
              <a:t>r</a:t>
            </a:r>
            <a:r>
              <a:rPr sz="800" spc="-5" dirty="0">
                <a:solidFill>
                  <a:srgbClr val="F79546"/>
                </a:solidFill>
                <a:latin typeface="Calibri"/>
                <a:cs typeface="Calibri"/>
              </a:rPr>
              <a:t>c</a:t>
            </a:r>
            <a:r>
              <a:rPr sz="800" dirty="0">
                <a:solidFill>
                  <a:srgbClr val="F79546"/>
                </a:solidFill>
                <a:latin typeface="Calibri"/>
                <a:cs typeface="Calibri"/>
              </a:rPr>
              <a:t>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4716779" y="1251203"/>
            <a:ext cx="2639568" cy="3352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047232" y="1168908"/>
            <a:ext cx="918971" cy="5654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652134" y="1275600"/>
            <a:ext cx="1656207" cy="2405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652134" y="1275600"/>
            <a:ext cx="1656714" cy="240665"/>
          </a:xfrm>
          <a:custGeom>
            <a:avLst/>
            <a:gdLst/>
            <a:ahLst/>
            <a:cxnLst/>
            <a:rect l="l" t="t" r="r" b="b"/>
            <a:pathLst>
              <a:path w="1656715" h="240665">
                <a:moveTo>
                  <a:pt x="0" y="240525"/>
                </a:moveTo>
                <a:lnTo>
                  <a:pt x="1656207" y="240525"/>
                </a:lnTo>
                <a:lnTo>
                  <a:pt x="1656207" y="0"/>
                </a:lnTo>
                <a:lnTo>
                  <a:pt x="0" y="0"/>
                </a:lnTo>
                <a:lnTo>
                  <a:pt x="0" y="240525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514085" y="1275588"/>
            <a:ext cx="0" cy="240665"/>
          </a:xfrm>
          <a:custGeom>
            <a:avLst/>
            <a:gdLst/>
            <a:ahLst/>
            <a:cxnLst/>
            <a:rect l="l" t="t" r="r" b="b"/>
            <a:pathLst>
              <a:path h="240665">
                <a:moveTo>
                  <a:pt x="0" y="0"/>
                </a:moveTo>
                <a:lnTo>
                  <a:pt x="0" y="240537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760976" y="1320672"/>
            <a:ext cx="753110" cy="194945"/>
          </a:xfrm>
          <a:custGeom>
            <a:avLst/>
            <a:gdLst/>
            <a:ahLst/>
            <a:cxnLst/>
            <a:rect l="l" t="t" r="r" b="b"/>
            <a:pathLst>
              <a:path w="753110" h="194944">
                <a:moveTo>
                  <a:pt x="753110" y="0"/>
                </a:moveTo>
                <a:lnTo>
                  <a:pt x="615061" y="0"/>
                </a:lnTo>
                <a:lnTo>
                  <a:pt x="0" y="194690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6214998" y="1243838"/>
            <a:ext cx="534035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df[:5]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4728971" y="2883407"/>
            <a:ext cx="2627376" cy="3352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989320" y="2801111"/>
            <a:ext cx="1034796" cy="5654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652134" y="2907296"/>
            <a:ext cx="1656207" cy="2405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652134" y="2907296"/>
            <a:ext cx="1656714" cy="240665"/>
          </a:xfrm>
          <a:custGeom>
            <a:avLst/>
            <a:gdLst/>
            <a:ahLst/>
            <a:cxnLst/>
            <a:rect l="l" t="t" r="r" b="b"/>
            <a:pathLst>
              <a:path w="1656715" h="240664">
                <a:moveTo>
                  <a:pt x="0" y="240525"/>
                </a:moveTo>
                <a:lnTo>
                  <a:pt x="1656207" y="240525"/>
                </a:lnTo>
                <a:lnTo>
                  <a:pt x="1656207" y="0"/>
                </a:lnTo>
                <a:lnTo>
                  <a:pt x="0" y="0"/>
                </a:lnTo>
                <a:lnTo>
                  <a:pt x="0" y="240525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514085" y="2907283"/>
            <a:ext cx="0" cy="240665"/>
          </a:xfrm>
          <a:custGeom>
            <a:avLst/>
            <a:gdLst/>
            <a:ahLst/>
            <a:cxnLst/>
            <a:rect l="l" t="t" r="r" b="b"/>
            <a:pathLst>
              <a:path h="240664">
                <a:moveTo>
                  <a:pt x="0" y="0"/>
                </a:moveTo>
                <a:lnTo>
                  <a:pt x="0" y="240538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772659" y="2952369"/>
            <a:ext cx="741680" cy="160020"/>
          </a:xfrm>
          <a:custGeom>
            <a:avLst/>
            <a:gdLst/>
            <a:ahLst/>
            <a:cxnLst/>
            <a:rect l="l" t="t" r="r" b="b"/>
            <a:pathLst>
              <a:path w="741679" h="160019">
                <a:moveTo>
                  <a:pt x="741426" y="0"/>
                </a:moveTo>
                <a:lnTo>
                  <a:pt x="603376" y="0"/>
                </a:lnTo>
                <a:lnTo>
                  <a:pt x="0" y="159512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6157086" y="2876042"/>
            <a:ext cx="650240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df[25:]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46303" y="2491358"/>
            <a:ext cx="1298575" cy="317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latin typeface="Microsoft YaHei"/>
                <a:cs typeface="Microsoft YaHei"/>
              </a:rPr>
              <a:t>显示方</a:t>
            </a:r>
            <a:r>
              <a:rPr sz="2000" spc="5" dirty="0">
                <a:latin typeface="Microsoft YaHei"/>
                <a:cs typeface="Microsoft YaHei"/>
              </a:rPr>
              <a:t>式：</a:t>
            </a:r>
            <a:endParaRPr sz="2000">
              <a:latin typeface="Microsoft YaHei"/>
              <a:cs typeface="Microsoft YaHe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546303" y="2940430"/>
            <a:ext cx="1684020" cy="11099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99085" algn="l"/>
              </a:tabLst>
            </a:pPr>
            <a:r>
              <a:rPr sz="1800" spc="-5" dirty="0">
                <a:latin typeface="Arial"/>
                <a:cs typeface="Arial"/>
              </a:rPr>
              <a:t>•	</a:t>
            </a:r>
            <a:r>
              <a:rPr sz="1800" dirty="0">
                <a:latin typeface="Microsoft YaHei"/>
                <a:cs typeface="Microsoft YaHei"/>
              </a:rPr>
              <a:t>显示行</a:t>
            </a:r>
            <a:endParaRPr sz="1800">
              <a:latin typeface="Microsoft YaHei"/>
              <a:cs typeface="Microsoft YaHei"/>
            </a:endParaRPr>
          </a:p>
          <a:p>
            <a:pPr marL="469900">
              <a:lnSpc>
                <a:spcPct val="100000"/>
              </a:lnSpc>
              <a:spcBef>
                <a:spcPts val="1080"/>
              </a:spcBef>
            </a:pPr>
            <a:r>
              <a:rPr sz="1800" dirty="0">
                <a:latin typeface="Microsoft YaHei"/>
                <a:cs typeface="Microsoft YaHei"/>
              </a:rPr>
              <a:t>−</a:t>
            </a:r>
            <a:r>
              <a:rPr sz="1800" spc="285" dirty="0">
                <a:latin typeface="Microsoft YaHei"/>
                <a:cs typeface="Microsoft YaHei"/>
              </a:rPr>
              <a:t> </a:t>
            </a:r>
            <a:r>
              <a:rPr sz="1800" dirty="0">
                <a:latin typeface="Microsoft YaHei"/>
                <a:cs typeface="Microsoft YaHei"/>
              </a:rPr>
              <a:t>专用方式</a:t>
            </a:r>
            <a:endParaRPr sz="1800">
              <a:latin typeface="Microsoft YaHei"/>
              <a:cs typeface="Microsoft YaHei"/>
            </a:endParaRPr>
          </a:p>
          <a:p>
            <a:pPr marL="469900">
              <a:lnSpc>
                <a:spcPct val="100000"/>
              </a:lnSpc>
              <a:spcBef>
                <a:spcPts val="1080"/>
              </a:spcBef>
            </a:pPr>
            <a:r>
              <a:rPr sz="1800" dirty="0">
                <a:latin typeface="Microsoft YaHei"/>
                <a:cs typeface="Microsoft YaHei"/>
              </a:rPr>
              <a:t>−</a:t>
            </a:r>
            <a:r>
              <a:rPr sz="1800" spc="285" dirty="0">
                <a:latin typeface="Microsoft YaHei"/>
                <a:cs typeface="Microsoft YaHei"/>
              </a:rPr>
              <a:t> </a:t>
            </a:r>
            <a:r>
              <a:rPr sz="1800" dirty="0">
                <a:latin typeface="Microsoft YaHei"/>
                <a:cs typeface="Microsoft YaHei"/>
              </a:rPr>
              <a:t>切片</a:t>
            </a:r>
            <a:endParaRPr sz="1800">
              <a:latin typeface="Microsoft YaHei"/>
              <a:cs typeface="Microsoft YaHe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467537" y="1063752"/>
            <a:ext cx="2664460" cy="1391285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739140" marR="316230">
              <a:lnSpc>
                <a:spcPct val="120000"/>
              </a:lnSpc>
              <a:spcBef>
                <a:spcPts val="40"/>
              </a:spcBef>
            </a:pPr>
            <a:r>
              <a:rPr sz="1800" spc="-5" dirty="0">
                <a:solidFill>
                  <a:srgbClr val="F79546"/>
                </a:solidFill>
                <a:latin typeface="Microsoft YaHei"/>
                <a:cs typeface="Microsoft YaHei"/>
              </a:rPr>
              <a:t>查看道琼</a:t>
            </a:r>
            <a:r>
              <a:rPr sz="1800" dirty="0">
                <a:solidFill>
                  <a:srgbClr val="F79546"/>
                </a:solidFill>
                <a:latin typeface="Microsoft YaHei"/>
                <a:cs typeface="Microsoft YaHei"/>
              </a:rPr>
              <a:t>斯</a:t>
            </a:r>
            <a:r>
              <a:rPr sz="1800" spc="-5" dirty="0">
                <a:solidFill>
                  <a:srgbClr val="F79546"/>
                </a:solidFill>
                <a:latin typeface="Microsoft YaHei"/>
                <a:cs typeface="Microsoft YaHei"/>
              </a:rPr>
              <a:t>工业  股中前5只和后  </a:t>
            </a:r>
            <a:r>
              <a:rPr sz="1800" dirty="0">
                <a:solidFill>
                  <a:srgbClr val="F79546"/>
                </a:solidFill>
                <a:latin typeface="Microsoft YaHei"/>
                <a:cs typeface="Microsoft YaHei"/>
              </a:rPr>
              <a:t>5只的股票基本  信息？</a:t>
            </a:r>
            <a:endParaRPr sz="1800">
              <a:latin typeface="Microsoft YaHei"/>
              <a:cs typeface="Microsoft YaHei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0" y="711708"/>
            <a:ext cx="2261616" cy="22479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384904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81200" y="2647950"/>
            <a:ext cx="4644390" cy="0"/>
          </a:xfrm>
          <a:custGeom>
            <a:avLst/>
            <a:gdLst/>
            <a:ahLst/>
            <a:cxnLst/>
            <a:rect l="l" t="t" r="r" b="b"/>
            <a:pathLst>
              <a:path w="4644390">
                <a:moveTo>
                  <a:pt x="0" y="0"/>
                </a:moveTo>
                <a:lnTo>
                  <a:pt x="4644009" y="0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657600" y="2800349"/>
            <a:ext cx="3072765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zh-CN" altLang="en-US" sz="2800" b="1" spc="-5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YaHei"/>
              </a:rPr>
              <a:t>数据</a:t>
            </a:r>
            <a:r>
              <a:rPr lang="zh-CN" altLang="en-US" sz="2800" b="1" spc="-5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YaHei"/>
              </a:rPr>
              <a:t>选择</a:t>
            </a:r>
            <a:endParaRPr sz="28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Microsoft YaHe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19400" y="2038350"/>
            <a:ext cx="324516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roadway"/>
              </a:rPr>
              <a:t>Python</a:t>
            </a:r>
            <a:r>
              <a:rPr lang="zh-CN" altLang="en-US" sz="28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roadway"/>
              </a:rPr>
              <a:t>大</a:t>
            </a:r>
            <a:r>
              <a:rPr sz="2800" b="1" dirty="0" err="1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YaHei"/>
              </a:rPr>
              <a:t>数据</a:t>
            </a:r>
            <a:r>
              <a:rPr lang="zh-CN" altLang="en-US" sz="28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YaHei"/>
              </a:rPr>
              <a:t>编程</a:t>
            </a:r>
            <a:endParaRPr sz="28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Microsoft YaHei"/>
            </a:endParaRPr>
          </a:p>
        </p:txBody>
      </p:sp>
    </p:spTree>
    <p:extLst>
      <p:ext uri="{BB962C8B-B14F-4D97-AF65-F5344CB8AC3E}">
        <p14:creationId xmlns:p14="http://schemas.microsoft.com/office/powerpoint/2010/main" val="27454572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19605">
              <a:lnSpc>
                <a:spcPct val="100000"/>
              </a:lnSpc>
            </a:pPr>
            <a:r>
              <a:rPr spc="-5" dirty="0"/>
              <a:t>数据选择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51045" y="981964"/>
            <a:ext cx="2141220" cy="1638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latin typeface="Microsoft YaHei"/>
                <a:cs typeface="Microsoft YaHei"/>
              </a:rPr>
              <a:t>选择方式：</a:t>
            </a:r>
            <a:endParaRPr sz="2000">
              <a:latin typeface="Microsoft YaHei"/>
              <a:cs typeface="Microsoft YaHei"/>
            </a:endParaRPr>
          </a:p>
          <a:p>
            <a:pPr marL="12700">
              <a:lnSpc>
                <a:spcPct val="100000"/>
              </a:lnSpc>
              <a:spcBef>
                <a:spcPts val="459"/>
              </a:spcBef>
              <a:tabLst>
                <a:tab pos="299085" algn="l"/>
              </a:tabLst>
            </a:pPr>
            <a:r>
              <a:rPr sz="1800" spc="-5" dirty="0">
                <a:latin typeface="Arial"/>
                <a:cs typeface="Arial"/>
              </a:rPr>
              <a:t>•	</a:t>
            </a:r>
            <a:r>
              <a:rPr sz="1800" dirty="0">
                <a:latin typeface="Microsoft YaHei"/>
                <a:cs typeface="Microsoft YaHei"/>
              </a:rPr>
              <a:t>选择行</a:t>
            </a:r>
            <a:endParaRPr sz="1800">
              <a:latin typeface="Microsoft YaHei"/>
              <a:cs typeface="Microsoft YaHei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  <a:tabLst>
                <a:tab pos="299085" algn="l"/>
              </a:tabLst>
            </a:pPr>
            <a:r>
              <a:rPr sz="1800" spc="-5" dirty="0">
                <a:latin typeface="Arial"/>
                <a:cs typeface="Arial"/>
              </a:rPr>
              <a:t>•	</a:t>
            </a:r>
            <a:r>
              <a:rPr sz="1800" dirty="0">
                <a:latin typeface="Microsoft YaHei"/>
                <a:cs typeface="Microsoft YaHei"/>
              </a:rPr>
              <a:t>选择列</a:t>
            </a:r>
            <a:endParaRPr sz="1800">
              <a:latin typeface="Microsoft YaHei"/>
              <a:cs typeface="Microsoft YaHei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  <a:tabLst>
                <a:tab pos="299085" algn="l"/>
              </a:tabLst>
            </a:pPr>
            <a:r>
              <a:rPr sz="1800" spc="-5" dirty="0">
                <a:latin typeface="Arial"/>
                <a:cs typeface="Arial"/>
              </a:rPr>
              <a:t>•	</a:t>
            </a:r>
            <a:r>
              <a:rPr sz="1800" dirty="0">
                <a:latin typeface="Microsoft YaHei"/>
                <a:cs typeface="Microsoft YaHei"/>
              </a:rPr>
              <a:t>选择区域</a:t>
            </a:r>
            <a:endParaRPr sz="1800">
              <a:latin typeface="Microsoft YaHei"/>
              <a:cs typeface="Microsoft YaHei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  <a:tabLst>
                <a:tab pos="299085" algn="l"/>
              </a:tabLst>
            </a:pPr>
            <a:r>
              <a:rPr sz="1800" spc="-5" dirty="0">
                <a:latin typeface="Arial"/>
                <a:cs typeface="Arial"/>
              </a:rPr>
              <a:t>•	</a:t>
            </a:r>
            <a:r>
              <a:rPr sz="1800" spc="-5" dirty="0">
                <a:latin typeface="Microsoft YaHei"/>
                <a:cs typeface="Microsoft YaHei"/>
              </a:rPr>
              <a:t>筛选（条件选择）</a:t>
            </a:r>
            <a:endParaRPr sz="1800">
              <a:latin typeface="Microsoft YaHei"/>
              <a:cs typeface="Microsoft YaHe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499990" y="2706877"/>
            <a:ext cx="4032503" cy="18630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87290" y="2694177"/>
            <a:ext cx="4058285" cy="1888489"/>
          </a:xfrm>
          <a:custGeom>
            <a:avLst/>
            <a:gdLst/>
            <a:ahLst/>
            <a:cxnLst/>
            <a:rect l="l" t="t" r="r" b="b"/>
            <a:pathLst>
              <a:path w="4058284" h="1888489">
                <a:moveTo>
                  <a:pt x="0" y="1888489"/>
                </a:moveTo>
                <a:lnTo>
                  <a:pt x="4057903" y="1888489"/>
                </a:lnTo>
                <a:lnTo>
                  <a:pt x="4057903" y="0"/>
                </a:lnTo>
                <a:lnTo>
                  <a:pt x="0" y="0"/>
                </a:lnTo>
                <a:lnTo>
                  <a:pt x="0" y="1888489"/>
                </a:lnTo>
                <a:close/>
              </a:path>
            </a:pathLst>
          </a:custGeom>
          <a:ln w="25400">
            <a:solidFill>
              <a:srgbClr val="9BBA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11708" y="987577"/>
            <a:ext cx="3711066" cy="35753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99008" y="974877"/>
            <a:ext cx="3736975" cy="3601085"/>
          </a:xfrm>
          <a:custGeom>
            <a:avLst/>
            <a:gdLst/>
            <a:ahLst/>
            <a:cxnLst/>
            <a:rect l="l" t="t" r="r" b="b"/>
            <a:pathLst>
              <a:path w="3736975" h="3601085">
                <a:moveTo>
                  <a:pt x="0" y="3600704"/>
                </a:moveTo>
                <a:lnTo>
                  <a:pt x="3736466" y="3600704"/>
                </a:lnTo>
                <a:lnTo>
                  <a:pt x="3736466" y="0"/>
                </a:lnTo>
                <a:lnTo>
                  <a:pt x="0" y="0"/>
                </a:lnTo>
                <a:lnTo>
                  <a:pt x="0" y="3600704"/>
                </a:lnTo>
                <a:close/>
              </a:path>
            </a:pathLst>
          </a:custGeom>
          <a:ln w="25400">
            <a:solidFill>
              <a:srgbClr val="9BBA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031210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7537" y="1059561"/>
            <a:ext cx="2592705" cy="1791970"/>
          </a:xfrm>
          <a:custGeom>
            <a:avLst/>
            <a:gdLst/>
            <a:ahLst/>
            <a:cxnLst/>
            <a:rect l="l" t="t" r="r" b="b"/>
            <a:pathLst>
              <a:path w="2592705" h="1791970">
                <a:moveTo>
                  <a:pt x="0" y="1791843"/>
                </a:moveTo>
                <a:lnTo>
                  <a:pt x="2592324" y="1791843"/>
                </a:lnTo>
                <a:lnTo>
                  <a:pt x="2592324" y="0"/>
                </a:lnTo>
                <a:lnTo>
                  <a:pt x="0" y="0"/>
                </a:lnTo>
                <a:lnTo>
                  <a:pt x="0" y="1791843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19605">
              <a:lnSpc>
                <a:spcPct val="100000"/>
              </a:lnSpc>
            </a:pPr>
            <a:r>
              <a:rPr spc="-5" dirty="0"/>
              <a:t>数据选择</a:t>
            </a:r>
          </a:p>
        </p:txBody>
      </p:sp>
      <p:sp>
        <p:nvSpPr>
          <p:cNvPr id="4" name="object 4"/>
          <p:cNvSpPr/>
          <p:nvPr/>
        </p:nvSpPr>
        <p:spPr>
          <a:xfrm>
            <a:off x="3131820" y="1063244"/>
            <a:ext cx="5473065" cy="3020695"/>
          </a:xfrm>
          <a:custGeom>
            <a:avLst/>
            <a:gdLst/>
            <a:ahLst/>
            <a:cxnLst/>
            <a:rect l="l" t="t" r="r" b="b"/>
            <a:pathLst>
              <a:path w="5473065" h="3020695">
                <a:moveTo>
                  <a:pt x="0" y="0"/>
                </a:moveTo>
                <a:lnTo>
                  <a:pt x="0" y="3020669"/>
                </a:lnTo>
                <a:lnTo>
                  <a:pt x="5472683" y="3020669"/>
                </a:lnTo>
              </a:path>
            </a:pathLst>
          </a:custGeom>
          <a:ln w="9525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3201670" y="1987499"/>
          <a:ext cx="5282345" cy="150144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13951"/>
                <a:gridCol w="968148"/>
                <a:gridCol w="557413"/>
                <a:gridCol w="975816"/>
                <a:gridCol w="958406"/>
                <a:gridCol w="808611"/>
              </a:tblGrid>
              <a:tr h="48277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22225">
                        <a:lnSpc>
                          <a:spcPct val="100000"/>
                        </a:lnSpc>
                      </a:pPr>
                      <a:r>
                        <a:rPr sz="16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2013-12-02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8895" indent="433070">
                        <a:lnSpc>
                          <a:spcPts val="1639"/>
                        </a:lnSpc>
                      </a:pPr>
                      <a:r>
                        <a:rPr sz="16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open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48895">
                        <a:lnSpc>
                          <a:spcPct val="100000"/>
                        </a:lnSpc>
                      </a:pPr>
                      <a:r>
                        <a:rPr sz="16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85.092126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165" indent="22860">
                        <a:lnSpc>
                          <a:spcPts val="1639"/>
                        </a:lnSpc>
                      </a:pPr>
                      <a:r>
                        <a:rPr sz="1600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close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50165">
                        <a:lnSpc>
                          <a:spcPct val="100000"/>
                        </a:lnSpc>
                      </a:pPr>
                      <a:r>
                        <a:rPr sz="16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84.37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6990" indent="532765">
                        <a:lnSpc>
                          <a:spcPts val="1639"/>
                        </a:lnSpc>
                      </a:pPr>
                      <a:r>
                        <a:rPr sz="1600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high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46990">
                        <a:lnSpc>
                          <a:spcPct val="100000"/>
                        </a:lnSpc>
                      </a:pPr>
                      <a:r>
                        <a:rPr sz="16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85.596624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0640" indent="561975">
                        <a:lnSpc>
                          <a:spcPts val="1639"/>
                        </a:lnSpc>
                      </a:pPr>
                      <a:r>
                        <a:rPr sz="16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low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40640">
                        <a:lnSpc>
                          <a:spcPct val="100000"/>
                        </a:lnSpc>
                      </a:pPr>
                      <a:r>
                        <a:rPr sz="16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84.241402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9530" indent="123189">
                        <a:lnSpc>
                          <a:spcPts val="1639"/>
                        </a:lnSpc>
                      </a:pPr>
                      <a:r>
                        <a:rPr sz="16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volume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49530">
                        <a:lnSpc>
                          <a:spcPct val="100000"/>
                        </a:lnSpc>
                      </a:pPr>
                      <a:r>
                        <a:rPr sz="16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3620800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243916">
                <a:tc>
                  <a:txBody>
                    <a:bodyPr/>
                    <a:lstStyle/>
                    <a:p>
                      <a:pPr marL="22225">
                        <a:lnSpc>
                          <a:spcPts val="1680"/>
                        </a:lnSpc>
                      </a:pPr>
                      <a:r>
                        <a:rPr sz="16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2013-12-03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</a:pPr>
                      <a:r>
                        <a:rPr sz="16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83.976989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680"/>
                        </a:lnSpc>
                      </a:pPr>
                      <a:r>
                        <a:rPr sz="16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83.70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810" algn="ctr">
                        <a:lnSpc>
                          <a:spcPts val="1680"/>
                        </a:lnSpc>
                      </a:pPr>
                      <a:r>
                        <a:rPr sz="16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84.412256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</a:pPr>
                      <a:r>
                        <a:rPr sz="16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83.294410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ts val="1680"/>
                        </a:lnSpc>
                      </a:pPr>
                      <a:r>
                        <a:rPr sz="16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3546100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244182">
                <a:tc>
                  <a:txBody>
                    <a:bodyPr/>
                    <a:lstStyle/>
                    <a:p>
                      <a:pPr marL="22225">
                        <a:lnSpc>
                          <a:spcPts val="1680"/>
                        </a:lnSpc>
                      </a:pPr>
                      <a:r>
                        <a:rPr sz="16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2013-12-04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</a:pPr>
                      <a:r>
                        <a:rPr sz="16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83.303123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680"/>
                        </a:lnSpc>
                      </a:pPr>
                      <a:r>
                        <a:rPr sz="16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83.59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715" algn="ctr">
                        <a:lnSpc>
                          <a:spcPts val="1680"/>
                        </a:lnSpc>
                      </a:pPr>
                      <a:r>
                        <a:rPr sz="16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84.322031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ts val="1680"/>
                        </a:lnSpc>
                      </a:pPr>
                      <a:r>
                        <a:rPr sz="16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82.857969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680"/>
                        </a:lnSpc>
                      </a:pPr>
                      <a:r>
                        <a:rPr sz="16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3579700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243801">
                <a:tc>
                  <a:txBody>
                    <a:bodyPr/>
                    <a:lstStyle/>
                    <a:p>
                      <a:pPr marL="22225">
                        <a:lnSpc>
                          <a:spcPts val="1680"/>
                        </a:lnSpc>
                      </a:pPr>
                      <a:r>
                        <a:rPr sz="16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2013-12-05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</a:pPr>
                      <a:r>
                        <a:rPr sz="16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83.362906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680"/>
                        </a:lnSpc>
                      </a:pPr>
                      <a:r>
                        <a:rPr sz="16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83.63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810" algn="ctr">
                        <a:lnSpc>
                          <a:spcPts val="1680"/>
                        </a:lnSpc>
                      </a:pPr>
                      <a:r>
                        <a:rPr sz="16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84.075156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</a:pPr>
                      <a:r>
                        <a:rPr sz="16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83.244198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ts val="1680"/>
                        </a:lnSpc>
                      </a:pPr>
                      <a:r>
                        <a:rPr sz="16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3677800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286766">
                <a:tc>
                  <a:txBody>
                    <a:bodyPr/>
                    <a:lstStyle/>
                    <a:p>
                      <a:pPr marL="22225">
                        <a:lnSpc>
                          <a:spcPts val="1680"/>
                        </a:lnSpc>
                      </a:pPr>
                      <a:r>
                        <a:rPr sz="16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2013-12-06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</a:pPr>
                      <a:r>
                        <a:rPr sz="16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84.663680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680"/>
                        </a:lnSpc>
                      </a:pPr>
                      <a:r>
                        <a:rPr sz="16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85.00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810" algn="ctr">
                        <a:lnSpc>
                          <a:spcPts val="1680"/>
                        </a:lnSpc>
                      </a:pPr>
                      <a:r>
                        <a:rPr sz="16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85.158268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</a:pPr>
                      <a:r>
                        <a:rPr sz="16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84.426277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1680"/>
                        </a:lnSpc>
                      </a:pPr>
                      <a:r>
                        <a:rPr sz="16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2666600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3211195" y="3659504"/>
            <a:ext cx="1718310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006FC0"/>
                </a:solidFill>
                <a:latin typeface="Calibri"/>
                <a:cs typeface="Calibri"/>
              </a:rPr>
              <a:t>[5 </a:t>
            </a:r>
            <a:r>
              <a:rPr sz="1600" spc="-20" dirty="0">
                <a:solidFill>
                  <a:srgbClr val="006FC0"/>
                </a:solidFill>
                <a:latin typeface="Calibri"/>
                <a:cs typeface="Calibri"/>
              </a:rPr>
              <a:t>rows </a:t>
            </a:r>
            <a:r>
              <a:rPr sz="1600" spc="-5" dirty="0">
                <a:solidFill>
                  <a:srgbClr val="006FC0"/>
                </a:solidFill>
                <a:latin typeface="Calibri"/>
                <a:cs typeface="Calibri"/>
              </a:rPr>
              <a:t>x 5 </a:t>
            </a:r>
            <a:r>
              <a:rPr sz="1600" spc="-10" dirty="0">
                <a:solidFill>
                  <a:srgbClr val="006FC0"/>
                </a:solidFill>
                <a:latin typeface="Calibri"/>
                <a:cs typeface="Calibri"/>
              </a:rPr>
              <a:t>columns]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275847" y="1113989"/>
            <a:ext cx="720090" cy="425450"/>
          </a:xfrm>
          <a:custGeom>
            <a:avLst/>
            <a:gdLst/>
            <a:ahLst/>
            <a:cxnLst/>
            <a:rect l="l" t="t" r="r" b="b"/>
            <a:pathLst>
              <a:path w="720089" h="425450">
                <a:moveTo>
                  <a:pt x="210048" y="424869"/>
                </a:moveTo>
                <a:lnTo>
                  <a:pt x="183124" y="353241"/>
                </a:lnTo>
                <a:lnTo>
                  <a:pt x="129599" y="333889"/>
                </a:lnTo>
                <a:lnTo>
                  <a:pt x="84764" y="310524"/>
                </a:lnTo>
                <a:lnTo>
                  <a:pt x="49003" y="283875"/>
                </a:lnTo>
                <a:lnTo>
                  <a:pt x="22699" y="254671"/>
                </a:lnTo>
                <a:lnTo>
                  <a:pt x="6237" y="223639"/>
                </a:lnTo>
                <a:lnTo>
                  <a:pt x="0" y="191509"/>
                </a:lnTo>
                <a:lnTo>
                  <a:pt x="4370" y="159008"/>
                </a:lnTo>
                <a:lnTo>
                  <a:pt x="46472" y="95812"/>
                </a:lnTo>
                <a:lnTo>
                  <a:pt x="110823" y="52192"/>
                </a:lnTo>
                <a:lnTo>
                  <a:pt x="150170" y="35034"/>
                </a:lnTo>
                <a:lnTo>
                  <a:pt x="193287" y="21124"/>
                </a:lnTo>
                <a:lnTo>
                  <a:pt x="239416" y="10574"/>
                </a:lnTo>
                <a:lnTo>
                  <a:pt x="287797" y="3496"/>
                </a:lnTo>
                <a:lnTo>
                  <a:pt x="337673" y="0"/>
                </a:lnTo>
                <a:lnTo>
                  <a:pt x="388284" y="196"/>
                </a:lnTo>
                <a:lnTo>
                  <a:pt x="438872" y="4197"/>
                </a:lnTo>
                <a:lnTo>
                  <a:pt x="488679" y="12114"/>
                </a:lnTo>
                <a:lnTo>
                  <a:pt x="536946" y="24057"/>
                </a:lnTo>
                <a:lnTo>
                  <a:pt x="590438" y="43405"/>
                </a:lnTo>
                <a:lnTo>
                  <a:pt x="635255" y="66759"/>
                </a:lnTo>
                <a:lnTo>
                  <a:pt x="671011" y="93394"/>
                </a:lnTo>
                <a:lnTo>
                  <a:pt x="697319" y="122585"/>
                </a:lnTo>
                <a:lnTo>
                  <a:pt x="720042" y="185732"/>
                </a:lnTo>
                <a:lnTo>
                  <a:pt x="715685" y="218238"/>
                </a:lnTo>
                <a:lnTo>
                  <a:pt x="673598" y="281486"/>
                </a:lnTo>
                <a:lnTo>
                  <a:pt x="643381" y="305246"/>
                </a:lnTo>
                <a:lnTo>
                  <a:pt x="607356" y="326005"/>
                </a:lnTo>
                <a:lnTo>
                  <a:pt x="566312" y="343558"/>
                </a:lnTo>
                <a:lnTo>
                  <a:pt x="521039" y="357702"/>
                </a:lnTo>
                <a:lnTo>
                  <a:pt x="472325" y="368232"/>
                </a:lnTo>
                <a:lnTo>
                  <a:pt x="420959" y="374944"/>
                </a:lnTo>
                <a:lnTo>
                  <a:pt x="367730" y="377635"/>
                </a:lnTo>
                <a:lnTo>
                  <a:pt x="313426" y="376101"/>
                </a:lnTo>
                <a:lnTo>
                  <a:pt x="210048" y="424869"/>
                </a:lnTo>
                <a:close/>
              </a:path>
            </a:pathLst>
          </a:custGeom>
          <a:ln w="19050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211195" y="1100328"/>
            <a:ext cx="3572510" cy="875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4950">
              <a:lnSpc>
                <a:spcPct val="100000"/>
              </a:lnSpc>
            </a:pPr>
            <a:r>
              <a:rPr sz="2400" b="1" spc="5" dirty="0">
                <a:solidFill>
                  <a:srgbClr val="F79546"/>
                </a:solidFill>
                <a:latin typeface="Calibri"/>
                <a:cs typeface="Calibri"/>
              </a:rPr>
              <a:t>S</a:t>
            </a:r>
            <a:r>
              <a:rPr sz="800" spc="-5" dirty="0">
                <a:solidFill>
                  <a:srgbClr val="F79546"/>
                </a:solidFill>
                <a:latin typeface="Calibri"/>
                <a:cs typeface="Calibri"/>
              </a:rPr>
              <a:t>ou</a:t>
            </a:r>
            <a:r>
              <a:rPr sz="800" spc="-10" dirty="0">
                <a:solidFill>
                  <a:srgbClr val="F79546"/>
                </a:solidFill>
                <a:latin typeface="Calibri"/>
                <a:cs typeface="Calibri"/>
              </a:rPr>
              <a:t>r</a:t>
            </a:r>
            <a:r>
              <a:rPr sz="800" spc="-5" dirty="0">
                <a:solidFill>
                  <a:srgbClr val="F79546"/>
                </a:solidFill>
                <a:latin typeface="Calibri"/>
                <a:cs typeface="Calibri"/>
              </a:rPr>
              <a:t>c</a:t>
            </a:r>
            <a:r>
              <a:rPr sz="800" dirty="0">
                <a:solidFill>
                  <a:srgbClr val="F79546"/>
                </a:solidFill>
                <a:latin typeface="Calibri"/>
                <a:cs typeface="Calibri"/>
              </a:rPr>
              <a:t>e</a:t>
            </a:r>
            <a:endParaRPr sz="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905"/>
              </a:spcBef>
            </a:pPr>
            <a:r>
              <a:rPr sz="1600" spc="-5" dirty="0">
                <a:latin typeface="Calibri"/>
                <a:cs typeface="Calibri"/>
              </a:rPr>
              <a:t>&gt;&gt;&gt;</a:t>
            </a:r>
            <a:r>
              <a:rPr sz="1600" spc="-8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quotesdf[</a:t>
            </a:r>
            <a:r>
              <a:rPr sz="1600" spc="-5" dirty="0">
                <a:solidFill>
                  <a:srgbClr val="9BBA58"/>
                </a:solidFill>
                <a:latin typeface="Calibri"/>
                <a:cs typeface="Calibri"/>
              </a:rPr>
              <a:t>u'2013-12-02'</a:t>
            </a:r>
            <a:r>
              <a:rPr sz="1600" spc="-5" dirty="0">
                <a:latin typeface="Calibri"/>
                <a:cs typeface="Calibri"/>
              </a:rPr>
              <a:t>:</a:t>
            </a:r>
            <a:r>
              <a:rPr sz="1600" spc="-5" dirty="0">
                <a:solidFill>
                  <a:srgbClr val="9BBA58"/>
                </a:solidFill>
                <a:latin typeface="Calibri"/>
                <a:cs typeface="Calibri"/>
              </a:rPr>
              <a:t>u'2013-12-06'</a:t>
            </a:r>
            <a:r>
              <a:rPr sz="1600" spc="-5" dirty="0">
                <a:latin typeface="Calibri"/>
                <a:cs typeface="Calibri"/>
              </a:rPr>
              <a:t>]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46303" y="2906522"/>
            <a:ext cx="1298575" cy="317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latin typeface="Microsoft YaHei"/>
                <a:cs typeface="Microsoft YaHei"/>
              </a:rPr>
              <a:t>选择方式：</a:t>
            </a:r>
            <a:endParaRPr sz="2000">
              <a:latin typeface="Microsoft YaHei"/>
              <a:cs typeface="Microsoft YaHe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46303" y="3355847"/>
            <a:ext cx="1226820" cy="11099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99085" algn="l"/>
              </a:tabLst>
            </a:pPr>
            <a:r>
              <a:rPr sz="1800" dirty="0">
                <a:latin typeface="Arial"/>
                <a:cs typeface="Arial"/>
              </a:rPr>
              <a:t>•	</a:t>
            </a:r>
            <a:r>
              <a:rPr sz="1800" spc="-5" dirty="0">
                <a:latin typeface="Microsoft YaHei"/>
                <a:cs typeface="Microsoft YaHei"/>
              </a:rPr>
              <a:t>选择行</a:t>
            </a:r>
            <a:endParaRPr sz="1800">
              <a:latin typeface="Microsoft YaHei"/>
              <a:cs typeface="Microsoft YaHei"/>
            </a:endParaRPr>
          </a:p>
          <a:p>
            <a:pPr marL="469900">
              <a:lnSpc>
                <a:spcPct val="100000"/>
              </a:lnSpc>
              <a:spcBef>
                <a:spcPts val="1080"/>
              </a:spcBef>
            </a:pPr>
            <a:r>
              <a:rPr sz="1800" dirty="0">
                <a:latin typeface="Microsoft YaHei"/>
                <a:cs typeface="Microsoft YaHei"/>
              </a:rPr>
              <a:t>−</a:t>
            </a:r>
            <a:r>
              <a:rPr sz="1800" spc="285" dirty="0">
                <a:latin typeface="Microsoft YaHei"/>
                <a:cs typeface="Microsoft YaHei"/>
              </a:rPr>
              <a:t> </a:t>
            </a:r>
            <a:r>
              <a:rPr sz="1800" dirty="0">
                <a:latin typeface="Microsoft YaHei"/>
                <a:cs typeface="Microsoft YaHei"/>
              </a:rPr>
              <a:t>切片</a:t>
            </a:r>
            <a:endParaRPr sz="1800">
              <a:latin typeface="Microsoft YaHei"/>
              <a:cs typeface="Microsoft YaHei"/>
            </a:endParaRPr>
          </a:p>
          <a:p>
            <a:pPr marL="469900">
              <a:lnSpc>
                <a:spcPct val="100000"/>
              </a:lnSpc>
              <a:spcBef>
                <a:spcPts val="1080"/>
              </a:spcBef>
            </a:pPr>
            <a:r>
              <a:rPr sz="1800" dirty="0">
                <a:latin typeface="Microsoft YaHei"/>
                <a:cs typeface="Microsoft YaHei"/>
              </a:rPr>
              <a:t>−</a:t>
            </a:r>
            <a:r>
              <a:rPr sz="1800" spc="285" dirty="0">
                <a:latin typeface="Microsoft YaHei"/>
                <a:cs typeface="Microsoft YaHei"/>
              </a:rPr>
              <a:t> </a:t>
            </a:r>
            <a:r>
              <a:rPr sz="1800" dirty="0">
                <a:latin typeface="Microsoft YaHei"/>
                <a:cs typeface="Microsoft YaHei"/>
              </a:rPr>
              <a:t>索引</a:t>
            </a:r>
            <a:endParaRPr sz="1800">
              <a:latin typeface="Microsoft YaHei"/>
              <a:cs typeface="Microsoft YaHe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67537" y="1059561"/>
            <a:ext cx="2592705" cy="1791970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739140" marR="219710">
              <a:lnSpc>
                <a:spcPct val="120000"/>
              </a:lnSpc>
              <a:spcBef>
                <a:spcPts val="370"/>
              </a:spcBef>
            </a:pPr>
            <a:r>
              <a:rPr sz="1800" dirty="0">
                <a:solidFill>
                  <a:srgbClr val="F79546"/>
                </a:solidFill>
                <a:latin typeface="Microsoft YaHei"/>
                <a:cs typeface="Microsoft YaHei"/>
              </a:rPr>
              <a:t>美国运通公司  2013年12月</a:t>
            </a:r>
            <a:r>
              <a:rPr sz="1800" spc="-15" dirty="0">
                <a:solidFill>
                  <a:srgbClr val="F79546"/>
                </a:solidFill>
                <a:latin typeface="Microsoft YaHei"/>
                <a:cs typeface="Microsoft YaHei"/>
              </a:rPr>
              <a:t>2</a:t>
            </a:r>
            <a:r>
              <a:rPr sz="1800" dirty="0">
                <a:solidFill>
                  <a:srgbClr val="F79546"/>
                </a:solidFill>
                <a:latin typeface="Microsoft YaHei"/>
                <a:cs typeface="Microsoft YaHei"/>
              </a:rPr>
              <a:t>日  </a:t>
            </a:r>
            <a:r>
              <a:rPr sz="1800" spc="-5" dirty="0">
                <a:solidFill>
                  <a:srgbClr val="F79546"/>
                </a:solidFill>
                <a:latin typeface="Microsoft YaHei"/>
                <a:cs typeface="Microsoft YaHei"/>
              </a:rPr>
              <a:t>至</a:t>
            </a:r>
            <a:r>
              <a:rPr sz="1800" dirty="0">
                <a:solidFill>
                  <a:srgbClr val="F79546"/>
                </a:solidFill>
                <a:latin typeface="Microsoft YaHei"/>
                <a:cs typeface="Microsoft YaHei"/>
              </a:rPr>
              <a:t>2013年12月6  日间的股票交易  信息？</a:t>
            </a:r>
            <a:endParaRPr sz="1800">
              <a:latin typeface="Microsoft YaHei"/>
              <a:cs typeface="Microsoft YaHe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0" y="784859"/>
            <a:ext cx="2261616" cy="22463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653176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7537" y="1059637"/>
            <a:ext cx="2592705" cy="988694"/>
          </a:xfrm>
          <a:custGeom>
            <a:avLst/>
            <a:gdLst/>
            <a:ahLst/>
            <a:cxnLst/>
            <a:rect l="l" t="t" r="r" b="b"/>
            <a:pathLst>
              <a:path w="2592705" h="988694">
                <a:moveTo>
                  <a:pt x="0" y="988364"/>
                </a:moveTo>
                <a:lnTo>
                  <a:pt x="2592324" y="988364"/>
                </a:lnTo>
                <a:lnTo>
                  <a:pt x="2592324" y="0"/>
                </a:lnTo>
                <a:lnTo>
                  <a:pt x="0" y="0"/>
                </a:lnTo>
                <a:lnTo>
                  <a:pt x="0" y="988364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19605">
              <a:lnSpc>
                <a:spcPct val="100000"/>
              </a:lnSpc>
            </a:pPr>
            <a:r>
              <a:rPr spc="-5" dirty="0"/>
              <a:t>数据选择</a:t>
            </a:r>
          </a:p>
        </p:txBody>
      </p:sp>
      <p:sp>
        <p:nvSpPr>
          <p:cNvPr id="4" name="object 4"/>
          <p:cNvSpPr/>
          <p:nvPr/>
        </p:nvSpPr>
        <p:spPr>
          <a:xfrm>
            <a:off x="3419855" y="987552"/>
            <a:ext cx="5113020" cy="3744595"/>
          </a:xfrm>
          <a:custGeom>
            <a:avLst/>
            <a:gdLst/>
            <a:ahLst/>
            <a:cxnLst/>
            <a:rect l="l" t="t" r="r" b="b"/>
            <a:pathLst>
              <a:path w="5113020" h="3744595">
                <a:moveTo>
                  <a:pt x="0" y="0"/>
                </a:moveTo>
                <a:lnTo>
                  <a:pt x="0" y="3744442"/>
                </a:lnTo>
                <a:lnTo>
                  <a:pt x="5112639" y="3744442"/>
                </a:lnTo>
              </a:path>
            </a:pathLst>
          </a:custGeom>
          <a:ln w="9525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016703" y="1719712"/>
            <a:ext cx="380365" cy="709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8419" marR="5080" indent="-46355" algn="just">
              <a:lnSpc>
                <a:spcPct val="93800"/>
              </a:lnSpc>
            </a:pPr>
            <a:r>
              <a:rPr sz="1600" spc="-5" dirty="0">
                <a:solidFill>
                  <a:srgbClr val="006FC0"/>
                </a:solidFill>
                <a:latin typeface="Calibri"/>
                <a:cs typeface="Calibri"/>
              </a:rPr>
              <a:t>AXP  </a:t>
            </a:r>
            <a:r>
              <a:rPr sz="1600" spc="-15" dirty="0">
                <a:solidFill>
                  <a:srgbClr val="006FC0"/>
                </a:solidFill>
                <a:latin typeface="Calibri"/>
                <a:cs typeface="Calibri"/>
              </a:rPr>
              <a:t>BA  </a:t>
            </a:r>
            <a:r>
              <a:rPr sz="1600" spc="-10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1600" spc="-1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1600" spc="-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99230" y="1704594"/>
            <a:ext cx="915669" cy="1181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60"/>
              </a:lnSpc>
            </a:pPr>
            <a:r>
              <a:rPr sz="1600" spc="-5" dirty="0">
                <a:solidFill>
                  <a:srgbClr val="006FC0"/>
                </a:solidFill>
                <a:latin typeface="Calibri"/>
                <a:cs typeface="Calibri"/>
              </a:rPr>
              <a:t>0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ts val="1800"/>
              </a:lnSpc>
            </a:pPr>
            <a:r>
              <a:rPr sz="1600" spc="-5" dirty="0">
                <a:solidFill>
                  <a:srgbClr val="006FC0"/>
                </a:solidFill>
                <a:latin typeface="Calibri"/>
                <a:cs typeface="Calibri"/>
              </a:rPr>
              <a:t>1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ts val="1800"/>
              </a:lnSpc>
            </a:pPr>
            <a:r>
              <a:rPr sz="1600" spc="-5" dirty="0">
                <a:solidFill>
                  <a:srgbClr val="006FC0"/>
                </a:solidFill>
                <a:latin typeface="Calibri"/>
                <a:cs typeface="Calibri"/>
              </a:rPr>
              <a:t>2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ts val="1800"/>
              </a:lnSpc>
            </a:pPr>
            <a:r>
              <a:rPr sz="1600" spc="-5" dirty="0">
                <a:solidFill>
                  <a:srgbClr val="006FC0"/>
                </a:solidFill>
                <a:latin typeface="Calibri"/>
                <a:cs typeface="Calibri"/>
              </a:rPr>
              <a:t>…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ts val="1860"/>
              </a:lnSpc>
              <a:tabLst>
                <a:tab pos="495300" algn="l"/>
              </a:tabLst>
            </a:pPr>
            <a:r>
              <a:rPr sz="1600" spc="-10" dirty="0">
                <a:solidFill>
                  <a:srgbClr val="006FC0"/>
                </a:solidFill>
                <a:latin typeface="Calibri"/>
                <a:cs typeface="Calibri"/>
              </a:rPr>
              <a:t>2</a:t>
            </a:r>
            <a:r>
              <a:rPr sz="1600" spc="-5" dirty="0">
                <a:solidFill>
                  <a:srgbClr val="006FC0"/>
                </a:solidFill>
                <a:latin typeface="Calibri"/>
                <a:cs typeface="Calibri"/>
              </a:rPr>
              <a:t>9</a:t>
            </a:r>
            <a:r>
              <a:rPr sz="1600" dirty="0">
                <a:solidFill>
                  <a:srgbClr val="006FC0"/>
                </a:solidFill>
                <a:latin typeface="Calibri"/>
                <a:cs typeface="Calibri"/>
              </a:rPr>
              <a:t>	</a:t>
            </a:r>
            <a:r>
              <a:rPr sz="1600" spc="-55" dirty="0">
                <a:solidFill>
                  <a:srgbClr val="006FC0"/>
                </a:solidFill>
                <a:latin typeface="Calibri"/>
                <a:cs typeface="Calibri"/>
              </a:rPr>
              <a:t>X</a:t>
            </a:r>
            <a:r>
              <a:rPr sz="1600" spc="-10" dirty="0">
                <a:solidFill>
                  <a:srgbClr val="006FC0"/>
                </a:solidFill>
                <a:latin typeface="Calibri"/>
                <a:cs typeface="Calibri"/>
              </a:rPr>
              <a:t>OM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99230" y="2848101"/>
            <a:ext cx="2205990" cy="495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60"/>
              </a:lnSpc>
            </a:pPr>
            <a:r>
              <a:rPr sz="1600" spc="-5" dirty="0">
                <a:solidFill>
                  <a:srgbClr val="006FC0"/>
                </a:solidFill>
                <a:latin typeface="Calibri"/>
                <a:cs typeface="Calibri"/>
              </a:rPr>
              <a:t>Name: </a:t>
            </a:r>
            <a:r>
              <a:rPr sz="1600" spc="-10" dirty="0">
                <a:solidFill>
                  <a:srgbClr val="006FC0"/>
                </a:solidFill>
                <a:latin typeface="Calibri"/>
                <a:cs typeface="Calibri"/>
              </a:rPr>
              <a:t>code, </a:t>
            </a:r>
            <a:r>
              <a:rPr sz="1600" spc="-5" dirty="0">
                <a:solidFill>
                  <a:srgbClr val="006FC0"/>
                </a:solidFill>
                <a:latin typeface="Calibri"/>
                <a:cs typeface="Calibri"/>
              </a:rPr>
              <a:t>dtype:</a:t>
            </a:r>
            <a:r>
              <a:rPr sz="160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06FC0"/>
                </a:solidFill>
                <a:latin typeface="Calibri"/>
                <a:cs typeface="Calibri"/>
              </a:rPr>
              <a:t>object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ts val="1860"/>
              </a:lnSpc>
            </a:pPr>
            <a:r>
              <a:rPr sz="1600" spc="-10" dirty="0">
                <a:latin typeface="Calibri"/>
                <a:cs typeface="Calibri"/>
              </a:rPr>
              <a:t>&gt;&gt;&gt;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djidf.code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499230" y="3305302"/>
            <a:ext cx="128270" cy="495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60"/>
              </a:lnSpc>
            </a:pPr>
            <a:r>
              <a:rPr sz="1600" spc="-5" dirty="0">
                <a:solidFill>
                  <a:srgbClr val="006FC0"/>
                </a:solidFill>
                <a:latin typeface="Calibri"/>
                <a:cs typeface="Calibri"/>
              </a:rPr>
              <a:t>0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ts val="1860"/>
              </a:lnSpc>
            </a:pPr>
            <a:r>
              <a:rPr sz="1600" spc="-5" dirty="0">
                <a:solidFill>
                  <a:srgbClr val="006FC0"/>
                </a:solidFill>
                <a:latin typeface="Calibri"/>
                <a:cs typeface="Calibri"/>
              </a:rPr>
              <a:t>1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970084" y="3325621"/>
            <a:ext cx="353060" cy="4749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4775" marR="5080" indent="-92710">
              <a:lnSpc>
                <a:spcPts val="1800"/>
              </a:lnSpc>
            </a:pPr>
            <a:r>
              <a:rPr sz="1600" spc="-5" dirty="0">
                <a:solidFill>
                  <a:srgbClr val="006FC0"/>
                </a:solidFill>
                <a:latin typeface="Calibri"/>
                <a:cs typeface="Calibri"/>
              </a:rPr>
              <a:t>AXP  </a:t>
            </a:r>
            <a:r>
              <a:rPr sz="1600" spc="-25" dirty="0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sz="1600" spc="-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016873" y="3762857"/>
            <a:ext cx="334645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1600" spc="-130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1600" spc="-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499230" y="3762857"/>
            <a:ext cx="868044" cy="723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60"/>
              </a:lnSpc>
            </a:pPr>
            <a:r>
              <a:rPr sz="1600" spc="-5" dirty="0">
                <a:solidFill>
                  <a:srgbClr val="006FC0"/>
                </a:solidFill>
                <a:latin typeface="Calibri"/>
                <a:cs typeface="Calibri"/>
              </a:rPr>
              <a:t>2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ts val="1800"/>
              </a:lnSpc>
            </a:pPr>
            <a:r>
              <a:rPr sz="1600" spc="-5" dirty="0">
                <a:solidFill>
                  <a:srgbClr val="006FC0"/>
                </a:solidFill>
                <a:latin typeface="Calibri"/>
                <a:cs typeface="Calibri"/>
              </a:rPr>
              <a:t>…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ts val="1860"/>
              </a:lnSpc>
              <a:tabLst>
                <a:tab pos="448309" algn="l"/>
              </a:tabLst>
            </a:pPr>
            <a:r>
              <a:rPr sz="1600" spc="-10" dirty="0">
                <a:solidFill>
                  <a:srgbClr val="006FC0"/>
                </a:solidFill>
                <a:latin typeface="Calibri"/>
                <a:cs typeface="Calibri"/>
              </a:rPr>
              <a:t>2</a:t>
            </a:r>
            <a:r>
              <a:rPr sz="1600" spc="-5" dirty="0">
                <a:solidFill>
                  <a:srgbClr val="006FC0"/>
                </a:solidFill>
                <a:latin typeface="Calibri"/>
                <a:cs typeface="Calibri"/>
              </a:rPr>
              <a:t>9</a:t>
            </a:r>
            <a:r>
              <a:rPr sz="1600" dirty="0">
                <a:solidFill>
                  <a:srgbClr val="006FC0"/>
                </a:solidFill>
                <a:latin typeface="Calibri"/>
                <a:cs typeface="Calibri"/>
              </a:rPr>
              <a:t>	</a:t>
            </a:r>
            <a:r>
              <a:rPr sz="1600" spc="-60" dirty="0">
                <a:solidFill>
                  <a:srgbClr val="006FC0"/>
                </a:solidFill>
                <a:latin typeface="Calibri"/>
                <a:cs typeface="Calibri"/>
              </a:rPr>
              <a:t>X</a:t>
            </a:r>
            <a:r>
              <a:rPr sz="1600" spc="-10" dirty="0">
                <a:solidFill>
                  <a:srgbClr val="006FC0"/>
                </a:solidFill>
                <a:latin typeface="Calibri"/>
                <a:cs typeface="Calibri"/>
              </a:rPr>
              <a:t>OM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499230" y="4448657"/>
            <a:ext cx="2205990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006FC0"/>
                </a:solidFill>
                <a:latin typeface="Calibri"/>
                <a:cs typeface="Calibri"/>
              </a:rPr>
              <a:t>Name: </a:t>
            </a:r>
            <a:r>
              <a:rPr sz="1600" spc="-10" dirty="0">
                <a:solidFill>
                  <a:srgbClr val="006FC0"/>
                </a:solidFill>
                <a:latin typeface="Calibri"/>
                <a:cs typeface="Calibri"/>
              </a:rPr>
              <a:t>code, </a:t>
            </a:r>
            <a:r>
              <a:rPr sz="1600" spc="-5" dirty="0">
                <a:solidFill>
                  <a:srgbClr val="006FC0"/>
                </a:solidFill>
                <a:latin typeface="Calibri"/>
                <a:cs typeface="Calibri"/>
              </a:rPr>
              <a:t>dtype: </a:t>
            </a:r>
            <a:r>
              <a:rPr sz="1600" spc="-10" dirty="0">
                <a:solidFill>
                  <a:srgbClr val="006FC0"/>
                </a:solidFill>
                <a:latin typeface="Calibri"/>
                <a:cs typeface="Calibri"/>
              </a:rPr>
              <a:t>object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570614" y="987618"/>
            <a:ext cx="720725" cy="405130"/>
          </a:xfrm>
          <a:custGeom>
            <a:avLst/>
            <a:gdLst/>
            <a:ahLst/>
            <a:cxnLst/>
            <a:rect l="l" t="t" r="r" b="b"/>
            <a:pathLst>
              <a:path w="720725" h="405130">
                <a:moveTo>
                  <a:pt x="210048" y="404936"/>
                </a:moveTo>
                <a:lnTo>
                  <a:pt x="183124" y="336737"/>
                </a:lnTo>
                <a:lnTo>
                  <a:pt x="129599" y="318301"/>
                </a:lnTo>
                <a:lnTo>
                  <a:pt x="84764" y="296049"/>
                </a:lnTo>
                <a:lnTo>
                  <a:pt x="49003" y="270673"/>
                </a:lnTo>
                <a:lnTo>
                  <a:pt x="22699" y="242864"/>
                </a:lnTo>
                <a:lnTo>
                  <a:pt x="6237" y="213313"/>
                </a:lnTo>
                <a:lnTo>
                  <a:pt x="0" y="182709"/>
                </a:lnTo>
                <a:lnTo>
                  <a:pt x="4370" y="151746"/>
                </a:lnTo>
                <a:lnTo>
                  <a:pt x="46472" y="91500"/>
                </a:lnTo>
                <a:lnTo>
                  <a:pt x="79295" y="67219"/>
                </a:lnTo>
                <a:lnTo>
                  <a:pt x="118415" y="46440"/>
                </a:lnTo>
                <a:lnTo>
                  <a:pt x="162824" y="29303"/>
                </a:lnTo>
                <a:lnTo>
                  <a:pt x="211511" y="15950"/>
                </a:lnTo>
                <a:lnTo>
                  <a:pt x="263467" y="6521"/>
                </a:lnTo>
                <a:lnTo>
                  <a:pt x="317683" y="1157"/>
                </a:lnTo>
                <a:lnTo>
                  <a:pt x="373148" y="0"/>
                </a:lnTo>
                <a:lnTo>
                  <a:pt x="428854" y="3189"/>
                </a:lnTo>
                <a:lnTo>
                  <a:pt x="483790" y="10867"/>
                </a:lnTo>
                <a:lnTo>
                  <a:pt x="536946" y="23174"/>
                </a:lnTo>
                <a:lnTo>
                  <a:pt x="590476" y="41610"/>
                </a:lnTo>
                <a:lnTo>
                  <a:pt x="635321" y="63862"/>
                </a:lnTo>
                <a:lnTo>
                  <a:pt x="671096" y="89237"/>
                </a:lnTo>
                <a:lnTo>
                  <a:pt x="697413" y="117047"/>
                </a:lnTo>
                <a:lnTo>
                  <a:pt x="720127" y="177201"/>
                </a:lnTo>
                <a:lnTo>
                  <a:pt x="715751" y="208165"/>
                </a:lnTo>
                <a:lnTo>
                  <a:pt x="673598" y="268411"/>
                </a:lnTo>
                <a:lnTo>
                  <a:pt x="607356" y="310769"/>
                </a:lnTo>
                <a:lnTo>
                  <a:pt x="566312" y="327485"/>
                </a:lnTo>
                <a:lnTo>
                  <a:pt x="521039" y="340960"/>
                </a:lnTo>
                <a:lnTo>
                  <a:pt x="472325" y="350993"/>
                </a:lnTo>
                <a:lnTo>
                  <a:pt x="420959" y="357386"/>
                </a:lnTo>
                <a:lnTo>
                  <a:pt x="367730" y="359940"/>
                </a:lnTo>
                <a:lnTo>
                  <a:pt x="313426" y="358454"/>
                </a:lnTo>
                <a:lnTo>
                  <a:pt x="210048" y="404936"/>
                </a:lnTo>
                <a:close/>
              </a:path>
            </a:pathLst>
          </a:custGeom>
          <a:ln w="19050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499230" y="965327"/>
            <a:ext cx="1358900" cy="777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935">
              <a:lnSpc>
                <a:spcPct val="100000"/>
              </a:lnSpc>
            </a:pPr>
            <a:r>
              <a:rPr sz="2400" b="1" spc="5" dirty="0">
                <a:solidFill>
                  <a:srgbClr val="F79546"/>
                </a:solidFill>
                <a:latin typeface="Calibri"/>
                <a:cs typeface="Calibri"/>
              </a:rPr>
              <a:t>S</a:t>
            </a:r>
            <a:r>
              <a:rPr sz="800" spc="-5" dirty="0">
                <a:solidFill>
                  <a:srgbClr val="F79546"/>
                </a:solidFill>
                <a:latin typeface="Calibri"/>
                <a:cs typeface="Calibri"/>
              </a:rPr>
              <a:t>ou</a:t>
            </a:r>
            <a:r>
              <a:rPr sz="800" spc="-10" dirty="0">
                <a:solidFill>
                  <a:srgbClr val="F79546"/>
                </a:solidFill>
                <a:latin typeface="Calibri"/>
                <a:cs typeface="Calibri"/>
              </a:rPr>
              <a:t>r</a:t>
            </a:r>
            <a:r>
              <a:rPr sz="800" spc="-5" dirty="0">
                <a:solidFill>
                  <a:srgbClr val="F79546"/>
                </a:solidFill>
                <a:latin typeface="Calibri"/>
                <a:cs typeface="Calibri"/>
              </a:rPr>
              <a:t>c</a:t>
            </a:r>
            <a:r>
              <a:rPr sz="800" dirty="0">
                <a:solidFill>
                  <a:srgbClr val="F79546"/>
                </a:solidFill>
                <a:latin typeface="Calibri"/>
                <a:cs typeface="Calibri"/>
              </a:rPr>
              <a:t>e</a:t>
            </a:r>
            <a:endParaRPr sz="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40"/>
              </a:spcBef>
            </a:pPr>
            <a:r>
              <a:rPr sz="1600" spc="-10" dirty="0">
                <a:latin typeface="Calibri"/>
                <a:cs typeface="Calibri"/>
              </a:rPr>
              <a:t>&gt;&gt;&gt;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djidf[</a:t>
            </a:r>
            <a:r>
              <a:rPr sz="1600" spc="-10" dirty="0">
                <a:solidFill>
                  <a:srgbClr val="9BBA58"/>
                </a:solidFill>
                <a:latin typeface="Calibri"/>
                <a:cs typeface="Calibri"/>
              </a:rPr>
              <a:t>'code'</a:t>
            </a:r>
            <a:r>
              <a:rPr sz="1600" spc="-10" dirty="0">
                <a:latin typeface="Calibri"/>
                <a:cs typeface="Calibri"/>
              </a:rPr>
              <a:t>]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70077" y="2360548"/>
            <a:ext cx="1298575" cy="317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latin typeface="Microsoft YaHei"/>
                <a:cs typeface="Microsoft YaHei"/>
              </a:rPr>
              <a:t>选择方式：</a:t>
            </a:r>
            <a:endParaRPr sz="2000">
              <a:latin typeface="Microsoft YaHei"/>
              <a:cs typeface="Microsoft YaHe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70077" y="2809620"/>
            <a:ext cx="1226820" cy="698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99085" algn="l"/>
              </a:tabLst>
            </a:pPr>
            <a:r>
              <a:rPr sz="1800" spc="-5" dirty="0">
                <a:latin typeface="Arial"/>
                <a:cs typeface="Arial"/>
              </a:rPr>
              <a:t>•	</a:t>
            </a:r>
            <a:r>
              <a:rPr sz="1800" dirty="0">
                <a:latin typeface="Microsoft YaHei"/>
                <a:cs typeface="Microsoft YaHei"/>
              </a:rPr>
              <a:t>选择列</a:t>
            </a:r>
            <a:endParaRPr sz="1800">
              <a:latin typeface="Microsoft YaHei"/>
              <a:cs typeface="Microsoft YaHei"/>
            </a:endParaRPr>
          </a:p>
          <a:p>
            <a:pPr marL="469900">
              <a:lnSpc>
                <a:spcPct val="100000"/>
              </a:lnSpc>
              <a:spcBef>
                <a:spcPts val="1080"/>
              </a:spcBef>
            </a:pPr>
            <a:r>
              <a:rPr sz="1800" dirty="0">
                <a:latin typeface="Microsoft YaHei"/>
                <a:cs typeface="Microsoft YaHei"/>
              </a:rPr>
              <a:t>−</a:t>
            </a:r>
            <a:r>
              <a:rPr sz="1800" spc="285" dirty="0">
                <a:latin typeface="Microsoft YaHei"/>
                <a:cs typeface="Microsoft YaHei"/>
              </a:rPr>
              <a:t> </a:t>
            </a:r>
            <a:r>
              <a:rPr sz="1800" dirty="0">
                <a:latin typeface="Microsoft YaHei"/>
                <a:cs typeface="Microsoft YaHei"/>
              </a:rPr>
              <a:t>列名</a:t>
            </a:r>
            <a:endParaRPr sz="1800">
              <a:latin typeface="Microsoft YaHei"/>
              <a:cs typeface="Microsoft YaHe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964935" y="3617976"/>
            <a:ext cx="2615184" cy="11841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923788" y="3625596"/>
            <a:ext cx="2548127" cy="12298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012179" y="3642461"/>
            <a:ext cx="2520314" cy="10895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012179" y="3642461"/>
            <a:ext cx="2520315" cy="1089660"/>
          </a:xfrm>
          <a:custGeom>
            <a:avLst/>
            <a:gdLst/>
            <a:ahLst/>
            <a:cxnLst/>
            <a:rect l="l" t="t" r="r" b="b"/>
            <a:pathLst>
              <a:path w="2520315" h="1089660">
                <a:moveTo>
                  <a:pt x="0" y="1089533"/>
                </a:moveTo>
                <a:lnTo>
                  <a:pt x="2520314" y="1089533"/>
                </a:lnTo>
                <a:lnTo>
                  <a:pt x="2520314" y="0"/>
                </a:lnTo>
                <a:lnTo>
                  <a:pt x="0" y="0"/>
                </a:lnTo>
                <a:lnTo>
                  <a:pt x="0" y="1089533"/>
                </a:lnTo>
                <a:close/>
              </a:path>
            </a:pathLst>
          </a:custGeom>
          <a:ln w="9525">
            <a:solidFill>
              <a:srgbClr val="BD4A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6091809" y="3707587"/>
            <a:ext cx="2163445" cy="957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Microsoft YaHei"/>
                <a:cs typeface="Microsoft YaHei"/>
              </a:rPr>
              <a:t>不支持</a:t>
            </a:r>
            <a:endParaRPr sz="1800">
              <a:latin typeface="Microsoft YaHei"/>
              <a:cs typeface="Microsoft YaHei"/>
            </a:endParaRPr>
          </a:p>
          <a:p>
            <a:pPr marL="12700" marR="5080">
              <a:lnSpc>
                <a:spcPct val="120000"/>
              </a:lnSpc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djidf['code',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'lasttrade']  djidf['code':'lasttrade']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67537" y="1059637"/>
            <a:ext cx="2592705" cy="988694"/>
          </a:xfrm>
          <a:prstGeom prst="rect">
            <a:avLst/>
          </a:prstGeom>
        </p:spPr>
        <p:txBody>
          <a:bodyPr vert="horz" wrap="square" lIns="0" tIns="107314" rIns="0" bIns="0" rtlCol="0">
            <a:spAutoFit/>
          </a:bodyPr>
          <a:lstStyle/>
          <a:p>
            <a:pPr marL="739140" marR="244475">
              <a:lnSpc>
                <a:spcPct val="120000"/>
              </a:lnSpc>
              <a:spcBef>
                <a:spcPts val="844"/>
              </a:spcBef>
            </a:pPr>
            <a:r>
              <a:rPr sz="1800" dirty="0">
                <a:solidFill>
                  <a:srgbClr val="F79546"/>
                </a:solidFill>
                <a:latin typeface="Microsoft YaHei"/>
                <a:cs typeface="Microsoft YaHei"/>
              </a:rPr>
              <a:t>道琼斯工业股公  司代码？</a:t>
            </a:r>
            <a:endParaRPr sz="1800">
              <a:latin typeface="Microsoft YaHei"/>
              <a:cs typeface="Microsoft YaHe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0" y="640080"/>
            <a:ext cx="2275332" cy="22479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91805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81200" y="2647950"/>
            <a:ext cx="4644390" cy="0"/>
          </a:xfrm>
          <a:custGeom>
            <a:avLst/>
            <a:gdLst/>
            <a:ahLst/>
            <a:cxnLst/>
            <a:rect l="l" t="t" r="r" b="b"/>
            <a:pathLst>
              <a:path w="4644390">
                <a:moveTo>
                  <a:pt x="0" y="0"/>
                </a:moveTo>
                <a:lnTo>
                  <a:pt x="4644009" y="0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276600" y="2790825"/>
            <a:ext cx="3072765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5" dirty="0">
                <a:solidFill>
                  <a:srgbClr val="002060"/>
                </a:solidFill>
                <a:latin typeface="Microsoft YaHei"/>
                <a:cs typeface="Microsoft YaHei"/>
              </a:rPr>
              <a:t>便捷数据获取</a:t>
            </a:r>
            <a:endParaRPr sz="2800" dirty="0">
              <a:solidFill>
                <a:srgbClr val="002060"/>
              </a:solidFill>
              <a:latin typeface="Microsoft YaHei"/>
              <a:cs typeface="Microsoft YaHe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19400" y="2038350"/>
            <a:ext cx="324516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roadway"/>
              </a:rPr>
              <a:t>Python</a:t>
            </a:r>
            <a:r>
              <a:rPr lang="zh-CN" altLang="en-US" sz="28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roadway"/>
              </a:rPr>
              <a:t>大</a:t>
            </a:r>
            <a:r>
              <a:rPr sz="2800" b="1" dirty="0" err="1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YaHei"/>
              </a:rPr>
              <a:t>数据</a:t>
            </a:r>
            <a:r>
              <a:rPr lang="zh-CN" altLang="en-US" sz="28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YaHei"/>
              </a:rPr>
              <a:t>编程</a:t>
            </a:r>
            <a:endParaRPr sz="28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Microsoft YaHei"/>
            </a:endParaRPr>
          </a:p>
        </p:txBody>
      </p:sp>
    </p:spTree>
    <p:extLst>
      <p:ext uri="{BB962C8B-B14F-4D97-AF65-F5344CB8AC3E}">
        <p14:creationId xmlns:p14="http://schemas.microsoft.com/office/powerpoint/2010/main" val="24512728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7537" y="989964"/>
            <a:ext cx="2592705" cy="1781175"/>
          </a:xfrm>
          <a:custGeom>
            <a:avLst/>
            <a:gdLst/>
            <a:ahLst/>
            <a:cxnLst/>
            <a:rect l="l" t="t" r="r" b="b"/>
            <a:pathLst>
              <a:path w="2592705" h="1781175">
                <a:moveTo>
                  <a:pt x="0" y="1780920"/>
                </a:moveTo>
                <a:lnTo>
                  <a:pt x="2592324" y="1780920"/>
                </a:lnTo>
                <a:lnTo>
                  <a:pt x="2592324" y="0"/>
                </a:lnTo>
                <a:lnTo>
                  <a:pt x="0" y="0"/>
                </a:lnTo>
                <a:lnTo>
                  <a:pt x="0" y="178092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19605">
              <a:lnSpc>
                <a:spcPct val="100000"/>
              </a:lnSpc>
            </a:pPr>
            <a:r>
              <a:rPr spc="-5" dirty="0"/>
              <a:t>数据选择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51789" y="2906522"/>
            <a:ext cx="1298575" cy="317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latin typeface="Microsoft YaHei"/>
                <a:cs typeface="Microsoft YaHei"/>
              </a:rPr>
              <a:t>选择方式：</a:t>
            </a:r>
            <a:endParaRPr sz="2000">
              <a:latin typeface="Microsoft YaHei"/>
              <a:cs typeface="Microsoft YaHe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51789" y="3355847"/>
            <a:ext cx="2400300" cy="7099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99085" algn="l"/>
              </a:tabLst>
            </a:pPr>
            <a:r>
              <a:rPr sz="1800" dirty="0">
                <a:latin typeface="Arial"/>
                <a:cs typeface="Arial"/>
              </a:rPr>
              <a:t>•	</a:t>
            </a:r>
            <a:r>
              <a:rPr sz="1800" spc="-5" dirty="0">
                <a:latin typeface="Microsoft YaHei"/>
                <a:cs typeface="Microsoft YaHei"/>
              </a:rPr>
              <a:t>行、列</a:t>
            </a:r>
            <a:endParaRPr sz="1800">
              <a:latin typeface="Microsoft YaHei"/>
              <a:cs typeface="Microsoft YaHei"/>
            </a:endParaRPr>
          </a:p>
          <a:p>
            <a:pPr marL="469265">
              <a:lnSpc>
                <a:spcPct val="100000"/>
              </a:lnSpc>
              <a:spcBef>
                <a:spcPts val="1080"/>
              </a:spcBef>
            </a:pPr>
            <a:r>
              <a:rPr sz="1800" dirty="0">
                <a:latin typeface="Microsoft YaHei"/>
                <a:cs typeface="Microsoft YaHei"/>
              </a:rPr>
              <a:t>−</a:t>
            </a:r>
            <a:r>
              <a:rPr sz="1800" spc="320" dirty="0">
                <a:latin typeface="Microsoft YaHei"/>
                <a:cs typeface="Microsoft YaHei"/>
              </a:rPr>
              <a:t> </a:t>
            </a:r>
            <a:r>
              <a:rPr sz="1800" spc="-5" dirty="0">
                <a:latin typeface="Microsoft YaHei"/>
                <a:cs typeface="Microsoft YaHei"/>
              </a:rPr>
              <a:t>标签</a:t>
            </a:r>
            <a:r>
              <a:rPr sz="1800" spc="-5" dirty="0">
                <a:latin typeface="Calibri"/>
                <a:cs typeface="Calibri"/>
              </a:rPr>
              <a:t>label</a:t>
            </a:r>
            <a:r>
              <a:rPr sz="1800" spc="-5" dirty="0">
                <a:latin typeface="Microsoft YaHei"/>
                <a:cs typeface="Microsoft YaHei"/>
              </a:rPr>
              <a:t>（</a:t>
            </a:r>
            <a:r>
              <a:rPr sz="1800" spc="-5" dirty="0">
                <a:latin typeface="Calibri"/>
                <a:cs typeface="Calibri"/>
              </a:rPr>
              <a:t>loc</a:t>
            </a:r>
            <a:r>
              <a:rPr sz="1800" spc="-5" dirty="0">
                <a:latin typeface="Microsoft YaHei"/>
                <a:cs typeface="Microsoft YaHei"/>
              </a:rPr>
              <a:t>）</a:t>
            </a:r>
            <a:endParaRPr sz="1800">
              <a:latin typeface="Microsoft YaHei"/>
              <a:cs typeface="Microsoft YaHe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419855" y="991869"/>
            <a:ext cx="5113020" cy="3740150"/>
          </a:xfrm>
          <a:custGeom>
            <a:avLst/>
            <a:gdLst/>
            <a:ahLst/>
            <a:cxnLst/>
            <a:rect l="l" t="t" r="r" b="b"/>
            <a:pathLst>
              <a:path w="5113020" h="3740150">
                <a:moveTo>
                  <a:pt x="0" y="0"/>
                </a:moveTo>
                <a:lnTo>
                  <a:pt x="0" y="3740124"/>
                </a:lnTo>
                <a:lnTo>
                  <a:pt x="5112639" y="3740124"/>
                </a:lnTo>
              </a:path>
            </a:pathLst>
          </a:custGeom>
          <a:ln w="9525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3489705" y="1683766"/>
          <a:ext cx="4816097" cy="12195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50623"/>
                <a:gridCol w="3286180"/>
                <a:gridCol w="779294"/>
              </a:tblGrid>
              <a:tr h="203454">
                <a:tc>
                  <a:txBody>
                    <a:bodyPr/>
                    <a:lstStyle/>
                    <a:p>
                      <a:pPr marL="252095">
                        <a:lnSpc>
                          <a:spcPts val="1515"/>
                        </a:lnSpc>
                      </a:pPr>
                      <a:r>
                        <a:rPr sz="16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code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05410" algn="r">
                        <a:lnSpc>
                          <a:spcPts val="1515"/>
                        </a:lnSpc>
                      </a:pPr>
                      <a:r>
                        <a:rPr sz="1600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name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5875" algn="r">
                        <a:lnSpc>
                          <a:spcPts val="1515"/>
                        </a:lnSpc>
                      </a:pPr>
                      <a:r>
                        <a:rPr sz="16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la</a:t>
                      </a:r>
                      <a:r>
                        <a:rPr sz="16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600" spc="-2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6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600" spc="-4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6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ade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203530">
                <a:tc>
                  <a:txBody>
                    <a:bodyPr/>
                    <a:lstStyle/>
                    <a:p>
                      <a:pPr marL="22225">
                        <a:lnSpc>
                          <a:spcPts val="1525"/>
                        </a:lnSpc>
                        <a:tabLst>
                          <a:tab pos="447040" algn="l"/>
                        </a:tabLst>
                      </a:pPr>
                      <a:r>
                        <a:rPr sz="1600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	</a:t>
                      </a:r>
                      <a:r>
                        <a:rPr sz="1600" spc="-1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BA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41450">
                        <a:lnSpc>
                          <a:spcPts val="1525"/>
                        </a:lnSpc>
                      </a:pPr>
                      <a:r>
                        <a:rPr sz="16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The </a:t>
                      </a:r>
                      <a:r>
                        <a:rPr sz="1600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Boeing</a:t>
                      </a:r>
                      <a:r>
                        <a:rPr sz="1600" spc="-3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Company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3020" algn="r">
                        <a:lnSpc>
                          <a:spcPts val="1525"/>
                        </a:lnSpc>
                      </a:pPr>
                      <a:r>
                        <a:rPr sz="1600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128</a:t>
                      </a:r>
                      <a:r>
                        <a:rPr sz="16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600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8</a:t>
                      </a:r>
                      <a:r>
                        <a:rPr sz="16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6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203034">
                <a:tc>
                  <a:txBody>
                    <a:bodyPr/>
                    <a:lstStyle/>
                    <a:p>
                      <a:pPr marL="22225">
                        <a:lnSpc>
                          <a:spcPts val="1520"/>
                        </a:lnSpc>
                        <a:tabLst>
                          <a:tab pos="401320" algn="l"/>
                        </a:tabLst>
                      </a:pPr>
                      <a:r>
                        <a:rPr sz="1600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	</a:t>
                      </a:r>
                      <a:r>
                        <a:rPr sz="1600" spc="-4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CAT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83105">
                        <a:lnSpc>
                          <a:spcPts val="1520"/>
                        </a:lnSpc>
                      </a:pPr>
                      <a:r>
                        <a:rPr sz="1600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Caterpillar</a:t>
                      </a:r>
                      <a:r>
                        <a:rPr sz="1600" spc="-1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Inc.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0005" algn="r">
                        <a:lnSpc>
                          <a:spcPts val="1520"/>
                        </a:lnSpc>
                      </a:pPr>
                      <a:r>
                        <a:rPr sz="16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101</a:t>
                      </a:r>
                      <a:r>
                        <a:rPr sz="16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6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3</a:t>
                      </a:r>
                      <a:r>
                        <a:rPr sz="16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4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203415">
                <a:tc>
                  <a:txBody>
                    <a:bodyPr/>
                    <a:lstStyle/>
                    <a:p>
                      <a:pPr marL="22225">
                        <a:lnSpc>
                          <a:spcPts val="1515"/>
                        </a:lnSpc>
                        <a:tabLst>
                          <a:tab pos="262890" algn="l"/>
                        </a:tabLst>
                      </a:pPr>
                      <a:r>
                        <a:rPr sz="1600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3	</a:t>
                      </a:r>
                      <a:r>
                        <a:rPr sz="16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CSCO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57350">
                        <a:lnSpc>
                          <a:spcPts val="1515"/>
                        </a:lnSpc>
                      </a:pPr>
                      <a:r>
                        <a:rPr sz="16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Cisco </a:t>
                      </a:r>
                      <a:r>
                        <a:rPr sz="1600" spc="-1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Systems,</a:t>
                      </a:r>
                      <a:r>
                        <a:rPr sz="1600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Inc.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8735" algn="r">
                        <a:lnSpc>
                          <a:spcPts val="1515"/>
                        </a:lnSpc>
                      </a:pPr>
                      <a:r>
                        <a:rPr sz="1600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26</a:t>
                      </a:r>
                      <a:r>
                        <a:rPr sz="16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600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3</a:t>
                      </a:r>
                      <a:r>
                        <a:rPr sz="16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203454">
                <a:tc>
                  <a:txBody>
                    <a:bodyPr/>
                    <a:lstStyle/>
                    <a:p>
                      <a:pPr marL="22225">
                        <a:lnSpc>
                          <a:spcPts val="1525"/>
                        </a:lnSpc>
                        <a:tabLst>
                          <a:tab pos="355600" algn="l"/>
                        </a:tabLst>
                      </a:pPr>
                      <a:r>
                        <a:rPr sz="1600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4	</a:t>
                      </a:r>
                      <a:r>
                        <a:rPr sz="16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CVX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50975">
                        <a:lnSpc>
                          <a:spcPts val="1525"/>
                        </a:lnSpc>
                      </a:pPr>
                      <a:r>
                        <a:rPr sz="1600" spc="-1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Chevron</a:t>
                      </a:r>
                      <a:r>
                        <a:rPr sz="1600" spc="-2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Corporation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7465" algn="r">
                        <a:lnSpc>
                          <a:spcPts val="1525"/>
                        </a:lnSpc>
                      </a:pPr>
                      <a:r>
                        <a:rPr sz="1600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116</a:t>
                      </a:r>
                      <a:r>
                        <a:rPr sz="16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600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3</a:t>
                      </a:r>
                      <a:r>
                        <a:rPr sz="16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202692">
                <a:tc>
                  <a:txBody>
                    <a:bodyPr/>
                    <a:lstStyle/>
                    <a:p>
                      <a:pPr marL="22225">
                        <a:lnSpc>
                          <a:spcPts val="1515"/>
                        </a:lnSpc>
                        <a:tabLst>
                          <a:tab pos="447040" algn="l"/>
                        </a:tabLst>
                      </a:pPr>
                      <a:r>
                        <a:rPr sz="1600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5	</a:t>
                      </a:r>
                      <a:r>
                        <a:rPr sz="16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DD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ts val="1515"/>
                        </a:lnSpc>
                      </a:pPr>
                      <a:r>
                        <a:rPr sz="1600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E. I. du </a:t>
                      </a:r>
                      <a:r>
                        <a:rPr sz="1600" spc="-1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Pont </a:t>
                      </a:r>
                      <a:r>
                        <a:rPr sz="1600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de </a:t>
                      </a:r>
                      <a:r>
                        <a:rPr sz="16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Nemours </a:t>
                      </a:r>
                      <a:r>
                        <a:rPr sz="1600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6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Company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604" algn="r">
                        <a:lnSpc>
                          <a:spcPts val="1515"/>
                        </a:lnSpc>
                      </a:pPr>
                      <a:r>
                        <a:rPr sz="1600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70</a:t>
                      </a:r>
                      <a:r>
                        <a:rPr sz="16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600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8</a:t>
                      </a:r>
                      <a:r>
                        <a:rPr sz="16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3499230" y="2852166"/>
            <a:ext cx="2733040" cy="673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64"/>
              </a:lnSpc>
            </a:pPr>
            <a:r>
              <a:rPr sz="1600" spc="-5" dirty="0">
                <a:solidFill>
                  <a:srgbClr val="006FC0"/>
                </a:solidFill>
                <a:latin typeface="Calibri"/>
                <a:cs typeface="Calibri"/>
              </a:rPr>
              <a:t>[5 </a:t>
            </a:r>
            <a:r>
              <a:rPr sz="1600" spc="-20" dirty="0">
                <a:solidFill>
                  <a:srgbClr val="006FC0"/>
                </a:solidFill>
                <a:latin typeface="Calibri"/>
                <a:cs typeface="Calibri"/>
              </a:rPr>
              <a:t>rows </a:t>
            </a:r>
            <a:r>
              <a:rPr sz="1600" spc="-5" dirty="0">
                <a:solidFill>
                  <a:srgbClr val="006FC0"/>
                </a:solidFill>
                <a:latin typeface="Calibri"/>
                <a:cs typeface="Calibri"/>
              </a:rPr>
              <a:t>x 3</a:t>
            </a:r>
            <a:r>
              <a:rPr sz="1600" spc="-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06FC0"/>
                </a:solidFill>
                <a:latin typeface="Calibri"/>
                <a:cs typeface="Calibri"/>
              </a:rPr>
              <a:t>columns]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ts val="1605"/>
              </a:lnSpc>
            </a:pPr>
            <a:r>
              <a:rPr sz="1600" spc="-5" dirty="0">
                <a:latin typeface="Calibri"/>
                <a:cs typeface="Calibri"/>
              </a:rPr>
              <a:t>&gt;&gt;&gt;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djidf.loc[:,[</a:t>
            </a:r>
            <a:r>
              <a:rPr sz="1600" spc="-10" dirty="0">
                <a:solidFill>
                  <a:srgbClr val="9BBA58"/>
                </a:solidFill>
                <a:latin typeface="Calibri"/>
                <a:cs typeface="Calibri"/>
              </a:rPr>
              <a:t>'code'</a:t>
            </a:r>
            <a:r>
              <a:rPr sz="1600" spc="-10" dirty="0">
                <a:latin typeface="Calibri"/>
                <a:cs typeface="Calibri"/>
              </a:rPr>
              <a:t>,</a:t>
            </a:r>
            <a:r>
              <a:rPr sz="1600" spc="-10" dirty="0">
                <a:solidFill>
                  <a:srgbClr val="9BBA58"/>
                </a:solidFill>
                <a:latin typeface="Calibri"/>
                <a:cs typeface="Calibri"/>
              </a:rPr>
              <a:t>'lasttrade'</a:t>
            </a:r>
            <a:r>
              <a:rPr sz="1600" spc="-10" dirty="0">
                <a:latin typeface="Calibri"/>
                <a:cs typeface="Calibri"/>
              </a:rPr>
              <a:t>]]</a:t>
            </a:r>
            <a:endParaRPr sz="1600">
              <a:latin typeface="Calibri"/>
              <a:cs typeface="Calibri"/>
            </a:endParaRPr>
          </a:p>
          <a:p>
            <a:pPr marR="883285" algn="ctr">
              <a:lnSpc>
                <a:spcPts val="1760"/>
              </a:lnSpc>
              <a:tabLst>
                <a:tab pos="537845" algn="l"/>
              </a:tabLst>
            </a:pPr>
            <a:r>
              <a:rPr sz="1600" spc="-10" dirty="0">
                <a:solidFill>
                  <a:srgbClr val="006FC0"/>
                </a:solidFill>
                <a:latin typeface="Calibri"/>
                <a:cs typeface="Calibri"/>
              </a:rPr>
              <a:t>code	</a:t>
            </a:r>
            <a:r>
              <a:rPr sz="1600" spc="-15" dirty="0">
                <a:solidFill>
                  <a:srgbClr val="006FC0"/>
                </a:solidFill>
                <a:latin typeface="Calibri"/>
                <a:cs typeface="Calibri"/>
              </a:rPr>
              <a:t>lasttrade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499230" y="3462020"/>
            <a:ext cx="687070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46075" algn="l"/>
              </a:tabLst>
            </a:pPr>
            <a:r>
              <a:rPr sz="1600" spc="-5" dirty="0">
                <a:solidFill>
                  <a:srgbClr val="006FC0"/>
                </a:solidFill>
                <a:latin typeface="Calibri"/>
                <a:cs typeface="Calibri"/>
              </a:rPr>
              <a:t>0	AXP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499230" y="3666235"/>
            <a:ext cx="676275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37515" algn="l"/>
              </a:tabLst>
            </a:pPr>
            <a:r>
              <a:rPr sz="1600" spc="-5" dirty="0">
                <a:solidFill>
                  <a:srgbClr val="006FC0"/>
                </a:solidFill>
                <a:latin typeface="Calibri"/>
                <a:cs typeface="Calibri"/>
              </a:rPr>
              <a:t>1	</a:t>
            </a:r>
            <a:r>
              <a:rPr sz="1600" spc="-25" dirty="0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sz="1600" spc="-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499230" y="3462020"/>
            <a:ext cx="1609090" cy="1080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7620" algn="r">
              <a:lnSpc>
                <a:spcPts val="1764"/>
              </a:lnSpc>
            </a:pPr>
            <a:r>
              <a:rPr sz="1600" spc="-15" dirty="0">
                <a:solidFill>
                  <a:srgbClr val="006FC0"/>
                </a:solidFill>
                <a:latin typeface="Calibri"/>
                <a:cs typeface="Calibri"/>
              </a:rPr>
              <a:t>9</a:t>
            </a:r>
            <a:r>
              <a:rPr sz="1600" spc="-10" dirty="0">
                <a:solidFill>
                  <a:srgbClr val="006FC0"/>
                </a:solidFill>
                <a:latin typeface="Calibri"/>
                <a:cs typeface="Calibri"/>
              </a:rPr>
              <a:t>0</a:t>
            </a:r>
            <a:r>
              <a:rPr sz="1600" spc="-5" dirty="0">
                <a:solidFill>
                  <a:srgbClr val="006FC0"/>
                </a:solidFill>
                <a:latin typeface="Calibri"/>
                <a:cs typeface="Calibri"/>
              </a:rPr>
              <a:t>.</a:t>
            </a:r>
            <a:r>
              <a:rPr sz="1600" spc="-10" dirty="0">
                <a:solidFill>
                  <a:srgbClr val="006FC0"/>
                </a:solidFill>
                <a:latin typeface="Calibri"/>
                <a:cs typeface="Calibri"/>
              </a:rPr>
              <a:t>6</a:t>
            </a:r>
            <a:r>
              <a:rPr sz="1600" spc="-5" dirty="0">
                <a:solidFill>
                  <a:srgbClr val="006FC0"/>
                </a:solidFill>
                <a:latin typeface="Calibri"/>
                <a:cs typeface="Calibri"/>
              </a:rPr>
              <a:t>7</a:t>
            </a:r>
            <a:endParaRPr sz="1600">
              <a:latin typeface="Calibri"/>
              <a:cs typeface="Calibri"/>
            </a:endParaRPr>
          </a:p>
          <a:p>
            <a:pPr marR="5080" algn="r">
              <a:lnSpc>
                <a:spcPts val="1600"/>
              </a:lnSpc>
            </a:pPr>
            <a:r>
              <a:rPr sz="1600" spc="-10" dirty="0">
                <a:solidFill>
                  <a:srgbClr val="006FC0"/>
                </a:solidFill>
                <a:latin typeface="Calibri"/>
                <a:cs typeface="Calibri"/>
              </a:rPr>
              <a:t>128</a:t>
            </a:r>
            <a:r>
              <a:rPr sz="1600" spc="-5" dirty="0">
                <a:solidFill>
                  <a:srgbClr val="006FC0"/>
                </a:solidFill>
                <a:latin typeface="Calibri"/>
                <a:cs typeface="Calibri"/>
              </a:rPr>
              <a:t>.</a:t>
            </a:r>
            <a:r>
              <a:rPr sz="1600" spc="-10" dirty="0">
                <a:solidFill>
                  <a:srgbClr val="006FC0"/>
                </a:solidFill>
                <a:latin typeface="Calibri"/>
                <a:cs typeface="Calibri"/>
              </a:rPr>
              <a:t>8</a:t>
            </a:r>
            <a:r>
              <a:rPr sz="1600" spc="-5" dirty="0">
                <a:solidFill>
                  <a:srgbClr val="006FC0"/>
                </a:solidFill>
                <a:latin typeface="Calibri"/>
                <a:cs typeface="Calibri"/>
              </a:rPr>
              <a:t>6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ts val="1595"/>
              </a:lnSpc>
              <a:tabLst>
                <a:tab pos="391795" algn="l"/>
                <a:tab pos="1021080" algn="l"/>
              </a:tabLst>
            </a:pPr>
            <a:r>
              <a:rPr sz="1600" spc="-5" dirty="0">
                <a:solidFill>
                  <a:srgbClr val="006FC0"/>
                </a:solidFill>
                <a:latin typeface="Calibri"/>
                <a:cs typeface="Calibri"/>
              </a:rPr>
              <a:t>2	</a:t>
            </a:r>
            <a:r>
              <a:rPr sz="1600" spc="-45" dirty="0">
                <a:solidFill>
                  <a:srgbClr val="006FC0"/>
                </a:solidFill>
                <a:latin typeface="Calibri"/>
                <a:cs typeface="Calibri"/>
              </a:rPr>
              <a:t>CAT	</a:t>
            </a:r>
            <a:r>
              <a:rPr sz="1600" spc="-10" dirty="0">
                <a:solidFill>
                  <a:srgbClr val="006FC0"/>
                </a:solidFill>
                <a:latin typeface="Calibri"/>
                <a:cs typeface="Calibri"/>
              </a:rPr>
              <a:t>101.34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ts val="1605"/>
              </a:lnSpc>
            </a:pPr>
            <a:r>
              <a:rPr sz="1600" spc="-5" dirty="0">
                <a:solidFill>
                  <a:srgbClr val="006FC0"/>
                </a:solidFill>
                <a:latin typeface="Calibri"/>
                <a:cs typeface="Calibri"/>
              </a:rPr>
              <a:t>…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ts val="1764"/>
              </a:lnSpc>
              <a:tabLst>
                <a:tab pos="356870" algn="l"/>
                <a:tab pos="1132840" algn="l"/>
              </a:tabLst>
            </a:pPr>
            <a:r>
              <a:rPr sz="1600" spc="-10" dirty="0">
                <a:solidFill>
                  <a:srgbClr val="006FC0"/>
                </a:solidFill>
                <a:latin typeface="Calibri"/>
                <a:cs typeface="Calibri"/>
              </a:rPr>
              <a:t>2</a:t>
            </a:r>
            <a:r>
              <a:rPr sz="1600" spc="-5" dirty="0">
                <a:solidFill>
                  <a:srgbClr val="006FC0"/>
                </a:solidFill>
                <a:latin typeface="Calibri"/>
                <a:cs typeface="Calibri"/>
              </a:rPr>
              <a:t>9</a:t>
            </a:r>
            <a:r>
              <a:rPr sz="1600" dirty="0">
                <a:solidFill>
                  <a:srgbClr val="006FC0"/>
                </a:solidFill>
                <a:latin typeface="Calibri"/>
                <a:cs typeface="Calibri"/>
              </a:rPr>
              <a:t>	</a:t>
            </a:r>
            <a:r>
              <a:rPr sz="1600" spc="-55" dirty="0">
                <a:solidFill>
                  <a:srgbClr val="006FC0"/>
                </a:solidFill>
                <a:latin typeface="Calibri"/>
                <a:cs typeface="Calibri"/>
              </a:rPr>
              <a:t>X</a:t>
            </a:r>
            <a:r>
              <a:rPr sz="1600" spc="-10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1600" spc="-5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1600" dirty="0">
                <a:solidFill>
                  <a:srgbClr val="006FC0"/>
                </a:solidFill>
                <a:latin typeface="Calibri"/>
                <a:cs typeface="Calibri"/>
              </a:rPr>
              <a:t>	</a:t>
            </a:r>
            <a:r>
              <a:rPr sz="1600" spc="-10" dirty="0">
                <a:solidFill>
                  <a:srgbClr val="006FC0"/>
                </a:solidFill>
                <a:latin typeface="Calibri"/>
                <a:cs typeface="Calibri"/>
              </a:rPr>
              <a:t>95</a:t>
            </a:r>
            <a:r>
              <a:rPr sz="1600" spc="-5" dirty="0">
                <a:solidFill>
                  <a:srgbClr val="006FC0"/>
                </a:solidFill>
                <a:latin typeface="Calibri"/>
                <a:cs typeface="Calibri"/>
              </a:rPr>
              <a:t>.</a:t>
            </a:r>
            <a:r>
              <a:rPr sz="1600" spc="-10" dirty="0">
                <a:solidFill>
                  <a:srgbClr val="006FC0"/>
                </a:solidFill>
                <a:latin typeface="Calibri"/>
                <a:cs typeface="Calibri"/>
              </a:rPr>
              <a:t>0</a:t>
            </a:r>
            <a:r>
              <a:rPr sz="1600" spc="-5" dirty="0">
                <a:solidFill>
                  <a:srgbClr val="006FC0"/>
                </a:solidFill>
                <a:latin typeface="Calibri"/>
                <a:cs typeface="Calibri"/>
              </a:rPr>
              <a:t>9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570614" y="1041980"/>
            <a:ext cx="720090" cy="425450"/>
          </a:xfrm>
          <a:custGeom>
            <a:avLst/>
            <a:gdLst/>
            <a:ahLst/>
            <a:cxnLst/>
            <a:rect l="l" t="t" r="r" b="b"/>
            <a:pathLst>
              <a:path w="720089" h="425450">
                <a:moveTo>
                  <a:pt x="210048" y="424869"/>
                </a:moveTo>
                <a:lnTo>
                  <a:pt x="183124" y="353241"/>
                </a:lnTo>
                <a:lnTo>
                  <a:pt x="129599" y="333889"/>
                </a:lnTo>
                <a:lnTo>
                  <a:pt x="84764" y="310524"/>
                </a:lnTo>
                <a:lnTo>
                  <a:pt x="49003" y="283875"/>
                </a:lnTo>
                <a:lnTo>
                  <a:pt x="22699" y="254671"/>
                </a:lnTo>
                <a:lnTo>
                  <a:pt x="6237" y="223639"/>
                </a:lnTo>
                <a:lnTo>
                  <a:pt x="0" y="191509"/>
                </a:lnTo>
                <a:lnTo>
                  <a:pt x="4370" y="159008"/>
                </a:lnTo>
                <a:lnTo>
                  <a:pt x="46472" y="95812"/>
                </a:lnTo>
                <a:lnTo>
                  <a:pt x="110879" y="52192"/>
                </a:lnTo>
                <a:lnTo>
                  <a:pt x="150246" y="35034"/>
                </a:lnTo>
                <a:lnTo>
                  <a:pt x="193375" y="21124"/>
                </a:lnTo>
                <a:lnTo>
                  <a:pt x="239510" y="10574"/>
                </a:lnTo>
                <a:lnTo>
                  <a:pt x="287892" y="3496"/>
                </a:lnTo>
                <a:lnTo>
                  <a:pt x="337761" y="0"/>
                </a:lnTo>
                <a:lnTo>
                  <a:pt x="388360" y="196"/>
                </a:lnTo>
                <a:lnTo>
                  <a:pt x="438929" y="4197"/>
                </a:lnTo>
                <a:lnTo>
                  <a:pt x="488711" y="12114"/>
                </a:lnTo>
                <a:lnTo>
                  <a:pt x="536946" y="24057"/>
                </a:lnTo>
                <a:lnTo>
                  <a:pt x="590438" y="43405"/>
                </a:lnTo>
                <a:lnTo>
                  <a:pt x="635255" y="66759"/>
                </a:lnTo>
                <a:lnTo>
                  <a:pt x="671011" y="93394"/>
                </a:lnTo>
                <a:lnTo>
                  <a:pt x="697319" y="122585"/>
                </a:lnTo>
                <a:lnTo>
                  <a:pt x="720042" y="185732"/>
                </a:lnTo>
                <a:lnTo>
                  <a:pt x="715685" y="218238"/>
                </a:lnTo>
                <a:lnTo>
                  <a:pt x="673598" y="281486"/>
                </a:lnTo>
                <a:lnTo>
                  <a:pt x="643381" y="305246"/>
                </a:lnTo>
                <a:lnTo>
                  <a:pt x="607356" y="326005"/>
                </a:lnTo>
                <a:lnTo>
                  <a:pt x="566312" y="343558"/>
                </a:lnTo>
                <a:lnTo>
                  <a:pt x="521039" y="357702"/>
                </a:lnTo>
                <a:lnTo>
                  <a:pt x="472325" y="368232"/>
                </a:lnTo>
                <a:lnTo>
                  <a:pt x="420959" y="374944"/>
                </a:lnTo>
                <a:lnTo>
                  <a:pt x="367730" y="377635"/>
                </a:lnTo>
                <a:lnTo>
                  <a:pt x="313426" y="376101"/>
                </a:lnTo>
                <a:lnTo>
                  <a:pt x="210048" y="424869"/>
                </a:lnTo>
                <a:close/>
              </a:path>
            </a:pathLst>
          </a:custGeom>
          <a:ln w="19049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499230" y="1028446"/>
            <a:ext cx="1459865" cy="668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935">
              <a:lnSpc>
                <a:spcPct val="100000"/>
              </a:lnSpc>
            </a:pPr>
            <a:r>
              <a:rPr sz="2400" b="1" spc="5" dirty="0">
                <a:solidFill>
                  <a:srgbClr val="F79546"/>
                </a:solidFill>
                <a:latin typeface="Calibri"/>
                <a:cs typeface="Calibri"/>
              </a:rPr>
              <a:t>S</a:t>
            </a:r>
            <a:r>
              <a:rPr sz="800" spc="-5" dirty="0">
                <a:solidFill>
                  <a:srgbClr val="F79546"/>
                </a:solidFill>
                <a:latin typeface="Calibri"/>
                <a:cs typeface="Calibri"/>
              </a:rPr>
              <a:t>ou</a:t>
            </a:r>
            <a:r>
              <a:rPr sz="800" spc="-10" dirty="0">
                <a:solidFill>
                  <a:srgbClr val="F79546"/>
                </a:solidFill>
                <a:latin typeface="Calibri"/>
                <a:cs typeface="Calibri"/>
              </a:rPr>
              <a:t>r</a:t>
            </a:r>
            <a:r>
              <a:rPr sz="800" spc="-5" dirty="0">
                <a:solidFill>
                  <a:srgbClr val="F79546"/>
                </a:solidFill>
                <a:latin typeface="Calibri"/>
                <a:cs typeface="Calibri"/>
              </a:rPr>
              <a:t>c</a:t>
            </a:r>
            <a:r>
              <a:rPr sz="800" dirty="0">
                <a:solidFill>
                  <a:srgbClr val="F79546"/>
                </a:solidFill>
                <a:latin typeface="Calibri"/>
                <a:cs typeface="Calibri"/>
              </a:rPr>
              <a:t>e</a:t>
            </a:r>
            <a:endParaRPr sz="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sz="1600" spc="-10" dirty="0">
                <a:latin typeface="Calibri"/>
                <a:cs typeface="Calibri"/>
              </a:rPr>
              <a:t>&gt;&gt;&gt;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djidf.loc[1:5,]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67537" y="989964"/>
            <a:ext cx="2592705" cy="178117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741045" marR="202565" algn="just">
              <a:lnSpc>
                <a:spcPct val="120100"/>
              </a:lnSpc>
              <a:spcBef>
                <a:spcPts val="85"/>
              </a:spcBef>
            </a:pPr>
            <a:r>
              <a:rPr sz="1800" dirty="0">
                <a:solidFill>
                  <a:srgbClr val="F79546"/>
                </a:solidFill>
                <a:latin typeface="Microsoft YaHei"/>
                <a:cs typeface="Microsoft YaHei"/>
              </a:rPr>
              <a:t>道琼斯工业股中  标号是1至5的股  票信息以及所有  股票的代码和最  近一次交易价？</a:t>
            </a:r>
            <a:endParaRPr sz="1800">
              <a:latin typeface="Microsoft YaHei"/>
              <a:cs typeface="Microsoft YaHe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0" y="640080"/>
            <a:ext cx="2275332" cy="2247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3499230" y="4517313"/>
            <a:ext cx="1821814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z="1600" spc="-5" dirty="0">
                <a:solidFill>
                  <a:srgbClr val="006FC0"/>
                </a:solidFill>
                <a:latin typeface="Calibri"/>
                <a:cs typeface="Calibri"/>
              </a:rPr>
              <a:t>[30 </a:t>
            </a:r>
            <a:r>
              <a:rPr sz="1600" spc="-20" dirty="0">
                <a:solidFill>
                  <a:srgbClr val="006FC0"/>
                </a:solidFill>
                <a:latin typeface="Calibri"/>
                <a:cs typeface="Calibri"/>
              </a:rPr>
              <a:t>rows </a:t>
            </a:r>
            <a:r>
              <a:rPr sz="1600" spc="-5" dirty="0">
                <a:solidFill>
                  <a:srgbClr val="006FC0"/>
                </a:solidFill>
                <a:latin typeface="Calibri"/>
                <a:cs typeface="Calibri"/>
              </a:rPr>
              <a:t>x 2</a:t>
            </a:r>
            <a:r>
              <a:rPr sz="1600" spc="-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06FC0"/>
                </a:solidFill>
                <a:latin typeface="Calibri"/>
                <a:cs typeface="Calibri"/>
              </a:rPr>
              <a:t>columns]</a:t>
            </a:r>
            <a:endParaRPr sz="16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24337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7537" y="990091"/>
            <a:ext cx="2945765" cy="1797685"/>
          </a:xfrm>
          <a:custGeom>
            <a:avLst/>
            <a:gdLst/>
            <a:ahLst/>
            <a:cxnLst/>
            <a:rect l="l" t="t" r="r" b="b"/>
            <a:pathLst>
              <a:path w="2945765" h="1797685">
                <a:moveTo>
                  <a:pt x="0" y="1797685"/>
                </a:moveTo>
                <a:lnTo>
                  <a:pt x="2945638" y="1797685"/>
                </a:lnTo>
                <a:lnTo>
                  <a:pt x="2945638" y="0"/>
                </a:lnTo>
                <a:lnTo>
                  <a:pt x="0" y="0"/>
                </a:lnTo>
                <a:lnTo>
                  <a:pt x="0" y="1797685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19605">
              <a:lnSpc>
                <a:spcPct val="100000"/>
              </a:lnSpc>
            </a:pPr>
            <a:r>
              <a:rPr spc="-5" dirty="0"/>
              <a:t>数据选择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6303" y="2957957"/>
            <a:ext cx="1298575" cy="317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latin typeface="Microsoft YaHei"/>
                <a:cs typeface="Microsoft YaHei"/>
              </a:rPr>
              <a:t>选择方式：</a:t>
            </a:r>
            <a:endParaRPr sz="2000">
              <a:latin typeface="Microsoft YaHei"/>
              <a:cs typeface="Microsoft YaHe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6303" y="3321684"/>
            <a:ext cx="2400935" cy="1286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99085" algn="l"/>
              </a:tabLst>
            </a:pPr>
            <a:r>
              <a:rPr sz="1800" spc="-5" dirty="0">
                <a:latin typeface="Arial"/>
                <a:cs typeface="Arial"/>
              </a:rPr>
              <a:t>•	</a:t>
            </a:r>
            <a:r>
              <a:rPr sz="1800" dirty="0">
                <a:latin typeface="Microsoft YaHei"/>
                <a:cs typeface="Microsoft YaHei"/>
              </a:rPr>
              <a:t>行和列的区域</a:t>
            </a:r>
            <a:endParaRPr sz="1800">
              <a:latin typeface="Microsoft YaHei"/>
              <a:cs typeface="Microsoft YaHei"/>
            </a:endParaRPr>
          </a:p>
          <a:p>
            <a:pPr marL="756285" indent="-286385">
              <a:lnSpc>
                <a:spcPct val="100000"/>
              </a:lnSpc>
              <a:spcBef>
                <a:spcPts val="434"/>
              </a:spcBef>
              <a:buChar char="−"/>
              <a:tabLst>
                <a:tab pos="756920" algn="l"/>
              </a:tabLst>
            </a:pPr>
            <a:r>
              <a:rPr sz="1800" spc="-5" dirty="0">
                <a:latin typeface="Microsoft YaHei"/>
                <a:cs typeface="Microsoft YaHei"/>
              </a:rPr>
              <a:t>标签</a:t>
            </a:r>
            <a:r>
              <a:rPr sz="1800" spc="-5" dirty="0">
                <a:latin typeface="Calibri"/>
                <a:cs typeface="Calibri"/>
              </a:rPr>
              <a:t>label</a:t>
            </a:r>
            <a:r>
              <a:rPr sz="1800" spc="-5" dirty="0">
                <a:latin typeface="Microsoft YaHei"/>
                <a:cs typeface="Microsoft YaHei"/>
              </a:rPr>
              <a:t>（</a:t>
            </a:r>
            <a:r>
              <a:rPr sz="1800" spc="-5" dirty="0">
                <a:latin typeface="Calibri"/>
                <a:cs typeface="Calibri"/>
              </a:rPr>
              <a:t>loc</a:t>
            </a:r>
            <a:r>
              <a:rPr sz="1800" spc="-5" dirty="0">
                <a:latin typeface="Microsoft YaHei"/>
                <a:cs typeface="Microsoft YaHei"/>
              </a:rPr>
              <a:t>）</a:t>
            </a:r>
            <a:endParaRPr sz="1800">
              <a:latin typeface="Microsoft YaHei"/>
              <a:cs typeface="Microsoft YaHei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  <a:tabLst>
                <a:tab pos="299085" algn="l"/>
              </a:tabLst>
            </a:pPr>
            <a:r>
              <a:rPr sz="1800" spc="-5" dirty="0">
                <a:latin typeface="Arial"/>
                <a:cs typeface="Arial"/>
              </a:rPr>
              <a:t>•	</a:t>
            </a:r>
            <a:r>
              <a:rPr sz="1800" dirty="0">
                <a:latin typeface="Microsoft YaHei"/>
                <a:cs typeface="Microsoft YaHei"/>
              </a:rPr>
              <a:t>单个值</a:t>
            </a:r>
            <a:endParaRPr sz="1800">
              <a:latin typeface="Microsoft YaHei"/>
              <a:cs typeface="Microsoft YaHei"/>
            </a:endParaRPr>
          </a:p>
          <a:p>
            <a:pPr marL="756285" indent="-286385">
              <a:lnSpc>
                <a:spcPct val="100000"/>
              </a:lnSpc>
              <a:spcBef>
                <a:spcPts val="430"/>
              </a:spcBef>
              <a:buFont typeface="Microsoft YaHei"/>
              <a:buChar char="−"/>
              <a:tabLst>
                <a:tab pos="756920" algn="l"/>
              </a:tabLst>
            </a:pPr>
            <a:r>
              <a:rPr sz="1800" spc="-15" dirty="0">
                <a:latin typeface="Calibri"/>
                <a:cs typeface="Calibri"/>
              </a:rPr>
              <a:t>at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478403" y="991235"/>
            <a:ext cx="5198110" cy="3669029"/>
          </a:xfrm>
          <a:custGeom>
            <a:avLst/>
            <a:gdLst/>
            <a:ahLst/>
            <a:cxnLst/>
            <a:rect l="l" t="t" r="r" b="b"/>
            <a:pathLst>
              <a:path w="5198109" h="3669029">
                <a:moveTo>
                  <a:pt x="0" y="0"/>
                </a:moveTo>
                <a:lnTo>
                  <a:pt x="0" y="3668750"/>
                </a:lnTo>
                <a:lnTo>
                  <a:pt x="5198110" y="3668750"/>
                </a:lnTo>
              </a:path>
            </a:pathLst>
          </a:custGeom>
          <a:ln w="9524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557778" y="2447925"/>
            <a:ext cx="662305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006FC0"/>
                </a:solidFill>
                <a:latin typeface="Calibri"/>
                <a:cs typeface="Calibri"/>
              </a:rPr>
              <a:t>3</a:t>
            </a:r>
            <a:r>
              <a:rPr sz="1600" spc="27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06FC0"/>
                </a:solidFill>
                <a:latin typeface="Calibri"/>
                <a:cs typeface="Calibri"/>
              </a:rPr>
              <a:t>CSCO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557778" y="1716151"/>
            <a:ext cx="1520825" cy="1486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ct val="100000"/>
              </a:lnSpc>
              <a:tabLst>
                <a:tab pos="537845" algn="l"/>
              </a:tabLst>
            </a:pPr>
            <a:r>
              <a:rPr sz="1600" spc="-20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1600" spc="-10" dirty="0">
                <a:solidFill>
                  <a:srgbClr val="006FC0"/>
                </a:solidFill>
                <a:latin typeface="Calibri"/>
                <a:cs typeface="Calibri"/>
              </a:rPr>
              <a:t>od</a:t>
            </a:r>
            <a:r>
              <a:rPr sz="1600" spc="-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1600" dirty="0">
                <a:solidFill>
                  <a:srgbClr val="006FC0"/>
                </a:solidFill>
                <a:latin typeface="Calibri"/>
                <a:cs typeface="Calibri"/>
              </a:rPr>
              <a:t>	</a:t>
            </a:r>
            <a:r>
              <a:rPr sz="1600" spc="-5" dirty="0">
                <a:solidFill>
                  <a:srgbClr val="006FC0"/>
                </a:solidFill>
                <a:latin typeface="Calibri"/>
                <a:cs typeface="Calibri"/>
              </a:rPr>
              <a:t>la</a:t>
            </a:r>
            <a:r>
              <a:rPr sz="1600" spc="-15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1600" spc="-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1600" spc="-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1600" spc="-50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1600" spc="-5" dirty="0">
                <a:solidFill>
                  <a:srgbClr val="006FC0"/>
                </a:solidFill>
                <a:latin typeface="Calibri"/>
                <a:cs typeface="Calibri"/>
              </a:rPr>
              <a:t>ade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391795" algn="l"/>
                <a:tab pos="940435" algn="l"/>
              </a:tabLst>
            </a:pPr>
            <a:r>
              <a:rPr sz="1600" spc="-5" dirty="0">
                <a:solidFill>
                  <a:srgbClr val="006FC0"/>
                </a:solidFill>
                <a:latin typeface="Calibri"/>
                <a:cs typeface="Calibri"/>
              </a:rPr>
              <a:t>1	</a:t>
            </a:r>
            <a:r>
              <a:rPr sz="1600" spc="-15" dirty="0">
                <a:solidFill>
                  <a:srgbClr val="006FC0"/>
                </a:solidFill>
                <a:latin typeface="Calibri"/>
                <a:cs typeface="Calibri"/>
              </a:rPr>
              <a:t>BA	</a:t>
            </a:r>
            <a:r>
              <a:rPr sz="1600" spc="-10" dirty="0">
                <a:solidFill>
                  <a:srgbClr val="006FC0"/>
                </a:solidFill>
                <a:latin typeface="Calibri"/>
                <a:cs typeface="Calibri"/>
              </a:rPr>
              <a:t>128.86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300355" algn="l"/>
                <a:tab pos="929640" algn="l"/>
              </a:tabLst>
            </a:pPr>
            <a:r>
              <a:rPr sz="1600" spc="-5" dirty="0">
                <a:solidFill>
                  <a:srgbClr val="006FC0"/>
                </a:solidFill>
                <a:latin typeface="Calibri"/>
                <a:cs typeface="Calibri"/>
              </a:rPr>
              <a:t>2	</a:t>
            </a:r>
            <a:r>
              <a:rPr sz="1600" spc="-45" dirty="0">
                <a:solidFill>
                  <a:srgbClr val="006FC0"/>
                </a:solidFill>
                <a:latin typeface="Calibri"/>
                <a:cs typeface="Calibri"/>
              </a:rPr>
              <a:t>CAT	</a:t>
            </a:r>
            <a:r>
              <a:rPr sz="1600" spc="-10" dirty="0">
                <a:solidFill>
                  <a:srgbClr val="006FC0"/>
                </a:solidFill>
                <a:latin typeface="Calibri"/>
                <a:cs typeface="Calibri"/>
              </a:rPr>
              <a:t>101.34</a:t>
            </a:r>
            <a:endParaRPr sz="1600">
              <a:latin typeface="Calibri"/>
              <a:cs typeface="Calibri"/>
            </a:endParaRPr>
          </a:p>
          <a:p>
            <a:pPr marR="33655" algn="r">
              <a:lnSpc>
                <a:spcPct val="100000"/>
              </a:lnSpc>
            </a:pPr>
            <a:r>
              <a:rPr sz="1600" spc="-10" dirty="0">
                <a:solidFill>
                  <a:srgbClr val="006FC0"/>
                </a:solidFill>
                <a:latin typeface="Calibri"/>
                <a:cs typeface="Calibri"/>
              </a:rPr>
              <a:t>26</a:t>
            </a:r>
            <a:r>
              <a:rPr sz="1600" spc="-5" dirty="0">
                <a:solidFill>
                  <a:srgbClr val="006FC0"/>
                </a:solidFill>
                <a:latin typeface="Calibri"/>
                <a:cs typeface="Calibri"/>
              </a:rPr>
              <a:t>.</a:t>
            </a:r>
            <a:r>
              <a:rPr sz="1600" spc="-10" dirty="0">
                <a:solidFill>
                  <a:srgbClr val="006FC0"/>
                </a:solidFill>
                <a:latin typeface="Calibri"/>
                <a:cs typeface="Calibri"/>
              </a:rPr>
              <a:t>3</a:t>
            </a:r>
            <a:r>
              <a:rPr sz="1600" spc="-5" dirty="0">
                <a:solidFill>
                  <a:srgbClr val="006FC0"/>
                </a:solidFill>
                <a:latin typeface="Calibri"/>
                <a:cs typeface="Calibri"/>
              </a:rPr>
              <a:t>2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300355" algn="l"/>
                <a:tab pos="904240" algn="l"/>
              </a:tabLst>
            </a:pPr>
            <a:r>
              <a:rPr sz="1600" spc="-5" dirty="0">
                <a:solidFill>
                  <a:srgbClr val="006FC0"/>
                </a:solidFill>
                <a:latin typeface="Calibri"/>
                <a:cs typeface="Calibri"/>
              </a:rPr>
              <a:t>4	</a:t>
            </a:r>
            <a:r>
              <a:rPr sz="1600" spc="-10" dirty="0">
                <a:solidFill>
                  <a:srgbClr val="006FC0"/>
                </a:solidFill>
                <a:latin typeface="Calibri"/>
                <a:cs typeface="Calibri"/>
              </a:rPr>
              <a:t>CVX	116.32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391795" algn="l"/>
                <a:tab pos="1010285" algn="l"/>
              </a:tabLst>
            </a:pPr>
            <a:r>
              <a:rPr sz="1600" spc="-5" dirty="0">
                <a:solidFill>
                  <a:srgbClr val="006FC0"/>
                </a:solidFill>
                <a:latin typeface="Calibri"/>
                <a:cs typeface="Calibri"/>
              </a:rPr>
              <a:t>5	DD	</a:t>
            </a:r>
            <a:r>
              <a:rPr sz="1600" spc="-10" dirty="0">
                <a:solidFill>
                  <a:srgbClr val="006FC0"/>
                </a:solidFill>
                <a:latin typeface="Calibri"/>
                <a:cs typeface="Calibri"/>
              </a:rPr>
              <a:t>70.80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557778" y="3423666"/>
            <a:ext cx="2118360" cy="12426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006FC0"/>
                </a:solidFill>
                <a:latin typeface="Calibri"/>
                <a:cs typeface="Calibri"/>
              </a:rPr>
              <a:t>[5 </a:t>
            </a:r>
            <a:r>
              <a:rPr sz="1600" spc="-20" dirty="0">
                <a:solidFill>
                  <a:srgbClr val="006FC0"/>
                </a:solidFill>
                <a:latin typeface="Calibri"/>
                <a:cs typeface="Calibri"/>
              </a:rPr>
              <a:t>rows </a:t>
            </a:r>
            <a:r>
              <a:rPr sz="1600" spc="-5" dirty="0">
                <a:solidFill>
                  <a:srgbClr val="006FC0"/>
                </a:solidFill>
                <a:latin typeface="Calibri"/>
                <a:cs typeface="Calibri"/>
              </a:rPr>
              <a:t>x 2</a:t>
            </a:r>
            <a:r>
              <a:rPr sz="1600" spc="-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06FC0"/>
                </a:solidFill>
                <a:latin typeface="Calibri"/>
                <a:cs typeface="Calibri"/>
              </a:rPr>
              <a:t>columns]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spc="-10" dirty="0">
                <a:latin typeface="Calibri"/>
                <a:cs typeface="Calibri"/>
              </a:rPr>
              <a:t>&gt;&gt;&gt;</a:t>
            </a:r>
            <a:r>
              <a:rPr sz="1600" spc="4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djidf.loc[1,</a:t>
            </a:r>
            <a:r>
              <a:rPr sz="1600" spc="-15" dirty="0">
                <a:solidFill>
                  <a:srgbClr val="9BBA58"/>
                </a:solidFill>
                <a:latin typeface="Calibri"/>
                <a:cs typeface="Calibri"/>
              </a:rPr>
              <a:t>'lasttrade'</a:t>
            </a:r>
            <a:r>
              <a:rPr sz="1600" spc="-15" dirty="0">
                <a:latin typeface="Calibri"/>
                <a:cs typeface="Calibri"/>
              </a:rPr>
              <a:t>]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006FC0"/>
                </a:solidFill>
                <a:latin typeface="Calibri"/>
                <a:cs typeface="Calibri"/>
              </a:rPr>
              <a:t>'128.86‘</a:t>
            </a:r>
            <a:endParaRPr sz="1600">
              <a:latin typeface="Calibri"/>
              <a:cs typeface="Calibri"/>
            </a:endParaRPr>
          </a:p>
          <a:p>
            <a:pPr marL="12700" marR="81280">
              <a:lnSpc>
                <a:spcPct val="100000"/>
              </a:lnSpc>
            </a:pPr>
            <a:r>
              <a:rPr sz="1600" spc="-10" dirty="0">
                <a:latin typeface="Calibri"/>
                <a:cs typeface="Calibri"/>
              </a:rPr>
              <a:t>&gt;&gt;&gt; </a:t>
            </a:r>
            <a:r>
              <a:rPr sz="1600" spc="-15" dirty="0">
                <a:latin typeface="Calibri"/>
                <a:cs typeface="Calibri"/>
              </a:rPr>
              <a:t>djidf.at[1,</a:t>
            </a:r>
            <a:r>
              <a:rPr sz="1600" spc="-15" dirty="0">
                <a:solidFill>
                  <a:srgbClr val="9BBA58"/>
                </a:solidFill>
                <a:latin typeface="Calibri"/>
                <a:cs typeface="Calibri"/>
              </a:rPr>
              <a:t>'lasttrade'</a:t>
            </a:r>
            <a:r>
              <a:rPr sz="1600" spc="-15" dirty="0">
                <a:latin typeface="Calibri"/>
                <a:cs typeface="Calibri"/>
              </a:rPr>
              <a:t>]  </a:t>
            </a:r>
            <a:r>
              <a:rPr sz="1600" spc="-10" dirty="0">
                <a:solidFill>
                  <a:srgbClr val="006FC0"/>
                </a:solidFill>
                <a:latin typeface="Calibri"/>
                <a:cs typeface="Calibri"/>
              </a:rPr>
              <a:t>'128.86'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629189" y="990412"/>
            <a:ext cx="720090" cy="425450"/>
          </a:xfrm>
          <a:custGeom>
            <a:avLst/>
            <a:gdLst/>
            <a:ahLst/>
            <a:cxnLst/>
            <a:rect l="l" t="t" r="r" b="b"/>
            <a:pathLst>
              <a:path w="720089" h="425450">
                <a:moveTo>
                  <a:pt x="337733" y="0"/>
                </a:moveTo>
                <a:lnTo>
                  <a:pt x="287863" y="3490"/>
                </a:lnTo>
                <a:lnTo>
                  <a:pt x="239482" y="10560"/>
                </a:lnTo>
                <a:lnTo>
                  <a:pt x="193347" y="21097"/>
                </a:lnTo>
                <a:lnTo>
                  <a:pt x="150217" y="34991"/>
                </a:lnTo>
                <a:lnTo>
                  <a:pt x="110851" y="52129"/>
                </a:lnTo>
                <a:lnTo>
                  <a:pt x="76007" y="72399"/>
                </a:lnTo>
                <a:lnTo>
                  <a:pt x="19709" y="126783"/>
                </a:lnTo>
                <a:lnTo>
                  <a:pt x="0" y="191477"/>
                </a:lnTo>
                <a:lnTo>
                  <a:pt x="6251" y="223623"/>
                </a:lnTo>
                <a:lnTo>
                  <a:pt x="49031" y="283877"/>
                </a:lnTo>
                <a:lnTo>
                  <a:pt x="84787" y="310529"/>
                </a:lnTo>
                <a:lnTo>
                  <a:pt x="129604" y="333895"/>
                </a:lnTo>
                <a:lnTo>
                  <a:pt x="183096" y="353247"/>
                </a:lnTo>
                <a:lnTo>
                  <a:pt x="210020" y="424875"/>
                </a:lnTo>
                <a:lnTo>
                  <a:pt x="313398" y="375980"/>
                </a:lnTo>
                <a:lnTo>
                  <a:pt x="398993" y="375980"/>
                </a:lnTo>
                <a:lnTo>
                  <a:pt x="420931" y="374879"/>
                </a:lnTo>
                <a:lnTo>
                  <a:pt x="472297" y="368173"/>
                </a:lnTo>
                <a:lnTo>
                  <a:pt x="521011" y="357644"/>
                </a:lnTo>
                <a:lnTo>
                  <a:pt x="566284" y="343502"/>
                </a:lnTo>
                <a:lnTo>
                  <a:pt x="607327" y="325956"/>
                </a:lnTo>
                <a:lnTo>
                  <a:pt x="643352" y="305216"/>
                </a:lnTo>
                <a:lnTo>
                  <a:pt x="673570" y="281492"/>
                </a:lnTo>
                <a:lnTo>
                  <a:pt x="700309" y="250404"/>
                </a:lnTo>
                <a:lnTo>
                  <a:pt x="720042" y="185739"/>
                </a:lnTo>
                <a:lnTo>
                  <a:pt x="713805" y="153612"/>
                </a:lnTo>
                <a:lnTo>
                  <a:pt x="671039" y="93400"/>
                </a:lnTo>
                <a:lnTo>
                  <a:pt x="635278" y="66765"/>
                </a:lnTo>
                <a:lnTo>
                  <a:pt x="590443" y="43411"/>
                </a:lnTo>
                <a:lnTo>
                  <a:pt x="536918" y="24063"/>
                </a:lnTo>
                <a:lnTo>
                  <a:pt x="488682" y="12120"/>
                </a:lnTo>
                <a:lnTo>
                  <a:pt x="438901" y="4203"/>
                </a:lnTo>
                <a:lnTo>
                  <a:pt x="388331" y="200"/>
                </a:lnTo>
                <a:lnTo>
                  <a:pt x="337733" y="0"/>
                </a:lnTo>
                <a:close/>
              </a:path>
              <a:path w="720089" h="425450">
                <a:moveTo>
                  <a:pt x="398993" y="375980"/>
                </a:moveTo>
                <a:lnTo>
                  <a:pt x="313398" y="375980"/>
                </a:lnTo>
                <a:lnTo>
                  <a:pt x="367702" y="377551"/>
                </a:lnTo>
                <a:lnTo>
                  <a:pt x="398993" y="3759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629189" y="990412"/>
            <a:ext cx="720090" cy="425450"/>
          </a:xfrm>
          <a:custGeom>
            <a:avLst/>
            <a:gdLst/>
            <a:ahLst/>
            <a:cxnLst/>
            <a:rect l="l" t="t" r="r" b="b"/>
            <a:pathLst>
              <a:path w="720089" h="425450">
                <a:moveTo>
                  <a:pt x="210020" y="424875"/>
                </a:moveTo>
                <a:lnTo>
                  <a:pt x="183096" y="353247"/>
                </a:lnTo>
                <a:lnTo>
                  <a:pt x="129604" y="333895"/>
                </a:lnTo>
                <a:lnTo>
                  <a:pt x="84787" y="310529"/>
                </a:lnTo>
                <a:lnTo>
                  <a:pt x="49031" y="283877"/>
                </a:lnTo>
                <a:lnTo>
                  <a:pt x="22723" y="254666"/>
                </a:lnTo>
                <a:lnTo>
                  <a:pt x="6251" y="223623"/>
                </a:lnTo>
                <a:lnTo>
                  <a:pt x="0" y="191477"/>
                </a:lnTo>
                <a:lnTo>
                  <a:pt x="4357" y="158955"/>
                </a:lnTo>
                <a:lnTo>
                  <a:pt x="46444" y="95691"/>
                </a:lnTo>
                <a:lnTo>
                  <a:pt x="110851" y="52129"/>
                </a:lnTo>
                <a:lnTo>
                  <a:pt x="150217" y="34991"/>
                </a:lnTo>
                <a:lnTo>
                  <a:pt x="193347" y="21097"/>
                </a:lnTo>
                <a:lnTo>
                  <a:pt x="239482" y="10560"/>
                </a:lnTo>
                <a:lnTo>
                  <a:pt x="287863" y="3490"/>
                </a:lnTo>
                <a:lnTo>
                  <a:pt x="337733" y="0"/>
                </a:lnTo>
                <a:lnTo>
                  <a:pt x="388331" y="200"/>
                </a:lnTo>
                <a:lnTo>
                  <a:pt x="438901" y="4203"/>
                </a:lnTo>
                <a:lnTo>
                  <a:pt x="488682" y="12120"/>
                </a:lnTo>
                <a:lnTo>
                  <a:pt x="536918" y="24063"/>
                </a:lnTo>
                <a:lnTo>
                  <a:pt x="590443" y="43411"/>
                </a:lnTo>
                <a:lnTo>
                  <a:pt x="635278" y="66765"/>
                </a:lnTo>
                <a:lnTo>
                  <a:pt x="671039" y="93400"/>
                </a:lnTo>
                <a:lnTo>
                  <a:pt x="697343" y="122591"/>
                </a:lnTo>
                <a:lnTo>
                  <a:pt x="720042" y="185739"/>
                </a:lnTo>
                <a:lnTo>
                  <a:pt x="715672" y="218244"/>
                </a:lnTo>
                <a:lnTo>
                  <a:pt x="673570" y="281492"/>
                </a:lnTo>
                <a:lnTo>
                  <a:pt x="643352" y="305216"/>
                </a:lnTo>
                <a:lnTo>
                  <a:pt x="607327" y="325956"/>
                </a:lnTo>
                <a:lnTo>
                  <a:pt x="566284" y="343502"/>
                </a:lnTo>
                <a:lnTo>
                  <a:pt x="521011" y="357644"/>
                </a:lnTo>
                <a:lnTo>
                  <a:pt x="472297" y="368173"/>
                </a:lnTo>
                <a:lnTo>
                  <a:pt x="420931" y="374879"/>
                </a:lnTo>
                <a:lnTo>
                  <a:pt x="367702" y="377551"/>
                </a:lnTo>
                <a:lnTo>
                  <a:pt x="313398" y="375980"/>
                </a:lnTo>
                <a:lnTo>
                  <a:pt x="210020" y="424875"/>
                </a:lnTo>
                <a:close/>
              </a:path>
            </a:pathLst>
          </a:custGeom>
          <a:ln w="19050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557778" y="976884"/>
            <a:ext cx="2936875" cy="762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935">
              <a:lnSpc>
                <a:spcPct val="100000"/>
              </a:lnSpc>
            </a:pPr>
            <a:r>
              <a:rPr sz="2400" b="1" dirty="0">
                <a:solidFill>
                  <a:srgbClr val="F79546"/>
                </a:solidFill>
                <a:latin typeface="Calibri"/>
                <a:cs typeface="Calibri"/>
              </a:rPr>
              <a:t>S</a:t>
            </a:r>
            <a:r>
              <a:rPr sz="800" spc="-5" dirty="0">
                <a:solidFill>
                  <a:srgbClr val="F79546"/>
                </a:solidFill>
                <a:latin typeface="Calibri"/>
                <a:cs typeface="Calibri"/>
              </a:rPr>
              <a:t>ou</a:t>
            </a:r>
            <a:r>
              <a:rPr sz="800" spc="-10" dirty="0">
                <a:solidFill>
                  <a:srgbClr val="F79546"/>
                </a:solidFill>
                <a:latin typeface="Calibri"/>
                <a:cs typeface="Calibri"/>
              </a:rPr>
              <a:t>r</a:t>
            </a:r>
            <a:r>
              <a:rPr sz="800" spc="-5" dirty="0">
                <a:solidFill>
                  <a:srgbClr val="F79546"/>
                </a:solidFill>
                <a:latin typeface="Calibri"/>
                <a:cs typeface="Calibri"/>
              </a:rPr>
              <a:t>c</a:t>
            </a:r>
            <a:r>
              <a:rPr sz="800" dirty="0">
                <a:solidFill>
                  <a:srgbClr val="F79546"/>
                </a:solidFill>
                <a:latin typeface="Calibri"/>
                <a:cs typeface="Calibri"/>
              </a:rPr>
              <a:t>e</a:t>
            </a:r>
            <a:endParaRPr sz="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19"/>
              </a:spcBef>
            </a:pPr>
            <a:r>
              <a:rPr sz="1600" spc="-10" dirty="0">
                <a:latin typeface="Calibri"/>
                <a:cs typeface="Calibri"/>
              </a:rPr>
              <a:t>&gt;&gt;&gt;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djidf.loc[1:5,[</a:t>
            </a:r>
            <a:r>
              <a:rPr sz="1600" spc="-10" dirty="0">
                <a:solidFill>
                  <a:srgbClr val="9BBA58"/>
                </a:solidFill>
                <a:latin typeface="Calibri"/>
                <a:cs typeface="Calibri"/>
              </a:rPr>
              <a:t>'code'</a:t>
            </a:r>
            <a:r>
              <a:rPr sz="1600" spc="-10" dirty="0">
                <a:latin typeface="Calibri"/>
                <a:cs typeface="Calibri"/>
              </a:rPr>
              <a:t>,</a:t>
            </a:r>
            <a:r>
              <a:rPr sz="1600" spc="-10" dirty="0">
                <a:solidFill>
                  <a:srgbClr val="9BBA58"/>
                </a:solidFill>
                <a:latin typeface="Calibri"/>
                <a:cs typeface="Calibri"/>
              </a:rPr>
              <a:t>'lasttrade'</a:t>
            </a:r>
            <a:r>
              <a:rPr sz="1600" spc="-10" dirty="0">
                <a:latin typeface="Calibri"/>
                <a:cs typeface="Calibri"/>
              </a:rPr>
              <a:t>]]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67537" y="990091"/>
            <a:ext cx="2945765" cy="179768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739140" marR="140335">
              <a:lnSpc>
                <a:spcPct val="120100"/>
              </a:lnSpc>
              <a:spcBef>
                <a:spcPts val="80"/>
              </a:spcBef>
            </a:pPr>
            <a:r>
              <a:rPr sz="1800" dirty="0">
                <a:solidFill>
                  <a:srgbClr val="F79546"/>
                </a:solidFill>
                <a:latin typeface="Microsoft YaHei"/>
                <a:cs typeface="Microsoft YaHei"/>
              </a:rPr>
              <a:t>道琼斯工业股中标  </a:t>
            </a:r>
            <a:r>
              <a:rPr sz="1800" spc="-5" dirty="0">
                <a:solidFill>
                  <a:srgbClr val="F79546"/>
                </a:solidFill>
                <a:latin typeface="Microsoft YaHei"/>
                <a:cs typeface="Microsoft YaHei"/>
              </a:rPr>
              <a:t>号是1至5的股票代  </a:t>
            </a:r>
            <a:r>
              <a:rPr sz="1800" dirty="0">
                <a:solidFill>
                  <a:srgbClr val="F79546"/>
                </a:solidFill>
                <a:latin typeface="Microsoft YaHei"/>
                <a:cs typeface="Microsoft YaHei"/>
              </a:rPr>
              <a:t>码和最近一次交易  </a:t>
            </a:r>
            <a:r>
              <a:rPr sz="1800" spc="-5" dirty="0">
                <a:solidFill>
                  <a:srgbClr val="F79546"/>
                </a:solidFill>
                <a:latin typeface="Microsoft YaHei"/>
                <a:cs typeface="Microsoft YaHei"/>
              </a:rPr>
              <a:t>价?标号是1的股票  的最近一次交易价？</a:t>
            </a:r>
            <a:endParaRPr sz="1800">
              <a:latin typeface="Microsoft YaHei"/>
              <a:cs typeface="Microsoft YaHe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0" y="640080"/>
            <a:ext cx="2275332" cy="2247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912719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19605">
              <a:lnSpc>
                <a:spcPct val="100000"/>
              </a:lnSpc>
            </a:pPr>
            <a:r>
              <a:rPr spc="-5" dirty="0"/>
              <a:t>数据选择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40207" y="1140586"/>
            <a:ext cx="1549400" cy="378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latin typeface="Microsoft YaHei"/>
                <a:cs typeface="Microsoft YaHei"/>
              </a:rPr>
              <a:t>选择方式：</a:t>
            </a:r>
            <a:endParaRPr sz="2400">
              <a:latin typeface="Microsoft YaHei"/>
              <a:cs typeface="Microsoft YaHe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0207" y="1732407"/>
            <a:ext cx="1895475" cy="317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sz="2000" dirty="0">
                <a:latin typeface="Arial"/>
                <a:cs typeface="Arial"/>
              </a:rPr>
              <a:t>•	</a:t>
            </a:r>
            <a:r>
              <a:rPr sz="2000" dirty="0">
                <a:latin typeface="Microsoft YaHei"/>
                <a:cs typeface="Microsoft YaHei"/>
              </a:rPr>
              <a:t>行、列和区域</a:t>
            </a:r>
            <a:endParaRPr sz="2000">
              <a:latin typeface="Microsoft YaHei"/>
              <a:cs typeface="Microsoft YaHe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97407" y="2250820"/>
            <a:ext cx="1499870" cy="774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99085" algn="l"/>
              </a:tabLst>
            </a:pPr>
            <a:r>
              <a:rPr sz="2000" dirty="0">
                <a:latin typeface="Calibri"/>
                <a:cs typeface="Calibri"/>
              </a:rPr>
              <a:t>−	</a:t>
            </a:r>
            <a:r>
              <a:rPr sz="2000" spc="-5" dirty="0">
                <a:latin typeface="Microsoft YaHei"/>
                <a:cs typeface="Microsoft YaHei"/>
              </a:rPr>
              <a:t>用iloc（位</a:t>
            </a:r>
            <a:endParaRPr sz="2000">
              <a:latin typeface="Microsoft YaHei"/>
              <a:cs typeface="Microsoft YaHei"/>
            </a:endParaRPr>
          </a:p>
          <a:p>
            <a:pPr marL="299085">
              <a:lnSpc>
                <a:spcPct val="100000"/>
              </a:lnSpc>
              <a:spcBef>
                <a:spcPts val="1200"/>
              </a:spcBef>
            </a:pPr>
            <a:r>
              <a:rPr sz="2000" dirty="0">
                <a:latin typeface="Microsoft YaHei"/>
                <a:cs typeface="Microsoft YaHei"/>
              </a:rPr>
              <a:t>置）</a:t>
            </a:r>
            <a:endParaRPr sz="2000">
              <a:latin typeface="Microsoft YaHei"/>
              <a:cs typeface="Microsoft YaHe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0207" y="3226561"/>
            <a:ext cx="1386840" cy="317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sz="2000" dirty="0">
                <a:latin typeface="Arial"/>
                <a:cs typeface="Arial"/>
              </a:rPr>
              <a:t>•	</a:t>
            </a:r>
            <a:r>
              <a:rPr sz="2000" dirty="0">
                <a:latin typeface="Microsoft YaHei"/>
                <a:cs typeface="Microsoft YaHei"/>
              </a:rPr>
              <a:t>取某个值</a:t>
            </a:r>
            <a:endParaRPr sz="2000">
              <a:latin typeface="Microsoft YaHei"/>
              <a:cs typeface="Microsoft YaHe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97407" y="3744671"/>
            <a:ext cx="613410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99085" algn="l"/>
              </a:tabLst>
            </a:pPr>
            <a:r>
              <a:rPr sz="2000" dirty="0">
                <a:latin typeface="Calibri"/>
                <a:cs typeface="Calibri"/>
              </a:rPr>
              <a:t>−	</a:t>
            </a:r>
            <a:r>
              <a:rPr sz="2000" spc="-10" dirty="0">
                <a:latin typeface="Microsoft YaHei"/>
                <a:cs typeface="Microsoft YaHei"/>
              </a:rPr>
              <a:t>iat</a:t>
            </a:r>
            <a:endParaRPr sz="2000">
              <a:latin typeface="Microsoft YaHei"/>
              <a:cs typeface="Microsoft YaHe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843783" y="977900"/>
            <a:ext cx="3096895" cy="1782445"/>
          </a:xfrm>
          <a:custGeom>
            <a:avLst/>
            <a:gdLst/>
            <a:ahLst/>
            <a:cxnLst/>
            <a:rect l="l" t="t" r="r" b="b"/>
            <a:pathLst>
              <a:path w="3096895" h="1782445">
                <a:moveTo>
                  <a:pt x="0" y="0"/>
                </a:moveTo>
                <a:lnTo>
                  <a:pt x="0" y="1782191"/>
                </a:lnTo>
                <a:lnTo>
                  <a:pt x="3096387" y="1782191"/>
                </a:lnTo>
              </a:path>
            </a:pathLst>
          </a:custGeom>
          <a:ln w="9525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923158" y="1330578"/>
            <a:ext cx="2936875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latin typeface="Calibri"/>
                <a:cs typeface="Calibri"/>
              </a:rPr>
              <a:t>&gt;&gt;&gt;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djidf.loc[1:5,[</a:t>
            </a:r>
            <a:r>
              <a:rPr sz="1600" spc="-10" dirty="0">
                <a:solidFill>
                  <a:srgbClr val="9BBA58"/>
                </a:solidFill>
                <a:latin typeface="Calibri"/>
                <a:cs typeface="Calibri"/>
              </a:rPr>
              <a:t>'code'</a:t>
            </a:r>
            <a:r>
              <a:rPr sz="1600" spc="-10" dirty="0">
                <a:latin typeface="Calibri"/>
                <a:cs typeface="Calibri"/>
              </a:rPr>
              <a:t>,</a:t>
            </a:r>
            <a:r>
              <a:rPr sz="1600" spc="-10" dirty="0">
                <a:solidFill>
                  <a:srgbClr val="9BBA58"/>
                </a:solidFill>
                <a:latin typeface="Calibri"/>
                <a:cs typeface="Calibri"/>
              </a:rPr>
              <a:t>'lasttrade'</a:t>
            </a:r>
            <a:r>
              <a:rPr sz="1600" spc="-10" dirty="0">
                <a:latin typeface="Calibri"/>
                <a:cs typeface="Calibri"/>
              </a:rPr>
              <a:t>]]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923158" y="1940432"/>
            <a:ext cx="622935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00355" algn="l"/>
              </a:tabLst>
            </a:pPr>
            <a:r>
              <a:rPr sz="1600" spc="-5" dirty="0">
                <a:solidFill>
                  <a:srgbClr val="006FC0"/>
                </a:solidFill>
                <a:latin typeface="Calibri"/>
                <a:cs typeface="Calibri"/>
              </a:rPr>
              <a:t>2	</a:t>
            </a:r>
            <a:r>
              <a:rPr sz="1600" spc="-10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1600" spc="-130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1600" spc="-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923158" y="2144648"/>
            <a:ext cx="662305" cy="469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7645" indent="-194945">
              <a:lnSpc>
                <a:spcPts val="1760"/>
              </a:lnSpc>
              <a:buAutoNum type="arabicPlain" startAt="3"/>
              <a:tabLst>
                <a:tab pos="208279" algn="l"/>
              </a:tabLst>
            </a:pPr>
            <a:r>
              <a:rPr sz="1600" spc="-10" dirty="0">
                <a:solidFill>
                  <a:srgbClr val="006FC0"/>
                </a:solidFill>
                <a:latin typeface="Calibri"/>
                <a:cs typeface="Calibri"/>
              </a:rPr>
              <a:t>CS</a:t>
            </a:r>
            <a:r>
              <a:rPr sz="1600" spc="-20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1600" spc="-5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endParaRPr sz="1600">
              <a:latin typeface="Calibri"/>
              <a:cs typeface="Calibri"/>
            </a:endParaRPr>
          </a:p>
          <a:p>
            <a:pPr marL="300355" indent="-287655">
              <a:lnSpc>
                <a:spcPts val="1760"/>
              </a:lnSpc>
              <a:buAutoNum type="arabicPlain" startAt="3"/>
              <a:tabLst>
                <a:tab pos="300355" algn="l"/>
                <a:tab pos="300990" algn="l"/>
              </a:tabLst>
            </a:pPr>
            <a:r>
              <a:rPr sz="1600" spc="-10" dirty="0">
                <a:solidFill>
                  <a:srgbClr val="006FC0"/>
                </a:solidFill>
                <a:latin typeface="Calibri"/>
                <a:cs typeface="Calibri"/>
              </a:rPr>
              <a:t>CVX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923158" y="1575435"/>
            <a:ext cx="1474470" cy="1241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84150">
              <a:lnSpc>
                <a:spcPts val="1600"/>
              </a:lnSpc>
              <a:tabLst>
                <a:tab pos="346075" algn="l"/>
                <a:tab pos="734695" algn="l"/>
                <a:tab pos="894080" algn="l"/>
              </a:tabLst>
            </a:pPr>
            <a:r>
              <a:rPr sz="1600" spc="-20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1600" spc="-10" dirty="0">
                <a:solidFill>
                  <a:srgbClr val="006FC0"/>
                </a:solidFill>
                <a:latin typeface="Calibri"/>
                <a:cs typeface="Calibri"/>
              </a:rPr>
              <a:t>od</a:t>
            </a:r>
            <a:r>
              <a:rPr sz="1600" spc="-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1600" dirty="0">
                <a:solidFill>
                  <a:srgbClr val="006FC0"/>
                </a:solidFill>
                <a:latin typeface="Calibri"/>
                <a:cs typeface="Calibri"/>
              </a:rPr>
              <a:t>	</a:t>
            </a:r>
            <a:r>
              <a:rPr sz="1600" spc="-5" dirty="0">
                <a:solidFill>
                  <a:srgbClr val="006FC0"/>
                </a:solidFill>
                <a:latin typeface="Calibri"/>
                <a:cs typeface="Calibri"/>
              </a:rPr>
              <a:t>la</a:t>
            </a:r>
            <a:r>
              <a:rPr sz="1600" spc="-15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1600" spc="-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1600" spc="-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1600" spc="-50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1600" spc="-5" dirty="0">
                <a:solidFill>
                  <a:srgbClr val="006FC0"/>
                </a:solidFill>
                <a:latin typeface="Calibri"/>
                <a:cs typeface="Calibri"/>
              </a:rPr>
              <a:t>ade  1</a:t>
            </a:r>
            <a:r>
              <a:rPr sz="1600" dirty="0">
                <a:solidFill>
                  <a:srgbClr val="006FC0"/>
                </a:solidFill>
                <a:latin typeface="Calibri"/>
                <a:cs typeface="Calibri"/>
              </a:rPr>
              <a:t>	</a:t>
            </a:r>
            <a:r>
              <a:rPr sz="1600" spc="-25" dirty="0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sz="1600" spc="-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1600" dirty="0">
                <a:solidFill>
                  <a:srgbClr val="006FC0"/>
                </a:solidFill>
                <a:latin typeface="Calibri"/>
                <a:cs typeface="Calibri"/>
              </a:rPr>
              <a:t>		</a:t>
            </a:r>
            <a:r>
              <a:rPr sz="1600" spc="-15" dirty="0">
                <a:solidFill>
                  <a:srgbClr val="006FC0"/>
                </a:solidFill>
                <a:latin typeface="Calibri"/>
                <a:cs typeface="Calibri"/>
              </a:rPr>
              <a:t>1</a:t>
            </a:r>
            <a:r>
              <a:rPr sz="1600" spc="-10" dirty="0">
                <a:solidFill>
                  <a:srgbClr val="006FC0"/>
                </a:solidFill>
                <a:latin typeface="Calibri"/>
                <a:cs typeface="Calibri"/>
              </a:rPr>
              <a:t>28</a:t>
            </a:r>
            <a:r>
              <a:rPr sz="1600" spc="-5" dirty="0">
                <a:solidFill>
                  <a:srgbClr val="006FC0"/>
                </a:solidFill>
                <a:latin typeface="Calibri"/>
                <a:cs typeface="Calibri"/>
              </a:rPr>
              <a:t>.</a:t>
            </a:r>
            <a:r>
              <a:rPr sz="1600" spc="-10" dirty="0">
                <a:solidFill>
                  <a:srgbClr val="006FC0"/>
                </a:solidFill>
                <a:latin typeface="Calibri"/>
                <a:cs typeface="Calibri"/>
              </a:rPr>
              <a:t>8</a:t>
            </a:r>
            <a:r>
              <a:rPr sz="1600" spc="-5" dirty="0">
                <a:solidFill>
                  <a:srgbClr val="006FC0"/>
                </a:solidFill>
                <a:latin typeface="Calibri"/>
                <a:cs typeface="Calibri"/>
              </a:rPr>
              <a:t>6</a:t>
            </a:r>
            <a:endParaRPr sz="1600">
              <a:latin typeface="Calibri"/>
              <a:cs typeface="Calibri"/>
            </a:endParaRPr>
          </a:p>
          <a:p>
            <a:pPr marL="856615" algn="ctr">
              <a:lnSpc>
                <a:spcPts val="1440"/>
              </a:lnSpc>
            </a:pPr>
            <a:r>
              <a:rPr sz="1600" spc="-10" dirty="0">
                <a:solidFill>
                  <a:srgbClr val="006FC0"/>
                </a:solidFill>
                <a:latin typeface="Calibri"/>
                <a:cs typeface="Calibri"/>
              </a:rPr>
              <a:t>101.34</a:t>
            </a:r>
            <a:endParaRPr sz="1600">
              <a:latin typeface="Calibri"/>
              <a:cs typeface="Calibri"/>
            </a:endParaRPr>
          </a:p>
          <a:p>
            <a:pPr marL="932180" algn="ctr">
              <a:lnSpc>
                <a:spcPts val="1600"/>
              </a:lnSpc>
            </a:pPr>
            <a:r>
              <a:rPr sz="1600" spc="-5" dirty="0">
                <a:solidFill>
                  <a:srgbClr val="006FC0"/>
                </a:solidFill>
                <a:latin typeface="Calibri"/>
                <a:cs typeface="Calibri"/>
              </a:rPr>
              <a:t>26.32</a:t>
            </a:r>
            <a:endParaRPr sz="1600">
              <a:latin typeface="Calibri"/>
              <a:cs typeface="Calibri"/>
            </a:endParaRPr>
          </a:p>
          <a:p>
            <a:pPr marL="805180" algn="ctr">
              <a:lnSpc>
                <a:spcPts val="1595"/>
              </a:lnSpc>
            </a:pPr>
            <a:r>
              <a:rPr sz="1600" spc="-10" dirty="0">
                <a:solidFill>
                  <a:srgbClr val="006FC0"/>
                </a:solidFill>
                <a:latin typeface="Calibri"/>
                <a:cs typeface="Calibri"/>
              </a:rPr>
              <a:t>116.32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ts val="1760"/>
              </a:lnSpc>
              <a:tabLst>
                <a:tab pos="391795" algn="l"/>
                <a:tab pos="964565" algn="l"/>
              </a:tabLst>
            </a:pPr>
            <a:r>
              <a:rPr sz="1600" spc="-5" dirty="0">
                <a:solidFill>
                  <a:srgbClr val="006FC0"/>
                </a:solidFill>
                <a:latin typeface="Calibri"/>
                <a:cs typeface="Calibri"/>
              </a:rPr>
              <a:t>5	DD	</a:t>
            </a:r>
            <a:r>
              <a:rPr sz="1600" spc="-10" dirty="0">
                <a:solidFill>
                  <a:srgbClr val="006FC0"/>
                </a:solidFill>
                <a:latin typeface="Calibri"/>
                <a:cs typeface="Calibri"/>
              </a:rPr>
              <a:t>70.80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994542" y="978046"/>
            <a:ext cx="720090" cy="405130"/>
          </a:xfrm>
          <a:custGeom>
            <a:avLst/>
            <a:gdLst/>
            <a:ahLst/>
            <a:cxnLst/>
            <a:rect l="l" t="t" r="r" b="b"/>
            <a:pathLst>
              <a:path w="720089" h="405130">
                <a:moveTo>
                  <a:pt x="210048" y="404856"/>
                </a:moveTo>
                <a:lnTo>
                  <a:pt x="183124" y="336657"/>
                </a:lnTo>
                <a:lnTo>
                  <a:pt x="129599" y="318254"/>
                </a:lnTo>
                <a:lnTo>
                  <a:pt x="84764" y="296020"/>
                </a:lnTo>
                <a:lnTo>
                  <a:pt x="49003" y="270650"/>
                </a:lnTo>
                <a:lnTo>
                  <a:pt x="22699" y="242836"/>
                </a:lnTo>
                <a:lnTo>
                  <a:pt x="6237" y="213274"/>
                </a:lnTo>
                <a:lnTo>
                  <a:pt x="0" y="182658"/>
                </a:lnTo>
                <a:lnTo>
                  <a:pt x="4370" y="151680"/>
                </a:lnTo>
                <a:lnTo>
                  <a:pt x="46472" y="91420"/>
                </a:lnTo>
                <a:lnTo>
                  <a:pt x="79295" y="67174"/>
                </a:lnTo>
                <a:lnTo>
                  <a:pt x="118415" y="46421"/>
                </a:lnTo>
                <a:lnTo>
                  <a:pt x="162824" y="29303"/>
                </a:lnTo>
                <a:lnTo>
                  <a:pt x="211511" y="15961"/>
                </a:lnTo>
                <a:lnTo>
                  <a:pt x="263467" y="6536"/>
                </a:lnTo>
                <a:lnTo>
                  <a:pt x="317683" y="1169"/>
                </a:lnTo>
                <a:lnTo>
                  <a:pt x="373148" y="0"/>
                </a:lnTo>
                <a:lnTo>
                  <a:pt x="428854" y="3170"/>
                </a:lnTo>
                <a:lnTo>
                  <a:pt x="483790" y="10821"/>
                </a:lnTo>
                <a:lnTo>
                  <a:pt x="536946" y="23094"/>
                </a:lnTo>
                <a:lnTo>
                  <a:pt x="590438" y="41534"/>
                </a:lnTo>
                <a:lnTo>
                  <a:pt x="635255" y="63796"/>
                </a:lnTo>
                <a:lnTo>
                  <a:pt x="671011" y="89186"/>
                </a:lnTo>
                <a:lnTo>
                  <a:pt x="697319" y="117008"/>
                </a:lnTo>
                <a:lnTo>
                  <a:pt x="720042" y="177178"/>
                </a:lnTo>
                <a:lnTo>
                  <a:pt x="715685" y="208136"/>
                </a:lnTo>
                <a:lnTo>
                  <a:pt x="673598" y="268331"/>
                </a:lnTo>
                <a:lnTo>
                  <a:pt x="607356" y="310743"/>
                </a:lnTo>
                <a:lnTo>
                  <a:pt x="566312" y="327461"/>
                </a:lnTo>
                <a:lnTo>
                  <a:pt x="521039" y="340927"/>
                </a:lnTo>
                <a:lnTo>
                  <a:pt x="472325" y="350947"/>
                </a:lnTo>
                <a:lnTo>
                  <a:pt x="420959" y="357324"/>
                </a:lnTo>
                <a:lnTo>
                  <a:pt x="367730" y="359865"/>
                </a:lnTo>
                <a:lnTo>
                  <a:pt x="313426" y="358374"/>
                </a:lnTo>
                <a:lnTo>
                  <a:pt x="210048" y="404856"/>
                </a:lnTo>
                <a:close/>
              </a:path>
            </a:pathLst>
          </a:custGeom>
          <a:ln w="19050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152394" y="955547"/>
            <a:ext cx="405765" cy="393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5" dirty="0">
                <a:solidFill>
                  <a:srgbClr val="F79546"/>
                </a:solidFill>
                <a:latin typeface="Calibri"/>
                <a:cs typeface="Calibri"/>
              </a:rPr>
              <a:t>S</a:t>
            </a:r>
            <a:r>
              <a:rPr sz="800" spc="-5" dirty="0">
                <a:solidFill>
                  <a:srgbClr val="F79546"/>
                </a:solidFill>
                <a:latin typeface="Calibri"/>
                <a:cs typeface="Calibri"/>
              </a:rPr>
              <a:t>ou</a:t>
            </a:r>
            <a:r>
              <a:rPr sz="800" spc="-10" dirty="0">
                <a:solidFill>
                  <a:srgbClr val="F79546"/>
                </a:solidFill>
                <a:latin typeface="Calibri"/>
                <a:cs typeface="Calibri"/>
              </a:rPr>
              <a:t>r</a:t>
            </a:r>
            <a:r>
              <a:rPr sz="800" spc="-5" dirty="0">
                <a:solidFill>
                  <a:srgbClr val="F79546"/>
                </a:solidFill>
                <a:latin typeface="Calibri"/>
                <a:cs typeface="Calibri"/>
              </a:rPr>
              <a:t>c</a:t>
            </a:r>
            <a:r>
              <a:rPr sz="800" dirty="0">
                <a:solidFill>
                  <a:srgbClr val="F79546"/>
                </a:solidFill>
                <a:latin typeface="Calibri"/>
                <a:cs typeface="Calibri"/>
              </a:rPr>
              <a:t>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843783" y="2904108"/>
            <a:ext cx="3096895" cy="1828164"/>
          </a:xfrm>
          <a:custGeom>
            <a:avLst/>
            <a:gdLst/>
            <a:ahLst/>
            <a:cxnLst/>
            <a:rect l="l" t="t" r="r" b="b"/>
            <a:pathLst>
              <a:path w="3096895" h="1828164">
                <a:moveTo>
                  <a:pt x="0" y="0"/>
                </a:moveTo>
                <a:lnTo>
                  <a:pt x="0" y="1827885"/>
                </a:lnTo>
                <a:lnTo>
                  <a:pt x="3096387" y="1827885"/>
                </a:lnTo>
              </a:path>
            </a:pathLst>
          </a:custGeom>
          <a:ln w="9525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994542" y="2913907"/>
            <a:ext cx="720090" cy="405130"/>
          </a:xfrm>
          <a:custGeom>
            <a:avLst/>
            <a:gdLst/>
            <a:ahLst/>
            <a:cxnLst/>
            <a:rect l="l" t="t" r="r" b="b"/>
            <a:pathLst>
              <a:path w="720089" h="405129">
                <a:moveTo>
                  <a:pt x="210048" y="404983"/>
                </a:moveTo>
                <a:lnTo>
                  <a:pt x="183124" y="336657"/>
                </a:lnTo>
                <a:lnTo>
                  <a:pt x="129599" y="318254"/>
                </a:lnTo>
                <a:lnTo>
                  <a:pt x="84764" y="296020"/>
                </a:lnTo>
                <a:lnTo>
                  <a:pt x="49003" y="270650"/>
                </a:lnTo>
                <a:lnTo>
                  <a:pt x="22699" y="242836"/>
                </a:lnTo>
                <a:lnTo>
                  <a:pt x="6237" y="213274"/>
                </a:lnTo>
                <a:lnTo>
                  <a:pt x="0" y="182658"/>
                </a:lnTo>
                <a:lnTo>
                  <a:pt x="4370" y="151680"/>
                </a:lnTo>
                <a:lnTo>
                  <a:pt x="46472" y="91420"/>
                </a:lnTo>
                <a:lnTo>
                  <a:pt x="79295" y="67174"/>
                </a:lnTo>
                <a:lnTo>
                  <a:pt x="118415" y="46421"/>
                </a:lnTo>
                <a:lnTo>
                  <a:pt x="162824" y="29303"/>
                </a:lnTo>
                <a:lnTo>
                  <a:pt x="211511" y="15961"/>
                </a:lnTo>
                <a:lnTo>
                  <a:pt x="263467" y="6536"/>
                </a:lnTo>
                <a:lnTo>
                  <a:pt x="317683" y="1169"/>
                </a:lnTo>
                <a:lnTo>
                  <a:pt x="373148" y="0"/>
                </a:lnTo>
                <a:lnTo>
                  <a:pt x="428854" y="3170"/>
                </a:lnTo>
                <a:lnTo>
                  <a:pt x="483790" y="10821"/>
                </a:lnTo>
                <a:lnTo>
                  <a:pt x="536946" y="23094"/>
                </a:lnTo>
                <a:lnTo>
                  <a:pt x="590438" y="41534"/>
                </a:lnTo>
                <a:lnTo>
                  <a:pt x="635255" y="63796"/>
                </a:lnTo>
                <a:lnTo>
                  <a:pt x="671011" y="89186"/>
                </a:lnTo>
                <a:lnTo>
                  <a:pt x="697319" y="117008"/>
                </a:lnTo>
                <a:lnTo>
                  <a:pt x="720042" y="177178"/>
                </a:lnTo>
                <a:lnTo>
                  <a:pt x="715685" y="208136"/>
                </a:lnTo>
                <a:lnTo>
                  <a:pt x="673598" y="268331"/>
                </a:lnTo>
                <a:lnTo>
                  <a:pt x="607356" y="310743"/>
                </a:lnTo>
                <a:lnTo>
                  <a:pt x="566312" y="327461"/>
                </a:lnTo>
                <a:lnTo>
                  <a:pt x="521039" y="340927"/>
                </a:lnTo>
                <a:lnTo>
                  <a:pt x="472325" y="350947"/>
                </a:lnTo>
                <a:lnTo>
                  <a:pt x="420959" y="357324"/>
                </a:lnTo>
                <a:lnTo>
                  <a:pt x="367730" y="359865"/>
                </a:lnTo>
                <a:lnTo>
                  <a:pt x="313426" y="358374"/>
                </a:lnTo>
                <a:lnTo>
                  <a:pt x="210048" y="404983"/>
                </a:lnTo>
                <a:close/>
              </a:path>
            </a:pathLst>
          </a:custGeom>
          <a:ln w="19050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7" name="object 17"/>
          <p:cNvGraphicFramePr>
            <a:graphicFrameLocks noGrp="1"/>
          </p:cNvGraphicFramePr>
          <p:nvPr/>
        </p:nvGraphicFramePr>
        <p:xfrm>
          <a:off x="2843783" y="2904108"/>
          <a:ext cx="2333842" cy="18539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36446"/>
                <a:gridCol w="1497396"/>
              </a:tblGrid>
              <a:tr h="1037031">
                <a:tc gridSpan="2">
                  <a:txBody>
                    <a:bodyPr/>
                    <a:lstStyle/>
                    <a:p>
                      <a:pPr marL="321310">
                        <a:lnSpc>
                          <a:spcPts val="2785"/>
                        </a:lnSpc>
                      </a:pPr>
                      <a:r>
                        <a:rPr sz="2400" b="1" dirty="0">
                          <a:solidFill>
                            <a:srgbClr val="F79546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800" spc="-5" dirty="0">
                          <a:solidFill>
                            <a:srgbClr val="F79546"/>
                          </a:solidFill>
                          <a:latin typeface="Calibri"/>
                          <a:cs typeface="Calibri"/>
                        </a:rPr>
                        <a:t>ou</a:t>
                      </a:r>
                      <a:r>
                        <a:rPr sz="800" spc="-10" dirty="0">
                          <a:solidFill>
                            <a:srgbClr val="F79546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800" spc="-5" dirty="0">
                          <a:solidFill>
                            <a:srgbClr val="F79546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800" dirty="0">
                          <a:solidFill>
                            <a:srgbClr val="F79546"/>
                          </a:solidFill>
                          <a:latin typeface="Calibri"/>
                          <a:cs typeface="Calibri"/>
                        </a:rPr>
                        <a:t>e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L="92075">
                        <a:lnSpc>
                          <a:spcPts val="1764"/>
                        </a:lnSpc>
                        <a:spcBef>
                          <a:spcPts val="170"/>
                        </a:spcBef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&gt;&gt;&gt;</a:t>
                      </a:r>
                      <a:r>
                        <a:rPr sz="16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djidf.iloc[1:6,[0,2]]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276225">
                        <a:lnSpc>
                          <a:spcPts val="1605"/>
                        </a:lnSpc>
                      </a:pPr>
                      <a:r>
                        <a:rPr sz="16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code</a:t>
                      </a:r>
                      <a:r>
                        <a:rPr sz="1600" spc="29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lasttrade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92075">
                        <a:lnSpc>
                          <a:spcPts val="1760"/>
                        </a:lnSpc>
                        <a:tabLst>
                          <a:tab pos="471170" algn="l"/>
                          <a:tab pos="928369" algn="l"/>
                        </a:tabLst>
                      </a:pPr>
                      <a:r>
                        <a:rPr sz="1600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	</a:t>
                      </a:r>
                      <a:r>
                        <a:rPr sz="1600" spc="-1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BA	</a:t>
                      </a:r>
                      <a:r>
                        <a:rPr sz="16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128.86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03453">
                <a:tc>
                  <a:txBody>
                    <a:bodyPr/>
                    <a:lstStyle/>
                    <a:p>
                      <a:pPr marL="92075">
                        <a:lnSpc>
                          <a:spcPts val="1515"/>
                        </a:lnSpc>
                        <a:tabLst>
                          <a:tab pos="425450" algn="l"/>
                        </a:tabLst>
                      </a:pPr>
                      <a:r>
                        <a:rPr sz="1600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	</a:t>
                      </a:r>
                      <a:r>
                        <a:rPr sz="1600" spc="-4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CAT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98830" algn="r">
                        <a:lnSpc>
                          <a:spcPts val="1515"/>
                        </a:lnSpc>
                      </a:pPr>
                      <a:r>
                        <a:rPr sz="1600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101</a:t>
                      </a:r>
                      <a:r>
                        <a:rPr sz="16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600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3</a:t>
                      </a:r>
                      <a:r>
                        <a:rPr sz="16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4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203339">
                <a:tc>
                  <a:txBody>
                    <a:bodyPr/>
                    <a:lstStyle/>
                    <a:p>
                      <a:pPr marL="92075">
                        <a:lnSpc>
                          <a:spcPts val="1525"/>
                        </a:lnSpc>
                      </a:pPr>
                      <a:r>
                        <a:rPr sz="1600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3</a:t>
                      </a:r>
                      <a:r>
                        <a:rPr sz="1600" spc="27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CSCO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12800" algn="r">
                        <a:lnSpc>
                          <a:spcPts val="1525"/>
                        </a:lnSpc>
                      </a:pPr>
                      <a:r>
                        <a:rPr sz="1600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26</a:t>
                      </a:r>
                      <a:r>
                        <a:rPr sz="16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600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3</a:t>
                      </a:r>
                      <a:r>
                        <a:rPr sz="16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202996">
                <a:tc>
                  <a:txBody>
                    <a:bodyPr/>
                    <a:lstStyle/>
                    <a:p>
                      <a:pPr marL="92075">
                        <a:lnSpc>
                          <a:spcPts val="1520"/>
                        </a:lnSpc>
                        <a:tabLst>
                          <a:tab pos="379730" algn="l"/>
                        </a:tabLst>
                      </a:pPr>
                      <a:r>
                        <a:rPr sz="1600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4	</a:t>
                      </a:r>
                      <a:r>
                        <a:rPr sz="16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CVX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25500" algn="r">
                        <a:lnSpc>
                          <a:spcPts val="1520"/>
                        </a:lnSpc>
                      </a:pPr>
                      <a:r>
                        <a:rPr sz="16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116</a:t>
                      </a:r>
                      <a:r>
                        <a:rPr sz="16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6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3</a:t>
                      </a:r>
                      <a:r>
                        <a:rPr sz="16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202806">
                <a:tc>
                  <a:txBody>
                    <a:bodyPr/>
                    <a:lstStyle/>
                    <a:p>
                      <a:pPr marL="92075">
                        <a:lnSpc>
                          <a:spcPts val="1520"/>
                        </a:lnSpc>
                        <a:tabLst>
                          <a:tab pos="471170" algn="l"/>
                        </a:tabLst>
                      </a:pPr>
                      <a:r>
                        <a:rPr sz="1600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5	</a:t>
                      </a:r>
                      <a:r>
                        <a:rPr sz="16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DD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21055" algn="r">
                        <a:lnSpc>
                          <a:spcPts val="1520"/>
                        </a:lnSpc>
                      </a:pPr>
                      <a:r>
                        <a:rPr sz="16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7</a:t>
                      </a:r>
                      <a:r>
                        <a:rPr sz="1600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sz="16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600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8</a:t>
                      </a:r>
                      <a:r>
                        <a:rPr sz="16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18" name="object 18"/>
          <p:cNvSpPr/>
          <p:nvPr/>
        </p:nvSpPr>
        <p:spPr>
          <a:xfrm>
            <a:off x="6020689" y="977900"/>
            <a:ext cx="2385060" cy="1782445"/>
          </a:xfrm>
          <a:custGeom>
            <a:avLst/>
            <a:gdLst/>
            <a:ahLst/>
            <a:cxnLst/>
            <a:rect l="l" t="t" r="r" b="b"/>
            <a:pathLst>
              <a:path w="2385059" h="1782445">
                <a:moveTo>
                  <a:pt x="0" y="0"/>
                </a:moveTo>
                <a:lnTo>
                  <a:pt x="0" y="1782191"/>
                </a:lnTo>
                <a:lnTo>
                  <a:pt x="2384679" y="1782191"/>
                </a:lnTo>
              </a:path>
            </a:pathLst>
          </a:custGeom>
          <a:ln w="9525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6100698" y="1613153"/>
            <a:ext cx="2118360" cy="9988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600" spc="-10" dirty="0">
                <a:latin typeface="Calibri"/>
                <a:cs typeface="Calibri"/>
              </a:rPr>
              <a:t>&gt;&gt;&gt; </a:t>
            </a:r>
            <a:r>
              <a:rPr sz="1600" spc="-15" dirty="0">
                <a:latin typeface="Calibri"/>
                <a:cs typeface="Calibri"/>
              </a:rPr>
              <a:t>djidf.loc[1,</a:t>
            </a:r>
            <a:r>
              <a:rPr sz="1600" spc="-15" dirty="0">
                <a:solidFill>
                  <a:srgbClr val="9BBA58"/>
                </a:solidFill>
                <a:latin typeface="Calibri"/>
                <a:cs typeface="Calibri"/>
              </a:rPr>
              <a:t>'lasttrade'</a:t>
            </a:r>
            <a:r>
              <a:rPr sz="1600" spc="-15" dirty="0">
                <a:latin typeface="Calibri"/>
                <a:cs typeface="Calibri"/>
              </a:rPr>
              <a:t>]  </a:t>
            </a:r>
            <a:r>
              <a:rPr sz="1600" spc="-10" dirty="0">
                <a:solidFill>
                  <a:srgbClr val="006FC0"/>
                </a:solidFill>
                <a:latin typeface="Calibri"/>
                <a:cs typeface="Calibri"/>
              </a:rPr>
              <a:t>'128.86'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spc="-10" dirty="0">
                <a:latin typeface="Calibri"/>
                <a:cs typeface="Calibri"/>
              </a:rPr>
              <a:t>&gt;&gt;&gt;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djidf.at[1,</a:t>
            </a:r>
            <a:r>
              <a:rPr sz="1600" spc="-15" dirty="0">
                <a:solidFill>
                  <a:srgbClr val="9BBA58"/>
                </a:solidFill>
                <a:latin typeface="Calibri"/>
                <a:cs typeface="Calibri"/>
              </a:rPr>
              <a:t>'lasttrade'</a:t>
            </a:r>
            <a:r>
              <a:rPr sz="1600" spc="-15" dirty="0">
                <a:latin typeface="Calibri"/>
                <a:cs typeface="Calibri"/>
              </a:rPr>
              <a:t>]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006FC0"/>
                </a:solidFill>
                <a:latin typeface="Calibri"/>
                <a:cs typeface="Calibri"/>
              </a:rPr>
              <a:t>'128.86'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164716" y="981268"/>
            <a:ext cx="720090" cy="405130"/>
          </a:xfrm>
          <a:custGeom>
            <a:avLst/>
            <a:gdLst/>
            <a:ahLst/>
            <a:cxnLst/>
            <a:rect l="l" t="t" r="r" b="b"/>
            <a:pathLst>
              <a:path w="720090" h="405130">
                <a:moveTo>
                  <a:pt x="210048" y="404936"/>
                </a:moveTo>
                <a:lnTo>
                  <a:pt x="183124" y="336737"/>
                </a:lnTo>
                <a:lnTo>
                  <a:pt x="129599" y="318296"/>
                </a:lnTo>
                <a:lnTo>
                  <a:pt x="84764" y="296034"/>
                </a:lnTo>
                <a:lnTo>
                  <a:pt x="49003" y="270645"/>
                </a:lnTo>
                <a:lnTo>
                  <a:pt x="22699" y="242822"/>
                </a:lnTo>
                <a:lnTo>
                  <a:pt x="6237" y="213260"/>
                </a:lnTo>
                <a:lnTo>
                  <a:pt x="0" y="182653"/>
                </a:lnTo>
                <a:lnTo>
                  <a:pt x="4370" y="151694"/>
                </a:lnTo>
                <a:lnTo>
                  <a:pt x="46472" y="91500"/>
                </a:lnTo>
                <a:lnTo>
                  <a:pt x="79260" y="67219"/>
                </a:lnTo>
                <a:lnTo>
                  <a:pt x="118354" y="46440"/>
                </a:lnTo>
                <a:lnTo>
                  <a:pt x="162744" y="29303"/>
                </a:lnTo>
                <a:lnTo>
                  <a:pt x="211420" y="15950"/>
                </a:lnTo>
                <a:lnTo>
                  <a:pt x="263372" y="6521"/>
                </a:lnTo>
                <a:lnTo>
                  <a:pt x="317592" y="1157"/>
                </a:lnTo>
                <a:lnTo>
                  <a:pt x="373068" y="0"/>
                </a:lnTo>
                <a:lnTo>
                  <a:pt x="428793" y="3189"/>
                </a:lnTo>
                <a:lnTo>
                  <a:pt x="483755" y="10867"/>
                </a:lnTo>
                <a:lnTo>
                  <a:pt x="536946" y="23174"/>
                </a:lnTo>
                <a:lnTo>
                  <a:pt x="590438" y="41610"/>
                </a:lnTo>
                <a:lnTo>
                  <a:pt x="635255" y="63862"/>
                </a:lnTo>
                <a:lnTo>
                  <a:pt x="671011" y="89237"/>
                </a:lnTo>
                <a:lnTo>
                  <a:pt x="697319" y="117047"/>
                </a:lnTo>
                <a:lnTo>
                  <a:pt x="720042" y="177201"/>
                </a:lnTo>
                <a:lnTo>
                  <a:pt x="715685" y="208165"/>
                </a:lnTo>
                <a:lnTo>
                  <a:pt x="673598" y="268411"/>
                </a:lnTo>
                <a:lnTo>
                  <a:pt x="607356" y="310751"/>
                </a:lnTo>
                <a:lnTo>
                  <a:pt x="566312" y="327452"/>
                </a:lnTo>
                <a:lnTo>
                  <a:pt x="521039" y="340912"/>
                </a:lnTo>
                <a:lnTo>
                  <a:pt x="472325" y="350937"/>
                </a:lnTo>
                <a:lnTo>
                  <a:pt x="420959" y="357333"/>
                </a:lnTo>
                <a:lnTo>
                  <a:pt x="367730" y="359903"/>
                </a:lnTo>
                <a:lnTo>
                  <a:pt x="313426" y="358454"/>
                </a:lnTo>
                <a:lnTo>
                  <a:pt x="210048" y="404936"/>
                </a:lnTo>
                <a:close/>
              </a:path>
            </a:pathLst>
          </a:custGeom>
          <a:ln w="19050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6323203" y="958850"/>
            <a:ext cx="405765" cy="393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5" dirty="0">
                <a:solidFill>
                  <a:srgbClr val="F79546"/>
                </a:solidFill>
                <a:latin typeface="Calibri"/>
                <a:cs typeface="Calibri"/>
              </a:rPr>
              <a:t>S</a:t>
            </a:r>
            <a:r>
              <a:rPr sz="800" spc="-5" dirty="0">
                <a:solidFill>
                  <a:srgbClr val="F79546"/>
                </a:solidFill>
                <a:latin typeface="Calibri"/>
                <a:cs typeface="Calibri"/>
              </a:rPr>
              <a:t>ou</a:t>
            </a:r>
            <a:r>
              <a:rPr sz="800" spc="-10" dirty="0">
                <a:solidFill>
                  <a:srgbClr val="F79546"/>
                </a:solidFill>
                <a:latin typeface="Calibri"/>
                <a:cs typeface="Calibri"/>
              </a:rPr>
              <a:t>r</a:t>
            </a:r>
            <a:r>
              <a:rPr sz="800" spc="-5" dirty="0">
                <a:solidFill>
                  <a:srgbClr val="F79546"/>
                </a:solidFill>
                <a:latin typeface="Calibri"/>
                <a:cs typeface="Calibri"/>
              </a:rPr>
              <a:t>c</a:t>
            </a:r>
            <a:r>
              <a:rPr sz="800" dirty="0">
                <a:solidFill>
                  <a:srgbClr val="F79546"/>
                </a:solidFill>
                <a:latin typeface="Calibri"/>
                <a:cs typeface="Calibri"/>
              </a:rPr>
              <a:t>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6012179" y="2904108"/>
            <a:ext cx="2385060" cy="1828164"/>
          </a:xfrm>
          <a:custGeom>
            <a:avLst/>
            <a:gdLst/>
            <a:ahLst/>
            <a:cxnLst/>
            <a:rect l="l" t="t" r="r" b="b"/>
            <a:pathLst>
              <a:path w="2385059" h="1828164">
                <a:moveTo>
                  <a:pt x="0" y="0"/>
                </a:moveTo>
                <a:lnTo>
                  <a:pt x="0" y="1827885"/>
                </a:lnTo>
                <a:lnTo>
                  <a:pt x="2384679" y="1827885"/>
                </a:lnTo>
              </a:path>
            </a:pathLst>
          </a:custGeom>
          <a:ln w="9525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6091809" y="3562603"/>
            <a:ext cx="1452245" cy="9988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latin typeface="Calibri"/>
                <a:cs typeface="Calibri"/>
              </a:rPr>
              <a:t>&gt;&gt;&gt;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djidf.iloc[1,2]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006FC0"/>
                </a:solidFill>
                <a:latin typeface="Calibri"/>
                <a:cs typeface="Calibri"/>
              </a:rPr>
              <a:t>'128.86'</a:t>
            </a:r>
            <a:endParaRPr sz="1600">
              <a:latin typeface="Calibri"/>
              <a:cs typeface="Calibri"/>
            </a:endParaRPr>
          </a:p>
          <a:p>
            <a:pPr marL="12700" marR="80645">
              <a:lnSpc>
                <a:spcPct val="100000"/>
              </a:lnSpc>
            </a:pPr>
            <a:r>
              <a:rPr sz="1600" spc="-10" dirty="0">
                <a:latin typeface="Calibri"/>
                <a:cs typeface="Calibri"/>
              </a:rPr>
              <a:t>&gt;&gt;&gt; </a:t>
            </a:r>
            <a:r>
              <a:rPr sz="1600" spc="-15" dirty="0">
                <a:latin typeface="Calibri"/>
                <a:cs typeface="Calibri"/>
              </a:rPr>
              <a:t>djidf.iat[1,2]  </a:t>
            </a:r>
            <a:r>
              <a:rPr sz="1600" spc="-10" dirty="0">
                <a:solidFill>
                  <a:srgbClr val="006FC0"/>
                </a:solidFill>
                <a:latin typeface="Calibri"/>
                <a:cs typeface="Calibri"/>
              </a:rPr>
              <a:t>'128.86'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6156146" y="2913907"/>
            <a:ext cx="720090" cy="405130"/>
          </a:xfrm>
          <a:custGeom>
            <a:avLst/>
            <a:gdLst/>
            <a:ahLst/>
            <a:cxnLst/>
            <a:rect l="l" t="t" r="r" b="b"/>
            <a:pathLst>
              <a:path w="720090" h="405129">
                <a:moveTo>
                  <a:pt x="209982" y="404983"/>
                </a:moveTo>
                <a:lnTo>
                  <a:pt x="183058" y="336657"/>
                </a:lnTo>
                <a:lnTo>
                  <a:pt x="129567" y="318254"/>
                </a:lnTo>
                <a:lnTo>
                  <a:pt x="84750" y="296020"/>
                </a:lnTo>
                <a:lnTo>
                  <a:pt x="48998" y="270650"/>
                </a:lnTo>
                <a:lnTo>
                  <a:pt x="22697" y="242836"/>
                </a:lnTo>
                <a:lnTo>
                  <a:pt x="6235" y="213274"/>
                </a:lnTo>
                <a:lnTo>
                  <a:pt x="0" y="182658"/>
                </a:lnTo>
                <a:lnTo>
                  <a:pt x="4379" y="151680"/>
                </a:lnTo>
                <a:lnTo>
                  <a:pt x="46533" y="91420"/>
                </a:lnTo>
                <a:lnTo>
                  <a:pt x="79321" y="67174"/>
                </a:lnTo>
                <a:lnTo>
                  <a:pt x="118414" y="46421"/>
                </a:lnTo>
                <a:lnTo>
                  <a:pt x="162801" y="29303"/>
                </a:lnTo>
                <a:lnTo>
                  <a:pt x="211473" y="15961"/>
                </a:lnTo>
                <a:lnTo>
                  <a:pt x="263417" y="6536"/>
                </a:lnTo>
                <a:lnTo>
                  <a:pt x="317625" y="1169"/>
                </a:lnTo>
                <a:lnTo>
                  <a:pt x="373086" y="0"/>
                </a:lnTo>
                <a:lnTo>
                  <a:pt x="428789" y="3170"/>
                </a:lnTo>
                <a:lnTo>
                  <a:pt x="483724" y="10821"/>
                </a:lnTo>
                <a:lnTo>
                  <a:pt x="536880" y="23094"/>
                </a:lnTo>
                <a:lnTo>
                  <a:pt x="590410" y="41534"/>
                </a:lnTo>
                <a:lnTo>
                  <a:pt x="635255" y="63796"/>
                </a:lnTo>
                <a:lnTo>
                  <a:pt x="671030" y="89186"/>
                </a:lnTo>
                <a:lnTo>
                  <a:pt x="697347" y="117008"/>
                </a:lnTo>
                <a:lnTo>
                  <a:pt x="720061" y="177178"/>
                </a:lnTo>
                <a:lnTo>
                  <a:pt x="715685" y="208136"/>
                </a:lnTo>
                <a:lnTo>
                  <a:pt x="673532" y="268331"/>
                </a:lnTo>
                <a:lnTo>
                  <a:pt x="607292" y="310743"/>
                </a:lnTo>
                <a:lnTo>
                  <a:pt x="566253" y="327461"/>
                </a:lnTo>
                <a:lnTo>
                  <a:pt x="520989" y="340927"/>
                </a:lnTo>
                <a:lnTo>
                  <a:pt x="472291" y="350947"/>
                </a:lnTo>
                <a:lnTo>
                  <a:pt x="420947" y="357324"/>
                </a:lnTo>
                <a:lnTo>
                  <a:pt x="367749" y="359865"/>
                </a:lnTo>
                <a:lnTo>
                  <a:pt x="313487" y="358374"/>
                </a:lnTo>
                <a:lnTo>
                  <a:pt x="209982" y="404983"/>
                </a:lnTo>
                <a:close/>
              </a:path>
            </a:pathLst>
          </a:custGeom>
          <a:ln w="19050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6314694" y="2892298"/>
            <a:ext cx="405765" cy="394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F79546"/>
                </a:solidFill>
                <a:latin typeface="Calibri"/>
                <a:cs typeface="Calibri"/>
              </a:rPr>
              <a:t>S</a:t>
            </a:r>
            <a:r>
              <a:rPr sz="800" spc="-5" dirty="0">
                <a:solidFill>
                  <a:srgbClr val="F79546"/>
                </a:solidFill>
                <a:latin typeface="Calibri"/>
                <a:cs typeface="Calibri"/>
              </a:rPr>
              <a:t>ou</a:t>
            </a:r>
            <a:r>
              <a:rPr sz="800" spc="-10" dirty="0">
                <a:solidFill>
                  <a:srgbClr val="F79546"/>
                </a:solidFill>
                <a:latin typeface="Calibri"/>
                <a:cs typeface="Calibri"/>
              </a:rPr>
              <a:t>r</a:t>
            </a:r>
            <a:r>
              <a:rPr sz="800" spc="-5" dirty="0">
                <a:solidFill>
                  <a:srgbClr val="F79546"/>
                </a:solidFill>
                <a:latin typeface="Calibri"/>
                <a:cs typeface="Calibri"/>
              </a:rPr>
              <a:t>c</a:t>
            </a:r>
            <a:r>
              <a:rPr sz="800" dirty="0">
                <a:solidFill>
                  <a:srgbClr val="F79546"/>
                </a:solidFill>
                <a:latin typeface="Calibri"/>
                <a:cs typeface="Calibri"/>
              </a:rPr>
              <a:t>e</a:t>
            </a:r>
            <a:endParaRPr sz="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211630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7537" y="969644"/>
            <a:ext cx="2232660" cy="2419350"/>
          </a:xfrm>
          <a:custGeom>
            <a:avLst/>
            <a:gdLst/>
            <a:ahLst/>
            <a:cxnLst/>
            <a:rect l="l" t="t" r="r" b="b"/>
            <a:pathLst>
              <a:path w="2232660" h="2419350">
                <a:moveTo>
                  <a:pt x="0" y="2419096"/>
                </a:moveTo>
                <a:lnTo>
                  <a:pt x="2232279" y="2419096"/>
                </a:lnTo>
                <a:lnTo>
                  <a:pt x="2232279" y="0"/>
                </a:lnTo>
                <a:lnTo>
                  <a:pt x="0" y="0"/>
                </a:lnTo>
                <a:lnTo>
                  <a:pt x="0" y="2419096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19605">
              <a:lnSpc>
                <a:spcPct val="100000"/>
              </a:lnSpc>
            </a:pPr>
            <a:r>
              <a:rPr spc="-5" dirty="0"/>
              <a:t>数据选择</a:t>
            </a:r>
          </a:p>
        </p:txBody>
      </p:sp>
      <p:sp>
        <p:nvSpPr>
          <p:cNvPr id="4" name="object 4"/>
          <p:cNvSpPr/>
          <p:nvPr/>
        </p:nvSpPr>
        <p:spPr>
          <a:xfrm>
            <a:off x="2771775" y="987552"/>
            <a:ext cx="6193155" cy="3744595"/>
          </a:xfrm>
          <a:custGeom>
            <a:avLst/>
            <a:gdLst/>
            <a:ahLst/>
            <a:cxnLst/>
            <a:rect l="l" t="t" r="r" b="b"/>
            <a:pathLst>
              <a:path w="6193155" h="3744595">
                <a:moveTo>
                  <a:pt x="0" y="0"/>
                </a:moveTo>
                <a:lnTo>
                  <a:pt x="0" y="3744442"/>
                </a:lnTo>
                <a:lnTo>
                  <a:pt x="6192774" y="3744442"/>
                </a:lnTo>
              </a:path>
            </a:pathLst>
          </a:custGeom>
          <a:ln w="9525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850895" y="1338834"/>
            <a:ext cx="3888104" cy="495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60"/>
              </a:lnSpc>
            </a:pPr>
            <a:r>
              <a:rPr sz="1600" spc="-10" dirty="0">
                <a:latin typeface="Calibri"/>
                <a:cs typeface="Calibri"/>
              </a:rPr>
              <a:t>&gt;&gt;&gt; </a:t>
            </a:r>
            <a:r>
              <a:rPr sz="1600" spc="-15" dirty="0">
                <a:latin typeface="Calibri"/>
                <a:cs typeface="Calibri"/>
              </a:rPr>
              <a:t>quotesdf[quotesdf.index </a:t>
            </a:r>
            <a:r>
              <a:rPr sz="1600" spc="-5" dirty="0">
                <a:latin typeface="Calibri"/>
                <a:cs typeface="Calibri"/>
              </a:rPr>
              <a:t>&gt;=</a:t>
            </a:r>
            <a:r>
              <a:rPr sz="1600" spc="105" dirty="0"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9BBA58"/>
                </a:solidFill>
                <a:latin typeface="Calibri"/>
                <a:cs typeface="Calibri"/>
              </a:rPr>
              <a:t>u'2014-01-01'</a:t>
            </a:r>
            <a:r>
              <a:rPr sz="1600" spc="-10" dirty="0">
                <a:latin typeface="Calibri"/>
                <a:cs typeface="Calibri"/>
              </a:rPr>
              <a:t>]</a:t>
            </a:r>
            <a:endParaRPr sz="1600">
              <a:latin typeface="Calibri"/>
              <a:cs typeface="Calibri"/>
            </a:endParaRPr>
          </a:p>
          <a:p>
            <a:pPr marL="1486535">
              <a:lnSpc>
                <a:spcPts val="1860"/>
              </a:lnSpc>
              <a:tabLst>
                <a:tab pos="2045335" algn="l"/>
                <a:tab pos="3064510" algn="l"/>
              </a:tabLst>
            </a:pPr>
            <a:r>
              <a:rPr sz="1600" spc="-10" dirty="0">
                <a:solidFill>
                  <a:srgbClr val="006FC0"/>
                </a:solidFill>
                <a:latin typeface="Calibri"/>
                <a:cs typeface="Calibri"/>
              </a:rPr>
              <a:t>open	</a:t>
            </a:r>
            <a:r>
              <a:rPr sz="1600" spc="-5" dirty="0">
                <a:solidFill>
                  <a:srgbClr val="006FC0"/>
                </a:solidFill>
                <a:latin typeface="Calibri"/>
                <a:cs typeface="Calibri"/>
              </a:rPr>
              <a:t>close	high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947084" y="1567434"/>
            <a:ext cx="1167765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41020" algn="l"/>
              </a:tabLst>
            </a:pPr>
            <a:r>
              <a:rPr sz="1600" spc="-10" dirty="0">
                <a:solidFill>
                  <a:srgbClr val="006FC0"/>
                </a:solidFill>
                <a:latin typeface="Calibri"/>
                <a:cs typeface="Calibri"/>
              </a:rPr>
              <a:t>low	volume</a:t>
            </a:r>
            <a:endParaRPr sz="1600">
              <a:latin typeface="Calibri"/>
              <a:cs typeface="Calibri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2841370" y="1847240"/>
          <a:ext cx="5307711" cy="138963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34699"/>
                <a:gridCol w="947655"/>
                <a:gridCol w="557413"/>
                <a:gridCol w="965946"/>
                <a:gridCol w="991215"/>
                <a:gridCol w="810783"/>
              </a:tblGrid>
              <a:tr h="215912">
                <a:tc>
                  <a:txBody>
                    <a:bodyPr/>
                    <a:lstStyle/>
                    <a:p>
                      <a:pPr marL="22225">
                        <a:lnSpc>
                          <a:spcPts val="1520"/>
                        </a:lnSpc>
                      </a:pPr>
                      <a:r>
                        <a:rPr sz="16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2014-01-02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3335" algn="ctr">
                        <a:lnSpc>
                          <a:spcPts val="1520"/>
                        </a:lnSpc>
                      </a:pPr>
                      <a:r>
                        <a:rPr sz="16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89.924438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9530">
                        <a:lnSpc>
                          <a:spcPts val="1520"/>
                        </a:lnSpc>
                      </a:pPr>
                      <a:r>
                        <a:rPr sz="16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88.49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6355">
                        <a:lnSpc>
                          <a:spcPts val="1520"/>
                        </a:lnSpc>
                      </a:pPr>
                      <a:r>
                        <a:rPr sz="16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90.102506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5875" algn="ctr">
                        <a:lnSpc>
                          <a:spcPts val="1520"/>
                        </a:lnSpc>
                      </a:pPr>
                      <a:r>
                        <a:rPr sz="16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88.420751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6510" algn="r">
                        <a:lnSpc>
                          <a:spcPts val="1520"/>
                        </a:lnSpc>
                      </a:pPr>
                      <a:r>
                        <a:rPr sz="16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511200</a:t>
                      </a:r>
                      <a:r>
                        <a:rPr sz="16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228561">
                <a:tc>
                  <a:txBody>
                    <a:bodyPr/>
                    <a:lstStyle/>
                    <a:p>
                      <a:pPr marL="22225">
                        <a:lnSpc>
                          <a:spcPts val="1620"/>
                        </a:lnSpc>
                      </a:pPr>
                      <a:r>
                        <a:rPr sz="16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2014-01-03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3335" algn="ctr">
                        <a:lnSpc>
                          <a:spcPts val="1620"/>
                        </a:lnSpc>
                      </a:pPr>
                      <a:r>
                        <a:rPr sz="16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88.186377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ts val="1620"/>
                        </a:lnSpc>
                      </a:pPr>
                      <a:r>
                        <a:rPr sz="16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88.77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6990">
                        <a:lnSpc>
                          <a:spcPts val="1620"/>
                        </a:lnSpc>
                      </a:pPr>
                      <a:r>
                        <a:rPr sz="16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89.106325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700" algn="ctr">
                        <a:lnSpc>
                          <a:spcPts val="1620"/>
                        </a:lnSpc>
                      </a:pPr>
                      <a:r>
                        <a:rPr sz="16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87.671998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604" algn="r">
                        <a:lnSpc>
                          <a:spcPts val="1620"/>
                        </a:lnSpc>
                      </a:pPr>
                      <a:r>
                        <a:rPr sz="16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3</a:t>
                      </a:r>
                      <a:r>
                        <a:rPr sz="1600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88850</a:t>
                      </a:r>
                      <a:r>
                        <a:rPr sz="16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228600">
                <a:tc>
                  <a:txBody>
                    <a:bodyPr/>
                    <a:lstStyle/>
                    <a:p>
                      <a:pPr marL="22225">
                        <a:lnSpc>
                          <a:spcPts val="1620"/>
                        </a:lnSpc>
                      </a:pPr>
                      <a:r>
                        <a:rPr sz="16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2014-01-06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3335" algn="ctr">
                        <a:lnSpc>
                          <a:spcPts val="1620"/>
                        </a:lnSpc>
                      </a:pPr>
                      <a:r>
                        <a:rPr sz="16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88.730000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ts val="1620"/>
                        </a:lnSpc>
                      </a:pPr>
                      <a:r>
                        <a:rPr sz="16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88.73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6990">
                        <a:lnSpc>
                          <a:spcPts val="1620"/>
                        </a:lnSpc>
                      </a:pPr>
                      <a:r>
                        <a:rPr sz="16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89.274052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700" algn="ctr">
                        <a:lnSpc>
                          <a:spcPts val="1620"/>
                        </a:lnSpc>
                      </a:pPr>
                      <a:r>
                        <a:rPr sz="16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88.413460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604" algn="r">
                        <a:lnSpc>
                          <a:spcPts val="1620"/>
                        </a:lnSpc>
                      </a:pPr>
                      <a:r>
                        <a:rPr sz="1600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2844700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228612">
                <a:tc>
                  <a:txBody>
                    <a:bodyPr/>
                    <a:lstStyle/>
                    <a:p>
                      <a:pPr marL="22225">
                        <a:lnSpc>
                          <a:spcPts val="1620"/>
                        </a:lnSpc>
                      </a:pPr>
                      <a:r>
                        <a:rPr sz="16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228879">
                <a:tc>
                  <a:txBody>
                    <a:bodyPr/>
                    <a:lstStyle/>
                    <a:p>
                      <a:pPr marL="22225">
                        <a:lnSpc>
                          <a:spcPts val="1620"/>
                        </a:lnSpc>
                      </a:pPr>
                      <a:r>
                        <a:rPr sz="16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2014-03-28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3335" algn="ctr">
                        <a:lnSpc>
                          <a:spcPts val="1620"/>
                        </a:lnSpc>
                      </a:pPr>
                      <a:r>
                        <a:rPr sz="16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89.531554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9530">
                        <a:lnSpc>
                          <a:spcPts val="1620"/>
                        </a:lnSpc>
                      </a:pPr>
                      <a:r>
                        <a:rPr sz="16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89.72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6355">
                        <a:lnSpc>
                          <a:spcPts val="1620"/>
                        </a:lnSpc>
                      </a:pPr>
                      <a:r>
                        <a:rPr sz="16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90.811002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5240" algn="ctr">
                        <a:lnSpc>
                          <a:spcPts val="1620"/>
                        </a:lnSpc>
                      </a:pPr>
                      <a:r>
                        <a:rPr sz="16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89.263763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6510" algn="r">
                        <a:lnSpc>
                          <a:spcPts val="1620"/>
                        </a:lnSpc>
                      </a:pPr>
                      <a:r>
                        <a:rPr sz="16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313890</a:t>
                      </a:r>
                      <a:r>
                        <a:rPr sz="16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215607">
                <a:tc>
                  <a:txBody>
                    <a:bodyPr/>
                    <a:lstStyle/>
                    <a:p>
                      <a:pPr marR="20955" algn="r">
                        <a:lnSpc>
                          <a:spcPts val="1620"/>
                        </a:lnSpc>
                      </a:pPr>
                      <a:r>
                        <a:rPr sz="16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...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2384" algn="ctr">
                        <a:lnSpc>
                          <a:spcPts val="1620"/>
                        </a:lnSpc>
                        <a:tabLst>
                          <a:tab pos="551815" algn="l"/>
                        </a:tabLst>
                      </a:pPr>
                      <a:r>
                        <a:rPr sz="1600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...	...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5110">
                        <a:lnSpc>
                          <a:spcPts val="1620"/>
                        </a:lnSpc>
                      </a:pPr>
                      <a:r>
                        <a:rPr sz="1600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...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1290">
                        <a:lnSpc>
                          <a:spcPts val="1620"/>
                        </a:lnSpc>
                      </a:pPr>
                      <a:r>
                        <a:rPr sz="1600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...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2850895" y="3168142"/>
            <a:ext cx="6067425" cy="495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60"/>
              </a:lnSpc>
            </a:pPr>
            <a:r>
              <a:rPr sz="1600" spc="-5" dirty="0">
                <a:solidFill>
                  <a:srgbClr val="006FC0"/>
                </a:solidFill>
                <a:latin typeface="Calibri"/>
                <a:cs typeface="Calibri"/>
              </a:rPr>
              <a:t>[221 </a:t>
            </a:r>
            <a:r>
              <a:rPr sz="1600" spc="-20" dirty="0">
                <a:solidFill>
                  <a:srgbClr val="006FC0"/>
                </a:solidFill>
                <a:latin typeface="Calibri"/>
                <a:cs typeface="Calibri"/>
              </a:rPr>
              <a:t>rows </a:t>
            </a:r>
            <a:r>
              <a:rPr sz="1600" spc="-5" dirty="0">
                <a:solidFill>
                  <a:srgbClr val="006FC0"/>
                </a:solidFill>
                <a:latin typeface="Calibri"/>
                <a:cs typeface="Calibri"/>
              </a:rPr>
              <a:t>x 5</a:t>
            </a:r>
            <a:r>
              <a:rPr sz="1600" spc="-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06FC0"/>
                </a:solidFill>
                <a:latin typeface="Calibri"/>
                <a:cs typeface="Calibri"/>
              </a:rPr>
              <a:t>columns]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ts val="1860"/>
              </a:lnSpc>
            </a:pPr>
            <a:r>
              <a:rPr sz="1600" spc="-5" dirty="0">
                <a:latin typeface="Calibri"/>
                <a:cs typeface="Calibri"/>
              </a:rPr>
              <a:t>&gt;&gt;&gt; </a:t>
            </a:r>
            <a:r>
              <a:rPr sz="1600" spc="-10" dirty="0">
                <a:latin typeface="Calibri"/>
                <a:cs typeface="Calibri"/>
              </a:rPr>
              <a:t>quotesdf[(quotesdf.index </a:t>
            </a:r>
            <a:r>
              <a:rPr sz="1600" spc="-5" dirty="0">
                <a:latin typeface="Calibri"/>
                <a:cs typeface="Calibri"/>
              </a:rPr>
              <a:t>&gt;= </a:t>
            </a:r>
            <a:r>
              <a:rPr sz="1600" spc="-5" dirty="0">
                <a:solidFill>
                  <a:srgbClr val="9BBA58"/>
                </a:solidFill>
                <a:latin typeface="Calibri"/>
                <a:cs typeface="Calibri"/>
              </a:rPr>
              <a:t>u'2014-01-01'</a:t>
            </a:r>
            <a:r>
              <a:rPr sz="1600" spc="-5" dirty="0">
                <a:latin typeface="Calibri"/>
                <a:cs typeface="Calibri"/>
              </a:rPr>
              <a:t>) &amp; </a:t>
            </a:r>
            <a:r>
              <a:rPr sz="1600" spc="-10" dirty="0">
                <a:latin typeface="Calibri"/>
                <a:cs typeface="Calibri"/>
              </a:rPr>
              <a:t>(quotesdf.close </a:t>
            </a:r>
            <a:r>
              <a:rPr sz="1600" spc="-5" dirty="0">
                <a:latin typeface="Calibri"/>
                <a:cs typeface="Calibri"/>
              </a:rPr>
              <a:t>&gt;=</a:t>
            </a:r>
            <a:r>
              <a:rPr sz="1600" spc="4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95)]</a:t>
            </a:r>
            <a:endParaRPr sz="1600">
              <a:latin typeface="Calibri"/>
              <a:cs typeface="Calibri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2841370" y="3676015"/>
          <a:ext cx="5261776" cy="9171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14152"/>
                <a:gridCol w="968462"/>
                <a:gridCol w="557605"/>
                <a:gridCol w="966232"/>
                <a:gridCol w="968462"/>
                <a:gridCol w="786863"/>
              </a:tblGrid>
              <a:tr h="216369">
                <a:tc>
                  <a:txBody>
                    <a:bodyPr/>
                    <a:lstStyle/>
                    <a:p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7785" algn="r">
                        <a:lnSpc>
                          <a:spcPts val="1520"/>
                        </a:lnSpc>
                      </a:pPr>
                      <a:r>
                        <a:rPr sz="1600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ope</a:t>
                      </a:r>
                      <a:r>
                        <a:rPr sz="16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n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ts val="1520"/>
                        </a:lnSpc>
                      </a:pPr>
                      <a:r>
                        <a:rPr sz="1600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close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8580" algn="r">
                        <a:lnSpc>
                          <a:spcPts val="1520"/>
                        </a:lnSpc>
                      </a:pPr>
                      <a:r>
                        <a:rPr sz="1600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high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0800" algn="r">
                        <a:lnSpc>
                          <a:spcPts val="1520"/>
                        </a:lnSpc>
                      </a:pPr>
                      <a:r>
                        <a:rPr sz="16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1600" spc="-1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6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w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0010" algn="ctr">
                        <a:lnSpc>
                          <a:spcPts val="1520"/>
                        </a:lnSpc>
                      </a:pPr>
                      <a:r>
                        <a:rPr sz="16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volume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228739">
                <a:tc>
                  <a:txBody>
                    <a:bodyPr/>
                    <a:lstStyle/>
                    <a:p>
                      <a:pPr marL="22225">
                        <a:lnSpc>
                          <a:spcPts val="1620"/>
                        </a:lnSpc>
                      </a:pPr>
                      <a:r>
                        <a:rPr sz="16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2014-06-09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1910" algn="r">
                        <a:lnSpc>
                          <a:spcPts val="1620"/>
                        </a:lnSpc>
                      </a:pPr>
                      <a:r>
                        <a:rPr sz="16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9</a:t>
                      </a:r>
                      <a:r>
                        <a:rPr sz="1600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4</a:t>
                      </a:r>
                      <a:r>
                        <a:rPr sz="16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600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53282</a:t>
                      </a:r>
                      <a:r>
                        <a:rPr sz="16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620"/>
                        </a:lnSpc>
                      </a:pPr>
                      <a:r>
                        <a:rPr sz="16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95.02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1910" algn="r">
                        <a:lnSpc>
                          <a:spcPts val="1620"/>
                        </a:lnSpc>
                      </a:pPr>
                      <a:r>
                        <a:rPr sz="16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9</a:t>
                      </a:r>
                      <a:r>
                        <a:rPr sz="1600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5</a:t>
                      </a:r>
                      <a:r>
                        <a:rPr sz="16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600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32821</a:t>
                      </a:r>
                      <a:r>
                        <a:rPr sz="16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6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1275" algn="r">
                        <a:lnSpc>
                          <a:spcPts val="1620"/>
                        </a:lnSpc>
                      </a:pPr>
                      <a:r>
                        <a:rPr sz="16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9</a:t>
                      </a:r>
                      <a:r>
                        <a:rPr sz="1600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4</a:t>
                      </a:r>
                      <a:r>
                        <a:rPr sz="16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600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10529</a:t>
                      </a:r>
                      <a:r>
                        <a:rPr sz="16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5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6670" algn="ctr">
                        <a:lnSpc>
                          <a:spcPts val="1620"/>
                        </a:lnSpc>
                      </a:pPr>
                      <a:r>
                        <a:rPr sz="16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3825200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228600">
                <a:tc>
                  <a:txBody>
                    <a:bodyPr/>
                    <a:lstStyle/>
                    <a:p>
                      <a:pPr marL="22225">
                        <a:lnSpc>
                          <a:spcPts val="1620"/>
                        </a:lnSpc>
                      </a:pPr>
                      <a:r>
                        <a:rPr sz="16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2014-06-18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1910" algn="r">
                        <a:lnSpc>
                          <a:spcPts val="1620"/>
                        </a:lnSpc>
                      </a:pPr>
                      <a:r>
                        <a:rPr sz="16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9</a:t>
                      </a:r>
                      <a:r>
                        <a:rPr sz="1600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4</a:t>
                      </a:r>
                      <a:r>
                        <a:rPr sz="16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600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20466</a:t>
                      </a:r>
                      <a:r>
                        <a:rPr sz="16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620"/>
                        </a:lnSpc>
                      </a:pPr>
                      <a:r>
                        <a:rPr sz="16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95.01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1910" algn="r">
                        <a:lnSpc>
                          <a:spcPts val="1620"/>
                        </a:lnSpc>
                      </a:pPr>
                      <a:r>
                        <a:rPr sz="16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9</a:t>
                      </a:r>
                      <a:r>
                        <a:rPr sz="1600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5</a:t>
                      </a:r>
                      <a:r>
                        <a:rPr sz="16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600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03982</a:t>
                      </a:r>
                      <a:r>
                        <a:rPr sz="16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7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1275" algn="r">
                        <a:lnSpc>
                          <a:spcPts val="1620"/>
                        </a:lnSpc>
                      </a:pPr>
                      <a:r>
                        <a:rPr sz="16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9</a:t>
                      </a:r>
                      <a:r>
                        <a:rPr sz="1600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3</a:t>
                      </a:r>
                      <a:r>
                        <a:rPr sz="16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600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53851</a:t>
                      </a:r>
                      <a:r>
                        <a:rPr sz="16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8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6670" algn="ctr">
                        <a:lnSpc>
                          <a:spcPts val="1620"/>
                        </a:lnSpc>
                      </a:pPr>
                      <a:r>
                        <a:rPr sz="16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2454800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215925">
                <a:tc>
                  <a:txBody>
                    <a:bodyPr/>
                    <a:lstStyle/>
                    <a:p>
                      <a:pPr marL="22225">
                        <a:lnSpc>
                          <a:spcPts val="1620"/>
                        </a:lnSpc>
                      </a:pPr>
                      <a:r>
                        <a:rPr sz="16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2014-07-03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1910" algn="r">
                        <a:lnSpc>
                          <a:spcPts val="1620"/>
                        </a:lnSpc>
                      </a:pPr>
                      <a:r>
                        <a:rPr sz="16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9</a:t>
                      </a:r>
                      <a:r>
                        <a:rPr sz="1600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5</a:t>
                      </a:r>
                      <a:r>
                        <a:rPr sz="16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600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03149</a:t>
                      </a:r>
                      <a:r>
                        <a:rPr sz="16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620"/>
                        </a:lnSpc>
                      </a:pPr>
                      <a:r>
                        <a:rPr sz="16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95.29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1910" algn="r">
                        <a:lnSpc>
                          <a:spcPts val="1620"/>
                        </a:lnSpc>
                      </a:pPr>
                      <a:r>
                        <a:rPr sz="16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9</a:t>
                      </a:r>
                      <a:r>
                        <a:rPr sz="1600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5</a:t>
                      </a:r>
                      <a:r>
                        <a:rPr sz="16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600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38942</a:t>
                      </a:r>
                      <a:r>
                        <a:rPr sz="16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6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1275" algn="r">
                        <a:lnSpc>
                          <a:spcPts val="1620"/>
                        </a:lnSpc>
                      </a:pPr>
                      <a:r>
                        <a:rPr sz="16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9</a:t>
                      </a:r>
                      <a:r>
                        <a:rPr sz="1600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4</a:t>
                      </a:r>
                      <a:r>
                        <a:rPr sz="16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600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67355</a:t>
                      </a:r>
                      <a:r>
                        <a:rPr sz="16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8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6670" algn="ctr">
                        <a:lnSpc>
                          <a:spcPts val="1620"/>
                        </a:lnSpc>
                      </a:pPr>
                      <a:r>
                        <a:rPr sz="16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1633800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10" name="object 10"/>
          <p:cNvSpPr txBox="1"/>
          <p:nvPr/>
        </p:nvSpPr>
        <p:spPr>
          <a:xfrm>
            <a:off x="2850895" y="4540097"/>
            <a:ext cx="1718310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006FC0"/>
                </a:solidFill>
                <a:latin typeface="Calibri"/>
                <a:cs typeface="Calibri"/>
              </a:rPr>
              <a:t>[3 </a:t>
            </a:r>
            <a:r>
              <a:rPr sz="1600" spc="-20" dirty="0">
                <a:solidFill>
                  <a:srgbClr val="006FC0"/>
                </a:solidFill>
                <a:latin typeface="Calibri"/>
                <a:cs typeface="Calibri"/>
              </a:rPr>
              <a:t>rows </a:t>
            </a:r>
            <a:r>
              <a:rPr sz="1600" spc="-5" dirty="0">
                <a:solidFill>
                  <a:srgbClr val="006FC0"/>
                </a:solidFill>
                <a:latin typeface="Calibri"/>
                <a:cs typeface="Calibri"/>
              </a:rPr>
              <a:t>x 5 </a:t>
            </a:r>
            <a:r>
              <a:rPr sz="1600" spc="-10" dirty="0">
                <a:solidFill>
                  <a:srgbClr val="006FC0"/>
                </a:solidFill>
                <a:latin typeface="Calibri"/>
                <a:cs typeface="Calibri"/>
              </a:rPr>
              <a:t>columns]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915802" y="987698"/>
            <a:ext cx="720090" cy="405130"/>
          </a:xfrm>
          <a:custGeom>
            <a:avLst/>
            <a:gdLst/>
            <a:ahLst/>
            <a:cxnLst/>
            <a:rect l="l" t="t" r="r" b="b"/>
            <a:pathLst>
              <a:path w="720089" h="405130">
                <a:moveTo>
                  <a:pt x="210048" y="404856"/>
                </a:moveTo>
                <a:lnTo>
                  <a:pt x="183124" y="336657"/>
                </a:lnTo>
                <a:lnTo>
                  <a:pt x="129599" y="318254"/>
                </a:lnTo>
                <a:lnTo>
                  <a:pt x="84764" y="296020"/>
                </a:lnTo>
                <a:lnTo>
                  <a:pt x="49003" y="270650"/>
                </a:lnTo>
                <a:lnTo>
                  <a:pt x="22699" y="242836"/>
                </a:lnTo>
                <a:lnTo>
                  <a:pt x="6237" y="213274"/>
                </a:lnTo>
                <a:lnTo>
                  <a:pt x="0" y="182658"/>
                </a:lnTo>
                <a:lnTo>
                  <a:pt x="4370" y="151680"/>
                </a:lnTo>
                <a:lnTo>
                  <a:pt x="46472" y="91420"/>
                </a:lnTo>
                <a:lnTo>
                  <a:pt x="79260" y="67174"/>
                </a:lnTo>
                <a:lnTo>
                  <a:pt x="118354" y="46421"/>
                </a:lnTo>
                <a:lnTo>
                  <a:pt x="162744" y="29303"/>
                </a:lnTo>
                <a:lnTo>
                  <a:pt x="211420" y="15961"/>
                </a:lnTo>
                <a:lnTo>
                  <a:pt x="263372" y="6536"/>
                </a:lnTo>
                <a:lnTo>
                  <a:pt x="317592" y="1169"/>
                </a:lnTo>
                <a:lnTo>
                  <a:pt x="373068" y="0"/>
                </a:lnTo>
                <a:lnTo>
                  <a:pt x="428793" y="3170"/>
                </a:lnTo>
                <a:lnTo>
                  <a:pt x="483755" y="10821"/>
                </a:lnTo>
                <a:lnTo>
                  <a:pt x="536946" y="23094"/>
                </a:lnTo>
                <a:lnTo>
                  <a:pt x="590438" y="41534"/>
                </a:lnTo>
                <a:lnTo>
                  <a:pt x="635255" y="63796"/>
                </a:lnTo>
                <a:lnTo>
                  <a:pt x="671011" y="89186"/>
                </a:lnTo>
                <a:lnTo>
                  <a:pt x="697319" y="117008"/>
                </a:lnTo>
                <a:lnTo>
                  <a:pt x="720042" y="177178"/>
                </a:lnTo>
                <a:lnTo>
                  <a:pt x="715685" y="208136"/>
                </a:lnTo>
                <a:lnTo>
                  <a:pt x="673598" y="268331"/>
                </a:lnTo>
                <a:lnTo>
                  <a:pt x="607356" y="310743"/>
                </a:lnTo>
                <a:lnTo>
                  <a:pt x="566312" y="327461"/>
                </a:lnTo>
                <a:lnTo>
                  <a:pt x="521039" y="340927"/>
                </a:lnTo>
                <a:lnTo>
                  <a:pt x="472325" y="350947"/>
                </a:lnTo>
                <a:lnTo>
                  <a:pt x="420959" y="357324"/>
                </a:lnTo>
                <a:lnTo>
                  <a:pt x="367730" y="359865"/>
                </a:lnTo>
                <a:lnTo>
                  <a:pt x="313426" y="358374"/>
                </a:lnTo>
                <a:lnTo>
                  <a:pt x="210048" y="404856"/>
                </a:lnTo>
                <a:close/>
              </a:path>
            </a:pathLst>
          </a:custGeom>
          <a:ln w="19050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073654" y="965327"/>
            <a:ext cx="405765" cy="393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5" dirty="0">
                <a:solidFill>
                  <a:srgbClr val="F79546"/>
                </a:solidFill>
                <a:latin typeface="Calibri"/>
                <a:cs typeface="Calibri"/>
              </a:rPr>
              <a:t>S</a:t>
            </a:r>
            <a:r>
              <a:rPr sz="800" spc="-5" dirty="0">
                <a:solidFill>
                  <a:srgbClr val="F79546"/>
                </a:solidFill>
                <a:latin typeface="Calibri"/>
                <a:cs typeface="Calibri"/>
              </a:rPr>
              <a:t>ou</a:t>
            </a:r>
            <a:r>
              <a:rPr sz="800" spc="-10" dirty="0">
                <a:solidFill>
                  <a:srgbClr val="F79546"/>
                </a:solidFill>
                <a:latin typeface="Calibri"/>
                <a:cs typeface="Calibri"/>
              </a:rPr>
              <a:t>r</a:t>
            </a:r>
            <a:r>
              <a:rPr sz="800" spc="-5" dirty="0">
                <a:solidFill>
                  <a:srgbClr val="F79546"/>
                </a:solidFill>
                <a:latin typeface="Calibri"/>
                <a:cs typeface="Calibri"/>
              </a:rPr>
              <a:t>c</a:t>
            </a:r>
            <a:r>
              <a:rPr sz="800" dirty="0">
                <a:solidFill>
                  <a:srgbClr val="F79546"/>
                </a:solidFill>
                <a:latin typeface="Calibri"/>
                <a:cs typeface="Calibri"/>
              </a:rPr>
              <a:t>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67537" y="969644"/>
            <a:ext cx="2232660" cy="241935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667385" marR="105410">
              <a:lnSpc>
                <a:spcPct val="120000"/>
              </a:lnSpc>
              <a:spcBef>
                <a:spcPts val="75"/>
              </a:spcBef>
            </a:pPr>
            <a:r>
              <a:rPr sz="1800" dirty="0">
                <a:solidFill>
                  <a:srgbClr val="F79546"/>
                </a:solidFill>
                <a:latin typeface="Microsoft YaHei"/>
                <a:cs typeface="Microsoft YaHei"/>
              </a:rPr>
              <a:t>美国运通公司  </a:t>
            </a:r>
            <a:r>
              <a:rPr sz="1800" spc="-5" dirty="0">
                <a:solidFill>
                  <a:srgbClr val="F79546"/>
                </a:solidFill>
                <a:latin typeface="Microsoft YaHei"/>
                <a:cs typeface="Microsoft YaHei"/>
              </a:rPr>
              <a:t>2014年的股票  </a:t>
            </a:r>
            <a:r>
              <a:rPr sz="1800" dirty="0">
                <a:solidFill>
                  <a:srgbClr val="F79546"/>
                </a:solidFill>
                <a:latin typeface="Microsoft YaHei"/>
                <a:cs typeface="Microsoft YaHei"/>
              </a:rPr>
              <a:t>信息？进一步  寻找美国运通  </a:t>
            </a:r>
            <a:r>
              <a:rPr sz="1800" spc="-5" dirty="0">
                <a:solidFill>
                  <a:srgbClr val="F79546"/>
                </a:solidFill>
                <a:latin typeface="Microsoft YaHei"/>
                <a:cs typeface="Microsoft YaHei"/>
              </a:rPr>
              <a:t>公司2014年收  </a:t>
            </a:r>
            <a:r>
              <a:rPr sz="1800" dirty="0">
                <a:solidFill>
                  <a:srgbClr val="F79546"/>
                </a:solidFill>
                <a:latin typeface="Microsoft YaHei"/>
                <a:cs typeface="Microsoft YaHei"/>
              </a:rPr>
              <a:t>盘价大于等于  95的记录？</a:t>
            </a:r>
            <a:endParaRPr sz="1800">
              <a:latin typeface="Microsoft YaHei"/>
              <a:cs typeface="Microsoft YaHe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0" y="640080"/>
            <a:ext cx="2275332" cy="2247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46303" y="3409696"/>
            <a:ext cx="1298575" cy="735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latin typeface="Microsoft YaHei"/>
                <a:cs typeface="Microsoft YaHei"/>
              </a:rPr>
              <a:t>选</a:t>
            </a:r>
            <a:r>
              <a:rPr sz="2000" spc="5" dirty="0">
                <a:latin typeface="Microsoft YaHei"/>
                <a:cs typeface="Microsoft YaHei"/>
              </a:rPr>
              <a:t>择</a:t>
            </a:r>
            <a:r>
              <a:rPr sz="2000" dirty="0">
                <a:latin typeface="Microsoft YaHei"/>
                <a:cs typeface="Microsoft YaHei"/>
              </a:rPr>
              <a:t>方式：</a:t>
            </a:r>
            <a:endParaRPr sz="2000">
              <a:latin typeface="Microsoft YaHei"/>
              <a:cs typeface="Microsoft YaHei"/>
            </a:endParaRPr>
          </a:p>
          <a:p>
            <a:pPr marL="12700">
              <a:lnSpc>
                <a:spcPct val="100000"/>
              </a:lnSpc>
              <a:spcBef>
                <a:spcPts val="1135"/>
              </a:spcBef>
              <a:tabLst>
                <a:tab pos="354965" algn="l"/>
              </a:tabLst>
            </a:pPr>
            <a:r>
              <a:rPr sz="1800" spc="-5" dirty="0">
                <a:latin typeface="Arial"/>
                <a:cs typeface="Arial"/>
              </a:rPr>
              <a:t>•	</a:t>
            </a:r>
            <a:r>
              <a:rPr sz="1800" dirty="0">
                <a:latin typeface="Microsoft YaHei"/>
                <a:cs typeface="Microsoft YaHei"/>
              </a:rPr>
              <a:t>条件筛选</a:t>
            </a:r>
            <a:endParaRPr sz="1800">
              <a:latin typeface="Microsoft YaHei"/>
              <a:cs typeface="Microsoft YaHei"/>
            </a:endParaRPr>
          </a:p>
        </p:txBody>
      </p:sp>
    </p:spTree>
    <p:extLst>
      <p:ext uri="{BB962C8B-B14F-4D97-AF65-F5344CB8AC3E}">
        <p14:creationId xmlns:p14="http://schemas.microsoft.com/office/powerpoint/2010/main" val="17879101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81200" y="2647950"/>
            <a:ext cx="4644390" cy="0"/>
          </a:xfrm>
          <a:custGeom>
            <a:avLst/>
            <a:gdLst/>
            <a:ahLst/>
            <a:cxnLst/>
            <a:rect l="l" t="t" r="r" b="b"/>
            <a:pathLst>
              <a:path w="4644390">
                <a:moveTo>
                  <a:pt x="0" y="0"/>
                </a:moveTo>
                <a:lnTo>
                  <a:pt x="4644009" y="0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124200" y="2724149"/>
            <a:ext cx="3072765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zh-CN" altLang="en-US" sz="2800" b="1" spc="-5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YaHei"/>
              </a:rPr>
              <a:t>简单统计与</a:t>
            </a:r>
            <a:r>
              <a:rPr lang="zh-CN" altLang="en-US" sz="2800" b="1" spc="-5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YaHei"/>
              </a:rPr>
              <a:t>处理</a:t>
            </a:r>
            <a:endParaRPr sz="28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Microsoft YaHe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19400" y="2038350"/>
            <a:ext cx="324516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roadway"/>
              </a:rPr>
              <a:t>Python</a:t>
            </a:r>
            <a:r>
              <a:rPr lang="zh-CN" altLang="en-US" sz="28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roadway"/>
              </a:rPr>
              <a:t>大</a:t>
            </a:r>
            <a:r>
              <a:rPr sz="2800" b="1" dirty="0" err="1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YaHei"/>
              </a:rPr>
              <a:t>数据</a:t>
            </a:r>
            <a:r>
              <a:rPr lang="zh-CN" altLang="en-US" sz="28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YaHei"/>
              </a:rPr>
              <a:t>编程</a:t>
            </a:r>
            <a:endParaRPr sz="28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Microsoft YaHei"/>
            </a:endParaRPr>
          </a:p>
        </p:txBody>
      </p:sp>
    </p:spTree>
    <p:extLst>
      <p:ext uri="{BB962C8B-B14F-4D97-AF65-F5344CB8AC3E}">
        <p14:creationId xmlns:p14="http://schemas.microsoft.com/office/powerpoint/2010/main" val="38806969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7537" y="1041653"/>
            <a:ext cx="2592705" cy="2440940"/>
          </a:xfrm>
          <a:custGeom>
            <a:avLst/>
            <a:gdLst/>
            <a:ahLst/>
            <a:cxnLst/>
            <a:rect l="l" t="t" r="r" b="b"/>
            <a:pathLst>
              <a:path w="2592705" h="2440940">
                <a:moveTo>
                  <a:pt x="0" y="2440940"/>
                </a:moveTo>
                <a:lnTo>
                  <a:pt x="2592324" y="2440940"/>
                </a:lnTo>
                <a:lnTo>
                  <a:pt x="2592324" y="0"/>
                </a:lnTo>
                <a:lnTo>
                  <a:pt x="0" y="0"/>
                </a:lnTo>
                <a:lnTo>
                  <a:pt x="0" y="244094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87475">
              <a:lnSpc>
                <a:spcPct val="100000"/>
              </a:lnSpc>
            </a:pPr>
            <a:r>
              <a:rPr spc="-5" dirty="0"/>
              <a:t>简单统计与筛选</a:t>
            </a:r>
          </a:p>
        </p:txBody>
      </p:sp>
      <p:sp>
        <p:nvSpPr>
          <p:cNvPr id="4" name="object 4"/>
          <p:cNvSpPr/>
          <p:nvPr/>
        </p:nvSpPr>
        <p:spPr>
          <a:xfrm>
            <a:off x="3391661" y="1059561"/>
            <a:ext cx="5069205" cy="3312795"/>
          </a:xfrm>
          <a:custGeom>
            <a:avLst/>
            <a:gdLst/>
            <a:ahLst/>
            <a:cxnLst/>
            <a:rect l="l" t="t" r="r" b="b"/>
            <a:pathLst>
              <a:path w="5069205" h="3312795">
                <a:moveTo>
                  <a:pt x="0" y="0"/>
                </a:moveTo>
                <a:lnTo>
                  <a:pt x="0" y="3312388"/>
                </a:lnTo>
                <a:lnTo>
                  <a:pt x="5068823" y="3312388"/>
                </a:lnTo>
              </a:path>
            </a:pathLst>
          </a:custGeom>
          <a:ln w="9525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470909" y="2670936"/>
            <a:ext cx="4639310" cy="1396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587625" algn="l"/>
              </a:tabLst>
            </a:pPr>
            <a:r>
              <a:rPr sz="1800" dirty="0">
                <a:solidFill>
                  <a:srgbClr val="006FC0"/>
                </a:solidFill>
                <a:latin typeface="Calibri"/>
                <a:cs typeface="Calibri"/>
              </a:rPr>
              <a:t>1	</a:t>
            </a:r>
            <a:r>
              <a:rPr sz="1800" spc="-5" dirty="0">
                <a:solidFill>
                  <a:srgbClr val="006FC0"/>
                </a:solidFill>
                <a:latin typeface="Calibri"/>
                <a:cs typeface="Calibri"/>
              </a:rPr>
              <a:t>The Boeing </a:t>
            </a:r>
            <a:r>
              <a:rPr sz="1800" spc="-10" dirty="0">
                <a:solidFill>
                  <a:srgbClr val="006FC0"/>
                </a:solidFill>
                <a:latin typeface="Calibri"/>
                <a:cs typeface="Calibri"/>
              </a:rPr>
              <a:t>Company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1697355" algn="l"/>
              </a:tabLst>
            </a:pPr>
            <a:r>
              <a:rPr sz="1800" dirty="0">
                <a:solidFill>
                  <a:srgbClr val="006FC0"/>
                </a:solidFill>
                <a:latin typeface="Calibri"/>
                <a:cs typeface="Calibri"/>
              </a:rPr>
              <a:t>8	</a:t>
            </a:r>
            <a:r>
              <a:rPr sz="1800" spc="-5" dirty="0">
                <a:solidFill>
                  <a:srgbClr val="006FC0"/>
                </a:solidFill>
                <a:latin typeface="Calibri"/>
                <a:cs typeface="Calibri"/>
              </a:rPr>
              <a:t>The </a:t>
            </a:r>
            <a:r>
              <a:rPr sz="1800" dirty="0">
                <a:solidFill>
                  <a:srgbClr val="006FC0"/>
                </a:solidFill>
                <a:latin typeface="Calibri"/>
                <a:cs typeface="Calibri"/>
              </a:rPr>
              <a:t>Goldman </a:t>
            </a:r>
            <a:r>
              <a:rPr sz="1800" spc="-5" dirty="0">
                <a:solidFill>
                  <a:srgbClr val="006FC0"/>
                </a:solidFill>
                <a:latin typeface="Calibri"/>
                <a:cs typeface="Calibri"/>
              </a:rPr>
              <a:t>Sachs </a:t>
            </a:r>
            <a:r>
              <a:rPr sz="1800" spc="-10" dirty="0">
                <a:solidFill>
                  <a:srgbClr val="006FC0"/>
                </a:solidFill>
                <a:latin typeface="Calibri"/>
                <a:cs typeface="Calibri"/>
              </a:rPr>
              <a:t>Group,</a:t>
            </a:r>
            <a:r>
              <a:rPr sz="1800" spc="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6FC0"/>
                </a:solidFill>
                <a:latin typeface="Calibri"/>
                <a:cs typeface="Calibri"/>
              </a:rPr>
              <a:t>Inc.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453390" algn="l"/>
              </a:tabLst>
            </a:pPr>
            <a:r>
              <a:rPr sz="1800" dirty="0">
                <a:solidFill>
                  <a:srgbClr val="006FC0"/>
                </a:solidFill>
                <a:latin typeface="Calibri"/>
                <a:cs typeface="Calibri"/>
              </a:rPr>
              <a:t>10	</a:t>
            </a:r>
            <a:r>
              <a:rPr sz="1800" spc="-10" dirty="0">
                <a:solidFill>
                  <a:srgbClr val="006FC0"/>
                </a:solidFill>
                <a:latin typeface="Calibri"/>
                <a:cs typeface="Calibri"/>
              </a:rPr>
              <a:t>International </a:t>
            </a:r>
            <a:r>
              <a:rPr sz="1800" spc="-5" dirty="0">
                <a:solidFill>
                  <a:srgbClr val="006FC0"/>
                </a:solidFill>
                <a:latin typeface="Calibri"/>
                <a:cs typeface="Calibri"/>
              </a:rPr>
              <a:t>Business Machines</a:t>
            </a:r>
            <a:r>
              <a:rPr sz="1800" spc="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6FC0"/>
                </a:solidFill>
                <a:latin typeface="Calibri"/>
                <a:cs typeface="Calibri"/>
              </a:rPr>
              <a:t>Corporation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3388360" algn="l"/>
              </a:tabLst>
            </a:pPr>
            <a:r>
              <a:rPr sz="1800" dirty="0">
                <a:solidFill>
                  <a:srgbClr val="006FC0"/>
                </a:solidFill>
                <a:latin typeface="Calibri"/>
                <a:cs typeface="Calibri"/>
              </a:rPr>
              <a:t>16	3M</a:t>
            </a:r>
            <a:r>
              <a:rPr sz="1800" spc="-8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6FC0"/>
                </a:solidFill>
                <a:latin typeface="Calibri"/>
                <a:cs typeface="Calibri"/>
              </a:rPr>
              <a:t>Company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3859529" algn="l"/>
              </a:tabLst>
            </a:pPr>
            <a:r>
              <a:rPr sz="1800" dirty="0">
                <a:solidFill>
                  <a:srgbClr val="006FC0"/>
                </a:solidFill>
                <a:latin typeface="Calibri"/>
                <a:cs typeface="Calibri"/>
              </a:rPr>
              <a:t>26	</a:t>
            </a:r>
            <a:r>
              <a:rPr sz="1800" spc="-5" dirty="0">
                <a:solidFill>
                  <a:srgbClr val="006FC0"/>
                </a:solidFill>
                <a:latin typeface="Calibri"/>
                <a:cs typeface="Calibri"/>
              </a:rPr>
              <a:t>Visa</a:t>
            </a:r>
            <a:r>
              <a:rPr sz="1800" spc="-8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6FC0"/>
                </a:solidFill>
                <a:latin typeface="Calibri"/>
                <a:cs typeface="Calibri"/>
              </a:rPr>
              <a:t>Inc.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70909" y="4042867"/>
            <a:ext cx="2561590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006FC0"/>
                </a:solidFill>
                <a:latin typeface="Calibri"/>
                <a:cs typeface="Calibri"/>
              </a:rPr>
              <a:t>Name: </a:t>
            </a:r>
            <a:r>
              <a:rPr sz="1800" spc="-5" dirty="0">
                <a:solidFill>
                  <a:srgbClr val="006FC0"/>
                </a:solidFill>
                <a:latin typeface="Calibri"/>
                <a:cs typeface="Calibri"/>
              </a:rPr>
              <a:t>name, dtype:</a:t>
            </a:r>
            <a:r>
              <a:rPr sz="1800" spc="-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6FC0"/>
                </a:solidFill>
                <a:latin typeface="Calibri"/>
                <a:cs typeface="Calibri"/>
              </a:rPr>
              <a:t>object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560990" y="1072897"/>
            <a:ext cx="720090" cy="425450"/>
          </a:xfrm>
          <a:custGeom>
            <a:avLst/>
            <a:gdLst/>
            <a:ahLst/>
            <a:cxnLst/>
            <a:rect l="l" t="t" r="r" b="b"/>
            <a:pathLst>
              <a:path w="720089" h="425450">
                <a:moveTo>
                  <a:pt x="210020" y="424940"/>
                </a:moveTo>
                <a:lnTo>
                  <a:pt x="183096" y="353312"/>
                </a:lnTo>
                <a:lnTo>
                  <a:pt x="129604" y="333960"/>
                </a:lnTo>
                <a:lnTo>
                  <a:pt x="84787" y="310594"/>
                </a:lnTo>
                <a:lnTo>
                  <a:pt x="49031" y="283941"/>
                </a:lnTo>
                <a:lnTo>
                  <a:pt x="22723" y="254730"/>
                </a:lnTo>
                <a:lnTo>
                  <a:pt x="6251" y="223688"/>
                </a:lnTo>
                <a:lnTo>
                  <a:pt x="0" y="191542"/>
                </a:lnTo>
                <a:lnTo>
                  <a:pt x="4357" y="159019"/>
                </a:lnTo>
                <a:lnTo>
                  <a:pt x="46444" y="95756"/>
                </a:lnTo>
                <a:lnTo>
                  <a:pt x="110851" y="52146"/>
                </a:lnTo>
                <a:lnTo>
                  <a:pt x="150217" y="34998"/>
                </a:lnTo>
                <a:lnTo>
                  <a:pt x="193347" y="21100"/>
                </a:lnTo>
                <a:lnTo>
                  <a:pt x="239482" y="10561"/>
                </a:lnTo>
                <a:lnTo>
                  <a:pt x="287863" y="3491"/>
                </a:lnTo>
                <a:lnTo>
                  <a:pt x="337733" y="0"/>
                </a:lnTo>
                <a:lnTo>
                  <a:pt x="388331" y="195"/>
                </a:lnTo>
                <a:lnTo>
                  <a:pt x="438901" y="4188"/>
                </a:lnTo>
                <a:lnTo>
                  <a:pt x="488682" y="12086"/>
                </a:lnTo>
                <a:lnTo>
                  <a:pt x="536918" y="24001"/>
                </a:lnTo>
                <a:lnTo>
                  <a:pt x="590443" y="43353"/>
                </a:lnTo>
                <a:lnTo>
                  <a:pt x="635278" y="66719"/>
                </a:lnTo>
                <a:lnTo>
                  <a:pt x="671039" y="93371"/>
                </a:lnTo>
                <a:lnTo>
                  <a:pt x="697343" y="122582"/>
                </a:lnTo>
                <a:lnTo>
                  <a:pt x="720042" y="185770"/>
                </a:lnTo>
                <a:lnTo>
                  <a:pt x="715672" y="218293"/>
                </a:lnTo>
                <a:lnTo>
                  <a:pt x="673570" y="281557"/>
                </a:lnTo>
                <a:lnTo>
                  <a:pt x="643352" y="305281"/>
                </a:lnTo>
                <a:lnTo>
                  <a:pt x="607327" y="326021"/>
                </a:lnTo>
                <a:lnTo>
                  <a:pt x="566284" y="343567"/>
                </a:lnTo>
                <a:lnTo>
                  <a:pt x="521011" y="357709"/>
                </a:lnTo>
                <a:lnTo>
                  <a:pt x="472297" y="368238"/>
                </a:lnTo>
                <a:lnTo>
                  <a:pt x="420931" y="374943"/>
                </a:lnTo>
                <a:lnTo>
                  <a:pt x="367702" y="377616"/>
                </a:lnTo>
                <a:lnTo>
                  <a:pt x="313398" y="376045"/>
                </a:lnTo>
                <a:lnTo>
                  <a:pt x="210020" y="424940"/>
                </a:lnTo>
                <a:close/>
              </a:path>
            </a:pathLst>
          </a:custGeom>
          <a:ln w="19050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470909" y="1059179"/>
            <a:ext cx="3519170" cy="1636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0350">
              <a:lnSpc>
                <a:spcPct val="100000"/>
              </a:lnSpc>
            </a:pPr>
            <a:r>
              <a:rPr sz="2400" b="1" spc="5" dirty="0">
                <a:solidFill>
                  <a:srgbClr val="F79546"/>
                </a:solidFill>
                <a:latin typeface="Calibri"/>
                <a:cs typeface="Calibri"/>
              </a:rPr>
              <a:t>S</a:t>
            </a:r>
            <a:r>
              <a:rPr sz="800" spc="-5" dirty="0">
                <a:solidFill>
                  <a:srgbClr val="F79546"/>
                </a:solidFill>
                <a:latin typeface="Calibri"/>
                <a:cs typeface="Calibri"/>
              </a:rPr>
              <a:t>ou</a:t>
            </a:r>
            <a:r>
              <a:rPr sz="800" spc="-10" dirty="0">
                <a:solidFill>
                  <a:srgbClr val="F79546"/>
                </a:solidFill>
                <a:latin typeface="Calibri"/>
                <a:cs typeface="Calibri"/>
              </a:rPr>
              <a:t>r</a:t>
            </a:r>
            <a:r>
              <a:rPr sz="800" spc="-5" dirty="0">
                <a:solidFill>
                  <a:srgbClr val="F79546"/>
                </a:solidFill>
                <a:latin typeface="Calibri"/>
                <a:cs typeface="Calibri"/>
              </a:rPr>
              <a:t>c</a:t>
            </a:r>
            <a:r>
              <a:rPr sz="800" dirty="0">
                <a:solidFill>
                  <a:srgbClr val="F79546"/>
                </a:solidFill>
                <a:latin typeface="Calibri"/>
                <a:cs typeface="Calibri"/>
              </a:rPr>
              <a:t>e</a:t>
            </a:r>
            <a:endParaRPr sz="800">
              <a:latin typeface="Calibri"/>
              <a:cs typeface="Calibri"/>
            </a:endParaRPr>
          </a:p>
          <a:p>
            <a:pPr marL="12700" marR="59055">
              <a:lnSpc>
                <a:spcPct val="100000"/>
              </a:lnSpc>
              <a:spcBef>
                <a:spcPts val="1170"/>
              </a:spcBef>
              <a:tabLst>
                <a:tab pos="1038225" algn="l"/>
              </a:tabLst>
            </a:pPr>
            <a:r>
              <a:rPr sz="1800" dirty="0">
                <a:latin typeface="Calibri"/>
                <a:cs typeface="Calibri"/>
              </a:rPr>
              <a:t>&gt;&gt;&gt; </a:t>
            </a:r>
            <a:r>
              <a:rPr sz="1800" spc="-15" dirty="0">
                <a:latin typeface="Calibri"/>
                <a:cs typeface="Calibri"/>
              </a:rPr>
              <a:t>djidf.mean(columns </a:t>
            </a:r>
            <a:r>
              <a:rPr sz="1800" dirty="0">
                <a:latin typeface="Calibri"/>
                <a:cs typeface="Calibri"/>
              </a:rPr>
              <a:t>= </a:t>
            </a:r>
            <a:r>
              <a:rPr sz="1800" spc="-10" dirty="0">
                <a:solidFill>
                  <a:srgbClr val="9BBA58"/>
                </a:solidFill>
                <a:latin typeface="Calibri"/>
                <a:cs typeface="Calibri"/>
              </a:rPr>
              <a:t>'lasttrade'</a:t>
            </a:r>
            <a:r>
              <a:rPr sz="1800" spc="-10" dirty="0">
                <a:latin typeface="Calibri"/>
                <a:cs typeface="Calibri"/>
              </a:rPr>
              <a:t>)  </a:t>
            </a:r>
            <a:r>
              <a:rPr sz="1800" spc="-15" dirty="0">
                <a:solidFill>
                  <a:srgbClr val="006FC0"/>
                </a:solidFill>
                <a:latin typeface="Calibri"/>
                <a:cs typeface="Calibri"/>
              </a:rPr>
              <a:t>lasttrade	</a:t>
            </a:r>
            <a:r>
              <a:rPr sz="1800" dirty="0">
                <a:solidFill>
                  <a:srgbClr val="006FC0"/>
                </a:solidFill>
                <a:latin typeface="Calibri"/>
                <a:cs typeface="Calibri"/>
              </a:rPr>
              <a:t>91.533667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006FC0"/>
                </a:solidFill>
                <a:latin typeface="Calibri"/>
                <a:cs typeface="Calibri"/>
              </a:rPr>
              <a:t>dtype:</a:t>
            </a:r>
            <a:r>
              <a:rPr sz="1800" spc="-6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6FC0"/>
                </a:solidFill>
                <a:latin typeface="Calibri"/>
                <a:cs typeface="Calibri"/>
              </a:rPr>
              <a:t>float64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&gt;&gt;&gt; </a:t>
            </a:r>
            <a:r>
              <a:rPr sz="1800" spc="-15" dirty="0">
                <a:latin typeface="Calibri"/>
                <a:cs typeface="Calibri"/>
              </a:rPr>
              <a:t>djidf[djidf.lasttrade </a:t>
            </a:r>
            <a:r>
              <a:rPr sz="1800" dirty="0">
                <a:latin typeface="Calibri"/>
                <a:cs typeface="Calibri"/>
              </a:rPr>
              <a:t>&gt;=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120].name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67537" y="1041653"/>
            <a:ext cx="2592705" cy="2440940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739140" marR="205104">
              <a:lnSpc>
                <a:spcPct val="120000"/>
              </a:lnSpc>
              <a:spcBef>
                <a:spcPts val="245"/>
              </a:spcBef>
            </a:pPr>
            <a:r>
              <a:rPr sz="1800" dirty="0">
                <a:solidFill>
                  <a:srgbClr val="F79546"/>
                </a:solidFill>
                <a:latin typeface="Microsoft YaHei"/>
                <a:cs typeface="Microsoft YaHei"/>
              </a:rPr>
              <a:t>求道琼斯工业股  </a:t>
            </a:r>
            <a:r>
              <a:rPr sz="1800" spc="-5" dirty="0">
                <a:solidFill>
                  <a:srgbClr val="F79546"/>
                </a:solidFill>
                <a:latin typeface="Microsoft YaHei"/>
                <a:cs typeface="Microsoft YaHei"/>
              </a:rPr>
              <a:t>中30只股票最近  </a:t>
            </a:r>
            <a:r>
              <a:rPr sz="1800" dirty="0">
                <a:solidFill>
                  <a:srgbClr val="F79546"/>
                </a:solidFill>
                <a:latin typeface="Microsoft YaHei"/>
                <a:cs typeface="Microsoft YaHei"/>
              </a:rPr>
              <a:t>一次成交价的平  均值？股票最近  一次成交价大于  </a:t>
            </a:r>
            <a:r>
              <a:rPr sz="1800" spc="-5" dirty="0">
                <a:solidFill>
                  <a:srgbClr val="F79546"/>
                </a:solidFill>
                <a:latin typeface="Microsoft YaHei"/>
                <a:cs typeface="Microsoft YaHei"/>
              </a:rPr>
              <a:t>等于120的公司  </a:t>
            </a:r>
            <a:r>
              <a:rPr sz="1800" dirty="0">
                <a:solidFill>
                  <a:srgbClr val="F79546"/>
                </a:solidFill>
                <a:latin typeface="Microsoft YaHei"/>
                <a:cs typeface="Microsoft YaHei"/>
              </a:rPr>
              <a:t>名？</a:t>
            </a:r>
            <a:endParaRPr sz="1800">
              <a:latin typeface="Microsoft YaHei"/>
              <a:cs typeface="Microsoft YaHe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0" y="711708"/>
            <a:ext cx="2275332" cy="2247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966153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7537" y="2590012"/>
            <a:ext cx="2592705" cy="1422400"/>
          </a:xfrm>
          <a:custGeom>
            <a:avLst/>
            <a:gdLst/>
            <a:ahLst/>
            <a:cxnLst/>
            <a:rect l="l" t="t" r="r" b="b"/>
            <a:pathLst>
              <a:path w="2592705" h="1422400">
                <a:moveTo>
                  <a:pt x="0" y="1421892"/>
                </a:moveTo>
                <a:lnTo>
                  <a:pt x="2592324" y="1421892"/>
                </a:lnTo>
                <a:lnTo>
                  <a:pt x="2592324" y="0"/>
                </a:lnTo>
                <a:lnTo>
                  <a:pt x="0" y="0"/>
                </a:lnTo>
                <a:lnTo>
                  <a:pt x="0" y="1421892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67537" y="1030579"/>
            <a:ext cx="2592705" cy="1143635"/>
          </a:xfrm>
          <a:custGeom>
            <a:avLst/>
            <a:gdLst/>
            <a:ahLst/>
            <a:cxnLst/>
            <a:rect l="l" t="t" r="r" b="b"/>
            <a:pathLst>
              <a:path w="2592705" h="1143635">
                <a:moveTo>
                  <a:pt x="0" y="1143533"/>
                </a:moveTo>
                <a:lnTo>
                  <a:pt x="2592324" y="1143533"/>
                </a:lnTo>
                <a:lnTo>
                  <a:pt x="2592324" y="0"/>
                </a:lnTo>
                <a:lnTo>
                  <a:pt x="0" y="0"/>
                </a:lnTo>
                <a:lnTo>
                  <a:pt x="0" y="1143533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87475">
              <a:lnSpc>
                <a:spcPct val="100000"/>
              </a:lnSpc>
            </a:pPr>
            <a:r>
              <a:rPr spc="-5" dirty="0"/>
              <a:t>简单统计与筛选</a:t>
            </a:r>
          </a:p>
        </p:txBody>
      </p:sp>
      <p:sp>
        <p:nvSpPr>
          <p:cNvPr id="5" name="object 5"/>
          <p:cNvSpPr/>
          <p:nvPr/>
        </p:nvSpPr>
        <p:spPr>
          <a:xfrm>
            <a:off x="3347846" y="1062100"/>
            <a:ext cx="5213350" cy="1437640"/>
          </a:xfrm>
          <a:custGeom>
            <a:avLst/>
            <a:gdLst/>
            <a:ahLst/>
            <a:cxnLst/>
            <a:rect l="l" t="t" r="r" b="b"/>
            <a:pathLst>
              <a:path w="5213350" h="1437639">
                <a:moveTo>
                  <a:pt x="0" y="0"/>
                </a:moveTo>
                <a:lnTo>
                  <a:pt x="0" y="1437640"/>
                </a:lnTo>
                <a:lnTo>
                  <a:pt x="5212842" y="1437640"/>
                </a:lnTo>
              </a:path>
            </a:pathLst>
          </a:custGeom>
          <a:ln w="9525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487806" y="1077792"/>
            <a:ext cx="679450" cy="425450"/>
          </a:xfrm>
          <a:custGeom>
            <a:avLst/>
            <a:gdLst/>
            <a:ahLst/>
            <a:cxnLst/>
            <a:rect l="l" t="t" r="r" b="b"/>
            <a:pathLst>
              <a:path w="679450" h="425450">
                <a:moveTo>
                  <a:pt x="197733" y="425125"/>
                </a:moveTo>
                <a:lnTo>
                  <a:pt x="172206" y="353497"/>
                </a:lnTo>
                <a:lnTo>
                  <a:pt x="115822" y="331435"/>
                </a:lnTo>
                <a:lnTo>
                  <a:pt x="69888" y="304416"/>
                </a:lnTo>
                <a:lnTo>
                  <a:pt x="34925" y="273474"/>
                </a:lnTo>
                <a:lnTo>
                  <a:pt x="11456" y="239642"/>
                </a:lnTo>
                <a:lnTo>
                  <a:pt x="0" y="203952"/>
                </a:lnTo>
                <a:lnTo>
                  <a:pt x="1078" y="167438"/>
                </a:lnTo>
                <a:lnTo>
                  <a:pt x="15211" y="131133"/>
                </a:lnTo>
                <a:lnTo>
                  <a:pt x="42920" y="96068"/>
                </a:lnTo>
                <a:lnTo>
                  <a:pt x="73991" y="70577"/>
                </a:lnTo>
                <a:lnTo>
                  <a:pt x="111019" y="48762"/>
                </a:lnTo>
                <a:lnTo>
                  <a:pt x="153049" y="30771"/>
                </a:lnTo>
                <a:lnTo>
                  <a:pt x="199126" y="16751"/>
                </a:lnTo>
                <a:lnTo>
                  <a:pt x="248295" y="6851"/>
                </a:lnTo>
                <a:lnTo>
                  <a:pt x="299601" y="1218"/>
                </a:lnTo>
                <a:lnTo>
                  <a:pt x="352090" y="0"/>
                </a:lnTo>
                <a:lnTo>
                  <a:pt x="404807" y="3344"/>
                </a:lnTo>
                <a:lnTo>
                  <a:pt x="456797" y="11400"/>
                </a:lnTo>
                <a:lnTo>
                  <a:pt x="507105" y="24313"/>
                </a:lnTo>
                <a:lnTo>
                  <a:pt x="563526" y="46381"/>
                </a:lnTo>
                <a:lnTo>
                  <a:pt x="609477" y="73413"/>
                </a:lnTo>
                <a:lnTo>
                  <a:pt x="644441" y="104370"/>
                </a:lnTo>
                <a:lnTo>
                  <a:pt x="667903" y="138217"/>
                </a:lnTo>
                <a:lnTo>
                  <a:pt x="679345" y="173914"/>
                </a:lnTo>
                <a:lnTo>
                  <a:pt x="678251" y="210426"/>
                </a:lnTo>
                <a:lnTo>
                  <a:pt x="664106" y="246714"/>
                </a:lnTo>
                <a:lnTo>
                  <a:pt x="636391" y="281742"/>
                </a:lnTo>
                <a:lnTo>
                  <a:pt x="603267" y="308657"/>
                </a:lnTo>
                <a:lnTo>
                  <a:pt x="563096" y="331613"/>
                </a:lnTo>
                <a:lnTo>
                  <a:pt x="516996" y="350306"/>
                </a:lnTo>
                <a:lnTo>
                  <a:pt x="466084" y="364431"/>
                </a:lnTo>
                <a:lnTo>
                  <a:pt x="411477" y="373684"/>
                </a:lnTo>
                <a:lnTo>
                  <a:pt x="354293" y="377761"/>
                </a:lnTo>
                <a:lnTo>
                  <a:pt x="295650" y="376357"/>
                </a:lnTo>
                <a:lnTo>
                  <a:pt x="197733" y="425125"/>
                </a:lnTo>
                <a:close/>
              </a:path>
            </a:pathLst>
          </a:custGeom>
          <a:ln w="19050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427221" y="1064386"/>
            <a:ext cx="4198620" cy="1459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0185">
              <a:lnSpc>
                <a:spcPct val="100000"/>
              </a:lnSpc>
            </a:pPr>
            <a:r>
              <a:rPr sz="2400" b="1" spc="5" dirty="0">
                <a:solidFill>
                  <a:srgbClr val="F79546"/>
                </a:solidFill>
                <a:latin typeface="Calibri"/>
                <a:cs typeface="Calibri"/>
              </a:rPr>
              <a:t>S</a:t>
            </a:r>
            <a:r>
              <a:rPr sz="800" spc="-5" dirty="0">
                <a:solidFill>
                  <a:srgbClr val="F79546"/>
                </a:solidFill>
                <a:latin typeface="Calibri"/>
                <a:cs typeface="Calibri"/>
              </a:rPr>
              <a:t>ou</a:t>
            </a:r>
            <a:r>
              <a:rPr sz="800" spc="-10" dirty="0">
                <a:solidFill>
                  <a:srgbClr val="F79546"/>
                </a:solidFill>
                <a:latin typeface="Calibri"/>
                <a:cs typeface="Calibri"/>
              </a:rPr>
              <a:t>r</a:t>
            </a:r>
            <a:r>
              <a:rPr sz="800" spc="-5" dirty="0">
                <a:solidFill>
                  <a:srgbClr val="F79546"/>
                </a:solidFill>
                <a:latin typeface="Calibri"/>
                <a:cs typeface="Calibri"/>
              </a:rPr>
              <a:t>c</a:t>
            </a:r>
            <a:r>
              <a:rPr sz="800" dirty="0">
                <a:solidFill>
                  <a:srgbClr val="F79546"/>
                </a:solidFill>
                <a:latin typeface="Calibri"/>
                <a:cs typeface="Calibri"/>
              </a:rPr>
              <a:t>e</a:t>
            </a:r>
            <a:endParaRPr sz="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sz="1600" spc="-5" dirty="0">
                <a:latin typeface="Calibri"/>
                <a:cs typeface="Calibri"/>
              </a:rPr>
              <a:t>&gt;&gt;&gt; </a:t>
            </a:r>
            <a:r>
              <a:rPr sz="1600" spc="-10" dirty="0">
                <a:solidFill>
                  <a:srgbClr val="6F2F9F"/>
                </a:solidFill>
                <a:latin typeface="Calibri"/>
                <a:cs typeface="Calibri"/>
              </a:rPr>
              <a:t>len</a:t>
            </a:r>
            <a:r>
              <a:rPr sz="1600" spc="-10" dirty="0">
                <a:latin typeface="Calibri"/>
                <a:cs typeface="Calibri"/>
              </a:rPr>
              <a:t>(quotesdf[quotesdf.close </a:t>
            </a:r>
            <a:r>
              <a:rPr sz="1600" spc="-5" dirty="0">
                <a:latin typeface="Calibri"/>
                <a:cs typeface="Calibri"/>
              </a:rPr>
              <a:t>&gt;</a:t>
            </a:r>
            <a:r>
              <a:rPr sz="1600" spc="7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quotesdf.open])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006FC0"/>
                </a:solidFill>
                <a:latin typeface="Calibri"/>
                <a:cs typeface="Calibri"/>
              </a:rPr>
              <a:t>131</a:t>
            </a:r>
            <a:endParaRPr sz="1600">
              <a:latin typeface="Calibri"/>
              <a:cs typeface="Calibri"/>
            </a:endParaRPr>
          </a:p>
          <a:p>
            <a:pPr marL="12700" marR="2341880">
              <a:lnSpc>
                <a:spcPct val="100000"/>
              </a:lnSpc>
            </a:pPr>
            <a:r>
              <a:rPr sz="1600" spc="-10" dirty="0">
                <a:latin typeface="Calibri"/>
                <a:cs typeface="Calibri"/>
              </a:rPr>
              <a:t>&gt;&gt;&gt; </a:t>
            </a:r>
            <a:r>
              <a:rPr sz="1600" spc="-5" dirty="0">
                <a:solidFill>
                  <a:srgbClr val="6F2F9F"/>
                </a:solidFill>
                <a:latin typeface="Calibri"/>
                <a:cs typeface="Calibri"/>
              </a:rPr>
              <a:t>len</a:t>
            </a:r>
            <a:r>
              <a:rPr sz="1600" spc="-5" dirty="0">
                <a:latin typeface="Calibri"/>
                <a:cs typeface="Calibri"/>
              </a:rPr>
              <a:t>(quotesdf)-131  </a:t>
            </a:r>
            <a:r>
              <a:rPr sz="1600" spc="-10" dirty="0">
                <a:solidFill>
                  <a:srgbClr val="006FC0"/>
                </a:solidFill>
                <a:latin typeface="Calibri"/>
                <a:cs typeface="Calibri"/>
              </a:rPr>
              <a:t>120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67537" y="1030579"/>
            <a:ext cx="2592705" cy="1143635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739140" marR="15875">
              <a:lnSpc>
                <a:spcPct val="120000"/>
              </a:lnSpc>
              <a:spcBef>
                <a:spcPts val="500"/>
              </a:spcBef>
            </a:pPr>
            <a:r>
              <a:rPr sz="1800" dirty="0">
                <a:solidFill>
                  <a:srgbClr val="F79546"/>
                </a:solidFill>
                <a:latin typeface="Microsoft YaHei"/>
                <a:cs typeface="Microsoft YaHei"/>
              </a:rPr>
              <a:t>统计美国运通公  司近一年股票涨  </a:t>
            </a:r>
            <a:r>
              <a:rPr sz="1800" spc="-5" dirty="0">
                <a:solidFill>
                  <a:srgbClr val="F79546"/>
                </a:solidFill>
                <a:latin typeface="Microsoft YaHei"/>
                <a:cs typeface="Microsoft YaHei"/>
              </a:rPr>
              <a:t>和跌分别的天数？</a:t>
            </a:r>
            <a:endParaRPr sz="1800">
              <a:latin typeface="Microsoft YaHei"/>
              <a:cs typeface="Microsoft YaHe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0" y="681227"/>
            <a:ext cx="2261616" cy="2247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194612" y="2599943"/>
            <a:ext cx="1626235" cy="1329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20000"/>
              </a:lnSpc>
            </a:pPr>
            <a:r>
              <a:rPr sz="1800" dirty="0">
                <a:solidFill>
                  <a:srgbClr val="F79546"/>
                </a:solidFill>
                <a:latin typeface="Microsoft YaHei"/>
                <a:cs typeface="Microsoft YaHei"/>
              </a:rPr>
              <a:t>统计美国运通公  </a:t>
            </a:r>
            <a:r>
              <a:rPr sz="1800" spc="-5" dirty="0">
                <a:solidFill>
                  <a:srgbClr val="F79546"/>
                </a:solidFill>
                <a:latin typeface="Microsoft YaHei"/>
                <a:cs typeface="Microsoft YaHei"/>
              </a:rPr>
              <a:t>司近一年相邻两  </a:t>
            </a:r>
            <a:r>
              <a:rPr sz="1800" dirty="0">
                <a:solidFill>
                  <a:srgbClr val="F79546"/>
                </a:solidFill>
                <a:latin typeface="Microsoft YaHei"/>
                <a:cs typeface="Microsoft YaHei"/>
              </a:rPr>
              <a:t>天收盘价的涨跌  情况？</a:t>
            </a:r>
            <a:endParaRPr sz="1800">
              <a:latin typeface="Microsoft YaHei"/>
              <a:cs typeface="Microsoft YaHe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0" y="2240279"/>
            <a:ext cx="2261616" cy="2247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347846" y="2535808"/>
            <a:ext cx="5213350" cy="2196465"/>
          </a:xfrm>
          <a:custGeom>
            <a:avLst/>
            <a:gdLst/>
            <a:ahLst/>
            <a:cxnLst/>
            <a:rect l="l" t="t" r="r" b="b"/>
            <a:pathLst>
              <a:path w="5213350" h="2196465">
                <a:moveTo>
                  <a:pt x="0" y="0"/>
                </a:moveTo>
                <a:lnTo>
                  <a:pt x="0" y="2196172"/>
                </a:lnTo>
                <a:lnTo>
                  <a:pt x="5212842" y="2196172"/>
                </a:lnTo>
              </a:path>
            </a:pathLst>
          </a:custGeom>
          <a:ln w="9525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517213" y="2536135"/>
            <a:ext cx="720090" cy="425450"/>
          </a:xfrm>
          <a:custGeom>
            <a:avLst/>
            <a:gdLst/>
            <a:ahLst/>
            <a:cxnLst/>
            <a:rect l="l" t="t" r="r" b="b"/>
            <a:pathLst>
              <a:path w="720089" h="425450">
                <a:moveTo>
                  <a:pt x="337701" y="0"/>
                </a:moveTo>
                <a:lnTo>
                  <a:pt x="287838" y="3496"/>
                </a:lnTo>
                <a:lnTo>
                  <a:pt x="239465" y="10574"/>
                </a:lnTo>
                <a:lnTo>
                  <a:pt x="193342" y="21124"/>
                </a:lnTo>
                <a:lnTo>
                  <a:pt x="150229" y="35034"/>
                </a:lnTo>
                <a:lnTo>
                  <a:pt x="110883" y="52192"/>
                </a:lnTo>
                <a:lnTo>
                  <a:pt x="76065" y="72489"/>
                </a:lnTo>
                <a:lnTo>
                  <a:pt x="19761" y="126900"/>
                </a:lnTo>
                <a:lnTo>
                  <a:pt x="0" y="191565"/>
                </a:lnTo>
                <a:lnTo>
                  <a:pt x="6235" y="223691"/>
                </a:lnTo>
                <a:lnTo>
                  <a:pt x="48998" y="283903"/>
                </a:lnTo>
                <a:lnTo>
                  <a:pt x="84750" y="310539"/>
                </a:lnTo>
                <a:lnTo>
                  <a:pt x="129567" y="333893"/>
                </a:lnTo>
                <a:lnTo>
                  <a:pt x="183058" y="353241"/>
                </a:lnTo>
                <a:lnTo>
                  <a:pt x="209982" y="424869"/>
                </a:lnTo>
                <a:lnTo>
                  <a:pt x="313487" y="376101"/>
                </a:lnTo>
                <a:lnTo>
                  <a:pt x="398077" y="376101"/>
                </a:lnTo>
                <a:lnTo>
                  <a:pt x="420947" y="374944"/>
                </a:lnTo>
                <a:lnTo>
                  <a:pt x="472291" y="368232"/>
                </a:lnTo>
                <a:lnTo>
                  <a:pt x="520989" y="357702"/>
                </a:lnTo>
                <a:lnTo>
                  <a:pt x="566253" y="343558"/>
                </a:lnTo>
                <a:lnTo>
                  <a:pt x="607292" y="326005"/>
                </a:lnTo>
                <a:lnTo>
                  <a:pt x="643315" y="305246"/>
                </a:lnTo>
                <a:lnTo>
                  <a:pt x="673532" y="281486"/>
                </a:lnTo>
                <a:lnTo>
                  <a:pt x="700304" y="250431"/>
                </a:lnTo>
                <a:lnTo>
                  <a:pt x="720061" y="185789"/>
                </a:lnTo>
                <a:lnTo>
                  <a:pt x="713820" y="153659"/>
                </a:lnTo>
                <a:lnTo>
                  <a:pt x="671030" y="93422"/>
                </a:lnTo>
                <a:lnTo>
                  <a:pt x="635255" y="66773"/>
                </a:lnTo>
                <a:lnTo>
                  <a:pt x="590410" y="43409"/>
                </a:lnTo>
                <a:lnTo>
                  <a:pt x="536880" y="24057"/>
                </a:lnTo>
                <a:lnTo>
                  <a:pt x="488645" y="12114"/>
                </a:lnTo>
                <a:lnTo>
                  <a:pt x="438864" y="4197"/>
                </a:lnTo>
                <a:lnTo>
                  <a:pt x="388296" y="196"/>
                </a:lnTo>
                <a:lnTo>
                  <a:pt x="337701" y="0"/>
                </a:lnTo>
                <a:close/>
              </a:path>
              <a:path w="720089" h="425450">
                <a:moveTo>
                  <a:pt x="398077" y="376101"/>
                </a:moveTo>
                <a:lnTo>
                  <a:pt x="313487" y="376101"/>
                </a:lnTo>
                <a:lnTo>
                  <a:pt x="367749" y="377635"/>
                </a:lnTo>
                <a:lnTo>
                  <a:pt x="398077" y="37610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517213" y="2536135"/>
            <a:ext cx="720090" cy="425450"/>
          </a:xfrm>
          <a:custGeom>
            <a:avLst/>
            <a:gdLst/>
            <a:ahLst/>
            <a:cxnLst/>
            <a:rect l="l" t="t" r="r" b="b"/>
            <a:pathLst>
              <a:path w="720089" h="425450">
                <a:moveTo>
                  <a:pt x="209982" y="424869"/>
                </a:moveTo>
                <a:lnTo>
                  <a:pt x="183058" y="353241"/>
                </a:lnTo>
                <a:lnTo>
                  <a:pt x="129567" y="333893"/>
                </a:lnTo>
                <a:lnTo>
                  <a:pt x="84750" y="310539"/>
                </a:lnTo>
                <a:lnTo>
                  <a:pt x="48998" y="283903"/>
                </a:lnTo>
                <a:lnTo>
                  <a:pt x="22697" y="254712"/>
                </a:lnTo>
                <a:lnTo>
                  <a:pt x="6235" y="223691"/>
                </a:lnTo>
                <a:lnTo>
                  <a:pt x="0" y="191565"/>
                </a:lnTo>
                <a:lnTo>
                  <a:pt x="4379" y="159060"/>
                </a:lnTo>
                <a:lnTo>
                  <a:pt x="46533" y="95812"/>
                </a:lnTo>
                <a:lnTo>
                  <a:pt x="110883" y="52192"/>
                </a:lnTo>
                <a:lnTo>
                  <a:pt x="150229" y="35034"/>
                </a:lnTo>
                <a:lnTo>
                  <a:pt x="193342" y="21124"/>
                </a:lnTo>
                <a:lnTo>
                  <a:pt x="239465" y="10574"/>
                </a:lnTo>
                <a:lnTo>
                  <a:pt x="287838" y="3496"/>
                </a:lnTo>
                <a:lnTo>
                  <a:pt x="337701" y="0"/>
                </a:lnTo>
                <a:lnTo>
                  <a:pt x="388296" y="196"/>
                </a:lnTo>
                <a:lnTo>
                  <a:pt x="438864" y="4197"/>
                </a:lnTo>
                <a:lnTo>
                  <a:pt x="488645" y="12114"/>
                </a:lnTo>
                <a:lnTo>
                  <a:pt x="536880" y="24057"/>
                </a:lnTo>
                <a:lnTo>
                  <a:pt x="590410" y="43409"/>
                </a:lnTo>
                <a:lnTo>
                  <a:pt x="635255" y="66773"/>
                </a:lnTo>
                <a:lnTo>
                  <a:pt x="671030" y="93422"/>
                </a:lnTo>
                <a:lnTo>
                  <a:pt x="697347" y="122627"/>
                </a:lnTo>
                <a:lnTo>
                  <a:pt x="720061" y="185789"/>
                </a:lnTo>
                <a:lnTo>
                  <a:pt x="715685" y="218289"/>
                </a:lnTo>
                <a:lnTo>
                  <a:pt x="673532" y="281486"/>
                </a:lnTo>
                <a:lnTo>
                  <a:pt x="643315" y="305246"/>
                </a:lnTo>
                <a:lnTo>
                  <a:pt x="607292" y="326005"/>
                </a:lnTo>
                <a:lnTo>
                  <a:pt x="566253" y="343558"/>
                </a:lnTo>
                <a:lnTo>
                  <a:pt x="520989" y="357702"/>
                </a:lnTo>
                <a:lnTo>
                  <a:pt x="472291" y="368232"/>
                </a:lnTo>
                <a:lnTo>
                  <a:pt x="420947" y="374944"/>
                </a:lnTo>
                <a:lnTo>
                  <a:pt x="367749" y="377635"/>
                </a:lnTo>
                <a:lnTo>
                  <a:pt x="313487" y="376101"/>
                </a:lnTo>
                <a:lnTo>
                  <a:pt x="209982" y="424869"/>
                </a:lnTo>
                <a:close/>
              </a:path>
            </a:pathLst>
          </a:custGeom>
          <a:ln w="19050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427221" y="2523108"/>
            <a:ext cx="4462145" cy="22421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3552825" algn="ctr">
              <a:lnSpc>
                <a:spcPts val="2820"/>
              </a:lnSpc>
            </a:pPr>
            <a:r>
              <a:rPr sz="2400" b="1" dirty="0">
                <a:solidFill>
                  <a:srgbClr val="F79546"/>
                </a:solidFill>
                <a:latin typeface="Calibri"/>
                <a:cs typeface="Calibri"/>
              </a:rPr>
              <a:t>S</a:t>
            </a:r>
            <a:r>
              <a:rPr sz="800" spc="-5" dirty="0">
                <a:solidFill>
                  <a:srgbClr val="F79546"/>
                </a:solidFill>
                <a:latin typeface="Calibri"/>
                <a:cs typeface="Calibri"/>
              </a:rPr>
              <a:t>ou</a:t>
            </a:r>
            <a:r>
              <a:rPr sz="800" spc="-10" dirty="0">
                <a:solidFill>
                  <a:srgbClr val="F79546"/>
                </a:solidFill>
                <a:latin typeface="Calibri"/>
                <a:cs typeface="Calibri"/>
              </a:rPr>
              <a:t>r</a:t>
            </a:r>
            <a:r>
              <a:rPr sz="800" spc="-5" dirty="0">
                <a:solidFill>
                  <a:srgbClr val="F79546"/>
                </a:solidFill>
                <a:latin typeface="Calibri"/>
                <a:cs typeface="Calibri"/>
              </a:rPr>
              <a:t>c</a:t>
            </a:r>
            <a:r>
              <a:rPr sz="800" dirty="0">
                <a:solidFill>
                  <a:srgbClr val="F79546"/>
                </a:solidFill>
                <a:latin typeface="Calibri"/>
                <a:cs typeface="Calibri"/>
              </a:rPr>
              <a:t>e</a:t>
            </a:r>
            <a:endParaRPr sz="800">
              <a:latin typeface="Calibri"/>
              <a:cs typeface="Calibri"/>
            </a:endParaRPr>
          </a:p>
          <a:p>
            <a:pPr marL="12700">
              <a:lnSpc>
                <a:spcPts val="1700"/>
              </a:lnSpc>
            </a:pPr>
            <a:r>
              <a:rPr sz="1600" spc="-10" dirty="0">
                <a:latin typeface="Calibri"/>
                <a:cs typeface="Calibri"/>
              </a:rPr>
              <a:t>&gt;&gt;&gt; status </a:t>
            </a:r>
            <a:r>
              <a:rPr sz="1600" spc="-5" dirty="0">
                <a:latin typeface="Calibri"/>
                <a:cs typeface="Calibri"/>
              </a:rPr>
              <a:t>=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np.sign(np.diff(quotesdf.close))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ts val="1595"/>
              </a:lnSpc>
            </a:pPr>
            <a:r>
              <a:rPr sz="1600" spc="-10" dirty="0">
                <a:latin typeface="Calibri"/>
                <a:cs typeface="Calibri"/>
              </a:rPr>
              <a:t>&gt;&gt;&gt;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status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ts val="1600"/>
              </a:lnSpc>
            </a:pPr>
            <a:r>
              <a:rPr sz="1600" spc="-15" dirty="0">
                <a:solidFill>
                  <a:srgbClr val="006FC0"/>
                </a:solidFill>
                <a:latin typeface="Calibri"/>
                <a:cs typeface="Calibri"/>
              </a:rPr>
              <a:t>array([ </a:t>
            </a:r>
            <a:r>
              <a:rPr sz="1600" spc="-5" dirty="0">
                <a:solidFill>
                  <a:srgbClr val="006FC0"/>
                </a:solidFill>
                <a:latin typeface="Calibri"/>
                <a:cs typeface="Calibri"/>
              </a:rPr>
              <a:t>1., -1.,  1., -1.,  1.,  1.,  1.,  1., -1., -1., -1.,  1., </a:t>
            </a:r>
            <a:r>
              <a:rPr sz="1600" spc="1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06FC0"/>
                </a:solidFill>
                <a:latin typeface="Calibri"/>
                <a:cs typeface="Calibri"/>
              </a:rPr>
              <a:t>1.,</a:t>
            </a:r>
            <a:endParaRPr sz="1600">
              <a:latin typeface="Calibri"/>
              <a:cs typeface="Calibri"/>
            </a:endParaRPr>
          </a:p>
          <a:p>
            <a:pPr marL="611505">
              <a:lnSpc>
                <a:spcPts val="1605"/>
              </a:lnSpc>
            </a:pPr>
            <a:r>
              <a:rPr sz="1600" spc="-5" dirty="0">
                <a:solidFill>
                  <a:srgbClr val="006FC0"/>
                </a:solidFill>
                <a:latin typeface="Calibri"/>
                <a:cs typeface="Calibri"/>
              </a:rPr>
              <a:t>…</a:t>
            </a:r>
            <a:endParaRPr sz="1600">
              <a:latin typeface="Calibri"/>
              <a:cs typeface="Calibri"/>
            </a:endParaRPr>
          </a:p>
          <a:p>
            <a:pPr marL="611505">
              <a:lnSpc>
                <a:spcPts val="1595"/>
              </a:lnSpc>
            </a:pPr>
            <a:r>
              <a:rPr sz="1600" spc="-5" dirty="0">
                <a:solidFill>
                  <a:srgbClr val="006FC0"/>
                </a:solidFill>
                <a:latin typeface="Calibri"/>
                <a:cs typeface="Calibri"/>
              </a:rPr>
              <a:t>-1., -1.,</a:t>
            </a:r>
            <a:r>
              <a:rPr sz="1600" spc="-7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06FC0"/>
                </a:solidFill>
                <a:latin typeface="Calibri"/>
                <a:cs typeface="Calibri"/>
              </a:rPr>
              <a:t>-1.])</a:t>
            </a:r>
            <a:endParaRPr sz="1600">
              <a:latin typeface="Calibri"/>
              <a:cs typeface="Calibri"/>
            </a:endParaRPr>
          </a:p>
          <a:p>
            <a:pPr marL="12700" marR="1229360">
              <a:lnSpc>
                <a:spcPts val="1610"/>
              </a:lnSpc>
              <a:spcBef>
                <a:spcPts val="150"/>
              </a:spcBef>
            </a:pPr>
            <a:r>
              <a:rPr sz="1600" spc="-10" dirty="0">
                <a:latin typeface="Calibri"/>
                <a:cs typeface="Calibri"/>
              </a:rPr>
              <a:t>&gt;&gt;&gt; status[np.where( status </a:t>
            </a:r>
            <a:r>
              <a:rPr sz="1600" spc="-5" dirty="0">
                <a:latin typeface="Calibri"/>
                <a:cs typeface="Calibri"/>
              </a:rPr>
              <a:t>== </a:t>
            </a:r>
            <a:r>
              <a:rPr sz="1600" spc="-10" dirty="0">
                <a:latin typeface="Calibri"/>
                <a:cs typeface="Calibri"/>
              </a:rPr>
              <a:t>1.)].size  </a:t>
            </a:r>
            <a:r>
              <a:rPr sz="1600" spc="-10" dirty="0">
                <a:solidFill>
                  <a:srgbClr val="006FC0"/>
                </a:solidFill>
                <a:latin typeface="Calibri"/>
                <a:cs typeface="Calibri"/>
              </a:rPr>
              <a:t>130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ts val="1430"/>
              </a:lnSpc>
            </a:pPr>
            <a:r>
              <a:rPr sz="1600" spc="-10" dirty="0">
                <a:latin typeface="Calibri"/>
                <a:cs typeface="Calibri"/>
              </a:rPr>
              <a:t>&gt;&gt;&gt; status[np.where( status </a:t>
            </a:r>
            <a:r>
              <a:rPr sz="1600" spc="-5" dirty="0">
                <a:latin typeface="Calibri"/>
                <a:cs typeface="Calibri"/>
              </a:rPr>
              <a:t>==</a:t>
            </a:r>
            <a:r>
              <a:rPr sz="1600" spc="-10" dirty="0">
                <a:latin typeface="Calibri"/>
                <a:cs typeface="Calibri"/>
              </a:rPr>
              <a:t> -1.)].size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ts val="1760"/>
              </a:lnSpc>
            </a:pPr>
            <a:r>
              <a:rPr sz="1600" spc="-10" dirty="0">
                <a:solidFill>
                  <a:srgbClr val="006FC0"/>
                </a:solidFill>
                <a:latin typeface="Calibri"/>
                <a:cs typeface="Calibri"/>
              </a:rPr>
              <a:t>120</a:t>
            </a:r>
            <a:endParaRPr sz="16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482612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96378" y="915542"/>
            <a:ext cx="1080135" cy="0"/>
          </a:xfrm>
          <a:custGeom>
            <a:avLst/>
            <a:gdLst/>
            <a:ahLst/>
            <a:cxnLst/>
            <a:rect l="l" t="t" r="r" b="b"/>
            <a:pathLst>
              <a:path w="1080134">
                <a:moveTo>
                  <a:pt x="0" y="0"/>
                </a:moveTo>
                <a:lnTo>
                  <a:pt x="1080135" y="0"/>
                </a:lnTo>
              </a:path>
            </a:pathLst>
          </a:custGeom>
          <a:ln w="1270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67537" y="915542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6561" y="0"/>
                </a:lnTo>
              </a:path>
            </a:pathLst>
          </a:custGeom>
          <a:ln w="1270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7537" y="969517"/>
            <a:ext cx="2592705" cy="2087880"/>
          </a:xfrm>
          <a:custGeom>
            <a:avLst/>
            <a:gdLst/>
            <a:ahLst/>
            <a:cxnLst/>
            <a:rect l="l" t="t" r="r" b="b"/>
            <a:pathLst>
              <a:path w="2592705" h="2087880">
                <a:moveTo>
                  <a:pt x="0" y="2087879"/>
                </a:moveTo>
                <a:lnTo>
                  <a:pt x="2592324" y="2087879"/>
                </a:lnTo>
                <a:lnTo>
                  <a:pt x="2592324" y="0"/>
                </a:lnTo>
                <a:lnTo>
                  <a:pt x="0" y="0"/>
                </a:lnTo>
                <a:lnTo>
                  <a:pt x="0" y="2087879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203953" y="436245"/>
            <a:ext cx="736600" cy="4387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5" dirty="0">
                <a:solidFill>
                  <a:srgbClr val="3674A8"/>
                </a:solidFill>
                <a:latin typeface="Microsoft YaHei"/>
                <a:cs typeface="Microsoft YaHei"/>
              </a:rPr>
              <a:t>排序</a:t>
            </a:r>
            <a:endParaRPr sz="2800">
              <a:latin typeface="Microsoft YaHei"/>
              <a:cs typeface="Microsoft YaHe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230626" y="970661"/>
            <a:ext cx="5414010" cy="3761740"/>
          </a:xfrm>
          <a:custGeom>
            <a:avLst/>
            <a:gdLst/>
            <a:ahLst/>
            <a:cxnLst/>
            <a:rect l="l" t="t" r="r" b="b"/>
            <a:pathLst>
              <a:path w="5414009" h="3761740">
                <a:moveTo>
                  <a:pt x="0" y="0"/>
                </a:moveTo>
                <a:lnTo>
                  <a:pt x="0" y="3761333"/>
                </a:lnTo>
                <a:lnTo>
                  <a:pt x="5414009" y="3761333"/>
                </a:lnTo>
              </a:path>
            </a:pathLst>
          </a:custGeom>
          <a:ln w="9525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309873" y="1337817"/>
            <a:ext cx="2936240" cy="4959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60"/>
              </a:lnSpc>
            </a:pPr>
            <a:r>
              <a:rPr sz="1600" spc="-10" dirty="0">
                <a:latin typeface="Calibri"/>
                <a:cs typeface="Calibri"/>
              </a:rPr>
              <a:t>&gt;&gt;&gt; </a:t>
            </a:r>
            <a:r>
              <a:rPr sz="1600" spc="-15" dirty="0">
                <a:latin typeface="Calibri"/>
                <a:cs typeface="Calibri"/>
              </a:rPr>
              <a:t>djidf.sort(columns </a:t>
            </a:r>
            <a:r>
              <a:rPr sz="1600" spc="-5" dirty="0">
                <a:latin typeface="Calibri"/>
                <a:cs typeface="Calibri"/>
              </a:rPr>
              <a:t>=</a:t>
            </a:r>
            <a:r>
              <a:rPr sz="1600" spc="80" dirty="0"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9BBA58"/>
                </a:solidFill>
                <a:latin typeface="Calibri"/>
                <a:cs typeface="Calibri"/>
              </a:rPr>
              <a:t>'lasttrade'</a:t>
            </a:r>
            <a:r>
              <a:rPr sz="1600" spc="-10" dirty="0">
                <a:latin typeface="Calibri"/>
                <a:cs typeface="Calibri"/>
              </a:rPr>
              <a:t>)</a:t>
            </a:r>
            <a:endParaRPr sz="1600">
              <a:latin typeface="Calibri"/>
              <a:cs typeface="Calibri"/>
            </a:endParaRPr>
          </a:p>
          <a:p>
            <a:pPr marL="334010">
              <a:lnSpc>
                <a:spcPts val="1860"/>
              </a:lnSpc>
            </a:pPr>
            <a:r>
              <a:rPr sz="1600" spc="-10" dirty="0">
                <a:solidFill>
                  <a:srgbClr val="006FC0"/>
                </a:solidFill>
                <a:latin typeface="Calibri"/>
                <a:cs typeface="Calibri"/>
              </a:rPr>
              <a:t>code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654466" y="1566798"/>
            <a:ext cx="1313180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006FC0"/>
                </a:solidFill>
                <a:latin typeface="Calibri"/>
                <a:cs typeface="Calibri"/>
              </a:rPr>
              <a:t>name</a:t>
            </a:r>
            <a:r>
              <a:rPr sz="1600" spc="28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06FC0"/>
                </a:solidFill>
                <a:latin typeface="Calibri"/>
                <a:cs typeface="Calibri"/>
              </a:rPr>
              <a:t>lasttrade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309873" y="1795398"/>
            <a:ext cx="708660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53365" algn="l"/>
              </a:tabLst>
            </a:pPr>
            <a:r>
              <a:rPr sz="1600" spc="-5" dirty="0">
                <a:solidFill>
                  <a:srgbClr val="006FC0"/>
                </a:solidFill>
                <a:latin typeface="Calibri"/>
                <a:cs typeface="Calibri"/>
              </a:rPr>
              <a:t>3	</a:t>
            </a:r>
            <a:r>
              <a:rPr sz="1600" spc="-10" dirty="0">
                <a:solidFill>
                  <a:srgbClr val="006FC0"/>
                </a:solidFill>
                <a:latin typeface="Calibri"/>
                <a:cs typeface="Calibri"/>
              </a:rPr>
              <a:t>CS</a:t>
            </a:r>
            <a:r>
              <a:rPr sz="1600" spc="-20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1600" spc="-5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309873" y="2023998"/>
            <a:ext cx="723265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83234" algn="l"/>
              </a:tabLst>
            </a:pPr>
            <a:r>
              <a:rPr sz="1600" spc="-5" dirty="0">
                <a:solidFill>
                  <a:srgbClr val="006FC0"/>
                </a:solidFill>
                <a:latin typeface="Calibri"/>
                <a:cs typeface="Calibri"/>
              </a:rPr>
              <a:t>7	GE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929788" y="1815719"/>
            <a:ext cx="2186305" cy="4749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29285">
              <a:lnSpc>
                <a:spcPts val="1800"/>
              </a:lnSpc>
            </a:pPr>
            <a:r>
              <a:rPr sz="1600" spc="-10" dirty="0">
                <a:solidFill>
                  <a:srgbClr val="006FC0"/>
                </a:solidFill>
                <a:latin typeface="Calibri"/>
                <a:cs typeface="Calibri"/>
              </a:rPr>
              <a:t>Cisco </a:t>
            </a:r>
            <a:r>
              <a:rPr sz="1600" spc="-15" dirty="0">
                <a:solidFill>
                  <a:srgbClr val="006FC0"/>
                </a:solidFill>
                <a:latin typeface="Calibri"/>
                <a:cs typeface="Calibri"/>
              </a:rPr>
              <a:t>Systems, </a:t>
            </a:r>
            <a:r>
              <a:rPr sz="1600" spc="-10" dirty="0">
                <a:solidFill>
                  <a:srgbClr val="006FC0"/>
                </a:solidFill>
                <a:latin typeface="Calibri"/>
                <a:cs typeface="Calibri"/>
              </a:rPr>
              <a:t>Inc.  General </a:t>
            </a:r>
            <a:r>
              <a:rPr sz="1600" spc="-5" dirty="0">
                <a:solidFill>
                  <a:srgbClr val="006FC0"/>
                </a:solidFill>
                <a:latin typeface="Calibri"/>
                <a:cs typeface="Calibri"/>
              </a:rPr>
              <a:t>Electric</a:t>
            </a:r>
            <a:r>
              <a:rPr sz="1600" spc="-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06FC0"/>
                </a:solidFill>
                <a:latin typeface="Calibri"/>
                <a:cs typeface="Calibri"/>
              </a:rPr>
              <a:t>Company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457313" y="1795398"/>
            <a:ext cx="495934" cy="495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60"/>
              </a:lnSpc>
            </a:pPr>
            <a:r>
              <a:rPr sz="1600" spc="-5" dirty="0">
                <a:solidFill>
                  <a:srgbClr val="006FC0"/>
                </a:solidFill>
                <a:latin typeface="Calibri"/>
                <a:cs typeface="Calibri"/>
              </a:rPr>
              <a:t>26.32</a:t>
            </a:r>
            <a:endParaRPr sz="1600">
              <a:latin typeface="Calibri"/>
              <a:cs typeface="Calibri"/>
            </a:endParaRPr>
          </a:p>
          <a:p>
            <a:pPr marL="21590">
              <a:lnSpc>
                <a:spcPts val="1860"/>
              </a:lnSpc>
            </a:pPr>
            <a:r>
              <a:rPr sz="1600" spc="-10" dirty="0">
                <a:solidFill>
                  <a:srgbClr val="006FC0"/>
                </a:solidFill>
                <a:latin typeface="Calibri"/>
                <a:cs typeface="Calibri"/>
              </a:rPr>
              <a:t>26</a:t>
            </a:r>
            <a:r>
              <a:rPr sz="1600" spc="-5" dirty="0">
                <a:solidFill>
                  <a:srgbClr val="006FC0"/>
                </a:solidFill>
                <a:latin typeface="Calibri"/>
                <a:cs typeface="Calibri"/>
              </a:rPr>
              <a:t>.</a:t>
            </a:r>
            <a:r>
              <a:rPr sz="1600" spc="-10" dirty="0">
                <a:solidFill>
                  <a:srgbClr val="006FC0"/>
                </a:solidFill>
                <a:latin typeface="Calibri"/>
                <a:cs typeface="Calibri"/>
              </a:rPr>
              <a:t>4</a:t>
            </a:r>
            <a:r>
              <a:rPr sz="1600" spc="-5" dirty="0">
                <a:solidFill>
                  <a:srgbClr val="006FC0"/>
                </a:solidFill>
                <a:latin typeface="Calibri"/>
                <a:cs typeface="Calibri"/>
              </a:rPr>
              <a:t>6</a:t>
            </a:r>
            <a:endParaRPr sz="1600">
              <a:latin typeface="Calibri"/>
              <a:cs typeface="Calibri"/>
            </a:endParaRPr>
          </a:p>
        </p:txBody>
      </p:sp>
      <p:graphicFrame>
        <p:nvGraphicFramePr>
          <p:cNvPr id="13" name="object 13"/>
          <p:cNvGraphicFramePr>
            <a:graphicFrameLocks noGrp="1"/>
          </p:cNvGraphicFramePr>
          <p:nvPr/>
        </p:nvGraphicFramePr>
        <p:xfrm>
          <a:off x="3300348" y="2303779"/>
          <a:ext cx="4737421" cy="113328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6119"/>
                <a:gridCol w="739315"/>
                <a:gridCol w="2982919"/>
                <a:gridCol w="719068"/>
              </a:tblGrid>
              <a:tr h="215658">
                <a:tc>
                  <a:txBody>
                    <a:bodyPr/>
                    <a:lstStyle/>
                    <a:p>
                      <a:pPr marL="22225">
                        <a:lnSpc>
                          <a:spcPts val="1515"/>
                        </a:lnSpc>
                      </a:pPr>
                      <a:r>
                        <a:rPr sz="1600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72415" algn="r">
                        <a:lnSpc>
                          <a:spcPts val="1515"/>
                        </a:lnSpc>
                      </a:pPr>
                      <a:r>
                        <a:rPr sz="16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PFE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6685" algn="r">
                        <a:lnSpc>
                          <a:spcPts val="1515"/>
                        </a:lnSpc>
                      </a:pPr>
                      <a:r>
                        <a:rPr sz="16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Pfizer</a:t>
                      </a:r>
                      <a:r>
                        <a:rPr sz="1600" spc="-3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Inc.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8100" algn="r">
                        <a:lnSpc>
                          <a:spcPts val="1515"/>
                        </a:lnSpc>
                      </a:pPr>
                      <a:r>
                        <a:rPr sz="1600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30</a:t>
                      </a:r>
                      <a:r>
                        <a:rPr sz="16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600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3</a:t>
                      </a:r>
                      <a:r>
                        <a:rPr sz="16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4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228879">
                <a:tc>
                  <a:txBody>
                    <a:bodyPr/>
                    <a:lstStyle/>
                    <a:p>
                      <a:pPr marL="22225">
                        <a:lnSpc>
                          <a:spcPts val="1620"/>
                        </a:lnSpc>
                      </a:pPr>
                      <a:r>
                        <a:rPr sz="1600" spc="-1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76860" algn="r">
                        <a:lnSpc>
                          <a:spcPts val="1620"/>
                        </a:lnSpc>
                      </a:pPr>
                      <a:r>
                        <a:rPr sz="16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IN</a:t>
                      </a:r>
                      <a:r>
                        <a:rPr sz="1600" spc="-4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6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C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51765" algn="r">
                        <a:lnSpc>
                          <a:spcPts val="1620"/>
                        </a:lnSpc>
                      </a:pPr>
                      <a:r>
                        <a:rPr sz="16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Intel</a:t>
                      </a:r>
                      <a:r>
                        <a:rPr sz="1600" spc="-7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Corporation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9370" algn="r">
                        <a:lnSpc>
                          <a:spcPts val="1620"/>
                        </a:lnSpc>
                      </a:pPr>
                      <a:r>
                        <a:rPr sz="16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33</a:t>
                      </a:r>
                      <a:r>
                        <a:rPr sz="16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6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9</a:t>
                      </a:r>
                      <a:r>
                        <a:rPr sz="16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5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228561">
                <a:tc>
                  <a:txBody>
                    <a:bodyPr/>
                    <a:lstStyle/>
                    <a:p>
                      <a:pPr marL="22225">
                        <a:lnSpc>
                          <a:spcPts val="1620"/>
                        </a:lnSpc>
                      </a:pPr>
                      <a:r>
                        <a:rPr sz="16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228600">
                <a:tc>
                  <a:txBody>
                    <a:bodyPr/>
                    <a:lstStyle/>
                    <a:p>
                      <a:pPr marL="22225">
                        <a:lnSpc>
                          <a:spcPts val="1620"/>
                        </a:lnSpc>
                      </a:pPr>
                      <a:r>
                        <a:rPr sz="16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8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13055" algn="r">
                        <a:lnSpc>
                          <a:spcPts val="1620"/>
                        </a:lnSpc>
                      </a:pPr>
                      <a:r>
                        <a:rPr sz="16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GS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7495">
                        <a:lnSpc>
                          <a:spcPts val="1620"/>
                        </a:lnSpc>
                      </a:pPr>
                      <a:r>
                        <a:rPr sz="16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The </a:t>
                      </a:r>
                      <a:r>
                        <a:rPr sz="1600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Goldman </a:t>
                      </a:r>
                      <a:r>
                        <a:rPr sz="16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Sachs Group,</a:t>
                      </a:r>
                      <a:r>
                        <a:rPr sz="1600" spc="4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Inc.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4610" algn="r">
                        <a:lnSpc>
                          <a:spcPts val="1620"/>
                        </a:lnSpc>
                      </a:pPr>
                      <a:r>
                        <a:rPr sz="16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sz="1600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89</a:t>
                      </a:r>
                      <a:r>
                        <a:rPr sz="16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600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9</a:t>
                      </a:r>
                      <a:r>
                        <a:rPr sz="16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8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216306">
                <a:tc>
                  <a:txBody>
                    <a:bodyPr/>
                    <a:lstStyle/>
                    <a:p>
                      <a:pPr marL="22225">
                        <a:lnSpc>
                          <a:spcPts val="1620"/>
                        </a:lnSpc>
                      </a:pPr>
                      <a:r>
                        <a:rPr sz="1600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26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69875" algn="r">
                        <a:lnSpc>
                          <a:spcPts val="1620"/>
                        </a:lnSpc>
                      </a:pPr>
                      <a:r>
                        <a:rPr sz="16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V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5725" algn="r">
                        <a:lnSpc>
                          <a:spcPts val="1620"/>
                        </a:lnSpc>
                      </a:pPr>
                      <a:r>
                        <a:rPr sz="16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Visa</a:t>
                      </a:r>
                      <a:r>
                        <a:rPr sz="1600" spc="-8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Inc.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604" algn="r">
                        <a:lnSpc>
                          <a:spcPts val="1620"/>
                        </a:lnSpc>
                      </a:pPr>
                      <a:r>
                        <a:rPr sz="16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1600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48</a:t>
                      </a:r>
                      <a:r>
                        <a:rPr sz="16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600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8</a:t>
                      </a:r>
                      <a:r>
                        <a:rPr sz="16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4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14" name="object 14"/>
          <p:cNvSpPr txBox="1"/>
          <p:nvPr/>
        </p:nvSpPr>
        <p:spPr>
          <a:xfrm>
            <a:off x="3309873" y="3396233"/>
            <a:ext cx="3837940" cy="495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60"/>
              </a:lnSpc>
            </a:pPr>
            <a:r>
              <a:rPr sz="1600" spc="-5" dirty="0">
                <a:solidFill>
                  <a:srgbClr val="006FC0"/>
                </a:solidFill>
                <a:latin typeface="Calibri"/>
                <a:cs typeface="Calibri"/>
              </a:rPr>
              <a:t>[30 </a:t>
            </a:r>
            <a:r>
              <a:rPr sz="1600" spc="-20" dirty="0">
                <a:solidFill>
                  <a:srgbClr val="006FC0"/>
                </a:solidFill>
                <a:latin typeface="Calibri"/>
                <a:cs typeface="Calibri"/>
              </a:rPr>
              <a:t>rows </a:t>
            </a:r>
            <a:r>
              <a:rPr sz="1600" spc="-5" dirty="0">
                <a:solidFill>
                  <a:srgbClr val="006FC0"/>
                </a:solidFill>
                <a:latin typeface="Calibri"/>
                <a:cs typeface="Calibri"/>
              </a:rPr>
              <a:t>x 3</a:t>
            </a:r>
            <a:r>
              <a:rPr sz="1600" spc="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06FC0"/>
                </a:solidFill>
                <a:latin typeface="Calibri"/>
                <a:cs typeface="Calibri"/>
              </a:rPr>
              <a:t>columns]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ts val="1860"/>
              </a:lnSpc>
            </a:pPr>
            <a:r>
              <a:rPr sz="1600" spc="-10" dirty="0">
                <a:latin typeface="Calibri"/>
                <a:cs typeface="Calibri"/>
              </a:rPr>
              <a:t>&gt;&gt;&gt; </a:t>
            </a:r>
            <a:r>
              <a:rPr sz="1600" spc="-15" dirty="0">
                <a:latin typeface="Calibri"/>
                <a:cs typeface="Calibri"/>
              </a:rPr>
              <a:t>djidf.sort(columns </a:t>
            </a:r>
            <a:r>
              <a:rPr sz="1600" spc="-5" dirty="0">
                <a:latin typeface="Calibri"/>
                <a:cs typeface="Calibri"/>
              </a:rPr>
              <a:t>=</a:t>
            </a:r>
            <a:r>
              <a:rPr sz="1600" spc="135" dirty="0"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9BBA58"/>
                </a:solidFill>
                <a:latin typeface="Calibri"/>
                <a:cs typeface="Calibri"/>
              </a:rPr>
              <a:t>'lasttrade'</a:t>
            </a:r>
            <a:r>
              <a:rPr sz="1600" spc="-10" dirty="0">
                <a:latin typeface="Calibri"/>
                <a:cs typeface="Calibri"/>
              </a:rPr>
              <a:t>)[27:].name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309873" y="3853383"/>
            <a:ext cx="4134485" cy="723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60"/>
              </a:lnSpc>
              <a:tabLst>
                <a:tab pos="402590" algn="l"/>
              </a:tabLst>
            </a:pPr>
            <a:r>
              <a:rPr sz="1600" spc="-5" dirty="0">
                <a:solidFill>
                  <a:srgbClr val="006FC0"/>
                </a:solidFill>
                <a:latin typeface="Calibri"/>
                <a:cs typeface="Calibri"/>
              </a:rPr>
              <a:t>10	</a:t>
            </a:r>
            <a:r>
              <a:rPr sz="1600" spc="-10" dirty="0">
                <a:solidFill>
                  <a:srgbClr val="006FC0"/>
                </a:solidFill>
                <a:latin typeface="Calibri"/>
                <a:cs typeface="Calibri"/>
              </a:rPr>
              <a:t>International </a:t>
            </a:r>
            <a:r>
              <a:rPr sz="1600" spc="-5" dirty="0">
                <a:solidFill>
                  <a:srgbClr val="006FC0"/>
                </a:solidFill>
                <a:latin typeface="Calibri"/>
                <a:cs typeface="Calibri"/>
              </a:rPr>
              <a:t>Business Machines</a:t>
            </a:r>
            <a:r>
              <a:rPr sz="1600" spc="-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06FC0"/>
                </a:solidFill>
                <a:latin typeface="Calibri"/>
                <a:cs typeface="Calibri"/>
              </a:rPr>
              <a:t>Corporation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ts val="1800"/>
              </a:lnSpc>
              <a:tabLst>
                <a:tab pos="1451610" algn="l"/>
              </a:tabLst>
            </a:pPr>
            <a:r>
              <a:rPr sz="1600" spc="-5" dirty="0">
                <a:solidFill>
                  <a:srgbClr val="006FC0"/>
                </a:solidFill>
                <a:latin typeface="Calibri"/>
                <a:cs typeface="Calibri"/>
              </a:rPr>
              <a:t>8	The Goldman </a:t>
            </a:r>
            <a:r>
              <a:rPr sz="1600" spc="-10" dirty="0">
                <a:solidFill>
                  <a:srgbClr val="006FC0"/>
                </a:solidFill>
                <a:latin typeface="Calibri"/>
                <a:cs typeface="Calibri"/>
              </a:rPr>
              <a:t>Sachs Group,</a:t>
            </a:r>
            <a:r>
              <a:rPr sz="160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06FC0"/>
                </a:solidFill>
                <a:latin typeface="Calibri"/>
                <a:cs typeface="Calibri"/>
              </a:rPr>
              <a:t>Inc.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ts val="1860"/>
              </a:lnSpc>
              <a:tabLst>
                <a:tab pos="3441700" algn="l"/>
              </a:tabLst>
            </a:pPr>
            <a:r>
              <a:rPr sz="1600" spc="-10" dirty="0">
                <a:solidFill>
                  <a:srgbClr val="006FC0"/>
                </a:solidFill>
                <a:latin typeface="Calibri"/>
                <a:cs typeface="Calibri"/>
              </a:rPr>
              <a:t>26	</a:t>
            </a:r>
            <a:r>
              <a:rPr sz="1600" spc="-5" dirty="0">
                <a:solidFill>
                  <a:srgbClr val="006FC0"/>
                </a:solidFill>
                <a:latin typeface="Calibri"/>
                <a:cs typeface="Calibri"/>
              </a:rPr>
              <a:t>Visa</a:t>
            </a:r>
            <a:r>
              <a:rPr sz="1600" spc="-7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06FC0"/>
                </a:solidFill>
                <a:latin typeface="Calibri"/>
                <a:cs typeface="Calibri"/>
              </a:rPr>
              <a:t>Inc.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309873" y="4539488"/>
            <a:ext cx="2271395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006FC0"/>
                </a:solidFill>
                <a:latin typeface="Calibri"/>
                <a:cs typeface="Calibri"/>
              </a:rPr>
              <a:t>Name: name, dtype:</a:t>
            </a:r>
            <a:r>
              <a:rPr sz="1600" spc="-6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06FC0"/>
                </a:solidFill>
                <a:latin typeface="Calibri"/>
                <a:cs typeface="Calibri"/>
              </a:rPr>
              <a:t>object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397287" y="987878"/>
            <a:ext cx="720090" cy="425450"/>
          </a:xfrm>
          <a:custGeom>
            <a:avLst/>
            <a:gdLst/>
            <a:ahLst/>
            <a:cxnLst/>
            <a:rect l="l" t="t" r="r" b="b"/>
            <a:pathLst>
              <a:path w="720089" h="425450">
                <a:moveTo>
                  <a:pt x="337733" y="0"/>
                </a:moveTo>
                <a:lnTo>
                  <a:pt x="287863" y="3496"/>
                </a:lnTo>
                <a:lnTo>
                  <a:pt x="239482" y="10574"/>
                </a:lnTo>
                <a:lnTo>
                  <a:pt x="193347" y="21124"/>
                </a:lnTo>
                <a:lnTo>
                  <a:pt x="150217" y="35034"/>
                </a:lnTo>
                <a:lnTo>
                  <a:pt x="110851" y="52192"/>
                </a:lnTo>
                <a:lnTo>
                  <a:pt x="76007" y="72489"/>
                </a:lnTo>
                <a:lnTo>
                  <a:pt x="19709" y="126904"/>
                </a:lnTo>
                <a:lnTo>
                  <a:pt x="0" y="191593"/>
                </a:lnTo>
                <a:lnTo>
                  <a:pt x="6251" y="223733"/>
                </a:lnTo>
                <a:lnTo>
                  <a:pt x="49031" y="283960"/>
                </a:lnTo>
                <a:lnTo>
                  <a:pt x="84787" y="310590"/>
                </a:lnTo>
                <a:lnTo>
                  <a:pt x="129604" y="333927"/>
                </a:lnTo>
                <a:lnTo>
                  <a:pt x="183096" y="353241"/>
                </a:lnTo>
                <a:lnTo>
                  <a:pt x="210020" y="424996"/>
                </a:lnTo>
                <a:lnTo>
                  <a:pt x="313398" y="376101"/>
                </a:lnTo>
                <a:lnTo>
                  <a:pt x="398993" y="376101"/>
                </a:lnTo>
                <a:lnTo>
                  <a:pt x="420931" y="374999"/>
                </a:lnTo>
                <a:lnTo>
                  <a:pt x="472297" y="368294"/>
                </a:lnTo>
                <a:lnTo>
                  <a:pt x="521011" y="357765"/>
                </a:lnTo>
                <a:lnTo>
                  <a:pt x="566284" y="343623"/>
                </a:lnTo>
                <a:lnTo>
                  <a:pt x="607327" y="326077"/>
                </a:lnTo>
                <a:lnTo>
                  <a:pt x="643352" y="305337"/>
                </a:lnTo>
                <a:lnTo>
                  <a:pt x="673570" y="281613"/>
                </a:lnTo>
                <a:lnTo>
                  <a:pt x="700304" y="250520"/>
                </a:lnTo>
                <a:lnTo>
                  <a:pt x="720014" y="185827"/>
                </a:lnTo>
                <a:lnTo>
                  <a:pt x="713763" y="153680"/>
                </a:lnTo>
                <a:lnTo>
                  <a:pt x="670983" y="93427"/>
                </a:lnTo>
                <a:lnTo>
                  <a:pt x="635227" y="66775"/>
                </a:lnTo>
                <a:lnTo>
                  <a:pt x="590410" y="43409"/>
                </a:lnTo>
                <a:lnTo>
                  <a:pt x="536918" y="24057"/>
                </a:lnTo>
                <a:lnTo>
                  <a:pt x="488682" y="12114"/>
                </a:lnTo>
                <a:lnTo>
                  <a:pt x="438901" y="4197"/>
                </a:lnTo>
                <a:lnTo>
                  <a:pt x="388331" y="196"/>
                </a:lnTo>
                <a:lnTo>
                  <a:pt x="337733" y="0"/>
                </a:lnTo>
                <a:close/>
              </a:path>
              <a:path w="720089" h="425450">
                <a:moveTo>
                  <a:pt x="398993" y="376101"/>
                </a:moveTo>
                <a:lnTo>
                  <a:pt x="313398" y="376101"/>
                </a:lnTo>
                <a:lnTo>
                  <a:pt x="367702" y="377672"/>
                </a:lnTo>
                <a:lnTo>
                  <a:pt x="398993" y="37610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397287" y="987878"/>
            <a:ext cx="720090" cy="425450"/>
          </a:xfrm>
          <a:custGeom>
            <a:avLst/>
            <a:gdLst/>
            <a:ahLst/>
            <a:cxnLst/>
            <a:rect l="l" t="t" r="r" b="b"/>
            <a:pathLst>
              <a:path w="720089" h="425450">
                <a:moveTo>
                  <a:pt x="210020" y="424996"/>
                </a:moveTo>
                <a:lnTo>
                  <a:pt x="183096" y="353241"/>
                </a:lnTo>
                <a:lnTo>
                  <a:pt x="129604" y="333927"/>
                </a:lnTo>
                <a:lnTo>
                  <a:pt x="84787" y="310590"/>
                </a:lnTo>
                <a:lnTo>
                  <a:pt x="49031" y="283960"/>
                </a:lnTo>
                <a:lnTo>
                  <a:pt x="22723" y="254765"/>
                </a:lnTo>
                <a:lnTo>
                  <a:pt x="6251" y="223733"/>
                </a:lnTo>
                <a:lnTo>
                  <a:pt x="0" y="191593"/>
                </a:lnTo>
                <a:lnTo>
                  <a:pt x="4357" y="159074"/>
                </a:lnTo>
                <a:lnTo>
                  <a:pt x="46444" y="95812"/>
                </a:lnTo>
                <a:lnTo>
                  <a:pt x="110851" y="52192"/>
                </a:lnTo>
                <a:lnTo>
                  <a:pt x="150217" y="35034"/>
                </a:lnTo>
                <a:lnTo>
                  <a:pt x="193347" y="21124"/>
                </a:lnTo>
                <a:lnTo>
                  <a:pt x="239482" y="10574"/>
                </a:lnTo>
                <a:lnTo>
                  <a:pt x="287863" y="3496"/>
                </a:lnTo>
                <a:lnTo>
                  <a:pt x="337733" y="0"/>
                </a:lnTo>
                <a:lnTo>
                  <a:pt x="388331" y="196"/>
                </a:lnTo>
                <a:lnTo>
                  <a:pt x="438901" y="4197"/>
                </a:lnTo>
                <a:lnTo>
                  <a:pt x="488682" y="12114"/>
                </a:lnTo>
                <a:lnTo>
                  <a:pt x="536918" y="24057"/>
                </a:lnTo>
                <a:lnTo>
                  <a:pt x="590410" y="43409"/>
                </a:lnTo>
                <a:lnTo>
                  <a:pt x="635227" y="66775"/>
                </a:lnTo>
                <a:lnTo>
                  <a:pt x="670983" y="93427"/>
                </a:lnTo>
                <a:lnTo>
                  <a:pt x="697290" y="122638"/>
                </a:lnTo>
                <a:lnTo>
                  <a:pt x="720014" y="185827"/>
                </a:lnTo>
                <a:lnTo>
                  <a:pt x="715657" y="218349"/>
                </a:lnTo>
                <a:lnTo>
                  <a:pt x="673570" y="281613"/>
                </a:lnTo>
                <a:lnTo>
                  <a:pt x="643352" y="305337"/>
                </a:lnTo>
                <a:lnTo>
                  <a:pt x="607327" y="326077"/>
                </a:lnTo>
                <a:lnTo>
                  <a:pt x="566284" y="343623"/>
                </a:lnTo>
                <a:lnTo>
                  <a:pt x="521011" y="357765"/>
                </a:lnTo>
                <a:lnTo>
                  <a:pt x="472297" y="368294"/>
                </a:lnTo>
                <a:lnTo>
                  <a:pt x="420931" y="374999"/>
                </a:lnTo>
                <a:lnTo>
                  <a:pt x="367702" y="377672"/>
                </a:lnTo>
                <a:lnTo>
                  <a:pt x="313398" y="376101"/>
                </a:lnTo>
                <a:lnTo>
                  <a:pt x="210020" y="424996"/>
                </a:lnTo>
                <a:close/>
              </a:path>
            </a:pathLst>
          </a:custGeom>
          <a:ln w="19050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3555238" y="974090"/>
            <a:ext cx="405765" cy="394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F79546"/>
                </a:solidFill>
                <a:latin typeface="Calibri"/>
                <a:cs typeface="Calibri"/>
              </a:rPr>
              <a:t>S</a:t>
            </a:r>
            <a:r>
              <a:rPr sz="800" spc="-5" dirty="0">
                <a:solidFill>
                  <a:srgbClr val="F79546"/>
                </a:solidFill>
                <a:latin typeface="Calibri"/>
                <a:cs typeface="Calibri"/>
              </a:rPr>
              <a:t>ou</a:t>
            </a:r>
            <a:r>
              <a:rPr sz="800" spc="-10" dirty="0">
                <a:solidFill>
                  <a:srgbClr val="F79546"/>
                </a:solidFill>
                <a:latin typeface="Calibri"/>
                <a:cs typeface="Calibri"/>
              </a:rPr>
              <a:t>r</a:t>
            </a:r>
            <a:r>
              <a:rPr sz="800" spc="-5" dirty="0">
                <a:solidFill>
                  <a:srgbClr val="F79546"/>
                </a:solidFill>
                <a:latin typeface="Calibri"/>
                <a:cs typeface="Calibri"/>
              </a:rPr>
              <a:t>c</a:t>
            </a:r>
            <a:r>
              <a:rPr sz="800" dirty="0">
                <a:solidFill>
                  <a:srgbClr val="F79546"/>
                </a:solidFill>
                <a:latin typeface="Calibri"/>
                <a:cs typeface="Calibri"/>
              </a:rPr>
              <a:t>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194612" y="1035050"/>
            <a:ext cx="1625600" cy="287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79546"/>
                </a:solidFill>
                <a:latin typeface="Microsoft YaHei"/>
                <a:cs typeface="Microsoft YaHei"/>
              </a:rPr>
              <a:t>按最近一次成交</a:t>
            </a:r>
            <a:endParaRPr sz="1800">
              <a:latin typeface="Microsoft YaHei"/>
              <a:cs typeface="Microsoft YaHe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194612" y="1309095"/>
            <a:ext cx="1665605" cy="16592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20100"/>
              </a:lnSpc>
            </a:pPr>
            <a:r>
              <a:rPr sz="1800" dirty="0">
                <a:solidFill>
                  <a:srgbClr val="F79546"/>
                </a:solidFill>
                <a:latin typeface="Microsoft YaHei"/>
                <a:cs typeface="Microsoft YaHei"/>
              </a:rPr>
              <a:t>价</a:t>
            </a:r>
            <a:r>
              <a:rPr sz="1800" spc="-5" dirty="0">
                <a:solidFill>
                  <a:srgbClr val="F79546"/>
                </a:solidFill>
                <a:latin typeface="Microsoft YaHei"/>
                <a:cs typeface="Microsoft YaHei"/>
              </a:rPr>
              <a:t>对</a:t>
            </a:r>
            <a:r>
              <a:rPr sz="1800" dirty="0">
                <a:solidFill>
                  <a:srgbClr val="F79546"/>
                </a:solidFill>
                <a:latin typeface="Microsoft YaHei"/>
                <a:cs typeface="Microsoft YaHei"/>
              </a:rPr>
              <a:t>30只道琼斯  </a:t>
            </a:r>
            <a:r>
              <a:rPr sz="1800" spc="-5" dirty="0">
                <a:solidFill>
                  <a:srgbClr val="F79546"/>
                </a:solidFill>
                <a:latin typeface="Microsoft YaHei"/>
                <a:cs typeface="Microsoft YaHei"/>
              </a:rPr>
              <a:t>工业股股票进行  </a:t>
            </a:r>
            <a:r>
              <a:rPr sz="1800" dirty="0">
                <a:solidFill>
                  <a:srgbClr val="F79546"/>
                </a:solidFill>
                <a:latin typeface="Microsoft YaHei"/>
                <a:cs typeface="Microsoft YaHei"/>
              </a:rPr>
              <a:t>排序。根据排序  结果列出前三甲  公司名。</a:t>
            </a:r>
            <a:endParaRPr sz="1800">
              <a:latin typeface="Microsoft YaHei"/>
              <a:cs typeface="Microsoft YaHe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0" y="640080"/>
            <a:ext cx="2275332" cy="2247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11555" y="3723881"/>
            <a:ext cx="2376805" cy="576580"/>
          </a:xfrm>
          <a:custGeom>
            <a:avLst/>
            <a:gdLst/>
            <a:ahLst/>
            <a:cxnLst/>
            <a:rect l="l" t="t" r="r" b="b"/>
            <a:pathLst>
              <a:path w="2376805" h="576579">
                <a:moveTo>
                  <a:pt x="0" y="576059"/>
                </a:moveTo>
                <a:lnTo>
                  <a:pt x="2376297" y="576059"/>
                </a:lnTo>
                <a:lnTo>
                  <a:pt x="2376297" y="0"/>
                </a:lnTo>
                <a:lnTo>
                  <a:pt x="0" y="0"/>
                </a:lnTo>
                <a:lnTo>
                  <a:pt x="0" y="576059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11555" y="3723881"/>
            <a:ext cx="2376805" cy="576580"/>
          </a:xfrm>
          <a:custGeom>
            <a:avLst/>
            <a:gdLst/>
            <a:ahLst/>
            <a:cxnLst/>
            <a:rect l="l" t="t" r="r" b="b"/>
            <a:pathLst>
              <a:path w="2376805" h="576579">
                <a:moveTo>
                  <a:pt x="0" y="576059"/>
                </a:moveTo>
                <a:lnTo>
                  <a:pt x="2376297" y="576059"/>
                </a:lnTo>
                <a:lnTo>
                  <a:pt x="2376297" y="0"/>
                </a:lnTo>
                <a:lnTo>
                  <a:pt x="0" y="0"/>
                </a:lnTo>
                <a:lnTo>
                  <a:pt x="0" y="576059"/>
                </a:lnTo>
                <a:close/>
              </a:path>
            </a:pathLst>
          </a:custGeom>
          <a:ln w="25399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13550" y="3723894"/>
            <a:ext cx="0" cy="576580"/>
          </a:xfrm>
          <a:custGeom>
            <a:avLst/>
            <a:gdLst/>
            <a:ahLst/>
            <a:cxnLst/>
            <a:rect l="l" t="t" r="r" b="b"/>
            <a:pathLst>
              <a:path h="576579">
                <a:moveTo>
                  <a:pt x="0" y="0"/>
                </a:moveTo>
                <a:lnTo>
                  <a:pt x="0" y="576046"/>
                </a:lnTo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15506" y="2933700"/>
            <a:ext cx="3015615" cy="898525"/>
          </a:xfrm>
          <a:custGeom>
            <a:avLst/>
            <a:gdLst/>
            <a:ahLst/>
            <a:cxnLst/>
            <a:rect l="l" t="t" r="r" b="b"/>
            <a:pathLst>
              <a:path w="3015615" h="898525">
                <a:moveTo>
                  <a:pt x="198043" y="898144"/>
                </a:moveTo>
                <a:lnTo>
                  <a:pt x="0" y="898144"/>
                </a:lnTo>
                <a:lnTo>
                  <a:pt x="3015246" y="0"/>
                </a:lnTo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599033" y="3684270"/>
            <a:ext cx="2390140" cy="235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SimSun"/>
                <a:cs typeface="SimSun"/>
              </a:rPr>
              <a:t>可以添加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rt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)</a:t>
            </a:r>
            <a:r>
              <a:rPr sz="1400" dirty="0">
                <a:solidFill>
                  <a:srgbClr val="FFFFFF"/>
                </a:solidFill>
                <a:latin typeface="SimSun"/>
                <a:cs typeface="SimSun"/>
              </a:rPr>
              <a:t>函数的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asc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end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ing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99033" y="3897985"/>
            <a:ext cx="2232660" cy="448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SimSun"/>
                <a:cs typeface="SimSun"/>
              </a:rPr>
              <a:t>属性控制顺序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/</a:t>
            </a:r>
            <a:r>
              <a:rPr sz="1400" dirty="0">
                <a:solidFill>
                  <a:srgbClr val="FFFFFF"/>
                </a:solidFill>
                <a:latin typeface="SimSun"/>
                <a:cs typeface="SimSun"/>
              </a:rPr>
              <a:t>逆序排</a:t>
            </a:r>
            <a:r>
              <a:rPr sz="1400" spc="-15" dirty="0">
                <a:solidFill>
                  <a:srgbClr val="FFFFFF"/>
                </a:solidFill>
                <a:latin typeface="SimSun"/>
                <a:cs typeface="SimSun"/>
              </a:rPr>
              <a:t>序</a:t>
            </a:r>
            <a:r>
              <a:rPr sz="1400" dirty="0">
                <a:solidFill>
                  <a:srgbClr val="FFFFFF"/>
                </a:solidFill>
                <a:latin typeface="SimSun"/>
                <a:cs typeface="SimSun"/>
              </a:rPr>
              <a:t>，默  </a:t>
            </a:r>
            <a:r>
              <a:rPr sz="1400" spc="-5" dirty="0">
                <a:solidFill>
                  <a:srgbClr val="FFFFFF"/>
                </a:solidFill>
                <a:latin typeface="SimSun"/>
                <a:cs typeface="SimSun"/>
              </a:rPr>
              <a:t>认该属性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=True</a:t>
            </a:r>
            <a:r>
              <a:rPr sz="1400" spc="-5" dirty="0">
                <a:solidFill>
                  <a:srgbClr val="FFFFFF"/>
                </a:solidFill>
                <a:latin typeface="SimSun"/>
                <a:cs typeface="SimSun"/>
              </a:rPr>
              <a:t>，即顺序排列</a:t>
            </a:r>
            <a:endParaRPr sz="1400">
              <a:latin typeface="SimSun"/>
              <a:cs typeface="SimSun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5364098" y="555510"/>
            <a:ext cx="2232660" cy="720090"/>
          </a:xfrm>
          <a:custGeom>
            <a:avLst/>
            <a:gdLst/>
            <a:ahLst/>
            <a:cxnLst/>
            <a:rect l="l" t="t" r="r" b="b"/>
            <a:pathLst>
              <a:path w="2232659" h="720090">
                <a:moveTo>
                  <a:pt x="0" y="720077"/>
                </a:moveTo>
                <a:lnTo>
                  <a:pt x="2232279" y="720077"/>
                </a:lnTo>
                <a:lnTo>
                  <a:pt x="2232279" y="0"/>
                </a:lnTo>
                <a:lnTo>
                  <a:pt x="0" y="0"/>
                </a:lnTo>
                <a:lnTo>
                  <a:pt x="0" y="720077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364098" y="555510"/>
            <a:ext cx="2232660" cy="720090"/>
          </a:xfrm>
          <a:custGeom>
            <a:avLst/>
            <a:gdLst/>
            <a:ahLst/>
            <a:cxnLst/>
            <a:rect l="l" t="t" r="r" b="b"/>
            <a:pathLst>
              <a:path w="2232659" h="720090">
                <a:moveTo>
                  <a:pt x="0" y="720077"/>
                </a:moveTo>
                <a:lnTo>
                  <a:pt x="2232279" y="720077"/>
                </a:lnTo>
                <a:lnTo>
                  <a:pt x="2232279" y="0"/>
                </a:lnTo>
                <a:lnTo>
                  <a:pt x="0" y="0"/>
                </a:lnTo>
                <a:lnTo>
                  <a:pt x="0" y="720077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178044" y="555498"/>
            <a:ext cx="0" cy="720090"/>
          </a:xfrm>
          <a:custGeom>
            <a:avLst/>
            <a:gdLst/>
            <a:ahLst/>
            <a:cxnLst/>
            <a:rect l="l" t="t" r="r" b="b"/>
            <a:pathLst>
              <a:path h="720090">
                <a:moveTo>
                  <a:pt x="0" y="0"/>
                </a:moveTo>
                <a:lnTo>
                  <a:pt x="0" y="720089"/>
                </a:lnTo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267580" y="690498"/>
            <a:ext cx="910590" cy="676910"/>
          </a:xfrm>
          <a:custGeom>
            <a:avLst/>
            <a:gdLst/>
            <a:ahLst/>
            <a:cxnLst/>
            <a:rect l="l" t="t" r="r" b="b"/>
            <a:pathLst>
              <a:path w="910589" h="676910">
                <a:moveTo>
                  <a:pt x="910463" y="0"/>
                </a:moveTo>
                <a:lnTo>
                  <a:pt x="724408" y="0"/>
                </a:lnTo>
                <a:lnTo>
                  <a:pt x="0" y="676783"/>
                </a:lnTo>
              </a:path>
            </a:pathLst>
          </a:custGeom>
          <a:ln w="25399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5488685" y="587247"/>
            <a:ext cx="1986914" cy="443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indent="28575">
              <a:lnSpc>
                <a:spcPct val="100000"/>
              </a:lnSpc>
            </a:pP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DataFrame</a:t>
            </a:r>
            <a:r>
              <a:rPr sz="1400" spc="-5" dirty="0">
                <a:solidFill>
                  <a:srgbClr val="FFFFFF"/>
                </a:solidFill>
                <a:latin typeface="SimSun"/>
                <a:cs typeface="SimSun"/>
              </a:rPr>
              <a:t>的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sort()</a:t>
            </a:r>
            <a:r>
              <a:rPr sz="1400" spc="-5" dirty="0">
                <a:solidFill>
                  <a:srgbClr val="FFFFFF"/>
                </a:solidFill>
                <a:latin typeface="SimSun"/>
                <a:cs typeface="SimSun"/>
              </a:rPr>
              <a:t>函数已</a:t>
            </a:r>
            <a:endParaRPr sz="1400">
              <a:latin typeface="SimSun"/>
              <a:cs typeface="SimSun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FFFFFF"/>
                </a:solidFill>
                <a:latin typeface="SimSun"/>
                <a:cs typeface="SimSun"/>
              </a:rPr>
              <a:t>不推荐使用，相同功能推</a:t>
            </a:r>
            <a:endParaRPr sz="1400">
              <a:latin typeface="SimSun"/>
              <a:cs typeface="SimSu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586221" y="1013967"/>
            <a:ext cx="1789430" cy="235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solidFill>
                  <a:srgbClr val="FFFFFF"/>
                </a:solidFill>
                <a:latin typeface="SimSun"/>
                <a:cs typeface="SimSun"/>
              </a:rPr>
              <a:t>荐使用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sort_index()</a:t>
            </a:r>
            <a:r>
              <a:rPr sz="1400" spc="-5" dirty="0">
                <a:solidFill>
                  <a:srgbClr val="FFFFFF"/>
                </a:solidFill>
                <a:latin typeface="SimSun"/>
                <a:cs typeface="SimSun"/>
              </a:rPr>
              <a:t>函数</a:t>
            </a:r>
            <a:endParaRPr sz="1400">
              <a:latin typeface="SimSun"/>
              <a:cs typeface="SimSun"/>
            </a:endParaRPr>
          </a:p>
        </p:txBody>
      </p:sp>
    </p:spTree>
    <p:extLst>
      <p:ext uri="{BB962C8B-B14F-4D97-AF65-F5344CB8AC3E}">
        <p14:creationId xmlns:p14="http://schemas.microsoft.com/office/powerpoint/2010/main" val="33620336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7537" y="980770"/>
            <a:ext cx="8209280" cy="889000"/>
          </a:xfrm>
          <a:custGeom>
            <a:avLst/>
            <a:gdLst/>
            <a:ahLst/>
            <a:cxnLst/>
            <a:rect l="l" t="t" r="r" b="b"/>
            <a:pathLst>
              <a:path w="8209280" h="889000">
                <a:moveTo>
                  <a:pt x="0" y="888923"/>
                </a:moveTo>
                <a:lnTo>
                  <a:pt x="8208899" y="888923"/>
                </a:lnTo>
                <a:lnTo>
                  <a:pt x="8208899" y="0"/>
                </a:lnTo>
                <a:lnTo>
                  <a:pt x="0" y="0"/>
                </a:lnTo>
                <a:lnTo>
                  <a:pt x="0" y="888923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19605">
              <a:lnSpc>
                <a:spcPct val="100000"/>
              </a:lnSpc>
            </a:pPr>
            <a:r>
              <a:rPr spc="-5" dirty="0"/>
              <a:t>计数统计</a:t>
            </a:r>
          </a:p>
        </p:txBody>
      </p:sp>
      <p:sp>
        <p:nvSpPr>
          <p:cNvPr id="4" name="object 4"/>
          <p:cNvSpPr/>
          <p:nvPr/>
        </p:nvSpPr>
        <p:spPr>
          <a:xfrm>
            <a:off x="467550" y="1851660"/>
            <a:ext cx="8209280" cy="2880360"/>
          </a:xfrm>
          <a:custGeom>
            <a:avLst/>
            <a:gdLst/>
            <a:ahLst/>
            <a:cxnLst/>
            <a:rect l="l" t="t" r="r" b="b"/>
            <a:pathLst>
              <a:path w="8209280" h="2880360">
                <a:moveTo>
                  <a:pt x="0" y="0"/>
                </a:moveTo>
                <a:lnTo>
                  <a:pt x="0" y="2880334"/>
                </a:lnTo>
                <a:lnTo>
                  <a:pt x="8208962" y="2880334"/>
                </a:lnTo>
              </a:path>
            </a:pathLst>
          </a:custGeom>
          <a:ln w="9524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536778" y="2743961"/>
          <a:ext cx="5331262" cy="14202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14203"/>
                <a:gridCol w="968462"/>
                <a:gridCol w="557605"/>
                <a:gridCol w="966232"/>
                <a:gridCol w="991366"/>
                <a:gridCol w="833394"/>
              </a:tblGrid>
              <a:tr h="216153"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8419" algn="r">
                        <a:lnSpc>
                          <a:spcPts val="1520"/>
                        </a:lnSpc>
                      </a:pPr>
                      <a:r>
                        <a:rPr sz="1600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open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1520"/>
                        </a:lnSpc>
                      </a:pPr>
                      <a:r>
                        <a:rPr sz="1600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close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8580" algn="r">
                        <a:lnSpc>
                          <a:spcPts val="1520"/>
                        </a:lnSpc>
                      </a:pPr>
                      <a:r>
                        <a:rPr sz="1600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h</a:t>
                      </a:r>
                      <a:r>
                        <a:rPr sz="16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igh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ts val="1520"/>
                        </a:lnSpc>
                      </a:pPr>
                      <a:r>
                        <a:rPr sz="16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1600" spc="-1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6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w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604" algn="r">
                        <a:lnSpc>
                          <a:spcPts val="1520"/>
                        </a:lnSpc>
                      </a:pPr>
                      <a:r>
                        <a:rPr sz="1600" spc="-1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1600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ol</a:t>
                      </a:r>
                      <a:r>
                        <a:rPr sz="1600" spc="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sz="16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me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228600">
                <a:tc>
                  <a:txBody>
                    <a:bodyPr/>
                    <a:lstStyle/>
                    <a:p>
                      <a:pPr marL="22225">
                        <a:lnSpc>
                          <a:spcPts val="1620"/>
                        </a:lnSpc>
                      </a:pPr>
                      <a:r>
                        <a:rPr sz="1600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2014-01-02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1910" algn="r">
                        <a:lnSpc>
                          <a:spcPts val="1620"/>
                        </a:lnSpc>
                      </a:pPr>
                      <a:r>
                        <a:rPr sz="16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8</a:t>
                      </a:r>
                      <a:r>
                        <a:rPr sz="1600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9</a:t>
                      </a:r>
                      <a:r>
                        <a:rPr sz="16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600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92443</a:t>
                      </a:r>
                      <a:r>
                        <a:rPr sz="16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8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9530">
                        <a:lnSpc>
                          <a:spcPts val="1620"/>
                        </a:lnSpc>
                      </a:pPr>
                      <a:r>
                        <a:rPr sz="16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88.49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1910" algn="r">
                        <a:lnSpc>
                          <a:spcPts val="1620"/>
                        </a:lnSpc>
                      </a:pPr>
                      <a:r>
                        <a:rPr sz="16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9</a:t>
                      </a:r>
                      <a:r>
                        <a:rPr sz="1600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sz="16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600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10250</a:t>
                      </a:r>
                      <a:r>
                        <a:rPr sz="16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6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4135" algn="r">
                        <a:lnSpc>
                          <a:spcPts val="1620"/>
                        </a:lnSpc>
                      </a:pPr>
                      <a:r>
                        <a:rPr sz="16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8</a:t>
                      </a:r>
                      <a:r>
                        <a:rPr sz="1600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8</a:t>
                      </a:r>
                      <a:r>
                        <a:rPr sz="16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600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42075</a:t>
                      </a:r>
                      <a:r>
                        <a:rPr sz="16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8100" algn="r">
                        <a:lnSpc>
                          <a:spcPts val="1620"/>
                        </a:lnSpc>
                      </a:pPr>
                      <a:r>
                        <a:rPr sz="16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5</a:t>
                      </a:r>
                      <a:r>
                        <a:rPr sz="1600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11200</a:t>
                      </a:r>
                      <a:r>
                        <a:rPr sz="16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228790">
                <a:tc>
                  <a:txBody>
                    <a:bodyPr/>
                    <a:lstStyle/>
                    <a:p>
                      <a:pPr marL="22225">
                        <a:lnSpc>
                          <a:spcPts val="1620"/>
                        </a:lnSpc>
                      </a:pPr>
                      <a:r>
                        <a:rPr sz="1600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2014-01-03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1910" algn="r">
                        <a:lnSpc>
                          <a:spcPts val="1620"/>
                        </a:lnSpc>
                      </a:pPr>
                      <a:r>
                        <a:rPr sz="16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8</a:t>
                      </a:r>
                      <a:r>
                        <a:rPr sz="1600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8</a:t>
                      </a:r>
                      <a:r>
                        <a:rPr sz="16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600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18637</a:t>
                      </a:r>
                      <a:r>
                        <a:rPr sz="16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7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9530">
                        <a:lnSpc>
                          <a:spcPts val="1620"/>
                        </a:lnSpc>
                      </a:pPr>
                      <a:r>
                        <a:rPr sz="16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88.77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1910" algn="r">
                        <a:lnSpc>
                          <a:spcPts val="1620"/>
                        </a:lnSpc>
                      </a:pPr>
                      <a:r>
                        <a:rPr sz="16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8</a:t>
                      </a:r>
                      <a:r>
                        <a:rPr sz="1600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9</a:t>
                      </a:r>
                      <a:r>
                        <a:rPr sz="16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600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10632</a:t>
                      </a:r>
                      <a:r>
                        <a:rPr sz="16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5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4135" algn="r">
                        <a:lnSpc>
                          <a:spcPts val="1620"/>
                        </a:lnSpc>
                      </a:pPr>
                      <a:r>
                        <a:rPr sz="16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8</a:t>
                      </a:r>
                      <a:r>
                        <a:rPr sz="1600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7</a:t>
                      </a:r>
                      <a:r>
                        <a:rPr sz="16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600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67199</a:t>
                      </a:r>
                      <a:r>
                        <a:rPr sz="16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8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8100" algn="r">
                        <a:lnSpc>
                          <a:spcPts val="1620"/>
                        </a:lnSpc>
                      </a:pPr>
                      <a:r>
                        <a:rPr sz="16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3</a:t>
                      </a:r>
                      <a:r>
                        <a:rPr sz="1600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88850</a:t>
                      </a:r>
                      <a:r>
                        <a:rPr sz="16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228790">
                <a:tc>
                  <a:txBody>
                    <a:bodyPr/>
                    <a:lstStyle/>
                    <a:p>
                      <a:pPr marL="22225">
                        <a:lnSpc>
                          <a:spcPts val="1620"/>
                        </a:lnSpc>
                      </a:pPr>
                      <a:r>
                        <a:rPr sz="16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228574">
                <a:tc>
                  <a:txBody>
                    <a:bodyPr/>
                    <a:lstStyle/>
                    <a:p>
                      <a:pPr marL="22225">
                        <a:lnSpc>
                          <a:spcPts val="1620"/>
                        </a:lnSpc>
                      </a:pPr>
                      <a:r>
                        <a:rPr sz="1600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2014-01-30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1910" algn="r">
                        <a:lnSpc>
                          <a:spcPts val="1620"/>
                        </a:lnSpc>
                      </a:pPr>
                      <a:r>
                        <a:rPr sz="16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8</a:t>
                      </a:r>
                      <a:r>
                        <a:rPr sz="1600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5</a:t>
                      </a:r>
                      <a:r>
                        <a:rPr sz="16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600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74139</a:t>
                      </a:r>
                      <a:r>
                        <a:rPr sz="16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3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9530">
                        <a:lnSpc>
                          <a:spcPts val="1620"/>
                        </a:lnSpc>
                      </a:pPr>
                      <a:r>
                        <a:rPr sz="16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85.91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1910" algn="r">
                        <a:lnSpc>
                          <a:spcPts val="1620"/>
                        </a:lnSpc>
                      </a:pPr>
                      <a:r>
                        <a:rPr sz="16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8</a:t>
                      </a:r>
                      <a:r>
                        <a:rPr sz="1600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6</a:t>
                      </a:r>
                      <a:r>
                        <a:rPr sz="16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600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26704</a:t>
                      </a:r>
                      <a:r>
                        <a:rPr sz="16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9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4135" algn="r">
                        <a:lnSpc>
                          <a:spcPts val="1620"/>
                        </a:lnSpc>
                      </a:pPr>
                      <a:r>
                        <a:rPr sz="16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8</a:t>
                      </a:r>
                      <a:r>
                        <a:rPr sz="1600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5</a:t>
                      </a:r>
                      <a:r>
                        <a:rPr sz="16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600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36450</a:t>
                      </a:r>
                      <a:r>
                        <a:rPr sz="16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8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8100" algn="r">
                        <a:lnSpc>
                          <a:spcPts val="1620"/>
                        </a:lnSpc>
                      </a:pPr>
                      <a:r>
                        <a:rPr sz="16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4</a:t>
                      </a:r>
                      <a:r>
                        <a:rPr sz="1600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25900</a:t>
                      </a:r>
                      <a:r>
                        <a:rPr sz="16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216128">
                <a:tc>
                  <a:txBody>
                    <a:bodyPr/>
                    <a:lstStyle/>
                    <a:p>
                      <a:pPr marL="22225">
                        <a:lnSpc>
                          <a:spcPts val="1620"/>
                        </a:lnSpc>
                      </a:pPr>
                      <a:r>
                        <a:rPr sz="1600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2014-01-31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1910" algn="r">
                        <a:lnSpc>
                          <a:spcPts val="1620"/>
                        </a:lnSpc>
                      </a:pPr>
                      <a:r>
                        <a:rPr sz="16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8</a:t>
                      </a:r>
                      <a:r>
                        <a:rPr sz="1600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4</a:t>
                      </a:r>
                      <a:r>
                        <a:rPr sz="16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600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57785</a:t>
                      </a:r>
                      <a:r>
                        <a:rPr sz="16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9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9530">
                        <a:lnSpc>
                          <a:spcPts val="1620"/>
                        </a:lnSpc>
                      </a:pPr>
                      <a:r>
                        <a:rPr sz="16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84.32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1910" algn="r">
                        <a:lnSpc>
                          <a:spcPts val="1620"/>
                        </a:lnSpc>
                      </a:pPr>
                      <a:r>
                        <a:rPr sz="16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8</a:t>
                      </a:r>
                      <a:r>
                        <a:rPr sz="1600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5</a:t>
                      </a:r>
                      <a:r>
                        <a:rPr sz="16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600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20267</a:t>
                      </a:r>
                      <a:r>
                        <a:rPr sz="16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4135" algn="r">
                        <a:lnSpc>
                          <a:spcPts val="1620"/>
                        </a:lnSpc>
                      </a:pPr>
                      <a:r>
                        <a:rPr sz="16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8</a:t>
                      </a:r>
                      <a:r>
                        <a:rPr sz="1600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4</a:t>
                      </a:r>
                      <a:r>
                        <a:rPr sz="16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600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21090</a:t>
                      </a:r>
                      <a:r>
                        <a:rPr sz="16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6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8100" algn="r">
                        <a:lnSpc>
                          <a:spcPts val="1620"/>
                        </a:lnSpc>
                      </a:pPr>
                      <a:r>
                        <a:rPr sz="1600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4778000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546303" y="4065219"/>
            <a:ext cx="1821814" cy="724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60"/>
              </a:lnSpc>
            </a:pPr>
            <a:r>
              <a:rPr sz="1600" spc="-5" dirty="0">
                <a:solidFill>
                  <a:srgbClr val="006FC0"/>
                </a:solidFill>
                <a:latin typeface="Calibri"/>
                <a:cs typeface="Calibri"/>
              </a:rPr>
              <a:t>[21 </a:t>
            </a:r>
            <a:r>
              <a:rPr sz="1600" spc="-20" dirty="0">
                <a:solidFill>
                  <a:srgbClr val="006FC0"/>
                </a:solidFill>
                <a:latin typeface="Calibri"/>
                <a:cs typeface="Calibri"/>
              </a:rPr>
              <a:t>rows </a:t>
            </a:r>
            <a:r>
              <a:rPr sz="1600" spc="-5" dirty="0">
                <a:solidFill>
                  <a:srgbClr val="006FC0"/>
                </a:solidFill>
                <a:latin typeface="Calibri"/>
                <a:cs typeface="Calibri"/>
              </a:rPr>
              <a:t>x 5</a:t>
            </a:r>
            <a:r>
              <a:rPr sz="1600" spc="-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06FC0"/>
                </a:solidFill>
                <a:latin typeface="Calibri"/>
                <a:cs typeface="Calibri"/>
              </a:rPr>
              <a:t>columns]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ts val="1800"/>
              </a:lnSpc>
            </a:pPr>
            <a:r>
              <a:rPr sz="1600" spc="-5" dirty="0">
                <a:latin typeface="Calibri"/>
                <a:cs typeface="Calibri"/>
              </a:rPr>
              <a:t>&gt;&gt;&gt;</a:t>
            </a:r>
            <a:r>
              <a:rPr sz="1600" spc="-75" dirty="0"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6F2F9F"/>
                </a:solidFill>
                <a:latin typeface="Calibri"/>
                <a:cs typeface="Calibri"/>
              </a:rPr>
              <a:t>len</a:t>
            </a:r>
            <a:r>
              <a:rPr sz="1600" spc="-5" dirty="0">
                <a:latin typeface="Calibri"/>
                <a:cs typeface="Calibri"/>
              </a:rPr>
              <a:t>(t)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ts val="1860"/>
              </a:lnSpc>
            </a:pPr>
            <a:r>
              <a:rPr sz="1600" spc="-10" dirty="0">
                <a:solidFill>
                  <a:srgbClr val="006FC0"/>
                </a:solidFill>
                <a:latin typeface="Calibri"/>
                <a:cs typeface="Calibri"/>
              </a:rPr>
              <a:t>21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11543" y="1851986"/>
            <a:ext cx="720090" cy="425450"/>
          </a:xfrm>
          <a:custGeom>
            <a:avLst/>
            <a:gdLst/>
            <a:ahLst/>
            <a:cxnLst/>
            <a:rect l="l" t="t" r="r" b="b"/>
            <a:pathLst>
              <a:path w="720090" h="425450">
                <a:moveTo>
                  <a:pt x="337711" y="0"/>
                </a:moveTo>
                <a:lnTo>
                  <a:pt x="287840" y="3496"/>
                </a:lnTo>
                <a:lnTo>
                  <a:pt x="239461" y="10574"/>
                </a:lnTo>
                <a:lnTo>
                  <a:pt x="193331" y="21124"/>
                </a:lnTo>
                <a:lnTo>
                  <a:pt x="150209" y="35034"/>
                </a:lnTo>
                <a:lnTo>
                  <a:pt x="110855" y="52192"/>
                </a:lnTo>
                <a:lnTo>
                  <a:pt x="76026" y="72489"/>
                </a:lnTo>
                <a:lnTo>
                  <a:pt x="19734" y="126900"/>
                </a:lnTo>
                <a:lnTo>
                  <a:pt x="0" y="191565"/>
                </a:lnTo>
                <a:lnTo>
                  <a:pt x="6241" y="223691"/>
                </a:lnTo>
                <a:lnTo>
                  <a:pt x="49013" y="283903"/>
                </a:lnTo>
                <a:lnTo>
                  <a:pt x="84772" y="310539"/>
                </a:lnTo>
                <a:lnTo>
                  <a:pt x="129599" y="333893"/>
                </a:lnTo>
                <a:lnTo>
                  <a:pt x="183108" y="353241"/>
                </a:lnTo>
                <a:lnTo>
                  <a:pt x="210019" y="424996"/>
                </a:lnTo>
                <a:lnTo>
                  <a:pt x="313435" y="376101"/>
                </a:lnTo>
                <a:lnTo>
                  <a:pt x="398097" y="376101"/>
                </a:lnTo>
                <a:lnTo>
                  <a:pt x="420952" y="374946"/>
                </a:lnTo>
                <a:lnTo>
                  <a:pt x="472312" y="368238"/>
                </a:lnTo>
                <a:lnTo>
                  <a:pt x="521020" y="357718"/>
                </a:lnTo>
                <a:lnTo>
                  <a:pt x="566289" y="343589"/>
                </a:lnTo>
                <a:lnTo>
                  <a:pt x="607329" y="326059"/>
                </a:lnTo>
                <a:lnTo>
                  <a:pt x="643352" y="305332"/>
                </a:lnTo>
                <a:lnTo>
                  <a:pt x="673569" y="281613"/>
                </a:lnTo>
                <a:lnTo>
                  <a:pt x="700308" y="250520"/>
                </a:lnTo>
                <a:lnTo>
                  <a:pt x="720042" y="185827"/>
                </a:lnTo>
                <a:lnTo>
                  <a:pt x="713806" y="153680"/>
                </a:lnTo>
                <a:lnTo>
                  <a:pt x="671043" y="93427"/>
                </a:lnTo>
                <a:lnTo>
                  <a:pt x="635284" y="66775"/>
                </a:lnTo>
                <a:lnTo>
                  <a:pt x="590452" y="43409"/>
                </a:lnTo>
                <a:lnTo>
                  <a:pt x="536930" y="24057"/>
                </a:lnTo>
                <a:lnTo>
                  <a:pt x="488682" y="12114"/>
                </a:lnTo>
                <a:lnTo>
                  <a:pt x="438890" y="4197"/>
                </a:lnTo>
                <a:lnTo>
                  <a:pt x="388314" y="196"/>
                </a:lnTo>
                <a:lnTo>
                  <a:pt x="337711" y="0"/>
                </a:lnTo>
                <a:close/>
              </a:path>
              <a:path w="720090" h="425450">
                <a:moveTo>
                  <a:pt x="398097" y="376101"/>
                </a:moveTo>
                <a:lnTo>
                  <a:pt x="313435" y="376101"/>
                </a:lnTo>
                <a:lnTo>
                  <a:pt x="367730" y="377635"/>
                </a:lnTo>
                <a:lnTo>
                  <a:pt x="398097" y="37610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11543" y="1851986"/>
            <a:ext cx="720090" cy="425450"/>
          </a:xfrm>
          <a:custGeom>
            <a:avLst/>
            <a:gdLst/>
            <a:ahLst/>
            <a:cxnLst/>
            <a:rect l="l" t="t" r="r" b="b"/>
            <a:pathLst>
              <a:path w="720090" h="425450">
                <a:moveTo>
                  <a:pt x="210019" y="424996"/>
                </a:moveTo>
                <a:lnTo>
                  <a:pt x="183108" y="353241"/>
                </a:lnTo>
                <a:lnTo>
                  <a:pt x="129599" y="333893"/>
                </a:lnTo>
                <a:lnTo>
                  <a:pt x="84772" y="310539"/>
                </a:lnTo>
                <a:lnTo>
                  <a:pt x="49013" y="283903"/>
                </a:lnTo>
                <a:lnTo>
                  <a:pt x="22707" y="254712"/>
                </a:lnTo>
                <a:lnTo>
                  <a:pt x="6241" y="223691"/>
                </a:lnTo>
                <a:lnTo>
                  <a:pt x="0" y="191565"/>
                </a:lnTo>
                <a:lnTo>
                  <a:pt x="4369" y="159060"/>
                </a:lnTo>
                <a:lnTo>
                  <a:pt x="46481" y="95812"/>
                </a:lnTo>
                <a:lnTo>
                  <a:pt x="110855" y="52192"/>
                </a:lnTo>
                <a:lnTo>
                  <a:pt x="150209" y="35034"/>
                </a:lnTo>
                <a:lnTo>
                  <a:pt x="193331" y="21124"/>
                </a:lnTo>
                <a:lnTo>
                  <a:pt x="239461" y="10574"/>
                </a:lnTo>
                <a:lnTo>
                  <a:pt x="287840" y="3496"/>
                </a:lnTo>
                <a:lnTo>
                  <a:pt x="337711" y="0"/>
                </a:lnTo>
                <a:lnTo>
                  <a:pt x="388314" y="196"/>
                </a:lnTo>
                <a:lnTo>
                  <a:pt x="438890" y="4197"/>
                </a:lnTo>
                <a:lnTo>
                  <a:pt x="488682" y="12114"/>
                </a:lnTo>
                <a:lnTo>
                  <a:pt x="536930" y="24057"/>
                </a:lnTo>
                <a:lnTo>
                  <a:pt x="590452" y="43409"/>
                </a:lnTo>
                <a:lnTo>
                  <a:pt x="635284" y="66775"/>
                </a:lnTo>
                <a:lnTo>
                  <a:pt x="671043" y="93427"/>
                </a:lnTo>
                <a:lnTo>
                  <a:pt x="697344" y="122638"/>
                </a:lnTo>
                <a:lnTo>
                  <a:pt x="720042" y="185827"/>
                </a:lnTo>
                <a:lnTo>
                  <a:pt x="715671" y="218349"/>
                </a:lnTo>
                <a:lnTo>
                  <a:pt x="673569" y="281613"/>
                </a:lnTo>
                <a:lnTo>
                  <a:pt x="643352" y="305332"/>
                </a:lnTo>
                <a:lnTo>
                  <a:pt x="607329" y="326059"/>
                </a:lnTo>
                <a:lnTo>
                  <a:pt x="566289" y="343589"/>
                </a:lnTo>
                <a:lnTo>
                  <a:pt x="521020" y="357718"/>
                </a:lnTo>
                <a:lnTo>
                  <a:pt x="472312" y="368238"/>
                </a:lnTo>
                <a:lnTo>
                  <a:pt x="420952" y="374946"/>
                </a:lnTo>
                <a:lnTo>
                  <a:pt x="367730" y="377635"/>
                </a:lnTo>
                <a:lnTo>
                  <a:pt x="313435" y="376101"/>
                </a:lnTo>
                <a:lnTo>
                  <a:pt x="210019" y="424996"/>
                </a:lnTo>
                <a:close/>
              </a:path>
            </a:pathLst>
          </a:custGeom>
          <a:ln w="19049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46303" y="1838579"/>
            <a:ext cx="6971030" cy="892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4950">
              <a:lnSpc>
                <a:spcPct val="100000"/>
              </a:lnSpc>
            </a:pPr>
            <a:r>
              <a:rPr sz="2400" b="1" spc="5" dirty="0">
                <a:solidFill>
                  <a:srgbClr val="F79546"/>
                </a:solidFill>
                <a:latin typeface="Calibri"/>
                <a:cs typeface="Calibri"/>
              </a:rPr>
              <a:t>S</a:t>
            </a:r>
            <a:r>
              <a:rPr sz="800" spc="-5" dirty="0">
                <a:solidFill>
                  <a:srgbClr val="F79546"/>
                </a:solidFill>
                <a:latin typeface="Calibri"/>
                <a:cs typeface="Calibri"/>
              </a:rPr>
              <a:t>ou</a:t>
            </a:r>
            <a:r>
              <a:rPr sz="800" spc="-10" dirty="0">
                <a:solidFill>
                  <a:srgbClr val="F79546"/>
                </a:solidFill>
                <a:latin typeface="Calibri"/>
                <a:cs typeface="Calibri"/>
              </a:rPr>
              <a:t>r</a:t>
            </a:r>
            <a:r>
              <a:rPr sz="800" spc="-5" dirty="0">
                <a:solidFill>
                  <a:srgbClr val="F79546"/>
                </a:solidFill>
                <a:latin typeface="Calibri"/>
                <a:cs typeface="Calibri"/>
              </a:rPr>
              <a:t>c</a:t>
            </a:r>
            <a:r>
              <a:rPr sz="800" dirty="0">
                <a:solidFill>
                  <a:srgbClr val="F79546"/>
                </a:solidFill>
                <a:latin typeface="Calibri"/>
                <a:cs typeface="Calibri"/>
              </a:rPr>
              <a:t>e</a:t>
            </a:r>
            <a:endParaRPr sz="800">
              <a:latin typeface="Calibri"/>
              <a:cs typeface="Calibri"/>
            </a:endParaRPr>
          </a:p>
          <a:p>
            <a:pPr marL="12700">
              <a:lnSpc>
                <a:spcPts val="1860"/>
              </a:lnSpc>
              <a:spcBef>
                <a:spcPts val="245"/>
              </a:spcBef>
            </a:pPr>
            <a:r>
              <a:rPr sz="1600" spc="-5" dirty="0">
                <a:latin typeface="Calibri"/>
                <a:cs typeface="Calibri"/>
              </a:rPr>
              <a:t>&gt;&gt;&gt; t = </a:t>
            </a:r>
            <a:r>
              <a:rPr sz="1600" spc="-10" dirty="0">
                <a:latin typeface="Calibri"/>
                <a:cs typeface="Calibri"/>
              </a:rPr>
              <a:t>quotesdf[(quotesdf.index </a:t>
            </a:r>
            <a:r>
              <a:rPr sz="1600" spc="-5" dirty="0">
                <a:latin typeface="Calibri"/>
                <a:cs typeface="Calibri"/>
              </a:rPr>
              <a:t>&gt;= </a:t>
            </a:r>
            <a:r>
              <a:rPr sz="1600" spc="-10" dirty="0">
                <a:solidFill>
                  <a:srgbClr val="9BBA58"/>
                </a:solidFill>
                <a:latin typeface="Calibri"/>
                <a:cs typeface="Calibri"/>
              </a:rPr>
              <a:t>'2014-01-01'</a:t>
            </a:r>
            <a:r>
              <a:rPr sz="1600" spc="-10" dirty="0">
                <a:latin typeface="Calibri"/>
                <a:cs typeface="Calibri"/>
              </a:rPr>
              <a:t>) </a:t>
            </a:r>
            <a:r>
              <a:rPr sz="1600" spc="-5" dirty="0">
                <a:latin typeface="Calibri"/>
                <a:cs typeface="Calibri"/>
              </a:rPr>
              <a:t>&amp; </a:t>
            </a:r>
            <a:r>
              <a:rPr sz="1600" spc="-15" dirty="0">
                <a:latin typeface="Calibri"/>
                <a:cs typeface="Calibri"/>
              </a:rPr>
              <a:t>(quotesdf.index </a:t>
            </a:r>
            <a:r>
              <a:rPr sz="1600" spc="-5" dirty="0">
                <a:latin typeface="Calibri"/>
                <a:cs typeface="Calibri"/>
              </a:rPr>
              <a:t>&lt;</a:t>
            </a:r>
            <a:r>
              <a:rPr sz="1600" spc="170" dirty="0"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9BBA58"/>
                </a:solidFill>
                <a:latin typeface="Calibri"/>
                <a:cs typeface="Calibri"/>
              </a:rPr>
              <a:t>'2014-02-01'</a:t>
            </a:r>
            <a:r>
              <a:rPr sz="1600" spc="-10" dirty="0">
                <a:latin typeface="Calibri"/>
                <a:cs typeface="Calibri"/>
              </a:rPr>
              <a:t>)]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ts val="1860"/>
              </a:lnSpc>
            </a:pPr>
            <a:r>
              <a:rPr sz="1600" spc="-10" dirty="0">
                <a:latin typeface="Calibri"/>
                <a:cs typeface="Calibri"/>
              </a:rPr>
              <a:t>&gt;&gt;&gt;</a:t>
            </a:r>
            <a:r>
              <a:rPr sz="1600" spc="-7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t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67537" y="980770"/>
            <a:ext cx="8209280" cy="889000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2300">
              <a:latin typeface="Times New Roman"/>
              <a:cs typeface="Times New Roman"/>
            </a:endParaRPr>
          </a:p>
          <a:p>
            <a:pPr marL="942340">
              <a:lnSpc>
                <a:spcPct val="100000"/>
              </a:lnSpc>
            </a:pPr>
            <a:r>
              <a:rPr sz="1800" dirty="0">
                <a:solidFill>
                  <a:srgbClr val="F79546"/>
                </a:solidFill>
                <a:latin typeface="Microsoft YaHei"/>
                <a:cs typeface="Microsoft YaHei"/>
              </a:rPr>
              <a:t>统计2014年1月份的股票开盘天数？</a:t>
            </a:r>
            <a:endParaRPr sz="1800">
              <a:latin typeface="Microsoft YaHei"/>
              <a:cs typeface="Microsoft YaHe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0" y="513587"/>
            <a:ext cx="2369820" cy="2247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183894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7537" y="969594"/>
            <a:ext cx="8209280" cy="877569"/>
          </a:xfrm>
          <a:custGeom>
            <a:avLst/>
            <a:gdLst/>
            <a:ahLst/>
            <a:cxnLst/>
            <a:rect l="l" t="t" r="r" b="b"/>
            <a:pathLst>
              <a:path w="8209280" h="877569">
                <a:moveTo>
                  <a:pt x="0" y="877493"/>
                </a:moveTo>
                <a:lnTo>
                  <a:pt x="8208899" y="877493"/>
                </a:lnTo>
                <a:lnTo>
                  <a:pt x="8208899" y="0"/>
                </a:lnTo>
                <a:lnTo>
                  <a:pt x="0" y="0"/>
                </a:lnTo>
                <a:lnTo>
                  <a:pt x="0" y="877493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19605">
              <a:lnSpc>
                <a:spcPct val="100000"/>
              </a:lnSpc>
            </a:pPr>
            <a:r>
              <a:rPr spc="-5" dirty="0"/>
              <a:t>计数统计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67537" y="969594"/>
            <a:ext cx="8209280" cy="877569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1450">
              <a:latin typeface="Times New Roman"/>
              <a:cs typeface="Times New Roman"/>
            </a:endParaRPr>
          </a:p>
          <a:p>
            <a:pPr marL="955675">
              <a:lnSpc>
                <a:spcPct val="100000"/>
              </a:lnSpc>
            </a:pPr>
            <a:r>
              <a:rPr sz="1800" dirty="0">
                <a:solidFill>
                  <a:srgbClr val="F79546"/>
                </a:solidFill>
                <a:latin typeface="Microsoft YaHei"/>
                <a:cs typeface="Microsoft YaHei"/>
              </a:rPr>
              <a:t>统计近一年每个月的股票开盘天数？</a:t>
            </a:r>
            <a:endParaRPr sz="1800">
              <a:latin typeface="Microsoft YaHei"/>
              <a:cs typeface="Microsoft YaHe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496823"/>
            <a:ext cx="2404872" cy="22463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11542" y="1896430"/>
            <a:ext cx="720090" cy="405130"/>
          </a:xfrm>
          <a:custGeom>
            <a:avLst/>
            <a:gdLst/>
            <a:ahLst/>
            <a:cxnLst/>
            <a:rect l="l" t="t" r="r" b="b"/>
            <a:pathLst>
              <a:path w="720090" h="405130">
                <a:moveTo>
                  <a:pt x="373102" y="0"/>
                </a:moveTo>
                <a:lnTo>
                  <a:pt x="317633" y="1157"/>
                </a:lnTo>
                <a:lnTo>
                  <a:pt x="263417" y="6521"/>
                </a:lnTo>
                <a:lnTo>
                  <a:pt x="211465" y="15950"/>
                </a:lnTo>
                <a:lnTo>
                  <a:pt x="162785" y="29303"/>
                </a:lnTo>
                <a:lnTo>
                  <a:pt x="118388" y="46440"/>
                </a:lnTo>
                <a:lnTo>
                  <a:pt x="79284" y="67219"/>
                </a:lnTo>
                <a:lnTo>
                  <a:pt x="46482" y="91500"/>
                </a:lnTo>
                <a:lnTo>
                  <a:pt x="19734" y="121112"/>
                </a:lnTo>
                <a:lnTo>
                  <a:pt x="0" y="182709"/>
                </a:lnTo>
                <a:lnTo>
                  <a:pt x="6240" y="213313"/>
                </a:lnTo>
                <a:lnTo>
                  <a:pt x="49010" y="270673"/>
                </a:lnTo>
                <a:lnTo>
                  <a:pt x="84767" y="296049"/>
                </a:lnTo>
                <a:lnTo>
                  <a:pt x="129591" y="318301"/>
                </a:lnTo>
                <a:lnTo>
                  <a:pt x="183096" y="336737"/>
                </a:lnTo>
                <a:lnTo>
                  <a:pt x="210020" y="404936"/>
                </a:lnTo>
                <a:lnTo>
                  <a:pt x="313436" y="358454"/>
                </a:lnTo>
                <a:lnTo>
                  <a:pt x="398700" y="358454"/>
                </a:lnTo>
                <a:lnTo>
                  <a:pt x="420953" y="357386"/>
                </a:lnTo>
                <a:lnTo>
                  <a:pt x="472312" y="350993"/>
                </a:lnTo>
                <a:lnTo>
                  <a:pt x="521021" y="340960"/>
                </a:lnTo>
                <a:lnTo>
                  <a:pt x="566289" y="327485"/>
                </a:lnTo>
                <a:lnTo>
                  <a:pt x="607330" y="310769"/>
                </a:lnTo>
                <a:lnTo>
                  <a:pt x="643353" y="291011"/>
                </a:lnTo>
                <a:lnTo>
                  <a:pt x="700309" y="238799"/>
                </a:lnTo>
                <a:lnTo>
                  <a:pt x="720043" y="177201"/>
                </a:lnTo>
                <a:lnTo>
                  <a:pt x="713806" y="146598"/>
                </a:lnTo>
                <a:lnTo>
                  <a:pt x="671043" y="89237"/>
                </a:lnTo>
                <a:lnTo>
                  <a:pt x="635284" y="63862"/>
                </a:lnTo>
                <a:lnTo>
                  <a:pt x="590452" y="41610"/>
                </a:lnTo>
                <a:lnTo>
                  <a:pt x="536931" y="23174"/>
                </a:lnTo>
                <a:lnTo>
                  <a:pt x="483760" y="10867"/>
                </a:lnTo>
                <a:lnTo>
                  <a:pt x="428814" y="3189"/>
                </a:lnTo>
                <a:lnTo>
                  <a:pt x="373102" y="0"/>
                </a:lnTo>
                <a:close/>
              </a:path>
              <a:path w="720090" h="405130">
                <a:moveTo>
                  <a:pt x="398700" y="358454"/>
                </a:moveTo>
                <a:lnTo>
                  <a:pt x="313436" y="358454"/>
                </a:lnTo>
                <a:lnTo>
                  <a:pt x="367731" y="359940"/>
                </a:lnTo>
                <a:lnTo>
                  <a:pt x="398700" y="35845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11542" y="1896430"/>
            <a:ext cx="720090" cy="405130"/>
          </a:xfrm>
          <a:custGeom>
            <a:avLst/>
            <a:gdLst/>
            <a:ahLst/>
            <a:cxnLst/>
            <a:rect l="l" t="t" r="r" b="b"/>
            <a:pathLst>
              <a:path w="720090" h="405130">
                <a:moveTo>
                  <a:pt x="210020" y="404936"/>
                </a:moveTo>
                <a:lnTo>
                  <a:pt x="183096" y="336737"/>
                </a:lnTo>
                <a:lnTo>
                  <a:pt x="129591" y="318301"/>
                </a:lnTo>
                <a:lnTo>
                  <a:pt x="84767" y="296049"/>
                </a:lnTo>
                <a:lnTo>
                  <a:pt x="49010" y="270673"/>
                </a:lnTo>
                <a:lnTo>
                  <a:pt x="22706" y="242864"/>
                </a:lnTo>
                <a:lnTo>
                  <a:pt x="6240" y="213313"/>
                </a:lnTo>
                <a:lnTo>
                  <a:pt x="0" y="182709"/>
                </a:lnTo>
                <a:lnTo>
                  <a:pt x="4369" y="151746"/>
                </a:lnTo>
                <a:lnTo>
                  <a:pt x="46482" y="91500"/>
                </a:lnTo>
                <a:lnTo>
                  <a:pt x="79284" y="67219"/>
                </a:lnTo>
                <a:lnTo>
                  <a:pt x="118388" y="46440"/>
                </a:lnTo>
                <a:lnTo>
                  <a:pt x="162785" y="29303"/>
                </a:lnTo>
                <a:lnTo>
                  <a:pt x="211465" y="15950"/>
                </a:lnTo>
                <a:lnTo>
                  <a:pt x="263417" y="6521"/>
                </a:lnTo>
                <a:lnTo>
                  <a:pt x="317633" y="1157"/>
                </a:lnTo>
                <a:lnTo>
                  <a:pt x="373102" y="0"/>
                </a:lnTo>
                <a:lnTo>
                  <a:pt x="428814" y="3189"/>
                </a:lnTo>
                <a:lnTo>
                  <a:pt x="483760" y="10867"/>
                </a:lnTo>
                <a:lnTo>
                  <a:pt x="536931" y="23174"/>
                </a:lnTo>
                <a:lnTo>
                  <a:pt x="590452" y="41610"/>
                </a:lnTo>
                <a:lnTo>
                  <a:pt x="635284" y="63862"/>
                </a:lnTo>
                <a:lnTo>
                  <a:pt x="671043" y="89237"/>
                </a:lnTo>
                <a:lnTo>
                  <a:pt x="697345" y="117047"/>
                </a:lnTo>
                <a:lnTo>
                  <a:pt x="720043" y="177201"/>
                </a:lnTo>
                <a:lnTo>
                  <a:pt x="715672" y="208165"/>
                </a:lnTo>
                <a:lnTo>
                  <a:pt x="673570" y="268411"/>
                </a:lnTo>
                <a:lnTo>
                  <a:pt x="607330" y="310769"/>
                </a:lnTo>
                <a:lnTo>
                  <a:pt x="566289" y="327485"/>
                </a:lnTo>
                <a:lnTo>
                  <a:pt x="521021" y="340960"/>
                </a:lnTo>
                <a:lnTo>
                  <a:pt x="472312" y="350993"/>
                </a:lnTo>
                <a:lnTo>
                  <a:pt x="420953" y="357386"/>
                </a:lnTo>
                <a:lnTo>
                  <a:pt x="367731" y="359940"/>
                </a:lnTo>
                <a:lnTo>
                  <a:pt x="313436" y="358454"/>
                </a:lnTo>
                <a:lnTo>
                  <a:pt x="210020" y="404936"/>
                </a:lnTo>
                <a:close/>
              </a:path>
            </a:pathLst>
          </a:custGeom>
          <a:ln w="1905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462775" y="1861045"/>
          <a:ext cx="8208974" cy="28676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231204"/>
                <a:gridCol w="1977770"/>
              </a:tblGrid>
              <a:tr h="263296">
                <a:tc rowSpan="14">
                  <a:txBody>
                    <a:bodyPr/>
                    <a:lstStyle/>
                    <a:p>
                      <a:pPr marL="38100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400" b="1" dirty="0">
                          <a:solidFill>
                            <a:srgbClr val="4F81BC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800" spc="-5" dirty="0">
                          <a:solidFill>
                            <a:srgbClr val="4F81BC"/>
                          </a:solidFill>
                          <a:latin typeface="Calibri"/>
                          <a:cs typeface="Calibri"/>
                        </a:rPr>
                        <a:t>ile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L="86360" marR="3754120">
                        <a:lnSpc>
                          <a:spcPts val="1700"/>
                        </a:lnSpc>
                        <a:spcBef>
                          <a:spcPts val="730"/>
                        </a:spcBef>
                      </a:pPr>
                      <a:r>
                        <a:rPr sz="1600" spc="-5" dirty="0">
                          <a:solidFill>
                            <a:srgbClr val="943735"/>
                          </a:solidFill>
                          <a:latin typeface="Calibri"/>
                          <a:cs typeface="Calibri"/>
                        </a:rPr>
                        <a:t># Filename: </a:t>
                      </a:r>
                      <a:r>
                        <a:rPr sz="1600" spc="-10" dirty="0">
                          <a:solidFill>
                            <a:srgbClr val="943735"/>
                          </a:solidFill>
                          <a:latin typeface="Calibri"/>
                          <a:cs typeface="Calibri"/>
                        </a:rPr>
                        <a:t>quotesmonth.py  </a:t>
                      </a:r>
                      <a:r>
                        <a:rPr sz="1600" spc="-5" dirty="0">
                          <a:solidFill>
                            <a:srgbClr val="F79546"/>
                          </a:solidFill>
                          <a:latin typeface="Calibri"/>
                          <a:cs typeface="Calibri"/>
                        </a:rPr>
                        <a:t>import</a:t>
                      </a:r>
                      <a:r>
                        <a:rPr sz="1600" spc="-60" dirty="0">
                          <a:solidFill>
                            <a:srgbClr val="F7954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time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86360">
                        <a:lnSpc>
                          <a:spcPts val="1565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…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86360">
                        <a:lnSpc>
                          <a:spcPts val="1705"/>
                        </a:lnSpc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listtemp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=</a:t>
                      </a:r>
                      <a:r>
                        <a:rPr sz="1600" spc="-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[]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86360">
                        <a:lnSpc>
                          <a:spcPts val="1700"/>
                        </a:lnSpc>
                      </a:pPr>
                      <a:r>
                        <a:rPr sz="1600" spc="-15" dirty="0">
                          <a:solidFill>
                            <a:srgbClr val="F79546"/>
                          </a:solidFill>
                          <a:latin typeface="Calibri"/>
                          <a:cs typeface="Calibri"/>
                        </a:rPr>
                        <a:t>for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i </a:t>
                      </a:r>
                      <a:r>
                        <a:rPr sz="1600" dirty="0">
                          <a:solidFill>
                            <a:srgbClr val="F79546"/>
                          </a:solidFill>
                          <a:latin typeface="Calibri"/>
                          <a:cs typeface="Calibri"/>
                        </a:rPr>
                        <a:t>in</a:t>
                      </a:r>
                      <a:r>
                        <a:rPr sz="1600" spc="5" dirty="0">
                          <a:solidFill>
                            <a:srgbClr val="F7954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solidFill>
                            <a:srgbClr val="6F2F9F"/>
                          </a:solidFill>
                          <a:latin typeface="Calibri"/>
                          <a:cs typeface="Calibri"/>
                        </a:rPr>
                        <a:t>range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(0,</a:t>
                      </a:r>
                      <a:r>
                        <a:rPr sz="1600" spc="-10" dirty="0">
                          <a:solidFill>
                            <a:srgbClr val="6F2F9F"/>
                          </a:solidFill>
                          <a:latin typeface="Calibri"/>
                          <a:cs typeface="Calibri"/>
                        </a:rPr>
                        <a:t>len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(quotesdf)):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270510" marR="1520825">
                        <a:lnSpc>
                          <a:spcPts val="1700"/>
                        </a:lnSpc>
                        <a:spcBef>
                          <a:spcPts val="125"/>
                        </a:spcBef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temp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=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time.strptime(quotesdf.index[i],</a:t>
                      </a:r>
                      <a:r>
                        <a:rPr sz="1600" spc="-10" dirty="0">
                          <a:solidFill>
                            <a:srgbClr val="9BBA58"/>
                          </a:solidFill>
                          <a:latin typeface="Calibri"/>
                          <a:cs typeface="Calibri"/>
                        </a:rPr>
                        <a:t>"%Y-%m-%d") 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listtemp.append(temp.tm_mon)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86360">
                        <a:lnSpc>
                          <a:spcPts val="1570"/>
                        </a:lnSpc>
                      </a:pPr>
                      <a:r>
                        <a:rPr sz="1600" spc="-10" dirty="0">
                          <a:solidFill>
                            <a:srgbClr val="F79546"/>
                          </a:solidFill>
                          <a:latin typeface="Calibri"/>
                          <a:cs typeface="Calibri"/>
                        </a:rPr>
                        <a:t>print</a:t>
                      </a:r>
                      <a:r>
                        <a:rPr sz="1600" spc="-85" dirty="0">
                          <a:solidFill>
                            <a:srgbClr val="F7954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listtemp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86360">
                        <a:lnSpc>
                          <a:spcPts val="1700"/>
                        </a:lnSpc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tempdf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=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quotesdf.copy()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86360">
                        <a:lnSpc>
                          <a:spcPts val="1705"/>
                        </a:lnSpc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tempdf[</a:t>
                      </a:r>
                      <a:r>
                        <a:rPr sz="1600" spc="-10" dirty="0">
                          <a:solidFill>
                            <a:srgbClr val="9BBA58"/>
                          </a:solidFill>
                          <a:latin typeface="Calibri"/>
                          <a:cs typeface="Calibri"/>
                        </a:rPr>
                        <a:t>'month'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]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=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listtemp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86360">
                        <a:lnSpc>
                          <a:spcPts val="1810"/>
                        </a:lnSpc>
                      </a:pPr>
                      <a:r>
                        <a:rPr sz="1600" spc="-10" dirty="0">
                          <a:solidFill>
                            <a:srgbClr val="F79546"/>
                          </a:solidFill>
                          <a:latin typeface="Calibri"/>
                          <a:cs typeface="Calibri"/>
                        </a:rPr>
                        <a:t>print</a:t>
                      </a:r>
                      <a:r>
                        <a:rPr sz="1600" spc="-45" dirty="0">
                          <a:solidFill>
                            <a:srgbClr val="F7954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tempdf[</a:t>
                      </a:r>
                      <a:r>
                        <a:rPr sz="1600" spc="-10" dirty="0">
                          <a:solidFill>
                            <a:srgbClr val="9BBA58"/>
                          </a:solidFill>
                          <a:latin typeface="Calibri"/>
                          <a:cs typeface="Calibri"/>
                        </a:rPr>
                        <a:t>'month'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].value_counts()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4F81BC"/>
                      </a:solidFill>
                      <a:prstDash val="solid"/>
                    </a:lnL>
                    <a:lnR w="25399">
                      <a:solidFill>
                        <a:srgbClr val="4F81BC"/>
                      </a:solidFill>
                      <a:prstDash val="solid"/>
                    </a:lnR>
                    <a:lnB w="9525">
                      <a:solidFill>
                        <a:srgbClr val="4F81B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9375">
                        <a:lnSpc>
                          <a:spcPts val="1895"/>
                        </a:lnSpc>
                      </a:pPr>
                      <a:r>
                        <a:rPr sz="1600" b="1" u="sng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Output</a:t>
                      </a:r>
                      <a:r>
                        <a:rPr sz="1600" b="1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: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5399">
                      <a:solidFill>
                        <a:srgbClr val="4F81BC"/>
                      </a:solidFill>
                      <a:prstDash val="solid"/>
                    </a:lnL>
                    <a:lnR w="25399">
                      <a:solidFill>
                        <a:srgbClr val="4F81BC"/>
                      </a:solidFill>
                      <a:prstDash val="solid"/>
                    </a:lnR>
                    <a:lnT w="25399">
                      <a:solidFill>
                        <a:srgbClr val="4F81BC"/>
                      </a:solidFill>
                      <a:prstDash val="solid"/>
                    </a:lnT>
                  </a:tcPr>
                </a:tc>
              </a:tr>
              <a:tr h="20373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4F81BC"/>
                      </a:solidFill>
                      <a:prstDash val="solid"/>
                    </a:lnL>
                    <a:lnR w="25399">
                      <a:solidFill>
                        <a:srgbClr val="4F81BC"/>
                      </a:solidFill>
                      <a:prstDash val="solid"/>
                    </a:lnR>
                    <a:lnB w="9525">
                      <a:solidFill>
                        <a:srgbClr val="4F81B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9375">
                        <a:lnSpc>
                          <a:spcPts val="1520"/>
                        </a:lnSpc>
                        <a:tabLst>
                          <a:tab pos="514984" algn="l"/>
                        </a:tabLst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10	23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5399">
                      <a:solidFill>
                        <a:srgbClr val="4F81BC"/>
                      </a:solidFill>
                      <a:prstDash val="solid"/>
                    </a:lnL>
                    <a:lnR w="25399">
                      <a:solidFill>
                        <a:srgbClr val="4F81BC"/>
                      </a:solidFill>
                      <a:prstDash val="solid"/>
                    </a:lnR>
                  </a:tcPr>
                </a:tc>
              </a:tr>
              <a:tr h="20341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4F81BC"/>
                      </a:solidFill>
                      <a:prstDash val="solid"/>
                    </a:lnL>
                    <a:lnR w="25399">
                      <a:solidFill>
                        <a:srgbClr val="4F81BC"/>
                      </a:solidFill>
                      <a:prstDash val="solid"/>
                    </a:lnR>
                    <a:lnB w="9525">
                      <a:solidFill>
                        <a:srgbClr val="4F81B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9375">
                        <a:lnSpc>
                          <a:spcPts val="1525"/>
                        </a:lnSpc>
                        <a:tabLst>
                          <a:tab pos="504190" algn="l"/>
                        </a:tabLst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7	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22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5399">
                      <a:solidFill>
                        <a:srgbClr val="4F81BC"/>
                      </a:solidFill>
                      <a:prstDash val="solid"/>
                    </a:lnL>
                    <a:lnR w="25399">
                      <a:solidFill>
                        <a:srgbClr val="4F81BC"/>
                      </a:solidFill>
                      <a:prstDash val="solid"/>
                    </a:lnR>
                  </a:tcPr>
                </a:tc>
              </a:tr>
              <a:tr h="20269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4F81BC"/>
                      </a:solidFill>
                      <a:prstDash val="solid"/>
                    </a:lnL>
                    <a:lnR w="25399">
                      <a:solidFill>
                        <a:srgbClr val="4F81BC"/>
                      </a:solidFill>
                      <a:prstDash val="solid"/>
                    </a:lnR>
                    <a:lnB w="9525">
                      <a:solidFill>
                        <a:srgbClr val="4F81B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9375">
                        <a:lnSpc>
                          <a:spcPts val="1515"/>
                        </a:lnSpc>
                        <a:tabLst>
                          <a:tab pos="515620" algn="l"/>
                        </a:tabLst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12	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21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5399">
                      <a:solidFill>
                        <a:srgbClr val="4F81BC"/>
                      </a:solidFill>
                      <a:prstDash val="solid"/>
                    </a:lnL>
                    <a:lnR w="25399">
                      <a:solidFill>
                        <a:srgbClr val="4F81BC"/>
                      </a:solidFill>
                      <a:prstDash val="solid"/>
                    </a:lnR>
                  </a:tcPr>
                </a:tc>
              </a:tr>
              <a:tr h="20345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4F81BC"/>
                      </a:solidFill>
                      <a:prstDash val="solid"/>
                    </a:lnL>
                    <a:lnR w="25399">
                      <a:solidFill>
                        <a:srgbClr val="4F81BC"/>
                      </a:solidFill>
                      <a:prstDash val="solid"/>
                    </a:lnR>
                    <a:lnB w="9525">
                      <a:solidFill>
                        <a:srgbClr val="4F81B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9375">
                        <a:lnSpc>
                          <a:spcPts val="1515"/>
                        </a:lnSpc>
                        <a:tabLst>
                          <a:tab pos="504190" algn="l"/>
                        </a:tabLst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9	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21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5399">
                      <a:solidFill>
                        <a:srgbClr val="4F81BC"/>
                      </a:solidFill>
                      <a:prstDash val="solid"/>
                    </a:lnL>
                    <a:lnR w="25399">
                      <a:solidFill>
                        <a:srgbClr val="4F81BC"/>
                      </a:solidFill>
                      <a:prstDash val="solid"/>
                    </a:lnR>
                  </a:tcPr>
                </a:tc>
              </a:tr>
              <a:tr h="20353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4F81BC"/>
                      </a:solidFill>
                      <a:prstDash val="solid"/>
                    </a:lnL>
                    <a:lnR w="25399">
                      <a:solidFill>
                        <a:srgbClr val="4F81BC"/>
                      </a:solidFill>
                      <a:prstDash val="solid"/>
                    </a:lnR>
                    <a:lnB w="9525">
                      <a:solidFill>
                        <a:srgbClr val="4F81B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9375">
                        <a:lnSpc>
                          <a:spcPts val="1525"/>
                        </a:lnSpc>
                        <a:tabLst>
                          <a:tab pos="504190" algn="l"/>
                        </a:tabLst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8	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21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5399">
                      <a:solidFill>
                        <a:srgbClr val="4F81BC"/>
                      </a:solidFill>
                      <a:prstDash val="solid"/>
                    </a:lnL>
                    <a:lnR w="25399">
                      <a:solidFill>
                        <a:srgbClr val="4F81BC"/>
                      </a:solidFill>
                      <a:prstDash val="solid"/>
                    </a:lnR>
                  </a:tcPr>
                </a:tc>
              </a:tr>
              <a:tr h="20303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4F81BC"/>
                      </a:solidFill>
                      <a:prstDash val="solid"/>
                    </a:lnL>
                    <a:lnR w="25399">
                      <a:solidFill>
                        <a:srgbClr val="4F81BC"/>
                      </a:solidFill>
                      <a:prstDash val="solid"/>
                    </a:lnR>
                    <a:lnB w="9525">
                      <a:solidFill>
                        <a:srgbClr val="4F81B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9375">
                        <a:lnSpc>
                          <a:spcPts val="1520"/>
                        </a:lnSpc>
                        <a:tabLst>
                          <a:tab pos="504825" algn="l"/>
                        </a:tabLst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6	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21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5399">
                      <a:solidFill>
                        <a:srgbClr val="4F81BC"/>
                      </a:solidFill>
                      <a:prstDash val="solid"/>
                    </a:lnL>
                    <a:lnR w="25399">
                      <a:solidFill>
                        <a:srgbClr val="4F81BC"/>
                      </a:solidFill>
                      <a:prstDash val="solid"/>
                    </a:lnR>
                  </a:tcPr>
                </a:tc>
              </a:tr>
              <a:tr h="20341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4F81BC"/>
                      </a:solidFill>
                      <a:prstDash val="solid"/>
                    </a:lnL>
                    <a:lnR w="25399">
                      <a:solidFill>
                        <a:srgbClr val="4F81BC"/>
                      </a:solidFill>
                      <a:prstDash val="solid"/>
                    </a:lnR>
                    <a:lnB w="9525">
                      <a:solidFill>
                        <a:srgbClr val="4F81B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9375">
                        <a:lnSpc>
                          <a:spcPts val="1515"/>
                        </a:lnSpc>
                        <a:tabLst>
                          <a:tab pos="504190" algn="l"/>
                        </a:tabLst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5	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21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5399">
                      <a:solidFill>
                        <a:srgbClr val="4F81BC"/>
                      </a:solidFill>
                      <a:prstDash val="solid"/>
                    </a:lnL>
                    <a:lnR w="25399">
                      <a:solidFill>
                        <a:srgbClr val="4F81BC"/>
                      </a:solidFill>
                      <a:prstDash val="solid"/>
                    </a:lnR>
                  </a:tcPr>
                </a:tc>
              </a:tr>
              <a:tr h="20344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4F81BC"/>
                      </a:solidFill>
                      <a:prstDash val="solid"/>
                    </a:lnL>
                    <a:lnR w="25399">
                      <a:solidFill>
                        <a:srgbClr val="4F81BC"/>
                      </a:solidFill>
                      <a:prstDash val="solid"/>
                    </a:lnR>
                    <a:lnB w="9525">
                      <a:solidFill>
                        <a:srgbClr val="4F81B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9375">
                        <a:lnSpc>
                          <a:spcPts val="1525"/>
                        </a:lnSpc>
                        <a:tabLst>
                          <a:tab pos="504190" algn="l"/>
                        </a:tabLst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4	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21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5399">
                      <a:solidFill>
                        <a:srgbClr val="4F81BC"/>
                      </a:solidFill>
                      <a:prstDash val="solid"/>
                    </a:lnL>
                    <a:lnR w="25399">
                      <a:solidFill>
                        <a:srgbClr val="4F81BC"/>
                      </a:solidFill>
                      <a:prstDash val="solid"/>
                    </a:lnR>
                  </a:tcPr>
                </a:tc>
              </a:tr>
              <a:tr h="20267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4F81BC"/>
                      </a:solidFill>
                      <a:prstDash val="solid"/>
                    </a:lnL>
                    <a:lnR w="25399">
                      <a:solidFill>
                        <a:srgbClr val="4F81BC"/>
                      </a:solidFill>
                      <a:prstDash val="solid"/>
                    </a:lnR>
                    <a:lnB w="9525">
                      <a:solidFill>
                        <a:srgbClr val="4F81B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9375">
                        <a:lnSpc>
                          <a:spcPts val="1515"/>
                        </a:lnSpc>
                        <a:tabLst>
                          <a:tab pos="504190" algn="l"/>
                        </a:tabLst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3	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21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5399">
                      <a:solidFill>
                        <a:srgbClr val="4F81BC"/>
                      </a:solidFill>
                      <a:prstDash val="solid"/>
                    </a:lnL>
                    <a:lnR w="25399">
                      <a:solidFill>
                        <a:srgbClr val="4F81BC"/>
                      </a:solidFill>
                      <a:prstDash val="solid"/>
                    </a:lnR>
                  </a:tcPr>
                </a:tc>
              </a:tr>
              <a:tr h="20360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4F81BC"/>
                      </a:solidFill>
                      <a:prstDash val="solid"/>
                    </a:lnL>
                    <a:lnR w="25399">
                      <a:solidFill>
                        <a:srgbClr val="4F81BC"/>
                      </a:solidFill>
                      <a:prstDash val="solid"/>
                    </a:lnR>
                    <a:lnB w="9525">
                      <a:solidFill>
                        <a:srgbClr val="4F81B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9375">
                        <a:lnSpc>
                          <a:spcPts val="1515"/>
                        </a:lnSpc>
                        <a:tabLst>
                          <a:tab pos="504190" algn="l"/>
                        </a:tabLst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1	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21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5399">
                      <a:solidFill>
                        <a:srgbClr val="4F81BC"/>
                      </a:solidFill>
                      <a:prstDash val="solid"/>
                    </a:lnL>
                    <a:lnR w="25399">
                      <a:solidFill>
                        <a:srgbClr val="4F81BC"/>
                      </a:solidFill>
                      <a:prstDash val="solid"/>
                    </a:lnR>
                  </a:tcPr>
                </a:tc>
              </a:tr>
              <a:tr h="20360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4F81BC"/>
                      </a:solidFill>
                      <a:prstDash val="solid"/>
                    </a:lnL>
                    <a:lnR w="25399">
                      <a:solidFill>
                        <a:srgbClr val="4F81BC"/>
                      </a:solidFill>
                      <a:prstDash val="solid"/>
                    </a:lnR>
                    <a:lnB w="9525">
                      <a:solidFill>
                        <a:srgbClr val="4F81B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9375">
                        <a:lnSpc>
                          <a:spcPts val="1525"/>
                        </a:lnSpc>
                        <a:tabLst>
                          <a:tab pos="515620" algn="l"/>
                        </a:tabLst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11	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19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5399">
                      <a:solidFill>
                        <a:srgbClr val="4F81BC"/>
                      </a:solidFill>
                      <a:prstDash val="solid"/>
                    </a:lnL>
                    <a:lnR w="25399">
                      <a:solidFill>
                        <a:srgbClr val="4F81BC"/>
                      </a:solidFill>
                      <a:prstDash val="solid"/>
                    </a:lnR>
                  </a:tcPr>
                </a:tc>
              </a:tr>
              <a:tr h="20269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4F81BC"/>
                      </a:solidFill>
                      <a:prstDash val="solid"/>
                    </a:lnL>
                    <a:lnR w="25399">
                      <a:solidFill>
                        <a:srgbClr val="4F81BC"/>
                      </a:solidFill>
                      <a:prstDash val="solid"/>
                    </a:lnR>
                    <a:lnB w="9525">
                      <a:solidFill>
                        <a:srgbClr val="4F81B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9375">
                        <a:lnSpc>
                          <a:spcPts val="1515"/>
                        </a:lnSpc>
                        <a:tabLst>
                          <a:tab pos="504190" algn="l"/>
                        </a:tabLst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2	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19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5399">
                      <a:solidFill>
                        <a:srgbClr val="4F81BC"/>
                      </a:solidFill>
                      <a:prstDash val="solid"/>
                    </a:lnL>
                    <a:lnR w="25399">
                      <a:solidFill>
                        <a:srgbClr val="4F81BC"/>
                      </a:solidFill>
                      <a:prstDash val="solid"/>
                    </a:lnR>
                  </a:tcPr>
                </a:tc>
              </a:tr>
              <a:tr h="15565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4F81BC"/>
                      </a:solidFill>
                      <a:prstDash val="solid"/>
                    </a:lnL>
                    <a:lnR w="25399">
                      <a:solidFill>
                        <a:srgbClr val="4F81BC"/>
                      </a:solidFill>
                      <a:prstDash val="solid"/>
                    </a:lnR>
                    <a:lnB w="9525">
                      <a:solidFill>
                        <a:srgbClr val="4F81B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9375">
                        <a:lnSpc>
                          <a:spcPts val="1325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dtype:</a:t>
                      </a:r>
                      <a:r>
                        <a:rPr sz="1600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int64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5399">
                      <a:solidFill>
                        <a:srgbClr val="4F81BC"/>
                      </a:solidFill>
                      <a:prstDash val="solid"/>
                    </a:lnL>
                    <a:lnR w="25399">
                      <a:solidFill>
                        <a:srgbClr val="4F81BC"/>
                      </a:solidFill>
                      <a:prstDash val="solid"/>
                    </a:lnR>
                    <a:lnB w="25399">
                      <a:solidFill>
                        <a:srgbClr val="4F81BC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4365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95928" y="1635632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>
                <a:moveTo>
                  <a:pt x="0" y="0"/>
                </a:moveTo>
                <a:lnTo>
                  <a:pt x="3744468" y="0"/>
                </a:lnTo>
              </a:path>
            </a:pathLst>
          </a:custGeom>
          <a:ln w="9525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04265">
              <a:lnSpc>
                <a:spcPct val="100000"/>
              </a:lnSpc>
            </a:pPr>
            <a:r>
              <a:rPr spc="-10" dirty="0"/>
              <a:t>用Python获取数据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006088" y="1140586"/>
            <a:ext cx="3738245" cy="3086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F79546"/>
                </a:solidFill>
                <a:latin typeface="Microsoft YaHei"/>
                <a:cs typeface="Microsoft YaHei"/>
              </a:rPr>
              <a:t>本地数据如何获取?</a:t>
            </a:r>
            <a:endParaRPr sz="2400" dirty="0">
              <a:latin typeface="Microsoft YaHei"/>
              <a:cs typeface="Microsoft YaHei"/>
            </a:endParaRPr>
          </a:p>
          <a:p>
            <a:pPr>
              <a:lnSpc>
                <a:spcPct val="100000"/>
              </a:lnSpc>
            </a:pPr>
            <a:endParaRPr sz="2100" dirty="0">
              <a:latin typeface="Times New Roman"/>
              <a:cs typeface="Times New Roman"/>
            </a:endParaRPr>
          </a:p>
          <a:p>
            <a:pPr marL="927100">
              <a:lnSpc>
                <a:spcPct val="100000"/>
              </a:lnSpc>
            </a:pPr>
            <a:r>
              <a:rPr sz="2000" b="1" dirty="0">
                <a:solidFill>
                  <a:srgbClr val="F79546"/>
                </a:solidFill>
                <a:latin typeface="Microsoft YaHei"/>
                <a:cs typeface="Microsoft YaHei"/>
              </a:rPr>
              <a:t>文件的打开，读写和</a:t>
            </a:r>
            <a:r>
              <a:rPr sz="2000" b="1" spc="-15" dirty="0">
                <a:solidFill>
                  <a:srgbClr val="F79546"/>
                </a:solidFill>
                <a:latin typeface="Microsoft YaHei"/>
                <a:cs typeface="Microsoft YaHei"/>
              </a:rPr>
              <a:t>关</a:t>
            </a:r>
            <a:r>
              <a:rPr sz="2000" b="1" dirty="0">
                <a:solidFill>
                  <a:srgbClr val="F79546"/>
                </a:solidFill>
                <a:latin typeface="Microsoft YaHei"/>
                <a:cs typeface="Microsoft YaHei"/>
              </a:rPr>
              <a:t>闭</a:t>
            </a:r>
            <a:endParaRPr sz="2000" dirty="0">
              <a:latin typeface="Microsoft YaHei"/>
              <a:cs typeface="Microsoft YaHe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00" dirty="0">
              <a:latin typeface="Times New Roman"/>
              <a:cs typeface="Times New Roman"/>
            </a:endParaRPr>
          </a:p>
          <a:p>
            <a:pPr marL="106680">
              <a:lnSpc>
                <a:spcPct val="100000"/>
              </a:lnSpc>
              <a:tabLst>
                <a:tab pos="393065" algn="l"/>
              </a:tabLst>
            </a:pPr>
            <a:r>
              <a:rPr sz="2000" dirty="0">
                <a:latin typeface="Arial"/>
                <a:cs typeface="Arial"/>
              </a:rPr>
              <a:t>•	</a:t>
            </a:r>
            <a:r>
              <a:rPr sz="2000" dirty="0">
                <a:latin typeface="Microsoft YaHei"/>
                <a:cs typeface="Microsoft YaHei"/>
              </a:rPr>
              <a:t>文件打开</a:t>
            </a:r>
          </a:p>
          <a:p>
            <a:pPr marL="106680">
              <a:lnSpc>
                <a:spcPct val="100000"/>
              </a:lnSpc>
              <a:spcBef>
                <a:spcPts val="1680"/>
              </a:spcBef>
              <a:tabLst>
                <a:tab pos="393065" algn="l"/>
              </a:tabLst>
            </a:pPr>
            <a:r>
              <a:rPr sz="2000" dirty="0">
                <a:latin typeface="Arial"/>
                <a:cs typeface="Arial"/>
              </a:rPr>
              <a:t>•	</a:t>
            </a:r>
            <a:r>
              <a:rPr sz="2000" dirty="0">
                <a:latin typeface="Microsoft YaHei"/>
                <a:cs typeface="Microsoft YaHei"/>
              </a:rPr>
              <a:t>读文件</a:t>
            </a:r>
          </a:p>
          <a:p>
            <a:pPr marR="2154555" algn="ctr">
              <a:lnSpc>
                <a:spcPct val="100000"/>
              </a:lnSpc>
              <a:spcBef>
                <a:spcPts val="1680"/>
              </a:spcBef>
            </a:pPr>
            <a:r>
              <a:rPr sz="2000" dirty="0">
                <a:latin typeface="Microsoft YaHei"/>
                <a:cs typeface="Microsoft YaHei"/>
              </a:rPr>
              <a:t>写文件</a:t>
            </a:r>
          </a:p>
          <a:p>
            <a:pPr marL="106680">
              <a:lnSpc>
                <a:spcPct val="100000"/>
              </a:lnSpc>
              <a:spcBef>
                <a:spcPts val="1680"/>
              </a:spcBef>
              <a:tabLst>
                <a:tab pos="393065" algn="l"/>
              </a:tabLst>
            </a:pPr>
            <a:r>
              <a:rPr sz="2000" dirty="0">
                <a:latin typeface="Arial"/>
                <a:cs typeface="Arial"/>
              </a:rPr>
              <a:t>•	</a:t>
            </a:r>
            <a:r>
              <a:rPr sz="2000" dirty="0">
                <a:latin typeface="Microsoft YaHei"/>
                <a:cs typeface="Microsoft YaHei"/>
              </a:rPr>
              <a:t>文件关闭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028431" y="357504"/>
            <a:ext cx="360045" cy="432434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3175" algn="ctr">
              <a:lnSpc>
                <a:spcPct val="100000"/>
              </a:lnSpc>
              <a:spcBef>
                <a:spcPts val="805"/>
              </a:spcBef>
            </a:pPr>
            <a:r>
              <a:rPr sz="1400" b="1" dirty="0">
                <a:solidFill>
                  <a:srgbClr val="FFFFFF"/>
                </a:solidFill>
                <a:latin typeface="Microsoft YaHei"/>
                <a:cs typeface="Microsoft YaHei"/>
              </a:rPr>
              <a:t>4</a:t>
            </a:r>
            <a:endParaRPr sz="1400">
              <a:latin typeface="Microsoft YaHei"/>
              <a:cs typeface="Microsoft YaHe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74548" y="1266444"/>
            <a:ext cx="3066288" cy="3332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3814488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81200" y="2647950"/>
            <a:ext cx="4644390" cy="0"/>
          </a:xfrm>
          <a:custGeom>
            <a:avLst/>
            <a:gdLst/>
            <a:ahLst/>
            <a:cxnLst/>
            <a:rect l="l" t="t" r="r" b="b"/>
            <a:pathLst>
              <a:path w="4644390">
                <a:moveTo>
                  <a:pt x="0" y="0"/>
                </a:moveTo>
                <a:lnTo>
                  <a:pt x="4644009" y="0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429000" y="2714623"/>
            <a:ext cx="3072765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n-US" altLang="zh-CN" sz="2800" b="1" spc="-5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GR</a:t>
            </a:r>
            <a:r>
              <a:rPr lang="en-US" altLang="zh-CN" sz="2800" b="1" spc="-2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O</a:t>
            </a:r>
            <a:r>
              <a:rPr lang="en-US" altLang="zh-CN" sz="2800" b="1" spc="-5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UPI</a:t>
            </a:r>
            <a:r>
              <a:rPr lang="en-US" altLang="zh-CN" sz="2800" b="1" spc="-2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N</a:t>
            </a:r>
            <a:r>
              <a:rPr lang="en-US" altLang="zh-CN" sz="2800" b="1" spc="-5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G</a:t>
            </a:r>
            <a:endParaRPr sz="28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Microsoft YaHe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19400" y="2038350"/>
            <a:ext cx="324516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roadway"/>
              </a:rPr>
              <a:t>Python</a:t>
            </a:r>
            <a:r>
              <a:rPr lang="zh-CN" altLang="en-US" sz="28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roadway"/>
              </a:rPr>
              <a:t>大</a:t>
            </a:r>
            <a:r>
              <a:rPr sz="2800" b="1" dirty="0" err="1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YaHei"/>
              </a:rPr>
              <a:t>数据</a:t>
            </a:r>
            <a:r>
              <a:rPr lang="zh-CN" altLang="en-US" sz="28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YaHei"/>
              </a:rPr>
              <a:t>编程</a:t>
            </a:r>
            <a:endParaRPr sz="28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Microsoft YaHei"/>
            </a:endParaRPr>
          </a:p>
        </p:txBody>
      </p:sp>
    </p:spTree>
    <p:extLst>
      <p:ext uri="{BB962C8B-B14F-4D97-AF65-F5344CB8AC3E}">
        <p14:creationId xmlns:p14="http://schemas.microsoft.com/office/powerpoint/2010/main" val="164290211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7537" y="915542"/>
            <a:ext cx="8209280" cy="0"/>
          </a:xfrm>
          <a:custGeom>
            <a:avLst/>
            <a:gdLst/>
            <a:ahLst/>
            <a:cxnLst/>
            <a:rect l="l" t="t" r="r" b="b"/>
            <a:pathLst>
              <a:path w="8209280">
                <a:moveTo>
                  <a:pt x="0" y="0"/>
                </a:moveTo>
                <a:lnTo>
                  <a:pt x="8208975" y="0"/>
                </a:lnTo>
              </a:path>
            </a:pathLst>
          </a:custGeom>
          <a:ln w="1270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27582" y="1459102"/>
            <a:ext cx="1800225" cy="1998345"/>
          </a:xfrm>
          <a:custGeom>
            <a:avLst/>
            <a:gdLst/>
            <a:ahLst/>
            <a:cxnLst/>
            <a:rect l="l" t="t" r="r" b="b"/>
            <a:pathLst>
              <a:path w="1800225" h="1998345">
                <a:moveTo>
                  <a:pt x="0" y="1998218"/>
                </a:moveTo>
                <a:lnTo>
                  <a:pt x="1800225" y="1998218"/>
                </a:lnTo>
                <a:lnTo>
                  <a:pt x="1800225" y="0"/>
                </a:lnTo>
                <a:lnTo>
                  <a:pt x="0" y="0"/>
                </a:lnTo>
                <a:lnTo>
                  <a:pt x="0" y="1998218"/>
                </a:lnTo>
                <a:close/>
              </a:path>
            </a:pathLst>
          </a:custGeom>
          <a:ln w="1270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203953" y="436245"/>
            <a:ext cx="736600" cy="4387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5" dirty="0">
                <a:solidFill>
                  <a:srgbClr val="3674A8"/>
                </a:solidFill>
                <a:latin typeface="Microsoft YaHei"/>
                <a:cs typeface="Microsoft YaHei"/>
              </a:rPr>
              <a:t>分组</a:t>
            </a:r>
            <a:endParaRPr sz="2800">
              <a:latin typeface="Microsoft YaHei"/>
              <a:cs typeface="Microsoft YaHe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47917" y="1564385"/>
            <a:ext cx="1912620" cy="17386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spc="-10" dirty="0">
                <a:latin typeface="Calibri"/>
                <a:cs typeface="Calibri"/>
              </a:rPr>
              <a:t>Grouping</a:t>
            </a:r>
            <a:r>
              <a:rPr sz="2200" spc="-10" dirty="0">
                <a:latin typeface="Microsoft YaHei"/>
                <a:cs typeface="Microsoft YaHei"/>
              </a:rPr>
              <a:t>的顺序</a:t>
            </a:r>
            <a:endParaRPr sz="2200">
              <a:latin typeface="Microsoft YaHei"/>
              <a:cs typeface="Microsoft YaHei"/>
            </a:endParaRPr>
          </a:p>
          <a:p>
            <a:pPr marL="12700">
              <a:lnSpc>
                <a:spcPct val="100000"/>
              </a:lnSpc>
              <a:spcBef>
                <a:spcPts val="1245"/>
              </a:spcBef>
              <a:tabLst>
                <a:tab pos="469265" algn="l"/>
              </a:tabLst>
            </a:pPr>
            <a:r>
              <a:rPr sz="2000" dirty="0">
                <a:latin typeface="Microsoft YaHei"/>
                <a:cs typeface="Microsoft YaHei"/>
              </a:rPr>
              <a:t>①	</a:t>
            </a:r>
            <a:r>
              <a:rPr sz="2000" spc="-5" dirty="0">
                <a:latin typeface="Calibri"/>
                <a:cs typeface="Calibri"/>
              </a:rPr>
              <a:t>Splitting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  <a:tabLst>
                <a:tab pos="469265" algn="l"/>
              </a:tabLst>
            </a:pPr>
            <a:r>
              <a:rPr sz="2000" dirty="0">
                <a:latin typeface="Microsoft YaHei"/>
                <a:cs typeface="Microsoft YaHei"/>
              </a:rPr>
              <a:t>②	</a:t>
            </a:r>
            <a:r>
              <a:rPr sz="2000" spc="-5" dirty="0">
                <a:latin typeface="Calibri"/>
                <a:cs typeface="Calibri"/>
              </a:rPr>
              <a:t>Applying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  <a:tabLst>
                <a:tab pos="469265" algn="l"/>
              </a:tabLst>
            </a:pPr>
            <a:r>
              <a:rPr sz="2000" dirty="0">
                <a:latin typeface="Microsoft YaHei"/>
                <a:cs typeface="Microsoft YaHei"/>
              </a:rPr>
              <a:t>③	</a:t>
            </a:r>
            <a:r>
              <a:rPr sz="2000" spc="-5" dirty="0">
                <a:latin typeface="Calibri"/>
                <a:cs typeface="Calibri"/>
              </a:rPr>
              <a:t>Combining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827020" y="2267711"/>
            <a:ext cx="528828" cy="4328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874264" y="2299207"/>
            <a:ext cx="432053" cy="3241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874264" y="2299207"/>
            <a:ext cx="432434" cy="324485"/>
          </a:xfrm>
          <a:custGeom>
            <a:avLst/>
            <a:gdLst/>
            <a:ahLst/>
            <a:cxnLst/>
            <a:rect l="l" t="t" r="r" b="b"/>
            <a:pathLst>
              <a:path w="432435" h="324485">
                <a:moveTo>
                  <a:pt x="0" y="81025"/>
                </a:moveTo>
                <a:lnTo>
                  <a:pt x="270002" y="81025"/>
                </a:lnTo>
                <a:lnTo>
                  <a:pt x="270002" y="0"/>
                </a:lnTo>
                <a:lnTo>
                  <a:pt x="432053" y="162052"/>
                </a:lnTo>
                <a:lnTo>
                  <a:pt x="270002" y="324104"/>
                </a:lnTo>
                <a:lnTo>
                  <a:pt x="270002" y="243078"/>
                </a:lnTo>
                <a:lnTo>
                  <a:pt x="0" y="243078"/>
                </a:lnTo>
                <a:lnTo>
                  <a:pt x="0" y="81025"/>
                </a:lnTo>
                <a:close/>
              </a:path>
            </a:pathLst>
          </a:custGeom>
          <a:ln w="9525">
            <a:solidFill>
              <a:srgbClr val="F692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39482" y="1567091"/>
            <a:ext cx="216535" cy="162560"/>
          </a:xfrm>
          <a:custGeom>
            <a:avLst/>
            <a:gdLst/>
            <a:ahLst/>
            <a:cxnLst/>
            <a:rect l="l" t="t" r="r" b="b"/>
            <a:pathLst>
              <a:path w="216534" h="162560">
                <a:moveTo>
                  <a:pt x="0" y="162013"/>
                </a:moveTo>
                <a:lnTo>
                  <a:pt x="216027" y="162013"/>
                </a:lnTo>
                <a:lnTo>
                  <a:pt x="216027" y="0"/>
                </a:lnTo>
                <a:lnTo>
                  <a:pt x="0" y="0"/>
                </a:lnTo>
                <a:lnTo>
                  <a:pt x="0" y="162013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03477" y="1876551"/>
            <a:ext cx="288290" cy="137160"/>
          </a:xfrm>
          <a:custGeom>
            <a:avLst/>
            <a:gdLst/>
            <a:ahLst/>
            <a:cxnLst/>
            <a:rect l="l" t="t" r="r" b="b"/>
            <a:pathLst>
              <a:path w="288290" h="137160">
                <a:moveTo>
                  <a:pt x="144017" y="0"/>
                </a:moveTo>
                <a:lnTo>
                  <a:pt x="87959" y="5393"/>
                </a:lnTo>
                <a:lnTo>
                  <a:pt x="42181" y="20097"/>
                </a:lnTo>
                <a:lnTo>
                  <a:pt x="11317" y="41898"/>
                </a:lnTo>
                <a:lnTo>
                  <a:pt x="0" y="68580"/>
                </a:lnTo>
                <a:lnTo>
                  <a:pt x="11317" y="95261"/>
                </a:lnTo>
                <a:lnTo>
                  <a:pt x="42181" y="117062"/>
                </a:lnTo>
                <a:lnTo>
                  <a:pt x="87959" y="131766"/>
                </a:lnTo>
                <a:lnTo>
                  <a:pt x="144017" y="137160"/>
                </a:lnTo>
                <a:lnTo>
                  <a:pt x="200075" y="131766"/>
                </a:lnTo>
                <a:lnTo>
                  <a:pt x="245862" y="117062"/>
                </a:lnTo>
                <a:lnTo>
                  <a:pt x="276738" y="95261"/>
                </a:lnTo>
                <a:lnTo>
                  <a:pt x="288061" y="68580"/>
                </a:lnTo>
                <a:lnTo>
                  <a:pt x="276738" y="41898"/>
                </a:lnTo>
                <a:lnTo>
                  <a:pt x="245862" y="20097"/>
                </a:lnTo>
                <a:lnTo>
                  <a:pt x="200075" y="5393"/>
                </a:lnTo>
                <a:lnTo>
                  <a:pt x="144017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39482" y="2107222"/>
            <a:ext cx="216535" cy="162560"/>
          </a:xfrm>
          <a:custGeom>
            <a:avLst/>
            <a:gdLst/>
            <a:ahLst/>
            <a:cxnLst/>
            <a:rect l="l" t="t" r="r" b="b"/>
            <a:pathLst>
              <a:path w="216534" h="162560">
                <a:moveTo>
                  <a:pt x="0" y="162013"/>
                </a:moveTo>
                <a:lnTo>
                  <a:pt x="216027" y="162013"/>
                </a:lnTo>
                <a:lnTo>
                  <a:pt x="216027" y="0"/>
                </a:lnTo>
                <a:lnTo>
                  <a:pt x="0" y="0"/>
                </a:lnTo>
                <a:lnTo>
                  <a:pt x="0" y="162013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21473" y="2377185"/>
            <a:ext cx="252095" cy="151130"/>
          </a:xfrm>
          <a:custGeom>
            <a:avLst/>
            <a:gdLst/>
            <a:ahLst/>
            <a:cxnLst/>
            <a:rect l="l" t="t" r="r" b="b"/>
            <a:pathLst>
              <a:path w="252094" h="151130">
                <a:moveTo>
                  <a:pt x="126022" y="0"/>
                </a:moveTo>
                <a:lnTo>
                  <a:pt x="0" y="150621"/>
                </a:lnTo>
                <a:lnTo>
                  <a:pt x="252031" y="150621"/>
                </a:lnTo>
                <a:lnTo>
                  <a:pt x="126022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03477" y="2647188"/>
            <a:ext cx="288290" cy="137160"/>
          </a:xfrm>
          <a:custGeom>
            <a:avLst/>
            <a:gdLst/>
            <a:ahLst/>
            <a:cxnLst/>
            <a:rect l="l" t="t" r="r" b="b"/>
            <a:pathLst>
              <a:path w="288290" h="137160">
                <a:moveTo>
                  <a:pt x="144017" y="0"/>
                </a:moveTo>
                <a:lnTo>
                  <a:pt x="87959" y="5393"/>
                </a:lnTo>
                <a:lnTo>
                  <a:pt x="42181" y="20097"/>
                </a:lnTo>
                <a:lnTo>
                  <a:pt x="11317" y="41898"/>
                </a:lnTo>
                <a:lnTo>
                  <a:pt x="0" y="68580"/>
                </a:lnTo>
                <a:lnTo>
                  <a:pt x="11317" y="95261"/>
                </a:lnTo>
                <a:lnTo>
                  <a:pt x="42181" y="117062"/>
                </a:lnTo>
                <a:lnTo>
                  <a:pt x="87959" y="131766"/>
                </a:lnTo>
                <a:lnTo>
                  <a:pt x="144017" y="137160"/>
                </a:lnTo>
                <a:lnTo>
                  <a:pt x="200075" y="131766"/>
                </a:lnTo>
                <a:lnTo>
                  <a:pt x="245862" y="117062"/>
                </a:lnTo>
                <a:lnTo>
                  <a:pt x="276738" y="95261"/>
                </a:lnTo>
                <a:lnTo>
                  <a:pt x="288061" y="68580"/>
                </a:lnTo>
                <a:lnTo>
                  <a:pt x="276738" y="41898"/>
                </a:lnTo>
                <a:lnTo>
                  <a:pt x="245862" y="20097"/>
                </a:lnTo>
                <a:lnTo>
                  <a:pt x="200075" y="5393"/>
                </a:lnTo>
                <a:lnTo>
                  <a:pt x="144017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03477" y="2917317"/>
            <a:ext cx="288290" cy="137160"/>
          </a:xfrm>
          <a:custGeom>
            <a:avLst/>
            <a:gdLst/>
            <a:ahLst/>
            <a:cxnLst/>
            <a:rect l="l" t="t" r="r" b="b"/>
            <a:pathLst>
              <a:path w="288290" h="137160">
                <a:moveTo>
                  <a:pt x="144017" y="0"/>
                </a:moveTo>
                <a:lnTo>
                  <a:pt x="87959" y="5373"/>
                </a:lnTo>
                <a:lnTo>
                  <a:pt x="42181" y="20034"/>
                </a:lnTo>
                <a:lnTo>
                  <a:pt x="11317" y="41790"/>
                </a:lnTo>
                <a:lnTo>
                  <a:pt x="0" y="68452"/>
                </a:lnTo>
                <a:lnTo>
                  <a:pt x="11317" y="95134"/>
                </a:lnTo>
                <a:lnTo>
                  <a:pt x="42181" y="116935"/>
                </a:lnTo>
                <a:lnTo>
                  <a:pt x="87959" y="131639"/>
                </a:lnTo>
                <a:lnTo>
                  <a:pt x="144017" y="137032"/>
                </a:lnTo>
                <a:lnTo>
                  <a:pt x="200075" y="131639"/>
                </a:lnTo>
                <a:lnTo>
                  <a:pt x="245862" y="116935"/>
                </a:lnTo>
                <a:lnTo>
                  <a:pt x="276738" y="95134"/>
                </a:lnTo>
                <a:lnTo>
                  <a:pt x="288061" y="68452"/>
                </a:lnTo>
                <a:lnTo>
                  <a:pt x="276738" y="41790"/>
                </a:lnTo>
                <a:lnTo>
                  <a:pt x="245862" y="20034"/>
                </a:lnTo>
                <a:lnTo>
                  <a:pt x="200075" y="5373"/>
                </a:lnTo>
                <a:lnTo>
                  <a:pt x="144017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21473" y="3133217"/>
            <a:ext cx="252095" cy="151130"/>
          </a:xfrm>
          <a:custGeom>
            <a:avLst/>
            <a:gdLst/>
            <a:ahLst/>
            <a:cxnLst/>
            <a:rect l="l" t="t" r="r" b="b"/>
            <a:pathLst>
              <a:path w="252094" h="151129">
                <a:moveTo>
                  <a:pt x="126022" y="0"/>
                </a:moveTo>
                <a:lnTo>
                  <a:pt x="0" y="150749"/>
                </a:lnTo>
                <a:lnTo>
                  <a:pt x="252031" y="150749"/>
                </a:lnTo>
                <a:lnTo>
                  <a:pt x="126022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619630" y="1648079"/>
            <a:ext cx="720090" cy="0"/>
          </a:xfrm>
          <a:custGeom>
            <a:avLst/>
            <a:gdLst/>
            <a:ahLst/>
            <a:cxnLst/>
            <a:rect l="l" t="t" r="r" b="b"/>
            <a:pathLst>
              <a:path w="720089">
                <a:moveTo>
                  <a:pt x="0" y="0"/>
                </a:moveTo>
                <a:lnTo>
                  <a:pt x="720089" y="0"/>
                </a:lnTo>
              </a:path>
            </a:pathLst>
          </a:custGeom>
          <a:ln w="19050">
            <a:solidFill>
              <a:srgbClr val="9BBA58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619630" y="1924430"/>
            <a:ext cx="720090" cy="0"/>
          </a:xfrm>
          <a:custGeom>
            <a:avLst/>
            <a:gdLst/>
            <a:ahLst/>
            <a:cxnLst/>
            <a:rect l="l" t="t" r="r" b="b"/>
            <a:pathLst>
              <a:path w="720089">
                <a:moveTo>
                  <a:pt x="0" y="0"/>
                </a:moveTo>
                <a:lnTo>
                  <a:pt x="720089" y="0"/>
                </a:lnTo>
              </a:path>
            </a:pathLst>
          </a:custGeom>
          <a:ln w="19050">
            <a:solidFill>
              <a:srgbClr val="9BBA58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619630" y="2161158"/>
            <a:ext cx="720090" cy="0"/>
          </a:xfrm>
          <a:custGeom>
            <a:avLst/>
            <a:gdLst/>
            <a:ahLst/>
            <a:cxnLst/>
            <a:rect l="l" t="t" r="r" b="b"/>
            <a:pathLst>
              <a:path w="720089">
                <a:moveTo>
                  <a:pt x="0" y="0"/>
                </a:moveTo>
                <a:lnTo>
                  <a:pt x="720089" y="0"/>
                </a:lnTo>
              </a:path>
            </a:pathLst>
          </a:custGeom>
          <a:ln w="19050">
            <a:solidFill>
              <a:srgbClr val="9BBA58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619630" y="2431160"/>
            <a:ext cx="720090" cy="0"/>
          </a:xfrm>
          <a:custGeom>
            <a:avLst/>
            <a:gdLst/>
            <a:ahLst/>
            <a:cxnLst/>
            <a:rect l="l" t="t" r="r" b="b"/>
            <a:pathLst>
              <a:path w="720089">
                <a:moveTo>
                  <a:pt x="0" y="0"/>
                </a:moveTo>
                <a:lnTo>
                  <a:pt x="720089" y="0"/>
                </a:lnTo>
              </a:path>
            </a:pathLst>
          </a:custGeom>
          <a:ln w="19050">
            <a:solidFill>
              <a:srgbClr val="9BBA58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619630" y="2701289"/>
            <a:ext cx="720090" cy="0"/>
          </a:xfrm>
          <a:custGeom>
            <a:avLst/>
            <a:gdLst/>
            <a:ahLst/>
            <a:cxnLst/>
            <a:rect l="l" t="t" r="r" b="b"/>
            <a:pathLst>
              <a:path w="720089">
                <a:moveTo>
                  <a:pt x="0" y="0"/>
                </a:moveTo>
                <a:lnTo>
                  <a:pt x="720089" y="0"/>
                </a:lnTo>
              </a:path>
            </a:pathLst>
          </a:custGeom>
          <a:ln w="19050">
            <a:solidFill>
              <a:srgbClr val="9BBA58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619630" y="2971292"/>
            <a:ext cx="720090" cy="0"/>
          </a:xfrm>
          <a:custGeom>
            <a:avLst/>
            <a:gdLst/>
            <a:ahLst/>
            <a:cxnLst/>
            <a:rect l="l" t="t" r="r" b="b"/>
            <a:pathLst>
              <a:path w="720089">
                <a:moveTo>
                  <a:pt x="0" y="0"/>
                </a:moveTo>
                <a:lnTo>
                  <a:pt x="720089" y="0"/>
                </a:lnTo>
              </a:path>
            </a:pathLst>
          </a:custGeom>
          <a:ln w="19050">
            <a:solidFill>
              <a:srgbClr val="9BBA58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619630" y="3241294"/>
            <a:ext cx="720090" cy="0"/>
          </a:xfrm>
          <a:custGeom>
            <a:avLst/>
            <a:gdLst/>
            <a:ahLst/>
            <a:cxnLst/>
            <a:rect l="l" t="t" r="r" b="b"/>
            <a:pathLst>
              <a:path w="720089">
                <a:moveTo>
                  <a:pt x="0" y="0"/>
                </a:moveTo>
                <a:lnTo>
                  <a:pt x="720089" y="0"/>
                </a:lnTo>
              </a:path>
            </a:pathLst>
          </a:custGeom>
          <a:ln w="19050">
            <a:solidFill>
              <a:srgbClr val="9BBA58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621659" y="1459102"/>
            <a:ext cx="1800225" cy="1998345"/>
          </a:xfrm>
          <a:custGeom>
            <a:avLst/>
            <a:gdLst/>
            <a:ahLst/>
            <a:cxnLst/>
            <a:rect l="l" t="t" r="r" b="b"/>
            <a:pathLst>
              <a:path w="1800225" h="1998345">
                <a:moveTo>
                  <a:pt x="0" y="1998218"/>
                </a:moveTo>
                <a:lnTo>
                  <a:pt x="1800225" y="1998218"/>
                </a:lnTo>
                <a:lnTo>
                  <a:pt x="1800225" y="0"/>
                </a:lnTo>
                <a:lnTo>
                  <a:pt x="0" y="0"/>
                </a:lnTo>
                <a:lnTo>
                  <a:pt x="0" y="1998218"/>
                </a:lnTo>
                <a:close/>
              </a:path>
            </a:pathLst>
          </a:custGeom>
          <a:ln w="1270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927728" y="1600365"/>
            <a:ext cx="216535" cy="162560"/>
          </a:xfrm>
          <a:custGeom>
            <a:avLst/>
            <a:gdLst/>
            <a:ahLst/>
            <a:cxnLst/>
            <a:rect l="l" t="t" r="r" b="b"/>
            <a:pathLst>
              <a:path w="216535" h="162560">
                <a:moveTo>
                  <a:pt x="0" y="162013"/>
                </a:moveTo>
                <a:lnTo>
                  <a:pt x="216026" y="162013"/>
                </a:lnTo>
                <a:lnTo>
                  <a:pt x="216026" y="0"/>
                </a:lnTo>
                <a:lnTo>
                  <a:pt x="0" y="0"/>
                </a:lnTo>
                <a:lnTo>
                  <a:pt x="0" y="162013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891660" y="2132076"/>
            <a:ext cx="288290" cy="137160"/>
          </a:xfrm>
          <a:custGeom>
            <a:avLst/>
            <a:gdLst/>
            <a:ahLst/>
            <a:cxnLst/>
            <a:rect l="l" t="t" r="r" b="b"/>
            <a:pathLst>
              <a:path w="288289" h="137160">
                <a:moveTo>
                  <a:pt x="144017" y="0"/>
                </a:moveTo>
                <a:lnTo>
                  <a:pt x="87975" y="5393"/>
                </a:lnTo>
                <a:lnTo>
                  <a:pt x="42195" y="20097"/>
                </a:lnTo>
                <a:lnTo>
                  <a:pt x="11322" y="41898"/>
                </a:lnTo>
                <a:lnTo>
                  <a:pt x="0" y="68580"/>
                </a:lnTo>
                <a:lnTo>
                  <a:pt x="11322" y="95261"/>
                </a:lnTo>
                <a:lnTo>
                  <a:pt x="42195" y="117062"/>
                </a:lnTo>
                <a:lnTo>
                  <a:pt x="87975" y="131766"/>
                </a:lnTo>
                <a:lnTo>
                  <a:pt x="144017" y="137160"/>
                </a:lnTo>
                <a:lnTo>
                  <a:pt x="200114" y="131766"/>
                </a:lnTo>
                <a:lnTo>
                  <a:pt x="245887" y="117062"/>
                </a:lnTo>
                <a:lnTo>
                  <a:pt x="276731" y="95261"/>
                </a:lnTo>
                <a:lnTo>
                  <a:pt x="288036" y="68580"/>
                </a:lnTo>
                <a:lnTo>
                  <a:pt x="276731" y="41898"/>
                </a:lnTo>
                <a:lnTo>
                  <a:pt x="245887" y="20097"/>
                </a:lnTo>
                <a:lnTo>
                  <a:pt x="200114" y="5393"/>
                </a:lnTo>
                <a:lnTo>
                  <a:pt x="144017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927728" y="1876717"/>
            <a:ext cx="216535" cy="162560"/>
          </a:xfrm>
          <a:custGeom>
            <a:avLst/>
            <a:gdLst/>
            <a:ahLst/>
            <a:cxnLst/>
            <a:rect l="l" t="t" r="r" b="b"/>
            <a:pathLst>
              <a:path w="216535" h="162560">
                <a:moveTo>
                  <a:pt x="0" y="162013"/>
                </a:moveTo>
                <a:lnTo>
                  <a:pt x="216026" y="162013"/>
                </a:lnTo>
                <a:lnTo>
                  <a:pt x="216026" y="0"/>
                </a:lnTo>
                <a:lnTo>
                  <a:pt x="0" y="0"/>
                </a:lnTo>
                <a:lnTo>
                  <a:pt x="0" y="162013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909695" y="2917317"/>
            <a:ext cx="252095" cy="151130"/>
          </a:xfrm>
          <a:custGeom>
            <a:avLst/>
            <a:gdLst/>
            <a:ahLst/>
            <a:cxnLst/>
            <a:rect l="l" t="t" r="r" b="b"/>
            <a:pathLst>
              <a:path w="252095" h="151130">
                <a:moveTo>
                  <a:pt x="125983" y="0"/>
                </a:moveTo>
                <a:lnTo>
                  <a:pt x="0" y="150621"/>
                </a:lnTo>
                <a:lnTo>
                  <a:pt x="252094" y="150621"/>
                </a:lnTo>
                <a:lnTo>
                  <a:pt x="125983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891660" y="2680461"/>
            <a:ext cx="288290" cy="137160"/>
          </a:xfrm>
          <a:custGeom>
            <a:avLst/>
            <a:gdLst/>
            <a:ahLst/>
            <a:cxnLst/>
            <a:rect l="l" t="t" r="r" b="b"/>
            <a:pathLst>
              <a:path w="288289" h="137160">
                <a:moveTo>
                  <a:pt x="144017" y="0"/>
                </a:moveTo>
                <a:lnTo>
                  <a:pt x="87975" y="5393"/>
                </a:lnTo>
                <a:lnTo>
                  <a:pt x="42195" y="20097"/>
                </a:lnTo>
                <a:lnTo>
                  <a:pt x="11322" y="41898"/>
                </a:lnTo>
                <a:lnTo>
                  <a:pt x="0" y="68580"/>
                </a:lnTo>
                <a:lnTo>
                  <a:pt x="11322" y="95261"/>
                </a:lnTo>
                <a:lnTo>
                  <a:pt x="42195" y="117062"/>
                </a:lnTo>
                <a:lnTo>
                  <a:pt x="87975" y="131766"/>
                </a:lnTo>
                <a:lnTo>
                  <a:pt x="144017" y="137160"/>
                </a:lnTo>
                <a:lnTo>
                  <a:pt x="200114" y="131766"/>
                </a:lnTo>
                <a:lnTo>
                  <a:pt x="245887" y="117062"/>
                </a:lnTo>
                <a:lnTo>
                  <a:pt x="276731" y="95261"/>
                </a:lnTo>
                <a:lnTo>
                  <a:pt x="288036" y="68580"/>
                </a:lnTo>
                <a:lnTo>
                  <a:pt x="276731" y="41898"/>
                </a:lnTo>
                <a:lnTo>
                  <a:pt x="245887" y="20097"/>
                </a:lnTo>
                <a:lnTo>
                  <a:pt x="200114" y="5393"/>
                </a:lnTo>
                <a:lnTo>
                  <a:pt x="144017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891660" y="2395982"/>
            <a:ext cx="288290" cy="137160"/>
          </a:xfrm>
          <a:custGeom>
            <a:avLst/>
            <a:gdLst/>
            <a:ahLst/>
            <a:cxnLst/>
            <a:rect l="l" t="t" r="r" b="b"/>
            <a:pathLst>
              <a:path w="288289" h="137160">
                <a:moveTo>
                  <a:pt x="144017" y="0"/>
                </a:moveTo>
                <a:lnTo>
                  <a:pt x="87975" y="5373"/>
                </a:lnTo>
                <a:lnTo>
                  <a:pt x="42195" y="20034"/>
                </a:lnTo>
                <a:lnTo>
                  <a:pt x="11322" y="41790"/>
                </a:lnTo>
                <a:lnTo>
                  <a:pt x="0" y="68453"/>
                </a:lnTo>
                <a:lnTo>
                  <a:pt x="11322" y="95188"/>
                </a:lnTo>
                <a:lnTo>
                  <a:pt x="42195" y="116982"/>
                </a:lnTo>
                <a:lnTo>
                  <a:pt x="87975" y="131657"/>
                </a:lnTo>
                <a:lnTo>
                  <a:pt x="144017" y="137032"/>
                </a:lnTo>
                <a:lnTo>
                  <a:pt x="200114" y="131657"/>
                </a:lnTo>
                <a:lnTo>
                  <a:pt x="245887" y="116982"/>
                </a:lnTo>
                <a:lnTo>
                  <a:pt x="276731" y="95188"/>
                </a:lnTo>
                <a:lnTo>
                  <a:pt x="288036" y="68453"/>
                </a:lnTo>
                <a:lnTo>
                  <a:pt x="276731" y="41790"/>
                </a:lnTo>
                <a:lnTo>
                  <a:pt x="245887" y="20034"/>
                </a:lnTo>
                <a:lnTo>
                  <a:pt x="200114" y="5373"/>
                </a:lnTo>
                <a:lnTo>
                  <a:pt x="144017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909695" y="3166617"/>
            <a:ext cx="252095" cy="151130"/>
          </a:xfrm>
          <a:custGeom>
            <a:avLst/>
            <a:gdLst/>
            <a:ahLst/>
            <a:cxnLst/>
            <a:rect l="l" t="t" r="r" b="b"/>
            <a:pathLst>
              <a:path w="252095" h="151129">
                <a:moveTo>
                  <a:pt x="125983" y="0"/>
                </a:moveTo>
                <a:lnTo>
                  <a:pt x="0" y="150621"/>
                </a:lnTo>
                <a:lnTo>
                  <a:pt x="252094" y="150621"/>
                </a:lnTo>
                <a:lnTo>
                  <a:pt x="125983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413758" y="1681352"/>
            <a:ext cx="720090" cy="0"/>
          </a:xfrm>
          <a:custGeom>
            <a:avLst/>
            <a:gdLst/>
            <a:ahLst/>
            <a:cxnLst/>
            <a:rect l="l" t="t" r="r" b="b"/>
            <a:pathLst>
              <a:path w="720089">
                <a:moveTo>
                  <a:pt x="0" y="0"/>
                </a:moveTo>
                <a:lnTo>
                  <a:pt x="720089" y="0"/>
                </a:lnTo>
              </a:path>
            </a:pathLst>
          </a:custGeom>
          <a:ln w="19050">
            <a:solidFill>
              <a:srgbClr val="9BBA58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413758" y="1957704"/>
            <a:ext cx="720090" cy="0"/>
          </a:xfrm>
          <a:custGeom>
            <a:avLst/>
            <a:gdLst/>
            <a:ahLst/>
            <a:cxnLst/>
            <a:rect l="l" t="t" r="r" b="b"/>
            <a:pathLst>
              <a:path w="720089">
                <a:moveTo>
                  <a:pt x="0" y="0"/>
                </a:moveTo>
                <a:lnTo>
                  <a:pt x="720089" y="0"/>
                </a:lnTo>
              </a:path>
            </a:pathLst>
          </a:custGeom>
          <a:ln w="19050">
            <a:solidFill>
              <a:srgbClr val="9BBA58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413758" y="2194432"/>
            <a:ext cx="720090" cy="0"/>
          </a:xfrm>
          <a:custGeom>
            <a:avLst/>
            <a:gdLst/>
            <a:ahLst/>
            <a:cxnLst/>
            <a:rect l="l" t="t" r="r" b="b"/>
            <a:pathLst>
              <a:path w="720089">
                <a:moveTo>
                  <a:pt x="0" y="0"/>
                </a:moveTo>
                <a:lnTo>
                  <a:pt x="720089" y="0"/>
                </a:lnTo>
              </a:path>
            </a:pathLst>
          </a:custGeom>
          <a:ln w="19050">
            <a:solidFill>
              <a:srgbClr val="9BBA58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413758" y="2464435"/>
            <a:ext cx="720090" cy="0"/>
          </a:xfrm>
          <a:custGeom>
            <a:avLst/>
            <a:gdLst/>
            <a:ahLst/>
            <a:cxnLst/>
            <a:rect l="l" t="t" r="r" b="b"/>
            <a:pathLst>
              <a:path w="720089">
                <a:moveTo>
                  <a:pt x="0" y="0"/>
                </a:moveTo>
                <a:lnTo>
                  <a:pt x="720089" y="0"/>
                </a:lnTo>
              </a:path>
            </a:pathLst>
          </a:custGeom>
          <a:ln w="19050">
            <a:solidFill>
              <a:srgbClr val="9BBA58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413758" y="2734564"/>
            <a:ext cx="720090" cy="0"/>
          </a:xfrm>
          <a:custGeom>
            <a:avLst/>
            <a:gdLst/>
            <a:ahLst/>
            <a:cxnLst/>
            <a:rect l="l" t="t" r="r" b="b"/>
            <a:pathLst>
              <a:path w="720089">
                <a:moveTo>
                  <a:pt x="0" y="0"/>
                </a:moveTo>
                <a:lnTo>
                  <a:pt x="720089" y="0"/>
                </a:lnTo>
              </a:path>
            </a:pathLst>
          </a:custGeom>
          <a:ln w="19050">
            <a:solidFill>
              <a:srgbClr val="9BBA58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413758" y="3004566"/>
            <a:ext cx="720090" cy="0"/>
          </a:xfrm>
          <a:custGeom>
            <a:avLst/>
            <a:gdLst/>
            <a:ahLst/>
            <a:cxnLst/>
            <a:rect l="l" t="t" r="r" b="b"/>
            <a:pathLst>
              <a:path w="720089">
                <a:moveTo>
                  <a:pt x="0" y="0"/>
                </a:moveTo>
                <a:lnTo>
                  <a:pt x="720089" y="0"/>
                </a:lnTo>
              </a:path>
            </a:pathLst>
          </a:custGeom>
          <a:ln w="19050">
            <a:solidFill>
              <a:srgbClr val="9BBA58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413758" y="3274567"/>
            <a:ext cx="720090" cy="0"/>
          </a:xfrm>
          <a:custGeom>
            <a:avLst/>
            <a:gdLst/>
            <a:ahLst/>
            <a:cxnLst/>
            <a:rect l="l" t="t" r="r" b="b"/>
            <a:pathLst>
              <a:path w="720089">
                <a:moveTo>
                  <a:pt x="0" y="0"/>
                </a:moveTo>
                <a:lnTo>
                  <a:pt x="720089" y="0"/>
                </a:lnTo>
              </a:path>
            </a:pathLst>
          </a:custGeom>
          <a:ln w="19050">
            <a:solidFill>
              <a:srgbClr val="9BBA58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4784368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7537" y="915542"/>
            <a:ext cx="8209280" cy="0"/>
          </a:xfrm>
          <a:custGeom>
            <a:avLst/>
            <a:gdLst/>
            <a:ahLst/>
            <a:cxnLst/>
            <a:rect l="l" t="t" r="r" b="b"/>
            <a:pathLst>
              <a:path w="8209280">
                <a:moveTo>
                  <a:pt x="0" y="0"/>
                </a:moveTo>
                <a:lnTo>
                  <a:pt x="8208975" y="0"/>
                </a:lnTo>
              </a:path>
            </a:pathLst>
          </a:custGeom>
          <a:ln w="1270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67537" y="969594"/>
            <a:ext cx="8209280" cy="877569"/>
          </a:xfrm>
          <a:custGeom>
            <a:avLst/>
            <a:gdLst/>
            <a:ahLst/>
            <a:cxnLst/>
            <a:rect l="l" t="t" r="r" b="b"/>
            <a:pathLst>
              <a:path w="8209280" h="877569">
                <a:moveTo>
                  <a:pt x="0" y="877493"/>
                </a:moveTo>
                <a:lnTo>
                  <a:pt x="8208899" y="877493"/>
                </a:lnTo>
                <a:lnTo>
                  <a:pt x="8208899" y="0"/>
                </a:lnTo>
                <a:lnTo>
                  <a:pt x="0" y="0"/>
                </a:lnTo>
                <a:lnTo>
                  <a:pt x="0" y="877493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203953" y="436245"/>
            <a:ext cx="736600" cy="4387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5" dirty="0">
                <a:solidFill>
                  <a:srgbClr val="3674A8"/>
                </a:solidFill>
                <a:latin typeface="Microsoft YaHei"/>
                <a:cs typeface="Microsoft YaHei"/>
              </a:rPr>
              <a:t>分组</a:t>
            </a:r>
            <a:endParaRPr sz="2800">
              <a:latin typeface="Microsoft YaHei"/>
              <a:cs typeface="Microsoft YaHe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67537" y="969594"/>
            <a:ext cx="8209280" cy="877569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2050">
              <a:latin typeface="Times New Roman"/>
              <a:cs typeface="Times New Roman"/>
            </a:endParaRPr>
          </a:p>
          <a:p>
            <a:pPr marL="995044">
              <a:lnSpc>
                <a:spcPct val="100000"/>
              </a:lnSpc>
            </a:pPr>
            <a:r>
              <a:rPr sz="1800" dirty="0">
                <a:solidFill>
                  <a:srgbClr val="F79546"/>
                </a:solidFill>
                <a:latin typeface="Microsoft YaHei"/>
                <a:cs typeface="Microsoft YaHei"/>
              </a:rPr>
              <a:t>统计近一年每个月的股票开盘天数？</a:t>
            </a:r>
            <a:endParaRPr sz="1800">
              <a:latin typeface="Microsoft YaHei"/>
              <a:cs typeface="Microsoft YaHe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496823"/>
            <a:ext cx="2404872" cy="22463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26185" y="1888048"/>
            <a:ext cx="720090" cy="425450"/>
          </a:xfrm>
          <a:custGeom>
            <a:avLst/>
            <a:gdLst/>
            <a:ahLst/>
            <a:cxnLst/>
            <a:rect l="l" t="t" r="r" b="b"/>
            <a:pathLst>
              <a:path w="720090" h="425450">
                <a:moveTo>
                  <a:pt x="337711" y="0"/>
                </a:moveTo>
                <a:lnTo>
                  <a:pt x="287841" y="3490"/>
                </a:lnTo>
                <a:lnTo>
                  <a:pt x="239461" y="10560"/>
                </a:lnTo>
                <a:lnTo>
                  <a:pt x="193331" y="21097"/>
                </a:lnTo>
                <a:lnTo>
                  <a:pt x="150210" y="34991"/>
                </a:lnTo>
                <a:lnTo>
                  <a:pt x="110855" y="52129"/>
                </a:lnTo>
                <a:lnTo>
                  <a:pt x="76026" y="72399"/>
                </a:lnTo>
                <a:lnTo>
                  <a:pt x="19734" y="126783"/>
                </a:lnTo>
                <a:lnTo>
                  <a:pt x="0" y="191477"/>
                </a:lnTo>
                <a:lnTo>
                  <a:pt x="6240" y="223623"/>
                </a:lnTo>
                <a:lnTo>
                  <a:pt x="49010" y="283877"/>
                </a:lnTo>
                <a:lnTo>
                  <a:pt x="84767" y="310529"/>
                </a:lnTo>
                <a:lnTo>
                  <a:pt x="129591" y="333895"/>
                </a:lnTo>
                <a:lnTo>
                  <a:pt x="183096" y="353247"/>
                </a:lnTo>
                <a:lnTo>
                  <a:pt x="210020" y="424875"/>
                </a:lnTo>
                <a:lnTo>
                  <a:pt x="313436" y="375980"/>
                </a:lnTo>
                <a:lnTo>
                  <a:pt x="399017" y="375980"/>
                </a:lnTo>
                <a:lnTo>
                  <a:pt x="420952" y="374879"/>
                </a:lnTo>
                <a:lnTo>
                  <a:pt x="472310" y="368173"/>
                </a:lnTo>
                <a:lnTo>
                  <a:pt x="521016" y="357644"/>
                </a:lnTo>
                <a:lnTo>
                  <a:pt x="566280" y="343502"/>
                </a:lnTo>
                <a:lnTo>
                  <a:pt x="607314" y="325956"/>
                </a:lnTo>
                <a:lnTo>
                  <a:pt x="643327" y="305216"/>
                </a:lnTo>
                <a:lnTo>
                  <a:pt x="673532" y="281492"/>
                </a:lnTo>
                <a:lnTo>
                  <a:pt x="700270" y="250404"/>
                </a:lnTo>
                <a:lnTo>
                  <a:pt x="720006" y="185739"/>
                </a:lnTo>
                <a:lnTo>
                  <a:pt x="713771" y="153612"/>
                </a:lnTo>
                <a:lnTo>
                  <a:pt x="671016" y="93400"/>
                </a:lnTo>
                <a:lnTo>
                  <a:pt x="635264" y="66765"/>
                </a:lnTo>
                <a:lnTo>
                  <a:pt x="590441" y="43411"/>
                </a:lnTo>
                <a:lnTo>
                  <a:pt x="536931" y="24063"/>
                </a:lnTo>
                <a:lnTo>
                  <a:pt x="488683" y="12120"/>
                </a:lnTo>
                <a:lnTo>
                  <a:pt x="438891" y="4203"/>
                </a:lnTo>
                <a:lnTo>
                  <a:pt x="388314" y="200"/>
                </a:lnTo>
                <a:lnTo>
                  <a:pt x="337711" y="0"/>
                </a:lnTo>
                <a:close/>
              </a:path>
              <a:path w="720090" h="425450">
                <a:moveTo>
                  <a:pt x="399017" y="375980"/>
                </a:moveTo>
                <a:lnTo>
                  <a:pt x="313436" y="375980"/>
                </a:lnTo>
                <a:lnTo>
                  <a:pt x="367731" y="377551"/>
                </a:lnTo>
                <a:lnTo>
                  <a:pt x="399017" y="3759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26185" y="1888048"/>
            <a:ext cx="720090" cy="425450"/>
          </a:xfrm>
          <a:custGeom>
            <a:avLst/>
            <a:gdLst/>
            <a:ahLst/>
            <a:cxnLst/>
            <a:rect l="l" t="t" r="r" b="b"/>
            <a:pathLst>
              <a:path w="720090" h="425450">
                <a:moveTo>
                  <a:pt x="210020" y="424875"/>
                </a:moveTo>
                <a:lnTo>
                  <a:pt x="183096" y="353247"/>
                </a:lnTo>
                <a:lnTo>
                  <a:pt x="129591" y="333895"/>
                </a:lnTo>
                <a:lnTo>
                  <a:pt x="84767" y="310529"/>
                </a:lnTo>
                <a:lnTo>
                  <a:pt x="49010" y="283877"/>
                </a:lnTo>
                <a:lnTo>
                  <a:pt x="22706" y="254666"/>
                </a:lnTo>
                <a:lnTo>
                  <a:pt x="6240" y="223623"/>
                </a:lnTo>
                <a:lnTo>
                  <a:pt x="0" y="191477"/>
                </a:lnTo>
                <a:lnTo>
                  <a:pt x="4369" y="158955"/>
                </a:lnTo>
                <a:lnTo>
                  <a:pt x="46482" y="95691"/>
                </a:lnTo>
                <a:lnTo>
                  <a:pt x="110855" y="52129"/>
                </a:lnTo>
                <a:lnTo>
                  <a:pt x="150210" y="34991"/>
                </a:lnTo>
                <a:lnTo>
                  <a:pt x="193331" y="21097"/>
                </a:lnTo>
                <a:lnTo>
                  <a:pt x="239461" y="10560"/>
                </a:lnTo>
                <a:lnTo>
                  <a:pt x="287841" y="3490"/>
                </a:lnTo>
                <a:lnTo>
                  <a:pt x="337711" y="0"/>
                </a:lnTo>
                <a:lnTo>
                  <a:pt x="388314" y="200"/>
                </a:lnTo>
                <a:lnTo>
                  <a:pt x="438891" y="4203"/>
                </a:lnTo>
                <a:lnTo>
                  <a:pt x="488683" y="12120"/>
                </a:lnTo>
                <a:lnTo>
                  <a:pt x="536931" y="24063"/>
                </a:lnTo>
                <a:lnTo>
                  <a:pt x="590441" y="43411"/>
                </a:lnTo>
                <a:lnTo>
                  <a:pt x="635264" y="66765"/>
                </a:lnTo>
                <a:lnTo>
                  <a:pt x="671016" y="93400"/>
                </a:lnTo>
                <a:lnTo>
                  <a:pt x="697313" y="122591"/>
                </a:lnTo>
                <a:lnTo>
                  <a:pt x="720006" y="185739"/>
                </a:lnTo>
                <a:lnTo>
                  <a:pt x="715634" y="218244"/>
                </a:lnTo>
                <a:lnTo>
                  <a:pt x="673532" y="281492"/>
                </a:lnTo>
                <a:lnTo>
                  <a:pt x="643327" y="305216"/>
                </a:lnTo>
                <a:lnTo>
                  <a:pt x="607314" y="325956"/>
                </a:lnTo>
                <a:lnTo>
                  <a:pt x="566280" y="343502"/>
                </a:lnTo>
                <a:lnTo>
                  <a:pt x="521016" y="357644"/>
                </a:lnTo>
                <a:lnTo>
                  <a:pt x="472310" y="368173"/>
                </a:lnTo>
                <a:lnTo>
                  <a:pt x="420952" y="374879"/>
                </a:lnTo>
                <a:lnTo>
                  <a:pt x="367731" y="377551"/>
                </a:lnTo>
                <a:lnTo>
                  <a:pt x="313436" y="375980"/>
                </a:lnTo>
                <a:lnTo>
                  <a:pt x="210020" y="424875"/>
                </a:lnTo>
                <a:close/>
              </a:path>
            </a:pathLst>
          </a:custGeom>
          <a:ln w="19049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220080" y="2705722"/>
            <a:ext cx="1728470" cy="604520"/>
          </a:xfrm>
          <a:custGeom>
            <a:avLst/>
            <a:gdLst/>
            <a:ahLst/>
            <a:cxnLst/>
            <a:rect l="l" t="t" r="r" b="b"/>
            <a:pathLst>
              <a:path w="1728470" h="604520">
                <a:moveTo>
                  <a:pt x="0" y="604278"/>
                </a:moveTo>
                <a:lnTo>
                  <a:pt x="1728216" y="604278"/>
                </a:lnTo>
                <a:lnTo>
                  <a:pt x="1728216" y="0"/>
                </a:lnTo>
                <a:lnTo>
                  <a:pt x="0" y="0"/>
                </a:lnTo>
                <a:lnTo>
                  <a:pt x="0" y="604278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220080" y="2705722"/>
            <a:ext cx="1728470" cy="604520"/>
          </a:xfrm>
          <a:custGeom>
            <a:avLst/>
            <a:gdLst/>
            <a:ahLst/>
            <a:cxnLst/>
            <a:rect l="l" t="t" r="r" b="b"/>
            <a:pathLst>
              <a:path w="1728470" h="604520">
                <a:moveTo>
                  <a:pt x="0" y="604278"/>
                </a:moveTo>
                <a:lnTo>
                  <a:pt x="1728216" y="604278"/>
                </a:lnTo>
                <a:lnTo>
                  <a:pt x="1728216" y="0"/>
                </a:lnTo>
                <a:lnTo>
                  <a:pt x="0" y="0"/>
                </a:lnTo>
                <a:lnTo>
                  <a:pt x="0" y="604278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076063" y="2705735"/>
            <a:ext cx="0" cy="604520"/>
          </a:xfrm>
          <a:custGeom>
            <a:avLst/>
            <a:gdLst/>
            <a:ahLst/>
            <a:cxnLst/>
            <a:rect l="l" t="t" r="r" b="b"/>
            <a:pathLst>
              <a:path h="604520">
                <a:moveTo>
                  <a:pt x="0" y="0"/>
                </a:moveTo>
                <a:lnTo>
                  <a:pt x="0" y="604265"/>
                </a:lnTo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413630" y="2819019"/>
            <a:ext cx="662940" cy="567055"/>
          </a:xfrm>
          <a:custGeom>
            <a:avLst/>
            <a:gdLst/>
            <a:ahLst/>
            <a:cxnLst/>
            <a:rect l="l" t="t" r="r" b="b"/>
            <a:pathLst>
              <a:path w="662939" h="567054">
                <a:moveTo>
                  <a:pt x="662432" y="0"/>
                </a:moveTo>
                <a:lnTo>
                  <a:pt x="518414" y="0"/>
                </a:lnTo>
                <a:lnTo>
                  <a:pt x="0" y="566547"/>
                </a:lnTo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004053" y="3867886"/>
            <a:ext cx="2016760" cy="748665"/>
          </a:xfrm>
          <a:custGeom>
            <a:avLst/>
            <a:gdLst/>
            <a:ahLst/>
            <a:cxnLst/>
            <a:rect l="l" t="t" r="r" b="b"/>
            <a:pathLst>
              <a:path w="2016759" h="748664">
                <a:moveTo>
                  <a:pt x="0" y="748296"/>
                </a:moveTo>
                <a:lnTo>
                  <a:pt x="2016252" y="748296"/>
                </a:lnTo>
                <a:lnTo>
                  <a:pt x="2016252" y="0"/>
                </a:lnTo>
                <a:lnTo>
                  <a:pt x="0" y="0"/>
                </a:lnTo>
                <a:lnTo>
                  <a:pt x="0" y="748296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004053" y="3867886"/>
            <a:ext cx="2016760" cy="748665"/>
          </a:xfrm>
          <a:custGeom>
            <a:avLst/>
            <a:gdLst/>
            <a:ahLst/>
            <a:cxnLst/>
            <a:rect l="l" t="t" r="r" b="b"/>
            <a:pathLst>
              <a:path w="2016759" h="748664">
                <a:moveTo>
                  <a:pt x="0" y="748296"/>
                </a:moveTo>
                <a:lnTo>
                  <a:pt x="2016252" y="748296"/>
                </a:lnTo>
                <a:lnTo>
                  <a:pt x="2016252" y="0"/>
                </a:lnTo>
                <a:lnTo>
                  <a:pt x="0" y="0"/>
                </a:lnTo>
                <a:lnTo>
                  <a:pt x="0" y="748296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836033" y="3867911"/>
            <a:ext cx="0" cy="748665"/>
          </a:xfrm>
          <a:custGeom>
            <a:avLst/>
            <a:gdLst/>
            <a:ahLst/>
            <a:cxnLst/>
            <a:rect l="l" t="t" r="r" b="b"/>
            <a:pathLst>
              <a:path h="748664">
                <a:moveTo>
                  <a:pt x="0" y="0"/>
                </a:moveTo>
                <a:lnTo>
                  <a:pt x="0" y="748271"/>
                </a:lnTo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233290" y="4008196"/>
            <a:ext cx="603250" cy="659130"/>
          </a:xfrm>
          <a:custGeom>
            <a:avLst/>
            <a:gdLst/>
            <a:ahLst/>
            <a:cxnLst/>
            <a:rect l="l" t="t" r="r" b="b"/>
            <a:pathLst>
              <a:path w="603250" h="659129">
                <a:moveTo>
                  <a:pt x="602742" y="0"/>
                </a:moveTo>
                <a:lnTo>
                  <a:pt x="434721" y="0"/>
                </a:lnTo>
                <a:lnTo>
                  <a:pt x="0" y="659003"/>
                </a:lnTo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8" name="object 18"/>
          <p:cNvGraphicFramePr>
            <a:graphicFrameLocks noGrp="1"/>
          </p:cNvGraphicFramePr>
          <p:nvPr/>
        </p:nvGraphicFramePr>
        <p:xfrm>
          <a:off x="462787" y="1834362"/>
          <a:ext cx="8208962" cy="288826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45935"/>
                <a:gridCol w="2450838"/>
                <a:gridCol w="1512189"/>
              </a:tblGrid>
              <a:tr h="218211">
                <a:tc rowSpan="16">
                  <a:txBody>
                    <a:bodyPr/>
                    <a:lstStyle/>
                    <a:p>
                      <a:pPr marL="32385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2400" b="1" dirty="0">
                          <a:solidFill>
                            <a:srgbClr val="F79546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800" spc="-5" dirty="0">
                          <a:solidFill>
                            <a:srgbClr val="F79546"/>
                          </a:solidFill>
                          <a:latin typeface="Calibri"/>
                          <a:cs typeface="Calibri"/>
                        </a:rPr>
                        <a:t>ou</a:t>
                      </a:r>
                      <a:r>
                        <a:rPr sz="800" spc="-10" dirty="0">
                          <a:solidFill>
                            <a:srgbClr val="F79546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800" spc="-5" dirty="0">
                          <a:solidFill>
                            <a:srgbClr val="F79546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800" dirty="0">
                          <a:solidFill>
                            <a:srgbClr val="F79546"/>
                          </a:solidFill>
                          <a:latin typeface="Calibri"/>
                          <a:cs typeface="Calibri"/>
                        </a:rPr>
                        <a:t>e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L="86360">
                        <a:lnSpc>
                          <a:spcPts val="1764"/>
                        </a:lnSpc>
                        <a:spcBef>
                          <a:spcPts val="265"/>
                        </a:spcBef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&gt;&gt;&gt;</a:t>
                      </a:r>
                      <a:r>
                        <a:rPr sz="1600" spc="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tempdf.groupby(</a:t>
                      </a:r>
                      <a:r>
                        <a:rPr sz="1600" spc="-15" dirty="0">
                          <a:solidFill>
                            <a:srgbClr val="9BBA58"/>
                          </a:solidFill>
                          <a:latin typeface="Calibri"/>
                          <a:cs typeface="Calibri"/>
                        </a:rPr>
                        <a:t>'month'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).count()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731520">
                        <a:lnSpc>
                          <a:spcPts val="1600"/>
                        </a:lnSpc>
                        <a:tabLst>
                          <a:tab pos="3393440" algn="l"/>
                        </a:tabLst>
                      </a:pPr>
                      <a:r>
                        <a:rPr sz="16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open  </a:t>
                      </a:r>
                      <a:r>
                        <a:rPr sz="1600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close  high </a:t>
                      </a:r>
                      <a:r>
                        <a:rPr sz="1600" spc="9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low </a:t>
                      </a:r>
                      <a:r>
                        <a:rPr sz="1600" spc="3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volume	month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86360">
                        <a:lnSpc>
                          <a:spcPts val="1595"/>
                        </a:lnSpc>
                      </a:pPr>
                      <a:r>
                        <a:rPr sz="16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month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86360">
                        <a:lnSpc>
                          <a:spcPts val="1605"/>
                        </a:lnSpc>
                        <a:tabLst>
                          <a:tab pos="970915" algn="l"/>
                          <a:tab pos="1453515" algn="l"/>
                          <a:tab pos="1936114" algn="l"/>
                          <a:tab pos="2328545" algn="l"/>
                          <a:tab pos="3041015" algn="l"/>
                          <a:tab pos="3744595" algn="l"/>
                        </a:tabLst>
                      </a:pPr>
                      <a:r>
                        <a:rPr sz="1600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	</a:t>
                      </a:r>
                      <a:r>
                        <a:rPr sz="16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21	21	</a:t>
                      </a:r>
                      <a:r>
                        <a:rPr sz="1600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21	21	21	</a:t>
                      </a:r>
                      <a:r>
                        <a:rPr sz="16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21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86360">
                        <a:lnSpc>
                          <a:spcPts val="1605"/>
                        </a:lnSpc>
                        <a:tabLst>
                          <a:tab pos="971550" algn="l"/>
                          <a:tab pos="1454150" algn="l"/>
                          <a:tab pos="1936750" algn="l"/>
                          <a:tab pos="2328545" algn="l"/>
                          <a:tab pos="3041015" algn="l"/>
                          <a:tab pos="3744595" algn="l"/>
                        </a:tabLst>
                      </a:pPr>
                      <a:r>
                        <a:rPr sz="1600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	</a:t>
                      </a:r>
                      <a:r>
                        <a:rPr sz="16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19	19	19	19	19	</a:t>
                      </a:r>
                      <a:r>
                        <a:rPr sz="1600" spc="-1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19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86360">
                        <a:lnSpc>
                          <a:spcPts val="1595"/>
                        </a:lnSpc>
                        <a:tabLst>
                          <a:tab pos="970915" algn="l"/>
                          <a:tab pos="1409700" algn="l"/>
                          <a:tab pos="1938020" algn="l"/>
                          <a:tab pos="2328545" algn="l"/>
                          <a:tab pos="3041015" algn="l"/>
                          <a:tab pos="3744595" algn="l"/>
                        </a:tabLst>
                      </a:pPr>
                      <a:r>
                        <a:rPr sz="1600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3	</a:t>
                      </a:r>
                      <a:r>
                        <a:rPr sz="16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21	</a:t>
                      </a:r>
                      <a:r>
                        <a:rPr sz="1600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21	21	21	21	</a:t>
                      </a:r>
                      <a:r>
                        <a:rPr sz="16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21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86360">
                        <a:lnSpc>
                          <a:spcPts val="1600"/>
                        </a:lnSpc>
                      </a:pPr>
                      <a:r>
                        <a:rPr sz="16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86360">
                        <a:lnSpc>
                          <a:spcPts val="1600"/>
                        </a:lnSpc>
                        <a:tabLst>
                          <a:tab pos="982980" algn="l"/>
                          <a:tab pos="1419860" algn="l"/>
                          <a:tab pos="1948814" algn="l"/>
                          <a:tab pos="2339340" algn="l"/>
                          <a:tab pos="3052445" algn="l"/>
                          <a:tab pos="3744595" algn="l"/>
                        </a:tabLst>
                      </a:pPr>
                      <a:r>
                        <a:rPr sz="1600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10	23	23	23	23	</a:t>
                      </a:r>
                      <a:r>
                        <a:rPr sz="16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23	23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86360">
                        <a:lnSpc>
                          <a:spcPts val="1595"/>
                        </a:lnSpc>
                        <a:tabLst>
                          <a:tab pos="984250" algn="l"/>
                          <a:tab pos="1419860" algn="l"/>
                          <a:tab pos="1948814" algn="l"/>
                          <a:tab pos="2339340" algn="l"/>
                          <a:tab pos="3051810" algn="l"/>
                          <a:tab pos="3744595" algn="l"/>
                        </a:tabLst>
                      </a:pPr>
                      <a:r>
                        <a:rPr sz="16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11	20	20	20	20	20	</a:t>
                      </a:r>
                      <a:r>
                        <a:rPr sz="1600" spc="-1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20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86360">
                        <a:lnSpc>
                          <a:spcPts val="1605"/>
                        </a:lnSpc>
                        <a:tabLst>
                          <a:tab pos="984250" algn="l"/>
                          <a:tab pos="1419860" algn="l"/>
                          <a:tab pos="1948814" algn="l"/>
                          <a:tab pos="2339340" algn="l"/>
                          <a:tab pos="3052445" algn="l"/>
                          <a:tab pos="3744595" algn="l"/>
                        </a:tabLst>
                      </a:pPr>
                      <a:r>
                        <a:rPr sz="1600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12	21	21	21	21	</a:t>
                      </a:r>
                      <a:r>
                        <a:rPr sz="16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21	21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86360">
                        <a:lnSpc>
                          <a:spcPts val="1600"/>
                        </a:lnSpc>
                      </a:pPr>
                      <a:r>
                        <a:rPr sz="1600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[12 </a:t>
                      </a:r>
                      <a:r>
                        <a:rPr sz="1600" spc="-2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rows </a:t>
                      </a:r>
                      <a:r>
                        <a:rPr sz="1600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x 6</a:t>
                      </a:r>
                      <a:r>
                        <a:rPr sz="16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columns]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86360">
                        <a:lnSpc>
                          <a:spcPts val="1745"/>
                        </a:lnSpc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&gt;&gt;&gt;</a:t>
                      </a:r>
                      <a:r>
                        <a:rPr sz="16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tempdf.groupby(</a:t>
                      </a:r>
                      <a:r>
                        <a:rPr sz="1600" spc="-10" dirty="0">
                          <a:solidFill>
                            <a:srgbClr val="9BBA58"/>
                          </a:solidFill>
                          <a:latin typeface="Calibri"/>
                          <a:cs typeface="Calibri"/>
                        </a:rPr>
                        <a:t>'month'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).count().month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F79546"/>
                      </a:solidFill>
                      <a:prstDash val="solid"/>
                    </a:lnL>
                    <a:lnB w="9525">
                      <a:solidFill>
                        <a:srgbClr val="FFFFFF"/>
                      </a:solidFill>
                      <a:prstDash val="solid"/>
                    </a:lnB>
                  </a:tcPr>
                </a:tc>
                <a:tc rowSpan="1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598805" marR="405765">
                        <a:lnSpc>
                          <a:spcPct val="96900"/>
                        </a:lnSpc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SimSun"/>
                          <a:cs typeface="SimSun"/>
                        </a:rPr>
                        <a:t>如果没有特殊处理  的话则没有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month 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SimSun"/>
                          <a:cs typeface="SimSun"/>
                        </a:rPr>
                        <a:t>这一列数据</a:t>
                      </a:r>
                      <a:endParaRPr sz="1400">
                        <a:latin typeface="SimSun"/>
                        <a:cs typeface="SimSu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290830" marR="233045" algn="just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SimSun"/>
                          <a:cs typeface="SimSun"/>
                        </a:rPr>
                        <a:t>如果没有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4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SimSun"/>
                          <a:cs typeface="SimSun"/>
                        </a:rPr>
                        <a:t>这一列数  据，则此处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4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SimSun"/>
                          <a:cs typeface="SimSun"/>
                        </a:rPr>
                        <a:t>需要改  成其他属性名如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open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25400">
                      <a:solidFill>
                        <a:srgbClr val="4F81BC"/>
                      </a:solidFill>
                      <a:prstDash val="solid"/>
                    </a:lnR>
                    <a:lnB w="952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9375">
                        <a:lnSpc>
                          <a:spcPts val="1639"/>
                        </a:lnSpc>
                      </a:pPr>
                      <a:r>
                        <a:rPr sz="1600" b="1" u="sng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Output: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5400">
                      <a:solidFill>
                        <a:srgbClr val="4F81BC"/>
                      </a:solidFill>
                      <a:prstDash val="solid"/>
                    </a:lnL>
                    <a:lnR w="25400">
                      <a:solidFill>
                        <a:srgbClr val="4F81BC"/>
                      </a:solidFill>
                      <a:prstDash val="solid"/>
                    </a:lnR>
                    <a:lnT w="25400">
                      <a:solidFill>
                        <a:srgbClr val="4F81BC"/>
                      </a:solidFill>
                      <a:prstDash val="solid"/>
                    </a:lnT>
                  </a:tcPr>
                </a:tc>
              </a:tr>
              <a:tr h="17754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F79546"/>
                      </a:solidFill>
                      <a:prstDash val="solid"/>
                    </a:lnL>
                    <a:lnB w="9525">
                      <a:solidFill>
                        <a:srgbClr val="FFFFF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25400">
                      <a:solidFill>
                        <a:srgbClr val="4F81BC"/>
                      </a:solidFill>
                      <a:prstDash val="solid"/>
                    </a:lnR>
                    <a:lnB w="952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9375">
                        <a:lnSpc>
                          <a:spcPts val="1415"/>
                        </a:lnSpc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month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5400">
                      <a:solidFill>
                        <a:srgbClr val="4F81BC"/>
                      </a:solidFill>
                      <a:prstDash val="solid"/>
                    </a:lnL>
                    <a:lnR w="25400">
                      <a:solidFill>
                        <a:srgbClr val="4F81BC"/>
                      </a:solidFill>
                      <a:prstDash val="solid"/>
                    </a:lnR>
                  </a:tcPr>
                </a:tc>
              </a:tr>
              <a:tr h="17832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F79546"/>
                      </a:solidFill>
                      <a:prstDash val="solid"/>
                    </a:lnL>
                    <a:lnB w="9525">
                      <a:solidFill>
                        <a:srgbClr val="FFFFF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25400">
                      <a:solidFill>
                        <a:srgbClr val="4F81BC"/>
                      </a:solidFill>
                      <a:prstDash val="solid"/>
                    </a:lnR>
                    <a:lnB w="952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9375">
                        <a:lnSpc>
                          <a:spcPts val="1420"/>
                        </a:lnSpc>
                        <a:tabLst>
                          <a:tab pos="550545" algn="l"/>
                        </a:tabLst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1	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21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5400">
                      <a:solidFill>
                        <a:srgbClr val="4F81BC"/>
                      </a:solidFill>
                      <a:prstDash val="solid"/>
                    </a:lnL>
                    <a:lnR w="25400">
                      <a:solidFill>
                        <a:srgbClr val="4F81BC"/>
                      </a:solidFill>
                      <a:prstDash val="solid"/>
                    </a:lnR>
                  </a:tcPr>
                </a:tc>
              </a:tr>
              <a:tr h="17782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F79546"/>
                      </a:solidFill>
                      <a:prstDash val="solid"/>
                    </a:lnL>
                    <a:lnB w="9525">
                      <a:solidFill>
                        <a:srgbClr val="FFFFF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25400">
                      <a:solidFill>
                        <a:srgbClr val="4F81BC"/>
                      </a:solidFill>
                      <a:prstDash val="solid"/>
                    </a:lnR>
                    <a:lnB w="952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9375">
                        <a:lnSpc>
                          <a:spcPts val="1425"/>
                        </a:lnSpc>
                        <a:tabLst>
                          <a:tab pos="549910" algn="l"/>
                        </a:tabLst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2	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19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5400">
                      <a:solidFill>
                        <a:srgbClr val="4F81BC"/>
                      </a:solidFill>
                      <a:prstDash val="solid"/>
                    </a:lnL>
                    <a:lnR w="25400">
                      <a:solidFill>
                        <a:srgbClr val="4F81BC"/>
                      </a:solidFill>
                      <a:prstDash val="solid"/>
                    </a:lnR>
                  </a:tcPr>
                </a:tc>
              </a:tr>
              <a:tr h="17750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F79546"/>
                      </a:solidFill>
                      <a:prstDash val="solid"/>
                    </a:lnL>
                    <a:lnB w="9525">
                      <a:solidFill>
                        <a:srgbClr val="FFFFF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25400">
                      <a:solidFill>
                        <a:srgbClr val="4F81BC"/>
                      </a:solidFill>
                      <a:prstDash val="solid"/>
                    </a:lnR>
                    <a:lnB w="952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9375">
                        <a:lnSpc>
                          <a:spcPts val="1415"/>
                        </a:lnSpc>
                        <a:tabLst>
                          <a:tab pos="550545" algn="l"/>
                        </a:tabLst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3	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21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5400">
                      <a:solidFill>
                        <a:srgbClr val="4F81BC"/>
                      </a:solidFill>
                      <a:prstDash val="solid"/>
                    </a:lnL>
                    <a:lnR w="25400">
                      <a:solidFill>
                        <a:srgbClr val="4F81BC"/>
                      </a:solidFill>
                      <a:prstDash val="solid"/>
                    </a:lnR>
                  </a:tcPr>
                </a:tc>
              </a:tr>
              <a:tr h="17830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F79546"/>
                      </a:solidFill>
                      <a:prstDash val="solid"/>
                    </a:lnL>
                    <a:lnB w="9525">
                      <a:solidFill>
                        <a:srgbClr val="FFFFF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25400">
                      <a:solidFill>
                        <a:srgbClr val="4F81BC"/>
                      </a:solidFill>
                      <a:prstDash val="solid"/>
                    </a:lnR>
                    <a:lnB w="952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9375">
                        <a:lnSpc>
                          <a:spcPts val="1420"/>
                        </a:lnSpc>
                        <a:tabLst>
                          <a:tab pos="550545" algn="l"/>
                        </a:tabLst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4	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21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5400">
                      <a:solidFill>
                        <a:srgbClr val="4F81BC"/>
                      </a:solidFill>
                      <a:prstDash val="solid"/>
                    </a:lnL>
                    <a:lnR w="25400">
                      <a:solidFill>
                        <a:srgbClr val="4F81BC"/>
                      </a:solidFill>
                      <a:prstDash val="solid"/>
                    </a:lnR>
                  </a:tcPr>
                </a:tc>
              </a:tr>
              <a:tr h="17754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F79546"/>
                      </a:solidFill>
                      <a:prstDash val="solid"/>
                    </a:lnL>
                    <a:lnB w="9525">
                      <a:solidFill>
                        <a:srgbClr val="FFFFF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25400">
                      <a:solidFill>
                        <a:srgbClr val="4F81BC"/>
                      </a:solidFill>
                      <a:prstDash val="solid"/>
                    </a:lnR>
                    <a:lnB w="952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9375">
                        <a:lnSpc>
                          <a:spcPts val="1420"/>
                        </a:lnSpc>
                        <a:tabLst>
                          <a:tab pos="550545" algn="l"/>
                        </a:tabLst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5	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21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5400">
                      <a:solidFill>
                        <a:srgbClr val="4F81BC"/>
                      </a:solidFill>
                      <a:prstDash val="solid"/>
                    </a:lnL>
                    <a:lnR w="25400">
                      <a:solidFill>
                        <a:srgbClr val="4F81BC"/>
                      </a:solidFill>
                      <a:prstDash val="solid"/>
                    </a:lnR>
                  </a:tcPr>
                </a:tc>
              </a:tr>
              <a:tr h="17762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F79546"/>
                      </a:solidFill>
                      <a:prstDash val="solid"/>
                    </a:lnL>
                    <a:lnB w="9525">
                      <a:solidFill>
                        <a:srgbClr val="FFFFF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25400">
                      <a:solidFill>
                        <a:srgbClr val="4F81BC"/>
                      </a:solidFill>
                      <a:prstDash val="solid"/>
                    </a:lnR>
                    <a:lnB w="952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9375">
                        <a:lnSpc>
                          <a:spcPts val="1415"/>
                        </a:lnSpc>
                        <a:tabLst>
                          <a:tab pos="550545" algn="l"/>
                        </a:tabLst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6	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21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5400">
                      <a:solidFill>
                        <a:srgbClr val="4F81BC"/>
                      </a:solidFill>
                      <a:prstDash val="solid"/>
                    </a:lnL>
                    <a:lnR w="25400">
                      <a:solidFill>
                        <a:srgbClr val="4F81BC"/>
                      </a:solidFill>
                      <a:prstDash val="solid"/>
                    </a:lnR>
                  </a:tcPr>
                </a:tc>
              </a:tr>
              <a:tr h="17865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F79546"/>
                      </a:solidFill>
                      <a:prstDash val="solid"/>
                    </a:lnL>
                    <a:lnB w="9525">
                      <a:solidFill>
                        <a:srgbClr val="FFFFF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25400">
                      <a:solidFill>
                        <a:srgbClr val="4F81BC"/>
                      </a:solidFill>
                      <a:prstDash val="solid"/>
                    </a:lnR>
                    <a:lnB w="952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9375">
                        <a:lnSpc>
                          <a:spcPts val="1425"/>
                        </a:lnSpc>
                        <a:tabLst>
                          <a:tab pos="549910" algn="l"/>
                        </a:tabLst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7	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22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5400">
                      <a:solidFill>
                        <a:srgbClr val="4F81BC"/>
                      </a:solidFill>
                      <a:prstDash val="solid"/>
                    </a:lnL>
                    <a:lnR w="25400">
                      <a:solidFill>
                        <a:srgbClr val="4F81BC"/>
                      </a:solidFill>
                      <a:prstDash val="solid"/>
                    </a:lnR>
                  </a:tcPr>
                </a:tc>
              </a:tr>
              <a:tr h="17750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F79546"/>
                      </a:solidFill>
                      <a:prstDash val="solid"/>
                    </a:lnL>
                    <a:lnB w="9525">
                      <a:solidFill>
                        <a:srgbClr val="FFFFF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25400">
                      <a:solidFill>
                        <a:srgbClr val="4F81BC"/>
                      </a:solidFill>
                      <a:prstDash val="solid"/>
                    </a:lnR>
                    <a:lnB w="952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9375">
                        <a:lnSpc>
                          <a:spcPts val="1420"/>
                        </a:lnSpc>
                        <a:tabLst>
                          <a:tab pos="550545" algn="l"/>
                        </a:tabLst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8	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21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5400">
                      <a:solidFill>
                        <a:srgbClr val="4F81BC"/>
                      </a:solidFill>
                      <a:prstDash val="solid"/>
                    </a:lnL>
                    <a:lnR w="25400">
                      <a:solidFill>
                        <a:srgbClr val="4F81BC"/>
                      </a:solidFill>
                      <a:prstDash val="solid"/>
                    </a:lnR>
                  </a:tcPr>
                </a:tc>
              </a:tr>
              <a:tr h="17752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F79546"/>
                      </a:solidFill>
                      <a:prstDash val="solid"/>
                    </a:lnL>
                    <a:lnB w="9525">
                      <a:solidFill>
                        <a:srgbClr val="FFFFF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25400">
                      <a:solidFill>
                        <a:srgbClr val="4F81BC"/>
                      </a:solidFill>
                      <a:prstDash val="solid"/>
                    </a:lnR>
                    <a:lnB w="952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9375">
                        <a:lnSpc>
                          <a:spcPts val="1415"/>
                        </a:lnSpc>
                        <a:tabLst>
                          <a:tab pos="550545" algn="l"/>
                        </a:tabLst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9	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21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5400">
                      <a:solidFill>
                        <a:srgbClr val="4F81BC"/>
                      </a:solidFill>
                      <a:prstDash val="solid"/>
                    </a:lnL>
                    <a:lnR w="25400">
                      <a:solidFill>
                        <a:srgbClr val="4F81BC"/>
                      </a:solidFill>
                      <a:prstDash val="solid"/>
                    </a:lnR>
                  </a:tcPr>
                </a:tc>
              </a:tr>
              <a:tr h="17828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F79546"/>
                      </a:solidFill>
                      <a:prstDash val="solid"/>
                    </a:lnL>
                    <a:lnB w="9525">
                      <a:solidFill>
                        <a:srgbClr val="FFFFF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25400">
                      <a:solidFill>
                        <a:srgbClr val="4F81BC"/>
                      </a:solidFill>
                      <a:prstDash val="solid"/>
                    </a:lnR>
                    <a:lnB w="952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9375">
                        <a:lnSpc>
                          <a:spcPts val="1420"/>
                        </a:lnSpc>
                        <a:tabLst>
                          <a:tab pos="562610" algn="l"/>
                        </a:tabLst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10	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23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5400">
                      <a:solidFill>
                        <a:srgbClr val="4F81BC"/>
                      </a:solidFill>
                      <a:prstDash val="solid"/>
                    </a:lnL>
                    <a:lnR w="25400">
                      <a:solidFill>
                        <a:srgbClr val="4F81BC"/>
                      </a:solidFill>
                      <a:prstDash val="solid"/>
                    </a:lnR>
                  </a:tcPr>
                </a:tc>
              </a:tr>
              <a:tr h="17743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F79546"/>
                      </a:solidFill>
                      <a:prstDash val="solid"/>
                    </a:lnL>
                    <a:lnB w="9525">
                      <a:solidFill>
                        <a:srgbClr val="FFFFF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25400">
                      <a:solidFill>
                        <a:srgbClr val="4F81BC"/>
                      </a:solidFill>
                      <a:prstDash val="solid"/>
                    </a:lnR>
                    <a:lnB w="952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9375">
                        <a:lnSpc>
                          <a:spcPts val="1420"/>
                        </a:lnSpc>
                        <a:tabLst>
                          <a:tab pos="562610" algn="l"/>
                        </a:tabLst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11	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20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5400">
                      <a:solidFill>
                        <a:srgbClr val="4F81BC"/>
                      </a:solidFill>
                      <a:prstDash val="solid"/>
                    </a:lnL>
                    <a:lnR w="25400">
                      <a:solidFill>
                        <a:srgbClr val="4F81BC"/>
                      </a:solidFill>
                      <a:prstDash val="solid"/>
                    </a:lnR>
                  </a:tcPr>
                </a:tc>
              </a:tr>
              <a:tr h="17785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F79546"/>
                      </a:solidFill>
                      <a:prstDash val="solid"/>
                    </a:lnL>
                    <a:lnB w="9525">
                      <a:solidFill>
                        <a:srgbClr val="FFFFF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25400">
                      <a:solidFill>
                        <a:srgbClr val="4F81BC"/>
                      </a:solidFill>
                      <a:prstDash val="solid"/>
                    </a:lnR>
                    <a:lnB w="952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9375">
                        <a:lnSpc>
                          <a:spcPts val="1415"/>
                        </a:lnSpc>
                        <a:tabLst>
                          <a:tab pos="562610" algn="l"/>
                        </a:tabLst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12	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21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5400">
                      <a:solidFill>
                        <a:srgbClr val="4F81BC"/>
                      </a:solidFill>
                      <a:prstDash val="solid"/>
                    </a:lnL>
                    <a:lnR w="25400">
                      <a:solidFill>
                        <a:srgbClr val="4F81BC"/>
                      </a:solidFill>
                      <a:prstDash val="solid"/>
                    </a:lnR>
                  </a:tcPr>
                </a:tc>
              </a:tr>
              <a:tr h="17842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F79546"/>
                      </a:solidFill>
                      <a:prstDash val="solid"/>
                    </a:lnL>
                    <a:lnB w="9525">
                      <a:solidFill>
                        <a:srgbClr val="FFFFF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25400">
                      <a:solidFill>
                        <a:srgbClr val="4F81BC"/>
                      </a:solidFill>
                      <a:prstDash val="solid"/>
                    </a:lnR>
                    <a:lnB w="952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9375">
                        <a:lnSpc>
                          <a:spcPts val="142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Name:</a:t>
                      </a:r>
                      <a:r>
                        <a:rPr sz="16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month,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5400">
                      <a:solidFill>
                        <a:srgbClr val="4F81BC"/>
                      </a:solidFill>
                      <a:prstDash val="solid"/>
                    </a:lnL>
                    <a:lnR w="25400">
                      <a:solidFill>
                        <a:srgbClr val="4F81BC"/>
                      </a:solidFill>
                      <a:prstDash val="solid"/>
                    </a:lnR>
                  </a:tcPr>
                </a:tc>
              </a:tr>
              <a:tr h="17637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F79546"/>
                      </a:solidFill>
                      <a:prstDash val="solid"/>
                    </a:lnL>
                    <a:lnB w="9525">
                      <a:solidFill>
                        <a:srgbClr val="FFFFF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25400">
                      <a:solidFill>
                        <a:srgbClr val="4F81BC"/>
                      </a:solidFill>
                      <a:prstDash val="solid"/>
                    </a:lnR>
                    <a:lnB w="952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9375">
                        <a:lnSpc>
                          <a:spcPts val="142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dtype:</a:t>
                      </a:r>
                      <a:r>
                        <a:rPr sz="1600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int64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5400">
                      <a:solidFill>
                        <a:srgbClr val="4F81BC"/>
                      </a:solidFill>
                      <a:prstDash val="solid"/>
                    </a:lnL>
                    <a:lnR w="25400">
                      <a:solidFill>
                        <a:srgbClr val="4F81BC"/>
                      </a:solidFill>
                      <a:prstDash val="solid"/>
                    </a:lnR>
                    <a:lnB w="9525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584185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7537" y="915542"/>
            <a:ext cx="8209280" cy="0"/>
          </a:xfrm>
          <a:custGeom>
            <a:avLst/>
            <a:gdLst/>
            <a:ahLst/>
            <a:cxnLst/>
            <a:rect l="l" t="t" r="r" b="b"/>
            <a:pathLst>
              <a:path w="8209280">
                <a:moveTo>
                  <a:pt x="0" y="0"/>
                </a:moveTo>
                <a:lnTo>
                  <a:pt x="8208975" y="0"/>
                </a:lnTo>
              </a:path>
            </a:pathLst>
          </a:custGeom>
          <a:ln w="1270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67537" y="969568"/>
            <a:ext cx="8209280" cy="954405"/>
          </a:xfrm>
          <a:custGeom>
            <a:avLst/>
            <a:gdLst/>
            <a:ahLst/>
            <a:cxnLst/>
            <a:rect l="l" t="t" r="r" b="b"/>
            <a:pathLst>
              <a:path w="8209280" h="954405">
                <a:moveTo>
                  <a:pt x="0" y="954100"/>
                </a:moveTo>
                <a:lnTo>
                  <a:pt x="8208899" y="954100"/>
                </a:lnTo>
                <a:lnTo>
                  <a:pt x="8208899" y="0"/>
                </a:lnTo>
                <a:lnTo>
                  <a:pt x="0" y="0"/>
                </a:lnTo>
                <a:lnTo>
                  <a:pt x="0" y="95410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203953" y="436245"/>
            <a:ext cx="736600" cy="4387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5" dirty="0">
                <a:solidFill>
                  <a:srgbClr val="3674A8"/>
                </a:solidFill>
                <a:latin typeface="Microsoft YaHei"/>
                <a:cs typeface="Microsoft YaHei"/>
              </a:rPr>
              <a:t>分组</a:t>
            </a:r>
            <a:endParaRPr sz="2800">
              <a:latin typeface="Microsoft YaHei"/>
              <a:cs typeface="Microsoft YaHe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67537" y="969568"/>
            <a:ext cx="8209280" cy="95440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5"/>
              </a:spcBef>
            </a:pPr>
            <a:endParaRPr sz="1650">
              <a:latin typeface="Times New Roman"/>
              <a:cs typeface="Times New Roman"/>
            </a:endParaRPr>
          </a:p>
          <a:p>
            <a:pPr marL="945515">
              <a:lnSpc>
                <a:spcPct val="100000"/>
              </a:lnSpc>
            </a:pPr>
            <a:r>
              <a:rPr sz="1800" dirty="0">
                <a:solidFill>
                  <a:srgbClr val="F79546"/>
                </a:solidFill>
                <a:latin typeface="Microsoft YaHei"/>
                <a:cs typeface="Microsoft YaHei"/>
              </a:rPr>
              <a:t>统计近一年每个月的总成交量？</a:t>
            </a:r>
            <a:endParaRPr sz="1800">
              <a:latin typeface="Microsoft YaHei"/>
              <a:cs typeface="Microsoft YaHe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541019"/>
            <a:ext cx="2404872" cy="22478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67537" y="1990470"/>
            <a:ext cx="8209280" cy="2741930"/>
          </a:xfrm>
          <a:custGeom>
            <a:avLst/>
            <a:gdLst/>
            <a:ahLst/>
            <a:cxnLst/>
            <a:rect l="l" t="t" r="r" b="b"/>
            <a:pathLst>
              <a:path w="8209280" h="2741929">
                <a:moveTo>
                  <a:pt x="0" y="0"/>
                </a:moveTo>
                <a:lnTo>
                  <a:pt x="0" y="2741523"/>
                </a:lnTo>
                <a:lnTo>
                  <a:pt x="8208975" y="2741523"/>
                </a:lnTo>
              </a:path>
            </a:pathLst>
          </a:custGeom>
          <a:ln w="9525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46303" y="2336545"/>
            <a:ext cx="3638550" cy="428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600"/>
              </a:lnSpc>
            </a:pPr>
            <a:r>
              <a:rPr sz="1600" spc="-10" dirty="0">
                <a:latin typeface="Calibri"/>
                <a:cs typeface="Calibri"/>
              </a:rPr>
              <a:t>&gt;&gt;&gt; </a:t>
            </a:r>
            <a:r>
              <a:rPr sz="1600" spc="-15" dirty="0">
                <a:latin typeface="Calibri"/>
                <a:cs typeface="Calibri"/>
              </a:rPr>
              <a:t>tempdf.groupby(</a:t>
            </a:r>
            <a:r>
              <a:rPr sz="1600" spc="-15" dirty="0">
                <a:solidFill>
                  <a:srgbClr val="9BBA58"/>
                </a:solidFill>
                <a:latin typeface="Calibri"/>
                <a:cs typeface="Calibri"/>
              </a:rPr>
              <a:t>'month'</a:t>
            </a:r>
            <a:r>
              <a:rPr sz="1600" spc="-15" dirty="0">
                <a:latin typeface="Calibri"/>
                <a:cs typeface="Calibri"/>
              </a:rPr>
              <a:t>).sum().volume  </a:t>
            </a:r>
            <a:r>
              <a:rPr sz="1600" spc="-10" dirty="0">
                <a:solidFill>
                  <a:srgbClr val="006FC0"/>
                </a:solidFill>
                <a:latin typeface="Calibri"/>
                <a:cs typeface="Calibri"/>
              </a:rPr>
              <a:t>month</a:t>
            </a:r>
            <a:endParaRPr sz="1600">
              <a:latin typeface="Calibri"/>
              <a:cs typeface="Calibri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536778" y="2752470"/>
          <a:ext cx="1908482" cy="154482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6557"/>
                <a:gridCol w="498249"/>
                <a:gridCol w="1133676"/>
              </a:tblGrid>
              <a:tr h="203454">
                <a:tc rowSpan="4">
                  <a:txBody>
                    <a:bodyPr/>
                    <a:lstStyle/>
                    <a:p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81610" algn="r">
                        <a:lnSpc>
                          <a:spcPts val="1515"/>
                        </a:lnSpc>
                      </a:pPr>
                      <a:r>
                        <a:rPr sz="16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515"/>
                        </a:lnSpc>
                      </a:pPr>
                      <a:r>
                        <a:rPr sz="1600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104874</a:t>
                      </a:r>
                      <a:r>
                        <a:rPr sz="1600" spc="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00</a:t>
                      </a:r>
                      <a:r>
                        <a:rPr sz="16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20333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81610" algn="r">
                        <a:lnSpc>
                          <a:spcPts val="1525"/>
                        </a:lnSpc>
                      </a:pPr>
                      <a:r>
                        <a:rPr sz="16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5560" algn="r">
                        <a:lnSpc>
                          <a:spcPts val="1525"/>
                        </a:lnSpc>
                      </a:pPr>
                      <a:r>
                        <a:rPr sz="16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7</a:t>
                      </a:r>
                      <a:r>
                        <a:rPr sz="1600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61738</a:t>
                      </a:r>
                      <a:r>
                        <a:rPr sz="1600" spc="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sz="16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20297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80975" algn="r">
                        <a:lnSpc>
                          <a:spcPts val="1520"/>
                        </a:lnSpc>
                      </a:pPr>
                      <a:r>
                        <a:rPr sz="16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3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5560" algn="r">
                        <a:lnSpc>
                          <a:spcPts val="1520"/>
                        </a:lnSpc>
                      </a:pPr>
                      <a:r>
                        <a:rPr sz="16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714884</a:t>
                      </a:r>
                      <a:r>
                        <a:rPr sz="1600" spc="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sz="16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20354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81610" algn="r">
                        <a:lnSpc>
                          <a:spcPts val="1520"/>
                        </a:lnSpc>
                      </a:pPr>
                      <a:r>
                        <a:rPr sz="16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4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5560" algn="r">
                        <a:lnSpc>
                          <a:spcPts val="1520"/>
                        </a:lnSpc>
                      </a:pPr>
                      <a:r>
                        <a:rPr sz="16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8</a:t>
                      </a:r>
                      <a:r>
                        <a:rPr sz="1600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47864</a:t>
                      </a:r>
                      <a:r>
                        <a:rPr sz="1600" spc="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sz="16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203453">
                <a:tc>
                  <a:txBody>
                    <a:bodyPr/>
                    <a:lstStyle/>
                    <a:p>
                      <a:pPr marL="22225">
                        <a:lnSpc>
                          <a:spcPts val="1525"/>
                        </a:lnSpc>
                      </a:pPr>
                      <a:r>
                        <a:rPr sz="16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202692">
                <a:tc>
                  <a:txBody>
                    <a:bodyPr/>
                    <a:lstStyle/>
                    <a:p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81610" algn="r">
                        <a:lnSpc>
                          <a:spcPts val="1515"/>
                        </a:lnSpc>
                      </a:pPr>
                      <a:r>
                        <a:rPr sz="16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9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5560" algn="r">
                        <a:lnSpc>
                          <a:spcPts val="1515"/>
                        </a:lnSpc>
                      </a:pPr>
                      <a:r>
                        <a:rPr sz="16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8</a:t>
                      </a:r>
                      <a:r>
                        <a:rPr sz="1600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53414</a:t>
                      </a:r>
                      <a:r>
                        <a:rPr sz="1600" spc="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sz="16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215391">
                <a:tc>
                  <a:txBody>
                    <a:bodyPr/>
                    <a:lstStyle/>
                    <a:p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0815" algn="r">
                        <a:lnSpc>
                          <a:spcPts val="1515"/>
                        </a:lnSpc>
                      </a:pPr>
                      <a:r>
                        <a:rPr sz="1600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sz="16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604" algn="r">
                        <a:lnSpc>
                          <a:spcPts val="1515"/>
                        </a:lnSpc>
                      </a:pPr>
                      <a:r>
                        <a:rPr sz="16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sz="1600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208221</a:t>
                      </a:r>
                      <a:r>
                        <a:rPr sz="1600" spc="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sz="16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10" name="object 10"/>
          <p:cNvSpPr/>
          <p:nvPr/>
        </p:nvSpPr>
        <p:spPr>
          <a:xfrm>
            <a:off x="598605" y="1923995"/>
            <a:ext cx="720090" cy="425450"/>
          </a:xfrm>
          <a:custGeom>
            <a:avLst/>
            <a:gdLst/>
            <a:ahLst/>
            <a:cxnLst/>
            <a:rect l="l" t="t" r="r" b="b"/>
            <a:pathLst>
              <a:path w="720090" h="425450">
                <a:moveTo>
                  <a:pt x="337711" y="0"/>
                </a:moveTo>
                <a:lnTo>
                  <a:pt x="287840" y="3496"/>
                </a:lnTo>
                <a:lnTo>
                  <a:pt x="239460" y="10574"/>
                </a:lnTo>
                <a:lnTo>
                  <a:pt x="193331" y="21124"/>
                </a:lnTo>
                <a:lnTo>
                  <a:pt x="150210" y="35034"/>
                </a:lnTo>
                <a:lnTo>
                  <a:pt x="110858" y="52192"/>
                </a:lnTo>
                <a:lnTo>
                  <a:pt x="76032" y="72489"/>
                </a:lnTo>
                <a:lnTo>
                  <a:pt x="19739" y="126900"/>
                </a:lnTo>
                <a:lnTo>
                  <a:pt x="0" y="191565"/>
                </a:lnTo>
                <a:lnTo>
                  <a:pt x="6239" y="223691"/>
                </a:lnTo>
                <a:lnTo>
                  <a:pt x="49010" y="283903"/>
                </a:lnTo>
                <a:lnTo>
                  <a:pt x="84769" y="310539"/>
                </a:lnTo>
                <a:lnTo>
                  <a:pt x="129595" y="333893"/>
                </a:lnTo>
                <a:lnTo>
                  <a:pt x="183104" y="353241"/>
                </a:lnTo>
                <a:lnTo>
                  <a:pt x="210016" y="424996"/>
                </a:lnTo>
                <a:lnTo>
                  <a:pt x="313432" y="376101"/>
                </a:lnTo>
                <a:lnTo>
                  <a:pt x="398093" y="376101"/>
                </a:lnTo>
                <a:lnTo>
                  <a:pt x="420948" y="374946"/>
                </a:lnTo>
                <a:lnTo>
                  <a:pt x="472307" y="368238"/>
                </a:lnTo>
                <a:lnTo>
                  <a:pt x="521015" y="357718"/>
                </a:lnTo>
                <a:lnTo>
                  <a:pt x="566282" y="343589"/>
                </a:lnTo>
                <a:lnTo>
                  <a:pt x="607320" y="326059"/>
                </a:lnTo>
                <a:lnTo>
                  <a:pt x="643340" y="305332"/>
                </a:lnTo>
                <a:lnTo>
                  <a:pt x="673553" y="281613"/>
                </a:lnTo>
                <a:lnTo>
                  <a:pt x="700292" y="250520"/>
                </a:lnTo>
                <a:lnTo>
                  <a:pt x="720027" y="185827"/>
                </a:lnTo>
                <a:lnTo>
                  <a:pt x="713791" y="153680"/>
                </a:lnTo>
                <a:lnTo>
                  <a:pt x="671034" y="93427"/>
                </a:lnTo>
                <a:lnTo>
                  <a:pt x="635279" y="66775"/>
                </a:lnTo>
                <a:lnTo>
                  <a:pt x="590453" y="43409"/>
                </a:lnTo>
                <a:lnTo>
                  <a:pt x="536939" y="24057"/>
                </a:lnTo>
                <a:lnTo>
                  <a:pt x="488688" y="12114"/>
                </a:lnTo>
                <a:lnTo>
                  <a:pt x="438894" y="4197"/>
                </a:lnTo>
                <a:lnTo>
                  <a:pt x="388315" y="196"/>
                </a:lnTo>
                <a:lnTo>
                  <a:pt x="337711" y="0"/>
                </a:lnTo>
                <a:close/>
              </a:path>
              <a:path w="720090" h="425450">
                <a:moveTo>
                  <a:pt x="398093" y="376101"/>
                </a:moveTo>
                <a:lnTo>
                  <a:pt x="313432" y="376101"/>
                </a:lnTo>
                <a:lnTo>
                  <a:pt x="367727" y="377635"/>
                </a:lnTo>
                <a:lnTo>
                  <a:pt x="398093" y="37610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98605" y="1923995"/>
            <a:ext cx="720090" cy="425450"/>
          </a:xfrm>
          <a:custGeom>
            <a:avLst/>
            <a:gdLst/>
            <a:ahLst/>
            <a:cxnLst/>
            <a:rect l="l" t="t" r="r" b="b"/>
            <a:pathLst>
              <a:path w="720090" h="425450">
                <a:moveTo>
                  <a:pt x="210016" y="424996"/>
                </a:moveTo>
                <a:lnTo>
                  <a:pt x="183104" y="353241"/>
                </a:lnTo>
                <a:lnTo>
                  <a:pt x="129595" y="333893"/>
                </a:lnTo>
                <a:lnTo>
                  <a:pt x="84769" y="310539"/>
                </a:lnTo>
                <a:lnTo>
                  <a:pt x="49010" y="283903"/>
                </a:lnTo>
                <a:lnTo>
                  <a:pt x="22705" y="254712"/>
                </a:lnTo>
                <a:lnTo>
                  <a:pt x="6239" y="223691"/>
                </a:lnTo>
                <a:lnTo>
                  <a:pt x="0" y="191565"/>
                </a:lnTo>
                <a:lnTo>
                  <a:pt x="4371" y="159060"/>
                </a:lnTo>
                <a:lnTo>
                  <a:pt x="46490" y="95812"/>
                </a:lnTo>
                <a:lnTo>
                  <a:pt x="110858" y="52192"/>
                </a:lnTo>
                <a:lnTo>
                  <a:pt x="150210" y="35034"/>
                </a:lnTo>
                <a:lnTo>
                  <a:pt x="193331" y="21124"/>
                </a:lnTo>
                <a:lnTo>
                  <a:pt x="239460" y="10574"/>
                </a:lnTo>
                <a:lnTo>
                  <a:pt x="287840" y="3496"/>
                </a:lnTo>
                <a:lnTo>
                  <a:pt x="337711" y="0"/>
                </a:lnTo>
                <a:lnTo>
                  <a:pt x="388315" y="196"/>
                </a:lnTo>
                <a:lnTo>
                  <a:pt x="438894" y="4197"/>
                </a:lnTo>
                <a:lnTo>
                  <a:pt x="488688" y="12114"/>
                </a:lnTo>
                <a:lnTo>
                  <a:pt x="536939" y="24057"/>
                </a:lnTo>
                <a:lnTo>
                  <a:pt x="590453" y="43409"/>
                </a:lnTo>
                <a:lnTo>
                  <a:pt x="635279" y="66775"/>
                </a:lnTo>
                <a:lnTo>
                  <a:pt x="671034" y="93427"/>
                </a:lnTo>
                <a:lnTo>
                  <a:pt x="697332" y="122638"/>
                </a:lnTo>
                <a:lnTo>
                  <a:pt x="720027" y="185827"/>
                </a:lnTo>
                <a:lnTo>
                  <a:pt x="715655" y="218349"/>
                </a:lnTo>
                <a:lnTo>
                  <a:pt x="673553" y="281613"/>
                </a:lnTo>
                <a:lnTo>
                  <a:pt x="643340" y="305332"/>
                </a:lnTo>
                <a:lnTo>
                  <a:pt x="607320" y="326059"/>
                </a:lnTo>
                <a:lnTo>
                  <a:pt x="566282" y="343589"/>
                </a:lnTo>
                <a:lnTo>
                  <a:pt x="521015" y="357718"/>
                </a:lnTo>
                <a:lnTo>
                  <a:pt x="472307" y="368238"/>
                </a:lnTo>
                <a:lnTo>
                  <a:pt x="420948" y="374946"/>
                </a:lnTo>
                <a:lnTo>
                  <a:pt x="367727" y="377635"/>
                </a:lnTo>
                <a:lnTo>
                  <a:pt x="313432" y="376101"/>
                </a:lnTo>
                <a:lnTo>
                  <a:pt x="210016" y="424996"/>
                </a:lnTo>
                <a:close/>
              </a:path>
            </a:pathLst>
          </a:custGeom>
          <a:ln w="19050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56005" y="1910842"/>
            <a:ext cx="405765" cy="394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F79546"/>
                </a:solidFill>
                <a:latin typeface="Calibri"/>
                <a:cs typeface="Calibri"/>
              </a:rPr>
              <a:t>S</a:t>
            </a:r>
            <a:r>
              <a:rPr sz="800" spc="-5" dirty="0">
                <a:solidFill>
                  <a:srgbClr val="F79546"/>
                </a:solidFill>
                <a:latin typeface="Calibri"/>
                <a:cs typeface="Calibri"/>
              </a:rPr>
              <a:t>ou</a:t>
            </a:r>
            <a:r>
              <a:rPr sz="800" spc="-10" dirty="0">
                <a:solidFill>
                  <a:srgbClr val="F79546"/>
                </a:solidFill>
                <a:latin typeface="Calibri"/>
                <a:cs typeface="Calibri"/>
              </a:rPr>
              <a:t>r</a:t>
            </a:r>
            <a:r>
              <a:rPr sz="800" spc="-5" dirty="0">
                <a:solidFill>
                  <a:srgbClr val="F79546"/>
                </a:solidFill>
                <a:latin typeface="Calibri"/>
                <a:cs typeface="Calibri"/>
              </a:rPr>
              <a:t>c</a:t>
            </a:r>
            <a:r>
              <a:rPr sz="800" dirty="0">
                <a:solidFill>
                  <a:srgbClr val="F79546"/>
                </a:solidFill>
                <a:latin typeface="Calibri"/>
                <a:cs typeface="Calibri"/>
              </a:rPr>
              <a:t>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526023" y="2456688"/>
            <a:ext cx="3191255" cy="18486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600443" y="2532888"/>
            <a:ext cx="1092707" cy="17998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573140" y="2484031"/>
            <a:ext cx="3096387" cy="175437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573140" y="2484031"/>
            <a:ext cx="3096895" cy="1754505"/>
          </a:xfrm>
          <a:prstGeom prst="rect">
            <a:avLst/>
          </a:prstGeom>
          <a:ln w="9525">
            <a:solidFill>
              <a:srgbClr val="F69240"/>
            </a:solidFill>
          </a:ln>
        </p:spPr>
        <p:txBody>
          <a:bodyPr vert="horz" wrap="square" lIns="0" tIns="12255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965"/>
              </a:spcBef>
            </a:pPr>
            <a:r>
              <a:rPr sz="1800" b="1" dirty="0">
                <a:latin typeface="Calibri"/>
                <a:cs typeface="Calibri"/>
              </a:rPr>
              <a:t>mean()</a:t>
            </a:r>
            <a:endParaRPr sz="1800">
              <a:latin typeface="Calibri"/>
              <a:cs typeface="Calibri"/>
            </a:endParaRPr>
          </a:p>
          <a:p>
            <a:pPr marL="1905" algn="ctr">
              <a:lnSpc>
                <a:spcPct val="100000"/>
              </a:lnSpc>
              <a:spcBef>
                <a:spcPts val="1080"/>
              </a:spcBef>
            </a:pPr>
            <a:r>
              <a:rPr sz="1800" b="1" spc="-5" dirty="0">
                <a:latin typeface="Calibri"/>
                <a:cs typeface="Calibri"/>
              </a:rPr>
              <a:t>min()</a:t>
            </a:r>
            <a:endParaRPr sz="1800">
              <a:latin typeface="Calibri"/>
              <a:cs typeface="Calibri"/>
            </a:endParaRPr>
          </a:p>
          <a:p>
            <a:pPr marL="1905" algn="ctr">
              <a:lnSpc>
                <a:spcPct val="100000"/>
              </a:lnSpc>
              <a:spcBef>
                <a:spcPts val="1080"/>
              </a:spcBef>
            </a:pPr>
            <a:r>
              <a:rPr sz="1800" b="1" spc="-10" dirty="0">
                <a:latin typeface="Calibri"/>
                <a:cs typeface="Calibri"/>
              </a:rPr>
              <a:t>max()</a:t>
            </a:r>
            <a:endParaRPr sz="1800">
              <a:latin typeface="Calibri"/>
              <a:cs typeface="Calibri"/>
            </a:endParaRPr>
          </a:p>
          <a:p>
            <a:pPr marL="635" algn="ctr">
              <a:lnSpc>
                <a:spcPct val="100000"/>
              </a:lnSpc>
              <a:spcBef>
                <a:spcPts val="1080"/>
              </a:spcBef>
            </a:pPr>
            <a:r>
              <a:rPr sz="1800" b="1" spc="-5" dirty="0">
                <a:latin typeface="Calibri"/>
                <a:cs typeface="Calibri"/>
              </a:rPr>
              <a:t>…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15111" y="4163517"/>
            <a:ext cx="230504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20"/>
              </a:lnSpc>
            </a:pPr>
            <a:r>
              <a:rPr sz="1600" spc="-15" dirty="0">
                <a:solidFill>
                  <a:srgbClr val="006FC0"/>
                </a:solidFill>
                <a:latin typeface="Calibri"/>
                <a:cs typeface="Calibri"/>
              </a:rPr>
              <a:t>1</a:t>
            </a:r>
            <a:r>
              <a:rPr sz="1600" spc="-5" dirty="0">
                <a:solidFill>
                  <a:srgbClr val="006FC0"/>
                </a:solidFill>
                <a:latin typeface="Calibri"/>
                <a:cs typeface="Calibri"/>
              </a:rPr>
              <a:t>1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580940" y="4163517"/>
            <a:ext cx="84455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20"/>
              </a:lnSpc>
            </a:pPr>
            <a:r>
              <a:rPr sz="1600" spc="-10" dirty="0">
                <a:solidFill>
                  <a:srgbClr val="006FC0"/>
                </a:solidFill>
                <a:latin typeface="Calibri"/>
                <a:cs typeface="Calibri"/>
              </a:rPr>
              <a:t>67906300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15111" y="4366437"/>
            <a:ext cx="230504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z="1600" spc="-10" dirty="0">
                <a:solidFill>
                  <a:srgbClr val="006FC0"/>
                </a:solidFill>
                <a:latin typeface="Calibri"/>
                <a:cs typeface="Calibri"/>
              </a:rPr>
              <a:t>1</a:t>
            </a:r>
            <a:r>
              <a:rPr sz="1600" spc="-5" dirty="0">
                <a:solidFill>
                  <a:srgbClr val="006FC0"/>
                </a:solidFill>
                <a:latin typeface="Calibri"/>
                <a:cs typeface="Calibri"/>
              </a:rPr>
              <a:t>2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580954" y="4366437"/>
            <a:ext cx="84455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z="1600" spc="-10" dirty="0">
                <a:solidFill>
                  <a:srgbClr val="006FC0"/>
                </a:solidFill>
                <a:latin typeface="Calibri"/>
                <a:cs typeface="Calibri"/>
              </a:rPr>
              <a:t>67589400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46303" y="4569129"/>
            <a:ext cx="248856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z="1600" spc="-5" dirty="0">
                <a:solidFill>
                  <a:srgbClr val="006FC0"/>
                </a:solidFill>
                <a:latin typeface="Calibri"/>
                <a:cs typeface="Calibri"/>
              </a:rPr>
              <a:t>Name: </a:t>
            </a:r>
            <a:r>
              <a:rPr sz="1600" spc="-10" dirty="0">
                <a:solidFill>
                  <a:srgbClr val="006FC0"/>
                </a:solidFill>
                <a:latin typeface="Calibri"/>
                <a:cs typeface="Calibri"/>
              </a:rPr>
              <a:t>volume, </a:t>
            </a:r>
            <a:r>
              <a:rPr sz="1600" spc="-5" dirty="0">
                <a:solidFill>
                  <a:srgbClr val="006FC0"/>
                </a:solidFill>
                <a:latin typeface="Calibri"/>
                <a:cs typeface="Calibri"/>
              </a:rPr>
              <a:t>dtype:</a:t>
            </a:r>
            <a:r>
              <a:rPr sz="1600" spc="-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06FC0"/>
                </a:solidFill>
                <a:latin typeface="Calibri"/>
                <a:cs typeface="Calibri"/>
              </a:rPr>
              <a:t>float64</a:t>
            </a:r>
            <a:endParaRPr sz="16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6544711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7537" y="915542"/>
            <a:ext cx="8209280" cy="0"/>
          </a:xfrm>
          <a:custGeom>
            <a:avLst/>
            <a:gdLst/>
            <a:ahLst/>
            <a:cxnLst/>
            <a:rect l="l" t="t" r="r" b="b"/>
            <a:pathLst>
              <a:path w="8209280">
                <a:moveTo>
                  <a:pt x="0" y="0"/>
                </a:moveTo>
                <a:lnTo>
                  <a:pt x="8208975" y="0"/>
                </a:lnTo>
              </a:path>
            </a:pathLst>
          </a:custGeom>
          <a:ln w="1270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67537" y="1005573"/>
            <a:ext cx="8209280" cy="918210"/>
          </a:xfrm>
          <a:custGeom>
            <a:avLst/>
            <a:gdLst/>
            <a:ahLst/>
            <a:cxnLst/>
            <a:rect l="l" t="t" r="r" b="b"/>
            <a:pathLst>
              <a:path w="8209280" h="918210">
                <a:moveTo>
                  <a:pt x="0" y="918095"/>
                </a:moveTo>
                <a:lnTo>
                  <a:pt x="8208899" y="918095"/>
                </a:lnTo>
                <a:lnTo>
                  <a:pt x="8208899" y="0"/>
                </a:lnTo>
                <a:lnTo>
                  <a:pt x="0" y="0"/>
                </a:lnTo>
                <a:lnTo>
                  <a:pt x="0" y="918095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203953" y="436245"/>
            <a:ext cx="736600" cy="4387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5" dirty="0">
                <a:solidFill>
                  <a:srgbClr val="3674A8"/>
                </a:solidFill>
                <a:latin typeface="Microsoft YaHei"/>
                <a:cs typeface="Microsoft YaHei"/>
              </a:rPr>
              <a:t>分组</a:t>
            </a:r>
            <a:endParaRPr sz="2800">
              <a:latin typeface="Microsoft YaHei"/>
              <a:cs typeface="Microsoft YaHe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67537" y="1005573"/>
            <a:ext cx="8209280" cy="918210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2350">
              <a:latin typeface="Times New Roman"/>
              <a:cs typeface="Times New Roman"/>
            </a:endParaRPr>
          </a:p>
          <a:p>
            <a:pPr marL="1136015">
              <a:lnSpc>
                <a:spcPct val="100000"/>
              </a:lnSpc>
            </a:pPr>
            <a:r>
              <a:rPr sz="1800" dirty="0">
                <a:solidFill>
                  <a:srgbClr val="F79546"/>
                </a:solidFill>
                <a:latin typeface="Microsoft YaHei"/>
                <a:cs typeface="Microsoft YaHei"/>
              </a:rPr>
              <a:t>如果更高效统计近一年每个月的总成交量？</a:t>
            </a:r>
            <a:endParaRPr sz="1800">
              <a:latin typeface="Microsoft YaHei"/>
              <a:cs typeface="Microsoft YaHe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67550" y="1923669"/>
            <a:ext cx="8209280" cy="2808605"/>
          </a:xfrm>
          <a:custGeom>
            <a:avLst/>
            <a:gdLst/>
            <a:ahLst/>
            <a:cxnLst/>
            <a:rect l="l" t="t" r="r" b="b"/>
            <a:pathLst>
              <a:path w="8209280" h="2808604">
                <a:moveTo>
                  <a:pt x="0" y="0"/>
                </a:moveTo>
                <a:lnTo>
                  <a:pt x="0" y="2808325"/>
                </a:lnTo>
                <a:lnTo>
                  <a:pt x="8208962" y="2808325"/>
                </a:lnTo>
              </a:path>
            </a:pathLst>
          </a:custGeom>
          <a:ln w="9524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46303" y="3684523"/>
            <a:ext cx="165735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006FC0"/>
                </a:solidFill>
                <a:latin typeface="Calibri"/>
                <a:cs typeface="Calibri"/>
              </a:rPr>
              <a:t>…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15111" y="3074923"/>
            <a:ext cx="230504" cy="1079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1280" algn="ctr">
              <a:lnSpc>
                <a:spcPts val="1760"/>
              </a:lnSpc>
            </a:pPr>
            <a:r>
              <a:rPr sz="1600" spc="-5" dirty="0">
                <a:solidFill>
                  <a:srgbClr val="006FC0"/>
                </a:solidFill>
                <a:latin typeface="Calibri"/>
                <a:cs typeface="Calibri"/>
              </a:rPr>
              <a:t>1</a:t>
            </a:r>
            <a:endParaRPr sz="1600">
              <a:latin typeface="Calibri"/>
              <a:cs typeface="Calibri"/>
            </a:endParaRPr>
          </a:p>
          <a:p>
            <a:pPr marL="81280" algn="ctr">
              <a:lnSpc>
                <a:spcPts val="1600"/>
              </a:lnSpc>
            </a:pPr>
            <a:r>
              <a:rPr sz="1600" spc="-5" dirty="0">
                <a:solidFill>
                  <a:srgbClr val="006FC0"/>
                </a:solidFill>
                <a:latin typeface="Calibri"/>
                <a:cs typeface="Calibri"/>
              </a:rPr>
              <a:t>2</a:t>
            </a:r>
            <a:endParaRPr sz="1600">
              <a:latin typeface="Calibri"/>
              <a:cs typeface="Calibri"/>
            </a:endParaRPr>
          </a:p>
          <a:p>
            <a:pPr marL="81280" algn="ctr">
              <a:lnSpc>
                <a:spcPts val="1764"/>
              </a:lnSpc>
            </a:pPr>
            <a:r>
              <a:rPr sz="1600" spc="-5" dirty="0">
                <a:solidFill>
                  <a:srgbClr val="006FC0"/>
                </a:solidFill>
                <a:latin typeface="Calibri"/>
                <a:cs typeface="Calibri"/>
              </a:rPr>
              <a:t>3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275"/>
              </a:spcBef>
            </a:pPr>
            <a:r>
              <a:rPr sz="1600" spc="-10" dirty="0">
                <a:solidFill>
                  <a:srgbClr val="006FC0"/>
                </a:solidFill>
                <a:latin typeface="Calibri"/>
                <a:cs typeface="Calibri"/>
              </a:rPr>
              <a:t>1</a:t>
            </a:r>
            <a:r>
              <a:rPr sz="1600" spc="-5" dirty="0">
                <a:solidFill>
                  <a:srgbClr val="006FC0"/>
                </a:solidFill>
                <a:latin typeface="Calibri"/>
                <a:cs typeface="Calibri"/>
              </a:rPr>
              <a:t>0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77772" y="3074923"/>
            <a:ext cx="958215" cy="1079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1905" algn="ctr">
              <a:lnSpc>
                <a:spcPts val="1760"/>
              </a:lnSpc>
            </a:pPr>
            <a:r>
              <a:rPr sz="1600" spc="-10" dirty="0">
                <a:solidFill>
                  <a:srgbClr val="006FC0"/>
                </a:solidFill>
                <a:latin typeface="Calibri"/>
                <a:cs typeface="Calibri"/>
              </a:rPr>
              <a:t>104874</a:t>
            </a:r>
            <a:r>
              <a:rPr sz="1600" dirty="0">
                <a:solidFill>
                  <a:srgbClr val="006FC0"/>
                </a:solidFill>
                <a:latin typeface="Calibri"/>
                <a:cs typeface="Calibri"/>
              </a:rPr>
              <a:t>00</a:t>
            </a:r>
            <a:r>
              <a:rPr sz="1600" spc="-5" dirty="0">
                <a:solidFill>
                  <a:srgbClr val="006FC0"/>
                </a:solidFill>
                <a:latin typeface="Calibri"/>
                <a:cs typeface="Calibri"/>
              </a:rPr>
              <a:t>0</a:t>
            </a:r>
            <a:endParaRPr sz="1600">
              <a:latin typeface="Calibri"/>
              <a:cs typeface="Calibri"/>
            </a:endParaRPr>
          </a:p>
          <a:p>
            <a:pPr marL="70485" algn="ctr">
              <a:lnSpc>
                <a:spcPts val="1600"/>
              </a:lnSpc>
            </a:pPr>
            <a:r>
              <a:rPr sz="1600" spc="-10" dirty="0">
                <a:solidFill>
                  <a:srgbClr val="006FC0"/>
                </a:solidFill>
                <a:latin typeface="Calibri"/>
                <a:cs typeface="Calibri"/>
              </a:rPr>
              <a:t>76173800</a:t>
            </a:r>
            <a:endParaRPr sz="1600">
              <a:latin typeface="Calibri"/>
              <a:cs typeface="Calibri"/>
            </a:endParaRPr>
          </a:p>
          <a:p>
            <a:pPr marL="70485" algn="ctr">
              <a:lnSpc>
                <a:spcPts val="1764"/>
              </a:lnSpc>
            </a:pPr>
            <a:r>
              <a:rPr sz="1600" spc="-10" dirty="0">
                <a:solidFill>
                  <a:srgbClr val="006FC0"/>
                </a:solidFill>
                <a:latin typeface="Calibri"/>
                <a:cs typeface="Calibri"/>
              </a:rPr>
              <a:t>71488400</a:t>
            </a:r>
            <a:endParaRPr sz="1600">
              <a:latin typeface="Calibri"/>
              <a:cs typeface="Calibri"/>
            </a:endParaRPr>
          </a:p>
          <a:p>
            <a:pPr marL="11430" algn="ctr">
              <a:lnSpc>
                <a:spcPct val="100000"/>
              </a:lnSpc>
              <a:spcBef>
                <a:spcPts val="1275"/>
              </a:spcBef>
            </a:pPr>
            <a:r>
              <a:rPr sz="1600" spc="-10" dirty="0">
                <a:solidFill>
                  <a:srgbClr val="006FC0"/>
                </a:solidFill>
                <a:latin typeface="Calibri"/>
                <a:cs typeface="Calibri"/>
              </a:rPr>
              <a:t>120822100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45172" y="1923995"/>
            <a:ext cx="720090" cy="425450"/>
          </a:xfrm>
          <a:custGeom>
            <a:avLst/>
            <a:gdLst/>
            <a:ahLst/>
            <a:cxnLst/>
            <a:rect l="l" t="t" r="r" b="b"/>
            <a:pathLst>
              <a:path w="720090" h="425450">
                <a:moveTo>
                  <a:pt x="337706" y="0"/>
                </a:moveTo>
                <a:lnTo>
                  <a:pt x="287835" y="3496"/>
                </a:lnTo>
                <a:lnTo>
                  <a:pt x="239457" y="10574"/>
                </a:lnTo>
                <a:lnTo>
                  <a:pt x="193328" y="21124"/>
                </a:lnTo>
                <a:lnTo>
                  <a:pt x="150207" y="35034"/>
                </a:lnTo>
                <a:lnTo>
                  <a:pt x="110854" y="52192"/>
                </a:lnTo>
                <a:lnTo>
                  <a:pt x="76026" y="72489"/>
                </a:lnTo>
                <a:lnTo>
                  <a:pt x="19734" y="126900"/>
                </a:lnTo>
                <a:lnTo>
                  <a:pt x="0" y="191565"/>
                </a:lnTo>
                <a:lnTo>
                  <a:pt x="6240" y="223691"/>
                </a:lnTo>
                <a:lnTo>
                  <a:pt x="49010" y="283903"/>
                </a:lnTo>
                <a:lnTo>
                  <a:pt x="84767" y="310539"/>
                </a:lnTo>
                <a:lnTo>
                  <a:pt x="129591" y="333893"/>
                </a:lnTo>
                <a:lnTo>
                  <a:pt x="183096" y="353241"/>
                </a:lnTo>
                <a:lnTo>
                  <a:pt x="210020" y="424996"/>
                </a:lnTo>
                <a:lnTo>
                  <a:pt x="313436" y="376101"/>
                </a:lnTo>
                <a:lnTo>
                  <a:pt x="398096" y="376101"/>
                </a:lnTo>
                <a:lnTo>
                  <a:pt x="420951" y="374946"/>
                </a:lnTo>
                <a:lnTo>
                  <a:pt x="472310" y="368238"/>
                </a:lnTo>
                <a:lnTo>
                  <a:pt x="521019" y="357718"/>
                </a:lnTo>
                <a:lnTo>
                  <a:pt x="566290" y="343589"/>
                </a:lnTo>
                <a:lnTo>
                  <a:pt x="607335" y="326059"/>
                </a:lnTo>
                <a:lnTo>
                  <a:pt x="643366" y="305332"/>
                </a:lnTo>
                <a:lnTo>
                  <a:pt x="673595" y="281613"/>
                </a:lnTo>
                <a:lnTo>
                  <a:pt x="700330" y="250520"/>
                </a:lnTo>
                <a:lnTo>
                  <a:pt x="720039" y="185827"/>
                </a:lnTo>
                <a:lnTo>
                  <a:pt x="713787" y="153680"/>
                </a:lnTo>
                <a:lnTo>
                  <a:pt x="671004" y="93427"/>
                </a:lnTo>
                <a:lnTo>
                  <a:pt x="635246" y="66775"/>
                </a:lnTo>
                <a:lnTo>
                  <a:pt x="590426" y="43409"/>
                </a:lnTo>
                <a:lnTo>
                  <a:pt x="536931" y="24057"/>
                </a:lnTo>
                <a:lnTo>
                  <a:pt x="488680" y="12114"/>
                </a:lnTo>
                <a:lnTo>
                  <a:pt x="438886" y="4197"/>
                </a:lnTo>
                <a:lnTo>
                  <a:pt x="388309" y="196"/>
                </a:lnTo>
                <a:lnTo>
                  <a:pt x="337706" y="0"/>
                </a:lnTo>
                <a:close/>
              </a:path>
              <a:path w="720090" h="425450">
                <a:moveTo>
                  <a:pt x="398096" y="376101"/>
                </a:moveTo>
                <a:lnTo>
                  <a:pt x="313436" y="376101"/>
                </a:lnTo>
                <a:lnTo>
                  <a:pt x="367730" y="377635"/>
                </a:lnTo>
                <a:lnTo>
                  <a:pt x="398096" y="37610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45172" y="1923995"/>
            <a:ext cx="720090" cy="425450"/>
          </a:xfrm>
          <a:custGeom>
            <a:avLst/>
            <a:gdLst/>
            <a:ahLst/>
            <a:cxnLst/>
            <a:rect l="l" t="t" r="r" b="b"/>
            <a:pathLst>
              <a:path w="720090" h="425450">
                <a:moveTo>
                  <a:pt x="210020" y="424996"/>
                </a:moveTo>
                <a:lnTo>
                  <a:pt x="183096" y="353241"/>
                </a:lnTo>
                <a:lnTo>
                  <a:pt x="129591" y="333893"/>
                </a:lnTo>
                <a:lnTo>
                  <a:pt x="84767" y="310539"/>
                </a:lnTo>
                <a:lnTo>
                  <a:pt x="49010" y="283903"/>
                </a:lnTo>
                <a:lnTo>
                  <a:pt x="22706" y="254712"/>
                </a:lnTo>
                <a:lnTo>
                  <a:pt x="6240" y="223691"/>
                </a:lnTo>
                <a:lnTo>
                  <a:pt x="0" y="191565"/>
                </a:lnTo>
                <a:lnTo>
                  <a:pt x="4369" y="159060"/>
                </a:lnTo>
                <a:lnTo>
                  <a:pt x="46482" y="95812"/>
                </a:lnTo>
                <a:lnTo>
                  <a:pt x="110854" y="52192"/>
                </a:lnTo>
                <a:lnTo>
                  <a:pt x="150207" y="35034"/>
                </a:lnTo>
                <a:lnTo>
                  <a:pt x="193328" y="21124"/>
                </a:lnTo>
                <a:lnTo>
                  <a:pt x="239457" y="10574"/>
                </a:lnTo>
                <a:lnTo>
                  <a:pt x="287835" y="3496"/>
                </a:lnTo>
                <a:lnTo>
                  <a:pt x="337706" y="0"/>
                </a:lnTo>
                <a:lnTo>
                  <a:pt x="388309" y="196"/>
                </a:lnTo>
                <a:lnTo>
                  <a:pt x="438886" y="4197"/>
                </a:lnTo>
                <a:lnTo>
                  <a:pt x="488680" y="12114"/>
                </a:lnTo>
                <a:lnTo>
                  <a:pt x="536931" y="24057"/>
                </a:lnTo>
                <a:lnTo>
                  <a:pt x="590426" y="43409"/>
                </a:lnTo>
                <a:lnTo>
                  <a:pt x="635246" y="66775"/>
                </a:lnTo>
                <a:lnTo>
                  <a:pt x="671004" y="93427"/>
                </a:lnTo>
                <a:lnTo>
                  <a:pt x="697314" y="122638"/>
                </a:lnTo>
                <a:lnTo>
                  <a:pt x="720039" y="185827"/>
                </a:lnTo>
                <a:lnTo>
                  <a:pt x="715682" y="218349"/>
                </a:lnTo>
                <a:lnTo>
                  <a:pt x="673595" y="281613"/>
                </a:lnTo>
                <a:lnTo>
                  <a:pt x="643366" y="305332"/>
                </a:lnTo>
                <a:lnTo>
                  <a:pt x="607335" y="326059"/>
                </a:lnTo>
                <a:lnTo>
                  <a:pt x="566290" y="343589"/>
                </a:lnTo>
                <a:lnTo>
                  <a:pt x="521019" y="357718"/>
                </a:lnTo>
                <a:lnTo>
                  <a:pt x="472310" y="368238"/>
                </a:lnTo>
                <a:lnTo>
                  <a:pt x="420951" y="374946"/>
                </a:lnTo>
                <a:lnTo>
                  <a:pt x="367730" y="377635"/>
                </a:lnTo>
                <a:lnTo>
                  <a:pt x="313436" y="376101"/>
                </a:lnTo>
                <a:lnTo>
                  <a:pt x="210020" y="424996"/>
                </a:lnTo>
                <a:close/>
              </a:path>
            </a:pathLst>
          </a:custGeom>
          <a:ln w="19050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46303" y="1910842"/>
            <a:ext cx="2750185" cy="1228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8605">
              <a:lnSpc>
                <a:spcPts val="2825"/>
              </a:lnSpc>
            </a:pPr>
            <a:r>
              <a:rPr sz="2400" b="1" dirty="0">
                <a:solidFill>
                  <a:srgbClr val="F79546"/>
                </a:solidFill>
                <a:latin typeface="Calibri"/>
                <a:cs typeface="Calibri"/>
              </a:rPr>
              <a:t>S</a:t>
            </a:r>
            <a:r>
              <a:rPr sz="800" spc="-5" dirty="0">
                <a:solidFill>
                  <a:srgbClr val="F79546"/>
                </a:solidFill>
                <a:latin typeface="Calibri"/>
                <a:cs typeface="Calibri"/>
              </a:rPr>
              <a:t>ou</a:t>
            </a:r>
            <a:r>
              <a:rPr sz="800" spc="-10" dirty="0">
                <a:solidFill>
                  <a:srgbClr val="F79546"/>
                </a:solidFill>
                <a:latin typeface="Calibri"/>
                <a:cs typeface="Calibri"/>
              </a:rPr>
              <a:t>r</a:t>
            </a:r>
            <a:r>
              <a:rPr sz="800" spc="-5" dirty="0">
                <a:solidFill>
                  <a:srgbClr val="F79546"/>
                </a:solidFill>
                <a:latin typeface="Calibri"/>
                <a:cs typeface="Calibri"/>
              </a:rPr>
              <a:t>c</a:t>
            </a:r>
            <a:r>
              <a:rPr sz="800" dirty="0">
                <a:solidFill>
                  <a:srgbClr val="F79546"/>
                </a:solidFill>
                <a:latin typeface="Calibri"/>
                <a:cs typeface="Calibri"/>
              </a:rPr>
              <a:t>e</a:t>
            </a:r>
            <a:endParaRPr sz="800">
              <a:latin typeface="Calibri"/>
              <a:cs typeface="Calibri"/>
            </a:endParaRPr>
          </a:p>
          <a:p>
            <a:pPr marL="12700">
              <a:lnSpc>
                <a:spcPts val="1700"/>
              </a:lnSpc>
            </a:pPr>
            <a:r>
              <a:rPr sz="1600" spc="-10" dirty="0">
                <a:latin typeface="Calibri"/>
                <a:cs typeface="Calibri"/>
              </a:rPr>
              <a:t>&gt;&gt;&gt; </a:t>
            </a:r>
            <a:r>
              <a:rPr sz="1600" spc="-5" dirty="0">
                <a:latin typeface="Calibri"/>
                <a:cs typeface="Calibri"/>
              </a:rPr>
              <a:t>g =</a:t>
            </a:r>
            <a:r>
              <a:rPr sz="1600" spc="4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tempdf.groupby(</a:t>
            </a:r>
            <a:r>
              <a:rPr sz="1600" spc="-15" dirty="0">
                <a:solidFill>
                  <a:srgbClr val="9BBA58"/>
                </a:solidFill>
                <a:latin typeface="Calibri"/>
                <a:cs typeface="Calibri"/>
              </a:rPr>
              <a:t>'month'</a:t>
            </a:r>
            <a:r>
              <a:rPr sz="1600" spc="-15" dirty="0">
                <a:latin typeface="Calibri"/>
                <a:cs typeface="Calibri"/>
              </a:rPr>
              <a:t>)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ts val="1595"/>
              </a:lnSpc>
            </a:pPr>
            <a:r>
              <a:rPr sz="1600" spc="-10" dirty="0">
                <a:latin typeface="Calibri"/>
                <a:cs typeface="Calibri"/>
              </a:rPr>
              <a:t>&gt;&gt;&gt; </a:t>
            </a:r>
            <a:r>
              <a:rPr sz="1600" spc="-5" dirty="0">
                <a:latin typeface="Calibri"/>
                <a:cs typeface="Calibri"/>
              </a:rPr>
              <a:t>gvolume =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g[</a:t>
            </a:r>
            <a:r>
              <a:rPr sz="1600" spc="-5" dirty="0">
                <a:solidFill>
                  <a:srgbClr val="9BBA58"/>
                </a:solidFill>
                <a:latin typeface="Calibri"/>
                <a:cs typeface="Calibri"/>
              </a:rPr>
              <a:t>'volume'</a:t>
            </a:r>
            <a:r>
              <a:rPr sz="1600" spc="-5" dirty="0">
                <a:latin typeface="Calibri"/>
                <a:cs typeface="Calibri"/>
              </a:rPr>
              <a:t>]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ts val="1605"/>
              </a:lnSpc>
            </a:pPr>
            <a:r>
              <a:rPr sz="1600" spc="-10" dirty="0">
                <a:latin typeface="Calibri"/>
                <a:cs typeface="Calibri"/>
              </a:rPr>
              <a:t>&gt;&gt;&gt; </a:t>
            </a:r>
            <a:r>
              <a:rPr sz="1600" spc="-10" dirty="0">
                <a:solidFill>
                  <a:srgbClr val="F79546"/>
                </a:solidFill>
                <a:latin typeface="Calibri"/>
                <a:cs typeface="Calibri"/>
              </a:rPr>
              <a:t>print</a:t>
            </a:r>
            <a:r>
              <a:rPr sz="1600" spc="20" dirty="0">
                <a:solidFill>
                  <a:srgbClr val="F79546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gvolume.sum()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ts val="1764"/>
              </a:lnSpc>
            </a:pPr>
            <a:r>
              <a:rPr sz="1600" spc="-10" dirty="0">
                <a:solidFill>
                  <a:srgbClr val="006FC0"/>
                </a:solidFill>
                <a:latin typeface="Calibri"/>
                <a:cs typeface="Calibri"/>
              </a:rPr>
              <a:t>month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0" y="568451"/>
            <a:ext cx="2404872" cy="2247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915111" y="4163517"/>
            <a:ext cx="230504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20"/>
              </a:lnSpc>
            </a:pPr>
            <a:r>
              <a:rPr sz="1600" spc="-15" dirty="0">
                <a:solidFill>
                  <a:srgbClr val="006FC0"/>
                </a:solidFill>
                <a:latin typeface="Calibri"/>
                <a:cs typeface="Calibri"/>
              </a:rPr>
              <a:t>1</a:t>
            </a:r>
            <a:r>
              <a:rPr sz="1600" spc="-5" dirty="0">
                <a:solidFill>
                  <a:srgbClr val="006FC0"/>
                </a:solidFill>
                <a:latin typeface="Calibri"/>
                <a:cs typeface="Calibri"/>
              </a:rPr>
              <a:t>1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580940" y="4163517"/>
            <a:ext cx="84455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20"/>
              </a:lnSpc>
            </a:pPr>
            <a:r>
              <a:rPr sz="1600" spc="-10" dirty="0">
                <a:solidFill>
                  <a:srgbClr val="006FC0"/>
                </a:solidFill>
                <a:latin typeface="Calibri"/>
                <a:cs typeface="Calibri"/>
              </a:rPr>
              <a:t>67906300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15111" y="4366437"/>
            <a:ext cx="230504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z="1600" spc="-10" dirty="0">
                <a:solidFill>
                  <a:srgbClr val="006FC0"/>
                </a:solidFill>
                <a:latin typeface="Calibri"/>
                <a:cs typeface="Calibri"/>
              </a:rPr>
              <a:t>1</a:t>
            </a:r>
            <a:r>
              <a:rPr sz="1600" spc="-5" dirty="0">
                <a:solidFill>
                  <a:srgbClr val="006FC0"/>
                </a:solidFill>
                <a:latin typeface="Calibri"/>
                <a:cs typeface="Calibri"/>
              </a:rPr>
              <a:t>2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580954" y="4366437"/>
            <a:ext cx="84455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z="1600" spc="-10" dirty="0">
                <a:solidFill>
                  <a:srgbClr val="006FC0"/>
                </a:solidFill>
                <a:latin typeface="Calibri"/>
                <a:cs typeface="Calibri"/>
              </a:rPr>
              <a:t>67589400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46303" y="4569129"/>
            <a:ext cx="248856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z="1600" spc="-5" dirty="0">
                <a:solidFill>
                  <a:srgbClr val="006FC0"/>
                </a:solidFill>
                <a:latin typeface="Calibri"/>
                <a:cs typeface="Calibri"/>
              </a:rPr>
              <a:t>Name: </a:t>
            </a:r>
            <a:r>
              <a:rPr sz="1600" spc="-10" dirty="0">
                <a:solidFill>
                  <a:srgbClr val="006FC0"/>
                </a:solidFill>
                <a:latin typeface="Calibri"/>
                <a:cs typeface="Calibri"/>
              </a:rPr>
              <a:t>volume, </a:t>
            </a:r>
            <a:r>
              <a:rPr sz="1600" spc="-5" dirty="0">
                <a:solidFill>
                  <a:srgbClr val="006FC0"/>
                </a:solidFill>
                <a:latin typeface="Calibri"/>
                <a:cs typeface="Calibri"/>
              </a:rPr>
              <a:t>dtype:</a:t>
            </a:r>
            <a:r>
              <a:rPr sz="1600" spc="-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06FC0"/>
                </a:solidFill>
                <a:latin typeface="Calibri"/>
                <a:cs typeface="Calibri"/>
              </a:rPr>
              <a:t>float64</a:t>
            </a:r>
            <a:endParaRPr sz="16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7157769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81200" y="2647950"/>
            <a:ext cx="4644390" cy="0"/>
          </a:xfrm>
          <a:custGeom>
            <a:avLst/>
            <a:gdLst/>
            <a:ahLst/>
            <a:cxnLst/>
            <a:rect l="l" t="t" r="r" b="b"/>
            <a:pathLst>
              <a:path w="4644390">
                <a:moveTo>
                  <a:pt x="0" y="0"/>
                </a:moveTo>
                <a:lnTo>
                  <a:pt x="4644009" y="0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810000" y="2714623"/>
            <a:ext cx="3072765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n-US" altLang="zh-CN" sz="2800" b="1" spc="-5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ME</a:t>
            </a:r>
            <a:r>
              <a:rPr lang="en-US" altLang="zh-CN" sz="2800" b="1" spc="-25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R</a:t>
            </a:r>
            <a:r>
              <a:rPr lang="en-US" altLang="zh-CN" sz="2800" b="1" spc="-5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GE</a:t>
            </a:r>
            <a:endParaRPr sz="28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Microsoft YaHe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19400" y="2038350"/>
            <a:ext cx="324516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roadway"/>
              </a:rPr>
              <a:t>Python</a:t>
            </a:r>
            <a:r>
              <a:rPr lang="zh-CN" altLang="en-US" sz="28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roadway"/>
              </a:rPr>
              <a:t>大</a:t>
            </a:r>
            <a:r>
              <a:rPr sz="2800" b="1" dirty="0" err="1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YaHei"/>
              </a:rPr>
              <a:t>数据</a:t>
            </a:r>
            <a:r>
              <a:rPr lang="zh-CN" altLang="en-US" sz="28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YaHei"/>
              </a:rPr>
              <a:t>编程</a:t>
            </a:r>
            <a:endParaRPr sz="28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Microsoft YaHei"/>
            </a:endParaRPr>
          </a:p>
        </p:txBody>
      </p:sp>
    </p:spTree>
    <p:extLst>
      <p:ext uri="{BB962C8B-B14F-4D97-AF65-F5344CB8AC3E}">
        <p14:creationId xmlns:p14="http://schemas.microsoft.com/office/powerpoint/2010/main" val="208350455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7537" y="915542"/>
            <a:ext cx="8209280" cy="0"/>
          </a:xfrm>
          <a:custGeom>
            <a:avLst/>
            <a:gdLst/>
            <a:ahLst/>
            <a:cxnLst/>
            <a:rect l="l" t="t" r="r" b="b"/>
            <a:pathLst>
              <a:path w="8209280">
                <a:moveTo>
                  <a:pt x="0" y="0"/>
                </a:moveTo>
                <a:lnTo>
                  <a:pt x="8208975" y="0"/>
                </a:lnTo>
              </a:path>
            </a:pathLst>
          </a:custGeom>
          <a:ln w="1270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949320" y="1419605"/>
            <a:ext cx="1910714" cy="1998345"/>
          </a:xfrm>
          <a:custGeom>
            <a:avLst/>
            <a:gdLst/>
            <a:ahLst/>
            <a:cxnLst/>
            <a:rect l="l" t="t" r="r" b="b"/>
            <a:pathLst>
              <a:path w="1910714" h="1998345">
                <a:moveTo>
                  <a:pt x="0" y="1998218"/>
                </a:moveTo>
                <a:lnTo>
                  <a:pt x="1910714" y="1998218"/>
                </a:lnTo>
                <a:lnTo>
                  <a:pt x="1910714" y="0"/>
                </a:lnTo>
                <a:lnTo>
                  <a:pt x="0" y="0"/>
                </a:lnTo>
                <a:lnTo>
                  <a:pt x="0" y="1998218"/>
                </a:lnTo>
                <a:close/>
              </a:path>
            </a:pathLst>
          </a:custGeom>
          <a:ln w="1270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29843" y="1419605"/>
            <a:ext cx="1800225" cy="1998345"/>
          </a:xfrm>
          <a:custGeom>
            <a:avLst/>
            <a:gdLst/>
            <a:ahLst/>
            <a:cxnLst/>
            <a:rect l="l" t="t" r="r" b="b"/>
            <a:pathLst>
              <a:path w="1800225" h="1998345">
                <a:moveTo>
                  <a:pt x="0" y="1998218"/>
                </a:moveTo>
                <a:lnTo>
                  <a:pt x="1800225" y="1998218"/>
                </a:lnTo>
                <a:lnTo>
                  <a:pt x="1800225" y="0"/>
                </a:lnTo>
                <a:lnTo>
                  <a:pt x="0" y="0"/>
                </a:lnTo>
                <a:lnTo>
                  <a:pt x="0" y="1998218"/>
                </a:lnTo>
                <a:close/>
              </a:path>
            </a:pathLst>
          </a:custGeom>
          <a:ln w="1269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203953" y="436245"/>
            <a:ext cx="736600" cy="4387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5" dirty="0">
                <a:solidFill>
                  <a:srgbClr val="3674A8"/>
                </a:solidFill>
                <a:latin typeface="Microsoft YaHei"/>
                <a:cs typeface="Microsoft YaHei"/>
              </a:rPr>
              <a:t>合并</a:t>
            </a:r>
            <a:endParaRPr sz="2800">
              <a:latin typeface="Microsoft YaHei"/>
              <a:cs typeface="Microsoft YaHe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587746" y="1276350"/>
            <a:ext cx="2529205" cy="2979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spc="-15" dirty="0">
                <a:latin typeface="Calibri"/>
                <a:cs typeface="Calibri"/>
              </a:rPr>
              <a:t>Merge</a:t>
            </a:r>
            <a:r>
              <a:rPr sz="2200" spc="-15" dirty="0">
                <a:latin typeface="Microsoft YaHei"/>
                <a:cs typeface="Microsoft YaHei"/>
              </a:rPr>
              <a:t>的形式</a:t>
            </a:r>
            <a:endParaRPr sz="2200">
              <a:latin typeface="Microsoft YaHei"/>
              <a:cs typeface="Microsoft YaHei"/>
            </a:endParaRPr>
          </a:p>
          <a:p>
            <a:pPr marL="355600" indent="-342900">
              <a:lnSpc>
                <a:spcPct val="100000"/>
              </a:lnSpc>
              <a:spcBef>
                <a:spcPts val="124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000" dirty="0">
                <a:latin typeface="Calibri"/>
                <a:cs typeface="Calibri"/>
              </a:rPr>
              <a:t>Append</a:t>
            </a:r>
            <a:endParaRPr sz="2000">
              <a:latin typeface="Calibri"/>
              <a:cs typeface="Calibri"/>
            </a:endParaRPr>
          </a:p>
          <a:p>
            <a:pPr marL="812800" lvl="1" indent="-342900">
              <a:lnSpc>
                <a:spcPct val="100000"/>
              </a:lnSpc>
              <a:spcBef>
                <a:spcPts val="1135"/>
              </a:spcBef>
              <a:buFont typeface="Calibri"/>
              <a:buChar char="−"/>
              <a:tabLst>
                <a:tab pos="812800" algn="l"/>
                <a:tab pos="813435" algn="l"/>
              </a:tabLst>
            </a:pPr>
            <a:r>
              <a:rPr sz="1800" spc="-10" dirty="0">
                <a:latin typeface="Microsoft YaHei"/>
                <a:cs typeface="Microsoft YaHei"/>
              </a:rPr>
              <a:t>加行到</a:t>
            </a:r>
            <a:r>
              <a:rPr sz="1800" spc="-10" dirty="0">
                <a:latin typeface="Calibri"/>
                <a:cs typeface="Calibri"/>
              </a:rPr>
              <a:t>DataFrame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14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000" spc="-10" dirty="0">
                <a:latin typeface="Calibri"/>
                <a:cs typeface="Calibri"/>
              </a:rPr>
              <a:t>Concat</a:t>
            </a:r>
            <a:endParaRPr sz="2000">
              <a:latin typeface="Calibri"/>
              <a:cs typeface="Calibri"/>
            </a:endParaRPr>
          </a:p>
          <a:p>
            <a:pPr marL="812800" lvl="1" indent="-342900">
              <a:lnSpc>
                <a:spcPct val="100000"/>
              </a:lnSpc>
              <a:spcBef>
                <a:spcPts val="1135"/>
              </a:spcBef>
              <a:buFont typeface="Calibri"/>
              <a:buChar char="−"/>
              <a:tabLst>
                <a:tab pos="812800" algn="l"/>
                <a:tab pos="813435" algn="l"/>
              </a:tabLst>
            </a:pPr>
            <a:r>
              <a:rPr sz="1800" spc="-5" dirty="0">
                <a:latin typeface="Microsoft YaHei"/>
                <a:cs typeface="Microsoft YaHei"/>
              </a:rPr>
              <a:t>连接</a:t>
            </a:r>
            <a:r>
              <a:rPr sz="1800" spc="-5" dirty="0">
                <a:latin typeface="Calibri"/>
                <a:cs typeface="Calibri"/>
              </a:rPr>
              <a:t>pandas</a:t>
            </a:r>
            <a:r>
              <a:rPr sz="1800" spc="-5" dirty="0">
                <a:latin typeface="Microsoft YaHei"/>
                <a:cs typeface="Microsoft YaHei"/>
              </a:rPr>
              <a:t>对象</a:t>
            </a:r>
            <a:endParaRPr sz="1800">
              <a:latin typeface="Microsoft YaHei"/>
              <a:cs typeface="Microsoft YaHei"/>
            </a:endParaRPr>
          </a:p>
          <a:p>
            <a:pPr marL="355600" indent="-342900">
              <a:lnSpc>
                <a:spcPct val="100000"/>
              </a:lnSpc>
              <a:spcBef>
                <a:spcPts val="114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000" spc="-5" dirty="0">
                <a:latin typeface="Calibri"/>
                <a:cs typeface="Calibri"/>
              </a:rPr>
              <a:t>Join</a:t>
            </a:r>
            <a:endParaRPr sz="20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1135"/>
              </a:spcBef>
              <a:tabLst>
                <a:tab pos="812800" algn="l"/>
              </a:tabLst>
            </a:pPr>
            <a:r>
              <a:rPr sz="1800" dirty="0">
                <a:latin typeface="Calibri"/>
                <a:cs typeface="Calibri"/>
              </a:rPr>
              <a:t>−	</a:t>
            </a:r>
            <a:r>
              <a:rPr sz="1800" spc="-5" dirty="0">
                <a:latin typeface="Calibri"/>
                <a:cs typeface="Calibri"/>
              </a:rPr>
              <a:t>SQL</a:t>
            </a:r>
            <a:r>
              <a:rPr sz="1800" spc="-5" dirty="0">
                <a:latin typeface="Microsoft YaHei"/>
                <a:cs typeface="Microsoft YaHei"/>
              </a:rPr>
              <a:t>类型的连接</a:t>
            </a:r>
            <a:endParaRPr sz="1800">
              <a:latin typeface="Microsoft YaHei"/>
              <a:cs typeface="Microsoft YaHe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45870" y="2868167"/>
            <a:ext cx="1368425" cy="410845"/>
          </a:xfrm>
          <a:custGeom>
            <a:avLst/>
            <a:gdLst/>
            <a:ahLst/>
            <a:cxnLst/>
            <a:rect l="l" t="t" r="r" b="b"/>
            <a:pathLst>
              <a:path w="1368425" h="410845">
                <a:moveTo>
                  <a:pt x="0" y="0"/>
                </a:moveTo>
                <a:lnTo>
                  <a:pt x="0" y="301625"/>
                </a:lnTo>
                <a:lnTo>
                  <a:pt x="4014" y="313477"/>
                </a:lnTo>
                <a:lnTo>
                  <a:pt x="34874" y="336011"/>
                </a:lnTo>
                <a:lnTo>
                  <a:pt x="93395" y="356540"/>
                </a:lnTo>
                <a:lnTo>
                  <a:pt x="131985" y="365886"/>
                </a:lnTo>
                <a:lnTo>
                  <a:pt x="176238" y="374532"/>
                </a:lnTo>
                <a:lnTo>
                  <a:pt x="225737" y="382409"/>
                </a:lnTo>
                <a:lnTo>
                  <a:pt x="280064" y="389453"/>
                </a:lnTo>
                <a:lnTo>
                  <a:pt x="338802" y="395595"/>
                </a:lnTo>
                <a:lnTo>
                  <a:pt x="401533" y="400770"/>
                </a:lnTo>
                <a:lnTo>
                  <a:pt x="467841" y="404911"/>
                </a:lnTo>
                <a:lnTo>
                  <a:pt x="537307" y="407951"/>
                </a:lnTo>
                <a:lnTo>
                  <a:pt x="609515" y="409824"/>
                </a:lnTo>
                <a:lnTo>
                  <a:pt x="684047" y="410463"/>
                </a:lnTo>
                <a:lnTo>
                  <a:pt x="758589" y="409824"/>
                </a:lnTo>
                <a:lnTo>
                  <a:pt x="830807" y="407951"/>
                </a:lnTo>
                <a:lnTo>
                  <a:pt x="900283" y="404911"/>
                </a:lnTo>
                <a:lnTo>
                  <a:pt x="966600" y="400770"/>
                </a:lnTo>
                <a:lnTo>
                  <a:pt x="1029341" y="395595"/>
                </a:lnTo>
                <a:lnTo>
                  <a:pt x="1088088" y="389453"/>
                </a:lnTo>
                <a:lnTo>
                  <a:pt x="1142423" y="382409"/>
                </a:lnTo>
                <a:lnTo>
                  <a:pt x="1191929" y="374532"/>
                </a:lnTo>
                <a:lnTo>
                  <a:pt x="1236189" y="365886"/>
                </a:lnTo>
                <a:lnTo>
                  <a:pt x="1274785" y="356540"/>
                </a:lnTo>
                <a:lnTo>
                  <a:pt x="1333316" y="336011"/>
                </a:lnTo>
                <a:lnTo>
                  <a:pt x="1364181" y="313477"/>
                </a:lnTo>
                <a:lnTo>
                  <a:pt x="1368196" y="301625"/>
                </a:lnTo>
                <a:lnTo>
                  <a:pt x="1368196" y="108965"/>
                </a:lnTo>
                <a:lnTo>
                  <a:pt x="684047" y="108965"/>
                </a:lnTo>
                <a:lnTo>
                  <a:pt x="609515" y="108326"/>
                </a:lnTo>
                <a:lnTo>
                  <a:pt x="537307" y="106453"/>
                </a:lnTo>
                <a:lnTo>
                  <a:pt x="467841" y="103412"/>
                </a:lnTo>
                <a:lnTo>
                  <a:pt x="401533" y="99270"/>
                </a:lnTo>
                <a:lnTo>
                  <a:pt x="338802" y="94092"/>
                </a:lnTo>
                <a:lnTo>
                  <a:pt x="280064" y="87946"/>
                </a:lnTo>
                <a:lnTo>
                  <a:pt x="225737" y="80898"/>
                </a:lnTo>
                <a:lnTo>
                  <a:pt x="176238" y="73014"/>
                </a:lnTo>
                <a:lnTo>
                  <a:pt x="131985" y="64361"/>
                </a:lnTo>
                <a:lnTo>
                  <a:pt x="93395" y="55005"/>
                </a:lnTo>
                <a:lnTo>
                  <a:pt x="34874" y="34448"/>
                </a:lnTo>
                <a:lnTo>
                  <a:pt x="4014" y="11876"/>
                </a:lnTo>
                <a:lnTo>
                  <a:pt x="0" y="0"/>
                </a:lnTo>
                <a:close/>
              </a:path>
              <a:path w="1368425" h="410845">
                <a:moveTo>
                  <a:pt x="1368196" y="0"/>
                </a:moveTo>
                <a:lnTo>
                  <a:pt x="1333316" y="34448"/>
                </a:lnTo>
                <a:lnTo>
                  <a:pt x="1274785" y="55005"/>
                </a:lnTo>
                <a:lnTo>
                  <a:pt x="1236189" y="64361"/>
                </a:lnTo>
                <a:lnTo>
                  <a:pt x="1191929" y="73014"/>
                </a:lnTo>
                <a:lnTo>
                  <a:pt x="1142423" y="80898"/>
                </a:lnTo>
                <a:lnTo>
                  <a:pt x="1088088" y="87946"/>
                </a:lnTo>
                <a:lnTo>
                  <a:pt x="1029341" y="94092"/>
                </a:lnTo>
                <a:lnTo>
                  <a:pt x="966600" y="99270"/>
                </a:lnTo>
                <a:lnTo>
                  <a:pt x="900283" y="103412"/>
                </a:lnTo>
                <a:lnTo>
                  <a:pt x="830807" y="106453"/>
                </a:lnTo>
                <a:lnTo>
                  <a:pt x="758589" y="108326"/>
                </a:lnTo>
                <a:lnTo>
                  <a:pt x="684047" y="108965"/>
                </a:lnTo>
                <a:lnTo>
                  <a:pt x="1368196" y="108965"/>
                </a:lnTo>
                <a:lnTo>
                  <a:pt x="1368196" y="0"/>
                </a:lnTo>
                <a:close/>
              </a:path>
            </a:pathLst>
          </a:custGeom>
          <a:solidFill>
            <a:srgbClr val="4AACC5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45870" y="2759329"/>
            <a:ext cx="1368425" cy="217804"/>
          </a:xfrm>
          <a:custGeom>
            <a:avLst/>
            <a:gdLst/>
            <a:ahLst/>
            <a:cxnLst/>
            <a:rect l="l" t="t" r="r" b="b"/>
            <a:pathLst>
              <a:path w="1368425" h="217805">
                <a:moveTo>
                  <a:pt x="684047" y="0"/>
                </a:moveTo>
                <a:lnTo>
                  <a:pt x="609515" y="639"/>
                </a:lnTo>
                <a:lnTo>
                  <a:pt x="537307" y="2512"/>
                </a:lnTo>
                <a:lnTo>
                  <a:pt x="467841" y="5552"/>
                </a:lnTo>
                <a:lnTo>
                  <a:pt x="401533" y="9693"/>
                </a:lnTo>
                <a:lnTo>
                  <a:pt x="338802" y="14868"/>
                </a:lnTo>
                <a:lnTo>
                  <a:pt x="280064" y="21010"/>
                </a:lnTo>
                <a:lnTo>
                  <a:pt x="225737" y="28054"/>
                </a:lnTo>
                <a:lnTo>
                  <a:pt x="176238" y="35931"/>
                </a:lnTo>
                <a:lnTo>
                  <a:pt x="131985" y="44577"/>
                </a:lnTo>
                <a:lnTo>
                  <a:pt x="93395" y="53923"/>
                </a:lnTo>
                <a:lnTo>
                  <a:pt x="34874" y="74452"/>
                </a:lnTo>
                <a:lnTo>
                  <a:pt x="4014" y="96986"/>
                </a:lnTo>
                <a:lnTo>
                  <a:pt x="0" y="108838"/>
                </a:lnTo>
                <a:lnTo>
                  <a:pt x="4014" y="120715"/>
                </a:lnTo>
                <a:lnTo>
                  <a:pt x="34874" y="143287"/>
                </a:lnTo>
                <a:lnTo>
                  <a:pt x="93395" y="163844"/>
                </a:lnTo>
                <a:lnTo>
                  <a:pt x="131985" y="173200"/>
                </a:lnTo>
                <a:lnTo>
                  <a:pt x="176238" y="181853"/>
                </a:lnTo>
                <a:lnTo>
                  <a:pt x="225737" y="189737"/>
                </a:lnTo>
                <a:lnTo>
                  <a:pt x="280064" y="196785"/>
                </a:lnTo>
                <a:lnTo>
                  <a:pt x="338802" y="202931"/>
                </a:lnTo>
                <a:lnTo>
                  <a:pt x="401533" y="208109"/>
                </a:lnTo>
                <a:lnTo>
                  <a:pt x="467841" y="212251"/>
                </a:lnTo>
                <a:lnTo>
                  <a:pt x="537307" y="215292"/>
                </a:lnTo>
                <a:lnTo>
                  <a:pt x="609515" y="217165"/>
                </a:lnTo>
                <a:lnTo>
                  <a:pt x="684047" y="217804"/>
                </a:lnTo>
                <a:lnTo>
                  <a:pt x="758589" y="217165"/>
                </a:lnTo>
                <a:lnTo>
                  <a:pt x="830807" y="215292"/>
                </a:lnTo>
                <a:lnTo>
                  <a:pt x="900283" y="212251"/>
                </a:lnTo>
                <a:lnTo>
                  <a:pt x="966600" y="208109"/>
                </a:lnTo>
                <a:lnTo>
                  <a:pt x="1029341" y="202931"/>
                </a:lnTo>
                <a:lnTo>
                  <a:pt x="1088088" y="196785"/>
                </a:lnTo>
                <a:lnTo>
                  <a:pt x="1142423" y="189737"/>
                </a:lnTo>
                <a:lnTo>
                  <a:pt x="1191929" y="181853"/>
                </a:lnTo>
                <a:lnTo>
                  <a:pt x="1236189" y="173200"/>
                </a:lnTo>
                <a:lnTo>
                  <a:pt x="1274785" y="163844"/>
                </a:lnTo>
                <a:lnTo>
                  <a:pt x="1333316" y="143287"/>
                </a:lnTo>
                <a:lnTo>
                  <a:pt x="1364181" y="120715"/>
                </a:lnTo>
                <a:lnTo>
                  <a:pt x="1368196" y="108838"/>
                </a:lnTo>
                <a:lnTo>
                  <a:pt x="1364181" y="96986"/>
                </a:lnTo>
                <a:lnTo>
                  <a:pt x="1333316" y="74452"/>
                </a:lnTo>
                <a:lnTo>
                  <a:pt x="1274785" y="53923"/>
                </a:lnTo>
                <a:lnTo>
                  <a:pt x="1236189" y="44577"/>
                </a:lnTo>
                <a:lnTo>
                  <a:pt x="1191929" y="35931"/>
                </a:lnTo>
                <a:lnTo>
                  <a:pt x="1142423" y="28054"/>
                </a:lnTo>
                <a:lnTo>
                  <a:pt x="1088088" y="21010"/>
                </a:lnTo>
                <a:lnTo>
                  <a:pt x="1029341" y="14868"/>
                </a:lnTo>
                <a:lnTo>
                  <a:pt x="966600" y="9693"/>
                </a:lnTo>
                <a:lnTo>
                  <a:pt x="900283" y="5552"/>
                </a:lnTo>
                <a:lnTo>
                  <a:pt x="830807" y="2512"/>
                </a:lnTo>
                <a:lnTo>
                  <a:pt x="758589" y="639"/>
                </a:lnTo>
                <a:lnTo>
                  <a:pt x="684047" y="0"/>
                </a:lnTo>
                <a:close/>
              </a:path>
            </a:pathLst>
          </a:custGeom>
          <a:solidFill>
            <a:srgbClr val="92CDDD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093339" y="1770646"/>
            <a:ext cx="313055" cy="648335"/>
          </a:xfrm>
          <a:custGeom>
            <a:avLst/>
            <a:gdLst/>
            <a:ahLst/>
            <a:cxnLst/>
            <a:rect l="l" t="t" r="r" b="b"/>
            <a:pathLst>
              <a:path w="313054" h="648335">
                <a:moveTo>
                  <a:pt x="0" y="648068"/>
                </a:moveTo>
                <a:lnTo>
                  <a:pt x="313004" y="648068"/>
                </a:lnTo>
                <a:lnTo>
                  <a:pt x="313004" y="0"/>
                </a:lnTo>
                <a:lnTo>
                  <a:pt x="0" y="0"/>
                </a:lnTo>
                <a:lnTo>
                  <a:pt x="0" y="648068"/>
                </a:lnTo>
                <a:close/>
              </a:path>
            </a:pathLst>
          </a:custGeom>
          <a:solidFill>
            <a:srgbClr val="9BBA58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093339" y="2489365"/>
            <a:ext cx="313055" cy="641985"/>
          </a:xfrm>
          <a:custGeom>
            <a:avLst/>
            <a:gdLst/>
            <a:ahLst/>
            <a:cxnLst/>
            <a:rect l="l" t="t" r="r" b="b"/>
            <a:pathLst>
              <a:path w="313054" h="641985">
                <a:moveTo>
                  <a:pt x="0" y="641692"/>
                </a:moveTo>
                <a:lnTo>
                  <a:pt x="313004" y="641692"/>
                </a:lnTo>
                <a:lnTo>
                  <a:pt x="313004" y="0"/>
                </a:lnTo>
                <a:lnTo>
                  <a:pt x="0" y="0"/>
                </a:lnTo>
                <a:lnTo>
                  <a:pt x="0" y="641692"/>
                </a:lnTo>
                <a:close/>
              </a:path>
            </a:pathLst>
          </a:custGeom>
          <a:solidFill>
            <a:srgbClr val="8063A1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173473" y="2108212"/>
            <a:ext cx="576580" cy="648335"/>
          </a:xfrm>
          <a:custGeom>
            <a:avLst/>
            <a:gdLst/>
            <a:ahLst/>
            <a:cxnLst/>
            <a:rect l="l" t="t" r="r" b="b"/>
            <a:pathLst>
              <a:path w="576579" h="648335">
                <a:moveTo>
                  <a:pt x="0" y="648068"/>
                </a:moveTo>
                <a:lnTo>
                  <a:pt x="576059" y="648068"/>
                </a:lnTo>
                <a:lnTo>
                  <a:pt x="576059" y="0"/>
                </a:lnTo>
                <a:lnTo>
                  <a:pt x="0" y="0"/>
                </a:lnTo>
                <a:lnTo>
                  <a:pt x="0" y="648068"/>
                </a:lnTo>
                <a:close/>
              </a:path>
            </a:pathLst>
          </a:custGeom>
          <a:solidFill>
            <a:srgbClr val="F79546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549396" y="2305811"/>
            <a:ext cx="528827" cy="3246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597402" y="2337689"/>
            <a:ext cx="432053" cy="2160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597402" y="2337689"/>
            <a:ext cx="432434" cy="216535"/>
          </a:xfrm>
          <a:custGeom>
            <a:avLst/>
            <a:gdLst/>
            <a:ahLst/>
            <a:cxnLst/>
            <a:rect l="l" t="t" r="r" b="b"/>
            <a:pathLst>
              <a:path w="432435" h="216535">
                <a:moveTo>
                  <a:pt x="0" y="54102"/>
                </a:moveTo>
                <a:lnTo>
                  <a:pt x="323976" y="54102"/>
                </a:lnTo>
                <a:lnTo>
                  <a:pt x="323976" y="0"/>
                </a:lnTo>
                <a:lnTo>
                  <a:pt x="432053" y="108077"/>
                </a:lnTo>
                <a:lnTo>
                  <a:pt x="323976" y="216027"/>
                </a:lnTo>
                <a:lnTo>
                  <a:pt x="323976" y="162052"/>
                </a:lnTo>
                <a:lnTo>
                  <a:pt x="0" y="162052"/>
                </a:lnTo>
                <a:lnTo>
                  <a:pt x="0" y="54102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45870" y="1758060"/>
            <a:ext cx="1368425" cy="1106170"/>
          </a:xfrm>
          <a:custGeom>
            <a:avLst/>
            <a:gdLst/>
            <a:ahLst/>
            <a:cxnLst/>
            <a:rect l="l" t="t" r="r" b="b"/>
            <a:pathLst>
              <a:path w="1368425" h="1106170">
                <a:moveTo>
                  <a:pt x="0" y="0"/>
                </a:moveTo>
                <a:lnTo>
                  <a:pt x="0" y="972438"/>
                </a:lnTo>
                <a:lnTo>
                  <a:pt x="4014" y="987020"/>
                </a:lnTo>
                <a:lnTo>
                  <a:pt x="34874" y="1014729"/>
                </a:lnTo>
                <a:lnTo>
                  <a:pt x="93395" y="1039960"/>
                </a:lnTo>
                <a:lnTo>
                  <a:pt x="131985" y="1051443"/>
                </a:lnTo>
                <a:lnTo>
                  <a:pt x="176238" y="1062062"/>
                </a:lnTo>
                <a:lnTo>
                  <a:pt x="225737" y="1071736"/>
                </a:lnTo>
                <a:lnTo>
                  <a:pt x="280064" y="1080383"/>
                </a:lnTo>
                <a:lnTo>
                  <a:pt x="338802" y="1087924"/>
                </a:lnTo>
                <a:lnTo>
                  <a:pt x="401533" y="1094276"/>
                </a:lnTo>
                <a:lnTo>
                  <a:pt x="467841" y="1099357"/>
                </a:lnTo>
                <a:lnTo>
                  <a:pt x="537307" y="1103088"/>
                </a:lnTo>
                <a:lnTo>
                  <a:pt x="609515" y="1105385"/>
                </a:lnTo>
                <a:lnTo>
                  <a:pt x="684047" y="1106170"/>
                </a:lnTo>
                <a:lnTo>
                  <a:pt x="758589" y="1105385"/>
                </a:lnTo>
                <a:lnTo>
                  <a:pt x="830807" y="1103088"/>
                </a:lnTo>
                <a:lnTo>
                  <a:pt x="900283" y="1099357"/>
                </a:lnTo>
                <a:lnTo>
                  <a:pt x="966600" y="1094276"/>
                </a:lnTo>
                <a:lnTo>
                  <a:pt x="1029341" y="1087924"/>
                </a:lnTo>
                <a:lnTo>
                  <a:pt x="1088088" y="1080383"/>
                </a:lnTo>
                <a:lnTo>
                  <a:pt x="1142423" y="1071736"/>
                </a:lnTo>
                <a:lnTo>
                  <a:pt x="1191929" y="1062062"/>
                </a:lnTo>
                <a:lnTo>
                  <a:pt x="1236189" y="1051443"/>
                </a:lnTo>
                <a:lnTo>
                  <a:pt x="1274785" y="1039960"/>
                </a:lnTo>
                <a:lnTo>
                  <a:pt x="1333316" y="1014730"/>
                </a:lnTo>
                <a:lnTo>
                  <a:pt x="1364181" y="987020"/>
                </a:lnTo>
                <a:lnTo>
                  <a:pt x="1368196" y="972438"/>
                </a:lnTo>
                <a:lnTo>
                  <a:pt x="1368196" y="133730"/>
                </a:lnTo>
                <a:lnTo>
                  <a:pt x="684047" y="133730"/>
                </a:lnTo>
                <a:lnTo>
                  <a:pt x="609515" y="132945"/>
                </a:lnTo>
                <a:lnTo>
                  <a:pt x="537307" y="130643"/>
                </a:lnTo>
                <a:lnTo>
                  <a:pt x="467841" y="126906"/>
                </a:lnTo>
                <a:lnTo>
                  <a:pt x="401533" y="121817"/>
                </a:lnTo>
                <a:lnTo>
                  <a:pt x="338802" y="115457"/>
                </a:lnTo>
                <a:lnTo>
                  <a:pt x="280064" y="107908"/>
                </a:lnTo>
                <a:lnTo>
                  <a:pt x="225737" y="99252"/>
                </a:lnTo>
                <a:lnTo>
                  <a:pt x="176238" y="89572"/>
                </a:lnTo>
                <a:lnTo>
                  <a:pt x="131985" y="78949"/>
                </a:lnTo>
                <a:lnTo>
                  <a:pt x="93395" y="67465"/>
                </a:lnTo>
                <a:lnTo>
                  <a:pt x="34874" y="42242"/>
                </a:lnTo>
                <a:lnTo>
                  <a:pt x="4014" y="14559"/>
                </a:lnTo>
                <a:lnTo>
                  <a:pt x="0" y="0"/>
                </a:lnTo>
                <a:close/>
              </a:path>
              <a:path w="1368425" h="1106170">
                <a:moveTo>
                  <a:pt x="1368196" y="0"/>
                </a:moveTo>
                <a:lnTo>
                  <a:pt x="1333316" y="42242"/>
                </a:lnTo>
                <a:lnTo>
                  <a:pt x="1274785" y="67465"/>
                </a:lnTo>
                <a:lnTo>
                  <a:pt x="1236189" y="78949"/>
                </a:lnTo>
                <a:lnTo>
                  <a:pt x="1191929" y="89572"/>
                </a:lnTo>
                <a:lnTo>
                  <a:pt x="1142423" y="99252"/>
                </a:lnTo>
                <a:lnTo>
                  <a:pt x="1088088" y="107908"/>
                </a:lnTo>
                <a:lnTo>
                  <a:pt x="1029341" y="115457"/>
                </a:lnTo>
                <a:lnTo>
                  <a:pt x="966600" y="121817"/>
                </a:lnTo>
                <a:lnTo>
                  <a:pt x="900283" y="126906"/>
                </a:lnTo>
                <a:lnTo>
                  <a:pt x="830807" y="130643"/>
                </a:lnTo>
                <a:lnTo>
                  <a:pt x="758589" y="132945"/>
                </a:lnTo>
                <a:lnTo>
                  <a:pt x="684047" y="133730"/>
                </a:lnTo>
                <a:lnTo>
                  <a:pt x="1368196" y="133730"/>
                </a:lnTo>
                <a:lnTo>
                  <a:pt x="1368196" y="0"/>
                </a:lnTo>
                <a:close/>
              </a:path>
            </a:pathLst>
          </a:custGeom>
          <a:solidFill>
            <a:srgbClr val="C0504D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45870" y="1624202"/>
            <a:ext cx="1368425" cy="267970"/>
          </a:xfrm>
          <a:custGeom>
            <a:avLst/>
            <a:gdLst/>
            <a:ahLst/>
            <a:cxnLst/>
            <a:rect l="l" t="t" r="r" b="b"/>
            <a:pathLst>
              <a:path w="1368425" h="267969">
                <a:moveTo>
                  <a:pt x="684047" y="0"/>
                </a:moveTo>
                <a:lnTo>
                  <a:pt x="609515" y="785"/>
                </a:lnTo>
                <a:lnTo>
                  <a:pt x="537307" y="3088"/>
                </a:lnTo>
                <a:lnTo>
                  <a:pt x="467841" y="6825"/>
                </a:lnTo>
                <a:lnTo>
                  <a:pt x="401533" y="11916"/>
                </a:lnTo>
                <a:lnTo>
                  <a:pt x="338802" y="18278"/>
                </a:lnTo>
                <a:lnTo>
                  <a:pt x="280064" y="25830"/>
                </a:lnTo>
                <a:lnTo>
                  <a:pt x="225737" y="34491"/>
                </a:lnTo>
                <a:lnTo>
                  <a:pt x="176238" y="44177"/>
                </a:lnTo>
                <a:lnTo>
                  <a:pt x="131985" y="54809"/>
                </a:lnTo>
                <a:lnTo>
                  <a:pt x="93395" y="66303"/>
                </a:lnTo>
                <a:lnTo>
                  <a:pt x="34874" y="91553"/>
                </a:lnTo>
                <a:lnTo>
                  <a:pt x="4014" y="119275"/>
                </a:lnTo>
                <a:lnTo>
                  <a:pt x="0" y="133858"/>
                </a:lnTo>
                <a:lnTo>
                  <a:pt x="4014" y="148417"/>
                </a:lnTo>
                <a:lnTo>
                  <a:pt x="34874" y="176100"/>
                </a:lnTo>
                <a:lnTo>
                  <a:pt x="93395" y="201323"/>
                </a:lnTo>
                <a:lnTo>
                  <a:pt x="131985" y="212807"/>
                </a:lnTo>
                <a:lnTo>
                  <a:pt x="176238" y="223430"/>
                </a:lnTo>
                <a:lnTo>
                  <a:pt x="225737" y="233110"/>
                </a:lnTo>
                <a:lnTo>
                  <a:pt x="280064" y="241766"/>
                </a:lnTo>
                <a:lnTo>
                  <a:pt x="338802" y="249315"/>
                </a:lnTo>
                <a:lnTo>
                  <a:pt x="401533" y="255675"/>
                </a:lnTo>
                <a:lnTo>
                  <a:pt x="467841" y="260764"/>
                </a:lnTo>
                <a:lnTo>
                  <a:pt x="537307" y="264501"/>
                </a:lnTo>
                <a:lnTo>
                  <a:pt x="609515" y="266803"/>
                </a:lnTo>
                <a:lnTo>
                  <a:pt x="684047" y="267588"/>
                </a:lnTo>
                <a:lnTo>
                  <a:pt x="758589" y="266803"/>
                </a:lnTo>
                <a:lnTo>
                  <a:pt x="830807" y="264501"/>
                </a:lnTo>
                <a:lnTo>
                  <a:pt x="900283" y="260764"/>
                </a:lnTo>
                <a:lnTo>
                  <a:pt x="966600" y="255675"/>
                </a:lnTo>
                <a:lnTo>
                  <a:pt x="1029341" y="249315"/>
                </a:lnTo>
                <a:lnTo>
                  <a:pt x="1088088" y="241766"/>
                </a:lnTo>
                <a:lnTo>
                  <a:pt x="1142423" y="233110"/>
                </a:lnTo>
                <a:lnTo>
                  <a:pt x="1191929" y="223430"/>
                </a:lnTo>
                <a:lnTo>
                  <a:pt x="1236189" y="212807"/>
                </a:lnTo>
                <a:lnTo>
                  <a:pt x="1274785" y="201323"/>
                </a:lnTo>
                <a:lnTo>
                  <a:pt x="1333316" y="176100"/>
                </a:lnTo>
                <a:lnTo>
                  <a:pt x="1364181" y="148417"/>
                </a:lnTo>
                <a:lnTo>
                  <a:pt x="1368196" y="133858"/>
                </a:lnTo>
                <a:lnTo>
                  <a:pt x="1364181" y="119275"/>
                </a:lnTo>
                <a:lnTo>
                  <a:pt x="1333316" y="91553"/>
                </a:lnTo>
                <a:lnTo>
                  <a:pt x="1274785" y="66303"/>
                </a:lnTo>
                <a:lnTo>
                  <a:pt x="1236189" y="54809"/>
                </a:lnTo>
                <a:lnTo>
                  <a:pt x="1191929" y="44177"/>
                </a:lnTo>
                <a:lnTo>
                  <a:pt x="1142423" y="34491"/>
                </a:lnTo>
                <a:lnTo>
                  <a:pt x="1088088" y="25830"/>
                </a:lnTo>
                <a:lnTo>
                  <a:pt x="1029341" y="18278"/>
                </a:lnTo>
                <a:lnTo>
                  <a:pt x="966600" y="11916"/>
                </a:lnTo>
                <a:lnTo>
                  <a:pt x="900283" y="6825"/>
                </a:lnTo>
                <a:lnTo>
                  <a:pt x="830807" y="3088"/>
                </a:lnTo>
                <a:lnTo>
                  <a:pt x="758589" y="785"/>
                </a:lnTo>
                <a:lnTo>
                  <a:pt x="684047" y="0"/>
                </a:lnTo>
                <a:close/>
              </a:path>
            </a:pathLst>
          </a:custGeom>
          <a:solidFill>
            <a:srgbClr val="D99593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4104897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7537" y="1025144"/>
            <a:ext cx="2592705" cy="2473325"/>
          </a:xfrm>
          <a:custGeom>
            <a:avLst/>
            <a:gdLst/>
            <a:ahLst/>
            <a:cxnLst/>
            <a:rect l="l" t="t" r="r" b="b"/>
            <a:pathLst>
              <a:path w="2592705" h="2473325">
                <a:moveTo>
                  <a:pt x="0" y="2473070"/>
                </a:moveTo>
                <a:lnTo>
                  <a:pt x="2592324" y="2473070"/>
                </a:lnTo>
                <a:lnTo>
                  <a:pt x="2592324" y="0"/>
                </a:lnTo>
                <a:lnTo>
                  <a:pt x="0" y="0"/>
                </a:lnTo>
                <a:lnTo>
                  <a:pt x="0" y="247307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24050">
              <a:lnSpc>
                <a:spcPct val="100000"/>
              </a:lnSpc>
            </a:pPr>
            <a:r>
              <a:rPr spc="-5" dirty="0"/>
              <a:t>Append</a:t>
            </a:r>
          </a:p>
        </p:txBody>
      </p:sp>
      <p:sp>
        <p:nvSpPr>
          <p:cNvPr id="4" name="object 4"/>
          <p:cNvSpPr/>
          <p:nvPr/>
        </p:nvSpPr>
        <p:spPr>
          <a:xfrm>
            <a:off x="3131820" y="1025016"/>
            <a:ext cx="5473065" cy="3761104"/>
          </a:xfrm>
          <a:custGeom>
            <a:avLst/>
            <a:gdLst/>
            <a:ahLst/>
            <a:cxnLst/>
            <a:rect l="l" t="t" r="r" b="b"/>
            <a:pathLst>
              <a:path w="5473065" h="3761104">
                <a:moveTo>
                  <a:pt x="0" y="0"/>
                </a:moveTo>
                <a:lnTo>
                  <a:pt x="0" y="3760978"/>
                </a:lnTo>
                <a:lnTo>
                  <a:pt x="5472683" y="3760978"/>
                </a:lnTo>
              </a:path>
            </a:pathLst>
          </a:custGeom>
          <a:ln w="9525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307875" y="1680464"/>
            <a:ext cx="1167130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41020" algn="l"/>
              </a:tabLst>
            </a:pPr>
            <a:r>
              <a:rPr sz="1600" spc="-5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1600" spc="-20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1600" spc="-5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1600" dirty="0">
                <a:solidFill>
                  <a:srgbClr val="006FC0"/>
                </a:solidFill>
                <a:latin typeface="Calibri"/>
                <a:cs typeface="Calibri"/>
              </a:rPr>
              <a:t>	</a:t>
            </a:r>
            <a:r>
              <a:rPr sz="1600" spc="-25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1600" spc="-10" dirty="0">
                <a:solidFill>
                  <a:srgbClr val="006FC0"/>
                </a:solidFill>
                <a:latin typeface="Calibri"/>
                <a:cs typeface="Calibri"/>
              </a:rPr>
              <a:t>olume</a:t>
            </a:r>
            <a:endParaRPr sz="1600">
              <a:latin typeface="Calibri"/>
              <a:cs typeface="Calibri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3201670" y="1909952"/>
          <a:ext cx="5261524" cy="381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39966"/>
                <a:gridCol w="1934695"/>
                <a:gridCol w="786863"/>
              </a:tblGrid>
              <a:tr h="190500">
                <a:tc>
                  <a:txBody>
                    <a:bodyPr/>
                    <a:lstStyle/>
                    <a:p>
                      <a:pPr marL="22225">
                        <a:lnSpc>
                          <a:spcPts val="1515"/>
                        </a:lnSpc>
                      </a:pPr>
                      <a:r>
                        <a:rPr sz="16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2013-11-18  81.954487 </a:t>
                      </a:r>
                      <a:r>
                        <a:rPr sz="1600" spc="14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81.45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sz="16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82.083082 </a:t>
                      </a:r>
                      <a:r>
                        <a:rPr sz="1600" spc="3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81.271946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6670" algn="ctr">
                        <a:lnSpc>
                          <a:spcPts val="1515"/>
                        </a:lnSpc>
                      </a:pPr>
                      <a:r>
                        <a:rPr sz="16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3104800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190500">
                <a:tc>
                  <a:txBody>
                    <a:bodyPr/>
                    <a:lstStyle/>
                    <a:p>
                      <a:pPr marL="22225">
                        <a:lnSpc>
                          <a:spcPts val="1420"/>
                        </a:lnSpc>
                      </a:pPr>
                      <a:r>
                        <a:rPr sz="16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2013-11-19  81.490863 </a:t>
                      </a:r>
                      <a:r>
                        <a:rPr sz="1600" spc="14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81.57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0"/>
                        </a:lnSpc>
                      </a:pPr>
                      <a:r>
                        <a:rPr sz="16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81.985467 </a:t>
                      </a:r>
                      <a:r>
                        <a:rPr sz="1600" spc="3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81.382051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6670" algn="ctr">
                        <a:lnSpc>
                          <a:spcPts val="1420"/>
                        </a:lnSpc>
                      </a:pPr>
                      <a:r>
                        <a:rPr sz="16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2775000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3211195" y="2213864"/>
            <a:ext cx="3872865" cy="623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60"/>
              </a:lnSpc>
            </a:pPr>
            <a:r>
              <a:rPr sz="1600" spc="-5" dirty="0">
                <a:solidFill>
                  <a:srgbClr val="006FC0"/>
                </a:solidFill>
                <a:latin typeface="Calibri"/>
                <a:cs typeface="Calibri"/>
              </a:rPr>
              <a:t>[2 </a:t>
            </a:r>
            <a:r>
              <a:rPr sz="1600" spc="-20" dirty="0">
                <a:solidFill>
                  <a:srgbClr val="006FC0"/>
                </a:solidFill>
                <a:latin typeface="Calibri"/>
                <a:cs typeface="Calibri"/>
              </a:rPr>
              <a:t>rows </a:t>
            </a:r>
            <a:r>
              <a:rPr sz="1600" spc="-5" dirty="0">
                <a:solidFill>
                  <a:srgbClr val="006FC0"/>
                </a:solidFill>
                <a:latin typeface="Calibri"/>
                <a:cs typeface="Calibri"/>
              </a:rPr>
              <a:t>x 5</a:t>
            </a:r>
            <a:r>
              <a:rPr sz="1600" spc="-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06FC0"/>
                </a:solidFill>
                <a:latin typeface="Calibri"/>
                <a:cs typeface="Calibri"/>
              </a:rPr>
              <a:t>columns]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ts val="1405"/>
              </a:lnSpc>
            </a:pPr>
            <a:r>
              <a:rPr sz="1600" spc="-10" dirty="0">
                <a:latin typeface="Calibri"/>
                <a:cs typeface="Calibri"/>
              </a:rPr>
              <a:t>&gt;&gt;&gt; </a:t>
            </a:r>
            <a:r>
              <a:rPr sz="1600" spc="-5" dirty="0">
                <a:latin typeface="Calibri"/>
                <a:cs typeface="Calibri"/>
              </a:rPr>
              <a:t>q =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quotesdf[</a:t>
            </a:r>
            <a:r>
              <a:rPr sz="1600" spc="-5" dirty="0">
                <a:solidFill>
                  <a:srgbClr val="9BBA58"/>
                </a:solidFill>
                <a:latin typeface="Calibri"/>
                <a:cs typeface="Calibri"/>
              </a:rPr>
              <a:t>u'2014-01-01'</a:t>
            </a:r>
            <a:r>
              <a:rPr sz="1600" spc="-5" dirty="0">
                <a:latin typeface="Calibri"/>
                <a:cs typeface="Calibri"/>
              </a:rPr>
              <a:t>:</a:t>
            </a:r>
            <a:r>
              <a:rPr sz="1600" spc="-5" dirty="0">
                <a:solidFill>
                  <a:srgbClr val="9BBA58"/>
                </a:solidFill>
                <a:latin typeface="Calibri"/>
                <a:cs typeface="Calibri"/>
              </a:rPr>
              <a:t>u'2014-01-05'</a:t>
            </a:r>
            <a:r>
              <a:rPr sz="1600" spc="-5" dirty="0">
                <a:latin typeface="Calibri"/>
                <a:cs typeface="Calibri"/>
              </a:rPr>
              <a:t>]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ts val="1660"/>
              </a:lnSpc>
            </a:pPr>
            <a:r>
              <a:rPr sz="1600" spc="-5" dirty="0">
                <a:latin typeface="Calibri"/>
                <a:cs typeface="Calibri"/>
              </a:rPr>
              <a:t>&gt;&gt;&gt;</a:t>
            </a:r>
            <a:r>
              <a:rPr sz="1600" spc="-8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q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685157" y="2747517"/>
            <a:ext cx="3789679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71500" algn="l"/>
                <a:tab pos="1636395" algn="l"/>
                <a:tab pos="2634615" algn="l"/>
                <a:tab pos="3162935" algn="l"/>
              </a:tabLst>
            </a:pPr>
            <a:r>
              <a:rPr sz="1600" spc="-10" dirty="0">
                <a:solidFill>
                  <a:srgbClr val="006FC0"/>
                </a:solidFill>
                <a:latin typeface="Calibri"/>
                <a:cs typeface="Calibri"/>
              </a:rPr>
              <a:t>open	</a:t>
            </a:r>
            <a:r>
              <a:rPr sz="1600" spc="-5" dirty="0">
                <a:solidFill>
                  <a:srgbClr val="006FC0"/>
                </a:solidFill>
                <a:latin typeface="Calibri"/>
                <a:cs typeface="Calibri"/>
              </a:rPr>
              <a:t>close	high	</a:t>
            </a:r>
            <a:r>
              <a:rPr sz="1600" spc="-10" dirty="0">
                <a:solidFill>
                  <a:srgbClr val="006FC0"/>
                </a:solidFill>
                <a:latin typeface="Calibri"/>
                <a:cs typeface="Calibri"/>
              </a:rPr>
              <a:t>low	volume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211195" y="2925826"/>
            <a:ext cx="5242560" cy="800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60"/>
              </a:lnSpc>
            </a:pPr>
            <a:r>
              <a:rPr sz="1600" spc="-10" dirty="0">
                <a:solidFill>
                  <a:srgbClr val="006FC0"/>
                </a:solidFill>
                <a:latin typeface="Calibri"/>
                <a:cs typeface="Calibri"/>
              </a:rPr>
              <a:t>2014-01-02  89.924438  88.49  90.102506  88.420751  </a:t>
            </a:r>
            <a:r>
              <a:rPr sz="1600" spc="6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06FC0"/>
                </a:solidFill>
                <a:latin typeface="Calibri"/>
                <a:cs typeface="Calibri"/>
              </a:rPr>
              <a:t>5112000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ts val="1400"/>
              </a:lnSpc>
            </a:pPr>
            <a:r>
              <a:rPr sz="1600" spc="-10" dirty="0">
                <a:solidFill>
                  <a:srgbClr val="006FC0"/>
                </a:solidFill>
                <a:latin typeface="Calibri"/>
                <a:cs typeface="Calibri"/>
              </a:rPr>
              <a:t>2014-01-03  88.186377  88.77  89.106325  87.671998  </a:t>
            </a:r>
            <a:r>
              <a:rPr sz="1600" spc="6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06FC0"/>
                </a:solidFill>
                <a:latin typeface="Calibri"/>
                <a:cs typeface="Calibri"/>
              </a:rPr>
              <a:t>3888500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ts val="1400"/>
              </a:lnSpc>
            </a:pPr>
            <a:r>
              <a:rPr sz="1600" spc="-5" dirty="0">
                <a:solidFill>
                  <a:srgbClr val="006FC0"/>
                </a:solidFill>
                <a:latin typeface="Calibri"/>
                <a:cs typeface="Calibri"/>
              </a:rPr>
              <a:t>[2 </a:t>
            </a:r>
            <a:r>
              <a:rPr sz="1600" spc="-20" dirty="0">
                <a:solidFill>
                  <a:srgbClr val="006FC0"/>
                </a:solidFill>
                <a:latin typeface="Calibri"/>
                <a:cs typeface="Calibri"/>
              </a:rPr>
              <a:t>rows </a:t>
            </a:r>
            <a:r>
              <a:rPr sz="1600" spc="-5" dirty="0">
                <a:solidFill>
                  <a:srgbClr val="006FC0"/>
                </a:solidFill>
                <a:latin typeface="Calibri"/>
                <a:cs typeface="Calibri"/>
              </a:rPr>
              <a:t>x 5</a:t>
            </a:r>
            <a:r>
              <a:rPr sz="1600" spc="-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06FC0"/>
                </a:solidFill>
                <a:latin typeface="Calibri"/>
                <a:cs typeface="Calibri"/>
              </a:rPr>
              <a:t>columns]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ts val="1660"/>
              </a:lnSpc>
            </a:pPr>
            <a:r>
              <a:rPr sz="1600" spc="-10" dirty="0">
                <a:latin typeface="Calibri"/>
                <a:cs typeface="Calibri"/>
              </a:rPr>
              <a:t>&gt;&gt;&gt;</a:t>
            </a:r>
            <a:r>
              <a:rPr sz="1600" spc="-7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p.append(q)</a:t>
            </a:r>
            <a:endParaRPr sz="1600">
              <a:latin typeface="Calibri"/>
              <a:cs typeface="Calibri"/>
            </a:endParaRPr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3201670" y="3688867"/>
          <a:ext cx="5282558" cy="9141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82361"/>
                <a:gridCol w="557605"/>
                <a:gridCol w="966232"/>
                <a:gridCol w="968462"/>
                <a:gridCol w="807898"/>
              </a:tblGrid>
              <a:tr h="189991">
                <a:tc>
                  <a:txBody>
                    <a:bodyPr/>
                    <a:lstStyle/>
                    <a:p>
                      <a:pPr marR="57785" algn="r">
                        <a:lnSpc>
                          <a:spcPts val="1520"/>
                        </a:lnSpc>
                      </a:pPr>
                      <a:r>
                        <a:rPr sz="1600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ope</a:t>
                      </a:r>
                      <a:r>
                        <a:rPr sz="16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n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ts val="1520"/>
                        </a:lnSpc>
                      </a:pPr>
                      <a:r>
                        <a:rPr sz="1600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close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8580" algn="r">
                        <a:lnSpc>
                          <a:spcPts val="1520"/>
                        </a:lnSpc>
                      </a:pPr>
                      <a:r>
                        <a:rPr sz="1600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high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0165" algn="r">
                        <a:lnSpc>
                          <a:spcPts val="1520"/>
                        </a:lnSpc>
                      </a:pPr>
                      <a:r>
                        <a:rPr sz="16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1600" spc="-1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6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w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604" algn="r">
                        <a:lnSpc>
                          <a:spcPts val="1520"/>
                        </a:lnSpc>
                      </a:pPr>
                      <a:r>
                        <a:rPr sz="1600" spc="-2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1600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olume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177495">
                <a:tc>
                  <a:txBody>
                    <a:bodyPr/>
                    <a:lstStyle/>
                    <a:p>
                      <a:pPr marR="41910" algn="r">
                        <a:lnSpc>
                          <a:spcPts val="1415"/>
                        </a:lnSpc>
                      </a:pPr>
                      <a:r>
                        <a:rPr sz="16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2013-11-18 </a:t>
                      </a:r>
                      <a:r>
                        <a:rPr sz="1600" spc="3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81.954487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415"/>
                        </a:lnSpc>
                      </a:pPr>
                      <a:r>
                        <a:rPr sz="16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81.45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1910" algn="r">
                        <a:lnSpc>
                          <a:spcPts val="1415"/>
                        </a:lnSpc>
                      </a:pPr>
                      <a:r>
                        <a:rPr sz="16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8</a:t>
                      </a:r>
                      <a:r>
                        <a:rPr sz="1600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16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600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08308</a:t>
                      </a:r>
                      <a:r>
                        <a:rPr sz="16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1275" algn="r">
                        <a:lnSpc>
                          <a:spcPts val="1415"/>
                        </a:lnSpc>
                      </a:pPr>
                      <a:r>
                        <a:rPr sz="16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8</a:t>
                      </a:r>
                      <a:r>
                        <a:rPr sz="1600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sz="16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600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27194</a:t>
                      </a:r>
                      <a:r>
                        <a:rPr sz="16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6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5560" algn="r">
                        <a:lnSpc>
                          <a:spcPts val="1415"/>
                        </a:lnSpc>
                      </a:pPr>
                      <a:r>
                        <a:rPr sz="16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3</a:t>
                      </a:r>
                      <a:r>
                        <a:rPr sz="1600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10480</a:t>
                      </a:r>
                      <a:r>
                        <a:rPr sz="16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178307">
                <a:tc>
                  <a:txBody>
                    <a:bodyPr/>
                    <a:lstStyle/>
                    <a:p>
                      <a:pPr marR="41910" algn="r">
                        <a:lnSpc>
                          <a:spcPts val="1420"/>
                        </a:lnSpc>
                      </a:pPr>
                      <a:r>
                        <a:rPr sz="16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2013-11-19 </a:t>
                      </a:r>
                      <a:r>
                        <a:rPr sz="1600" spc="3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81.490863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420"/>
                        </a:lnSpc>
                      </a:pPr>
                      <a:r>
                        <a:rPr sz="16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81.57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1910" algn="r">
                        <a:lnSpc>
                          <a:spcPts val="1420"/>
                        </a:lnSpc>
                      </a:pPr>
                      <a:r>
                        <a:rPr sz="16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8</a:t>
                      </a:r>
                      <a:r>
                        <a:rPr sz="1600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sz="16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600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98546</a:t>
                      </a:r>
                      <a:r>
                        <a:rPr sz="16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7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1275" algn="r">
                        <a:lnSpc>
                          <a:spcPts val="1420"/>
                        </a:lnSpc>
                      </a:pPr>
                      <a:r>
                        <a:rPr sz="16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8</a:t>
                      </a:r>
                      <a:r>
                        <a:rPr sz="1600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sz="16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600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38205</a:t>
                      </a:r>
                      <a:r>
                        <a:rPr sz="16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5560" algn="r">
                        <a:lnSpc>
                          <a:spcPts val="1420"/>
                        </a:lnSpc>
                      </a:pPr>
                      <a:r>
                        <a:rPr sz="16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1600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77500</a:t>
                      </a:r>
                      <a:r>
                        <a:rPr sz="16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177546">
                <a:tc>
                  <a:txBody>
                    <a:bodyPr/>
                    <a:lstStyle/>
                    <a:p>
                      <a:pPr marR="41910" algn="r">
                        <a:lnSpc>
                          <a:spcPts val="1420"/>
                        </a:lnSpc>
                      </a:pPr>
                      <a:r>
                        <a:rPr sz="16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2014-01-02 </a:t>
                      </a:r>
                      <a:r>
                        <a:rPr sz="1600" spc="3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89.924438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420"/>
                        </a:lnSpc>
                      </a:pPr>
                      <a:r>
                        <a:rPr sz="16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88.49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1910" algn="r">
                        <a:lnSpc>
                          <a:spcPts val="1420"/>
                        </a:lnSpc>
                      </a:pPr>
                      <a:r>
                        <a:rPr sz="16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9</a:t>
                      </a:r>
                      <a:r>
                        <a:rPr sz="1600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sz="16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600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10250</a:t>
                      </a:r>
                      <a:r>
                        <a:rPr sz="16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6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1275" algn="r">
                        <a:lnSpc>
                          <a:spcPts val="1420"/>
                        </a:lnSpc>
                      </a:pPr>
                      <a:r>
                        <a:rPr sz="16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8</a:t>
                      </a:r>
                      <a:r>
                        <a:rPr sz="1600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8</a:t>
                      </a:r>
                      <a:r>
                        <a:rPr sz="16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600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42075</a:t>
                      </a:r>
                      <a:r>
                        <a:rPr sz="16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5560" algn="r">
                        <a:lnSpc>
                          <a:spcPts val="1420"/>
                        </a:lnSpc>
                      </a:pPr>
                      <a:r>
                        <a:rPr sz="16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5</a:t>
                      </a:r>
                      <a:r>
                        <a:rPr sz="1600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11200</a:t>
                      </a:r>
                      <a:r>
                        <a:rPr sz="16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189737">
                <a:tc>
                  <a:txBody>
                    <a:bodyPr/>
                    <a:lstStyle/>
                    <a:p>
                      <a:pPr marR="41910" algn="r">
                        <a:lnSpc>
                          <a:spcPts val="1415"/>
                        </a:lnSpc>
                      </a:pPr>
                      <a:r>
                        <a:rPr sz="16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2014-01-03 </a:t>
                      </a:r>
                      <a:r>
                        <a:rPr sz="1600" spc="3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88.186377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415"/>
                        </a:lnSpc>
                      </a:pPr>
                      <a:r>
                        <a:rPr sz="16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88.77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1910" algn="r">
                        <a:lnSpc>
                          <a:spcPts val="1415"/>
                        </a:lnSpc>
                      </a:pPr>
                      <a:r>
                        <a:rPr sz="16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8</a:t>
                      </a:r>
                      <a:r>
                        <a:rPr sz="1600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9</a:t>
                      </a:r>
                      <a:r>
                        <a:rPr sz="16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600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10632</a:t>
                      </a:r>
                      <a:r>
                        <a:rPr sz="16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5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1275" algn="r">
                        <a:lnSpc>
                          <a:spcPts val="1415"/>
                        </a:lnSpc>
                      </a:pPr>
                      <a:r>
                        <a:rPr sz="16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8</a:t>
                      </a:r>
                      <a:r>
                        <a:rPr sz="1600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7</a:t>
                      </a:r>
                      <a:r>
                        <a:rPr sz="16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600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67199</a:t>
                      </a:r>
                      <a:r>
                        <a:rPr sz="16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8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5560" algn="r">
                        <a:lnSpc>
                          <a:spcPts val="1415"/>
                        </a:lnSpc>
                      </a:pPr>
                      <a:r>
                        <a:rPr sz="16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3</a:t>
                      </a:r>
                      <a:r>
                        <a:rPr sz="1600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88850</a:t>
                      </a:r>
                      <a:r>
                        <a:rPr sz="16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11" name="object 11"/>
          <p:cNvSpPr txBox="1"/>
          <p:nvPr/>
        </p:nvSpPr>
        <p:spPr>
          <a:xfrm>
            <a:off x="3211195" y="4526381"/>
            <a:ext cx="1718310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006FC0"/>
                </a:solidFill>
                <a:latin typeface="Calibri"/>
                <a:cs typeface="Calibri"/>
              </a:rPr>
              <a:t>[4 </a:t>
            </a:r>
            <a:r>
              <a:rPr sz="1600" spc="-20" dirty="0">
                <a:solidFill>
                  <a:srgbClr val="006FC0"/>
                </a:solidFill>
                <a:latin typeface="Calibri"/>
                <a:cs typeface="Calibri"/>
              </a:rPr>
              <a:t>rows </a:t>
            </a:r>
            <a:r>
              <a:rPr sz="1600" spc="-5" dirty="0">
                <a:solidFill>
                  <a:srgbClr val="006FC0"/>
                </a:solidFill>
                <a:latin typeface="Calibri"/>
                <a:cs typeface="Calibri"/>
              </a:rPr>
              <a:t>x 5 </a:t>
            </a:r>
            <a:r>
              <a:rPr sz="1600" spc="-10" dirty="0">
                <a:solidFill>
                  <a:srgbClr val="006FC0"/>
                </a:solidFill>
                <a:latin typeface="Calibri"/>
                <a:cs typeface="Calibri"/>
              </a:rPr>
              <a:t>columns]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327353" y="969971"/>
            <a:ext cx="720090" cy="425450"/>
          </a:xfrm>
          <a:custGeom>
            <a:avLst/>
            <a:gdLst/>
            <a:ahLst/>
            <a:cxnLst/>
            <a:rect l="l" t="t" r="r" b="b"/>
            <a:pathLst>
              <a:path w="720089" h="425450">
                <a:moveTo>
                  <a:pt x="337729" y="0"/>
                </a:moveTo>
                <a:lnTo>
                  <a:pt x="287854" y="3496"/>
                </a:lnTo>
                <a:lnTo>
                  <a:pt x="239472" y="10574"/>
                </a:lnTo>
                <a:lnTo>
                  <a:pt x="193344" y="21124"/>
                </a:lnTo>
                <a:lnTo>
                  <a:pt x="150226" y="35034"/>
                </a:lnTo>
                <a:lnTo>
                  <a:pt x="110879" y="52192"/>
                </a:lnTo>
                <a:lnTo>
                  <a:pt x="76060" y="72489"/>
                </a:lnTo>
                <a:lnTo>
                  <a:pt x="19756" y="126867"/>
                </a:lnTo>
                <a:lnTo>
                  <a:pt x="0" y="191509"/>
                </a:lnTo>
                <a:lnTo>
                  <a:pt x="6241" y="223639"/>
                </a:lnTo>
                <a:lnTo>
                  <a:pt x="49031" y="283875"/>
                </a:lnTo>
                <a:lnTo>
                  <a:pt x="84806" y="310524"/>
                </a:lnTo>
                <a:lnTo>
                  <a:pt x="129651" y="333889"/>
                </a:lnTo>
                <a:lnTo>
                  <a:pt x="183181" y="353241"/>
                </a:lnTo>
                <a:lnTo>
                  <a:pt x="209978" y="424869"/>
                </a:lnTo>
                <a:lnTo>
                  <a:pt x="313483" y="376101"/>
                </a:lnTo>
                <a:lnTo>
                  <a:pt x="398119" y="376101"/>
                </a:lnTo>
                <a:lnTo>
                  <a:pt x="420996" y="374944"/>
                </a:lnTo>
                <a:lnTo>
                  <a:pt x="472342" y="368232"/>
                </a:lnTo>
                <a:lnTo>
                  <a:pt x="521032" y="357702"/>
                </a:lnTo>
                <a:lnTo>
                  <a:pt x="566282" y="343558"/>
                </a:lnTo>
                <a:lnTo>
                  <a:pt x="607305" y="326005"/>
                </a:lnTo>
                <a:lnTo>
                  <a:pt x="643315" y="305246"/>
                </a:lnTo>
                <a:lnTo>
                  <a:pt x="673528" y="281486"/>
                </a:lnTo>
                <a:lnTo>
                  <a:pt x="700300" y="250398"/>
                </a:lnTo>
                <a:lnTo>
                  <a:pt x="720061" y="185732"/>
                </a:lnTo>
                <a:lnTo>
                  <a:pt x="713826" y="153606"/>
                </a:lnTo>
                <a:lnTo>
                  <a:pt x="671063" y="93394"/>
                </a:lnTo>
                <a:lnTo>
                  <a:pt x="635310" y="66759"/>
                </a:lnTo>
                <a:lnTo>
                  <a:pt x="590494" y="43405"/>
                </a:lnTo>
                <a:lnTo>
                  <a:pt x="537003" y="24057"/>
                </a:lnTo>
                <a:lnTo>
                  <a:pt x="488736" y="12114"/>
                </a:lnTo>
                <a:lnTo>
                  <a:pt x="438929" y="4197"/>
                </a:lnTo>
                <a:lnTo>
                  <a:pt x="388340" y="196"/>
                </a:lnTo>
                <a:lnTo>
                  <a:pt x="337729" y="0"/>
                </a:lnTo>
                <a:close/>
              </a:path>
              <a:path w="720089" h="425450">
                <a:moveTo>
                  <a:pt x="398119" y="376101"/>
                </a:moveTo>
                <a:lnTo>
                  <a:pt x="313483" y="376101"/>
                </a:lnTo>
                <a:lnTo>
                  <a:pt x="367781" y="377635"/>
                </a:lnTo>
                <a:lnTo>
                  <a:pt x="398119" y="37610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327353" y="969971"/>
            <a:ext cx="720090" cy="425450"/>
          </a:xfrm>
          <a:custGeom>
            <a:avLst/>
            <a:gdLst/>
            <a:ahLst/>
            <a:cxnLst/>
            <a:rect l="l" t="t" r="r" b="b"/>
            <a:pathLst>
              <a:path w="720089" h="425450">
                <a:moveTo>
                  <a:pt x="209978" y="424869"/>
                </a:moveTo>
                <a:lnTo>
                  <a:pt x="183181" y="353241"/>
                </a:lnTo>
                <a:lnTo>
                  <a:pt x="129651" y="333889"/>
                </a:lnTo>
                <a:lnTo>
                  <a:pt x="84806" y="310524"/>
                </a:lnTo>
                <a:lnTo>
                  <a:pt x="49031" y="283875"/>
                </a:lnTo>
                <a:lnTo>
                  <a:pt x="22714" y="254671"/>
                </a:lnTo>
                <a:lnTo>
                  <a:pt x="6241" y="223639"/>
                </a:lnTo>
                <a:lnTo>
                  <a:pt x="0" y="191509"/>
                </a:lnTo>
                <a:lnTo>
                  <a:pt x="4376" y="159008"/>
                </a:lnTo>
                <a:lnTo>
                  <a:pt x="46529" y="95812"/>
                </a:lnTo>
                <a:lnTo>
                  <a:pt x="110879" y="52192"/>
                </a:lnTo>
                <a:lnTo>
                  <a:pt x="150226" y="35034"/>
                </a:lnTo>
                <a:lnTo>
                  <a:pt x="193344" y="21124"/>
                </a:lnTo>
                <a:lnTo>
                  <a:pt x="239472" y="10574"/>
                </a:lnTo>
                <a:lnTo>
                  <a:pt x="287854" y="3496"/>
                </a:lnTo>
                <a:lnTo>
                  <a:pt x="337729" y="0"/>
                </a:lnTo>
                <a:lnTo>
                  <a:pt x="388340" y="196"/>
                </a:lnTo>
                <a:lnTo>
                  <a:pt x="438929" y="4197"/>
                </a:lnTo>
                <a:lnTo>
                  <a:pt x="488736" y="12114"/>
                </a:lnTo>
                <a:lnTo>
                  <a:pt x="537003" y="24057"/>
                </a:lnTo>
                <a:lnTo>
                  <a:pt x="590494" y="43405"/>
                </a:lnTo>
                <a:lnTo>
                  <a:pt x="635310" y="66759"/>
                </a:lnTo>
                <a:lnTo>
                  <a:pt x="671063" y="93394"/>
                </a:lnTo>
                <a:lnTo>
                  <a:pt x="697364" y="122585"/>
                </a:lnTo>
                <a:lnTo>
                  <a:pt x="720061" y="185732"/>
                </a:lnTo>
                <a:lnTo>
                  <a:pt x="715682" y="218238"/>
                </a:lnTo>
                <a:lnTo>
                  <a:pt x="673528" y="281486"/>
                </a:lnTo>
                <a:lnTo>
                  <a:pt x="643315" y="305246"/>
                </a:lnTo>
                <a:lnTo>
                  <a:pt x="607305" y="326005"/>
                </a:lnTo>
                <a:lnTo>
                  <a:pt x="566282" y="343558"/>
                </a:lnTo>
                <a:lnTo>
                  <a:pt x="521032" y="357702"/>
                </a:lnTo>
                <a:lnTo>
                  <a:pt x="472342" y="368232"/>
                </a:lnTo>
                <a:lnTo>
                  <a:pt x="420996" y="374944"/>
                </a:lnTo>
                <a:lnTo>
                  <a:pt x="367781" y="377635"/>
                </a:lnTo>
                <a:lnTo>
                  <a:pt x="313483" y="376101"/>
                </a:lnTo>
                <a:lnTo>
                  <a:pt x="209978" y="424869"/>
                </a:lnTo>
                <a:close/>
              </a:path>
            </a:pathLst>
          </a:custGeom>
          <a:ln w="19050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211195" y="956436"/>
            <a:ext cx="3433445" cy="991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6385">
              <a:lnSpc>
                <a:spcPct val="100000"/>
              </a:lnSpc>
            </a:pPr>
            <a:r>
              <a:rPr sz="2400" b="1" dirty="0">
                <a:solidFill>
                  <a:srgbClr val="F79546"/>
                </a:solidFill>
                <a:latin typeface="Calibri"/>
                <a:cs typeface="Calibri"/>
              </a:rPr>
              <a:t>S</a:t>
            </a:r>
            <a:r>
              <a:rPr sz="800" spc="-5" dirty="0">
                <a:solidFill>
                  <a:srgbClr val="F79546"/>
                </a:solidFill>
                <a:latin typeface="Calibri"/>
                <a:cs typeface="Calibri"/>
              </a:rPr>
              <a:t>ou</a:t>
            </a:r>
            <a:r>
              <a:rPr sz="800" spc="-10" dirty="0">
                <a:solidFill>
                  <a:srgbClr val="F79546"/>
                </a:solidFill>
                <a:latin typeface="Calibri"/>
                <a:cs typeface="Calibri"/>
              </a:rPr>
              <a:t>r</a:t>
            </a:r>
            <a:r>
              <a:rPr sz="800" spc="-5" dirty="0">
                <a:solidFill>
                  <a:srgbClr val="F79546"/>
                </a:solidFill>
                <a:latin typeface="Calibri"/>
                <a:cs typeface="Calibri"/>
              </a:rPr>
              <a:t>c</a:t>
            </a:r>
            <a:r>
              <a:rPr sz="800" dirty="0">
                <a:solidFill>
                  <a:srgbClr val="F79546"/>
                </a:solidFill>
                <a:latin typeface="Calibri"/>
                <a:cs typeface="Calibri"/>
              </a:rPr>
              <a:t>e</a:t>
            </a:r>
            <a:endParaRPr sz="800">
              <a:latin typeface="Calibri"/>
              <a:cs typeface="Calibri"/>
            </a:endParaRPr>
          </a:p>
          <a:p>
            <a:pPr marL="12700">
              <a:lnSpc>
                <a:spcPts val="1660"/>
              </a:lnSpc>
              <a:spcBef>
                <a:spcPts val="20"/>
              </a:spcBef>
            </a:pPr>
            <a:r>
              <a:rPr sz="1600" spc="-10" dirty="0">
                <a:latin typeface="Calibri"/>
                <a:cs typeface="Calibri"/>
              </a:rPr>
              <a:t>&gt;&gt;&gt; </a:t>
            </a:r>
            <a:r>
              <a:rPr sz="1600" spc="-5" dirty="0">
                <a:latin typeface="Calibri"/>
                <a:cs typeface="Calibri"/>
              </a:rPr>
              <a:t>p =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quotesdf[:2]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ts val="1400"/>
              </a:lnSpc>
            </a:pPr>
            <a:r>
              <a:rPr sz="1600" spc="-10" dirty="0">
                <a:latin typeface="Calibri"/>
                <a:cs typeface="Calibri"/>
              </a:rPr>
              <a:t>&gt;&gt;&gt;</a:t>
            </a:r>
            <a:r>
              <a:rPr sz="1600" spc="-7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p</a:t>
            </a:r>
            <a:endParaRPr sz="1600">
              <a:latin typeface="Calibri"/>
              <a:cs typeface="Calibri"/>
            </a:endParaRPr>
          </a:p>
          <a:p>
            <a:pPr marL="1486535">
              <a:lnSpc>
                <a:spcPts val="1655"/>
              </a:lnSpc>
              <a:tabLst>
                <a:tab pos="2045970" algn="l"/>
                <a:tab pos="3064510" algn="l"/>
              </a:tabLst>
            </a:pPr>
            <a:r>
              <a:rPr sz="1600" spc="-5" dirty="0">
                <a:solidFill>
                  <a:srgbClr val="006FC0"/>
                </a:solidFill>
                <a:latin typeface="Calibri"/>
                <a:cs typeface="Calibri"/>
              </a:rPr>
              <a:t>open	close	</a:t>
            </a:r>
            <a:r>
              <a:rPr sz="1600" spc="-10" dirty="0">
                <a:solidFill>
                  <a:srgbClr val="006FC0"/>
                </a:solidFill>
                <a:latin typeface="Calibri"/>
                <a:cs typeface="Calibri"/>
              </a:rPr>
              <a:t>high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67537" y="1025144"/>
            <a:ext cx="2592705" cy="2473325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811530" marR="172085">
              <a:lnSpc>
                <a:spcPct val="120000"/>
              </a:lnSpc>
              <a:spcBef>
                <a:spcPts val="500"/>
              </a:spcBef>
            </a:pPr>
            <a:r>
              <a:rPr sz="1800" spc="-5" dirty="0">
                <a:solidFill>
                  <a:srgbClr val="F79546"/>
                </a:solidFill>
                <a:latin typeface="Microsoft YaHei"/>
                <a:cs typeface="Microsoft YaHei"/>
              </a:rPr>
              <a:t>把美国运通公司  </a:t>
            </a:r>
            <a:r>
              <a:rPr sz="1800" dirty="0">
                <a:solidFill>
                  <a:srgbClr val="F79546"/>
                </a:solidFill>
                <a:latin typeface="Microsoft YaHei"/>
                <a:cs typeface="Microsoft YaHei"/>
              </a:rPr>
              <a:t>2014年1月1日  至2014年1月5  </a:t>
            </a:r>
            <a:r>
              <a:rPr sz="1800" spc="-5" dirty="0">
                <a:solidFill>
                  <a:srgbClr val="F79546"/>
                </a:solidFill>
                <a:latin typeface="Microsoft YaHei"/>
                <a:cs typeface="Microsoft YaHei"/>
              </a:rPr>
              <a:t>日间的股票交易  </a:t>
            </a:r>
            <a:r>
              <a:rPr sz="1800" dirty="0">
                <a:solidFill>
                  <a:srgbClr val="F79546"/>
                </a:solidFill>
                <a:latin typeface="Microsoft YaHei"/>
                <a:cs typeface="Microsoft YaHei"/>
              </a:rPr>
              <a:t>信息合并到近一  年中前两天的股  </a:t>
            </a:r>
            <a:r>
              <a:rPr sz="1800" spc="-5" dirty="0">
                <a:solidFill>
                  <a:srgbClr val="F79546"/>
                </a:solidFill>
                <a:latin typeface="Microsoft YaHei"/>
                <a:cs typeface="Microsoft YaHei"/>
              </a:rPr>
              <a:t>票信息中？</a:t>
            </a:r>
            <a:endParaRPr sz="1800">
              <a:latin typeface="Microsoft YaHei"/>
              <a:cs typeface="Microsoft YaHe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0" y="711708"/>
            <a:ext cx="2333244" cy="2247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9086955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7537" y="969644"/>
            <a:ext cx="2088514" cy="1768475"/>
          </a:xfrm>
          <a:custGeom>
            <a:avLst/>
            <a:gdLst/>
            <a:ahLst/>
            <a:cxnLst/>
            <a:rect l="l" t="t" r="r" b="b"/>
            <a:pathLst>
              <a:path w="2088514" h="1768475">
                <a:moveTo>
                  <a:pt x="0" y="1767966"/>
                </a:moveTo>
                <a:lnTo>
                  <a:pt x="2088261" y="1767966"/>
                </a:lnTo>
                <a:lnTo>
                  <a:pt x="2088261" y="0"/>
                </a:lnTo>
                <a:lnTo>
                  <a:pt x="0" y="0"/>
                </a:lnTo>
                <a:lnTo>
                  <a:pt x="0" y="1767966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11045">
              <a:lnSpc>
                <a:spcPct val="100000"/>
              </a:lnSpc>
            </a:pPr>
            <a:r>
              <a:rPr spc="-10" dirty="0"/>
              <a:t>Concat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67537" y="969644"/>
            <a:ext cx="2101215" cy="176847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811530">
              <a:lnSpc>
                <a:spcPct val="120100"/>
              </a:lnSpc>
              <a:spcBef>
                <a:spcPts val="180"/>
              </a:spcBef>
            </a:pPr>
            <a:r>
              <a:rPr sz="1800" dirty="0">
                <a:solidFill>
                  <a:srgbClr val="F79546"/>
                </a:solidFill>
                <a:latin typeface="Microsoft YaHei"/>
                <a:cs typeface="Microsoft YaHei"/>
              </a:rPr>
              <a:t>将美国运通  公司近一年  股票数据中  的前5个和  </a:t>
            </a:r>
            <a:r>
              <a:rPr sz="1800" spc="-5" dirty="0">
                <a:solidFill>
                  <a:srgbClr val="F79546"/>
                </a:solidFill>
                <a:latin typeface="Microsoft YaHei"/>
                <a:cs typeface="Microsoft YaHei"/>
              </a:rPr>
              <a:t>后5个合并。</a:t>
            </a:r>
            <a:endParaRPr sz="1800">
              <a:latin typeface="Microsoft YaHei"/>
              <a:cs typeface="Microsoft YaHe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640080"/>
            <a:ext cx="2333244" cy="2247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627757" y="987552"/>
            <a:ext cx="6409055" cy="3744595"/>
          </a:xfrm>
          <a:custGeom>
            <a:avLst/>
            <a:gdLst/>
            <a:ahLst/>
            <a:cxnLst/>
            <a:rect l="l" t="t" r="r" b="b"/>
            <a:pathLst>
              <a:path w="6409055" h="3744595">
                <a:moveTo>
                  <a:pt x="0" y="0"/>
                </a:moveTo>
                <a:lnTo>
                  <a:pt x="0" y="3744442"/>
                </a:lnTo>
                <a:lnTo>
                  <a:pt x="6408801" y="3744442"/>
                </a:lnTo>
              </a:path>
            </a:pathLst>
          </a:custGeom>
          <a:ln w="9525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331970" y="2010029"/>
            <a:ext cx="4570095" cy="283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692910" algn="l"/>
                <a:tab pos="2756535" algn="l"/>
                <a:tab pos="3269615" algn="l"/>
              </a:tabLst>
            </a:pPr>
            <a:r>
              <a:rPr sz="1700" dirty="0">
                <a:solidFill>
                  <a:srgbClr val="006FC0"/>
                </a:solidFill>
                <a:latin typeface="Calibri"/>
                <a:cs typeface="Calibri"/>
              </a:rPr>
              <a:t>open</a:t>
            </a:r>
            <a:r>
              <a:rPr sz="1700" spc="37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006FC0"/>
                </a:solidFill>
                <a:latin typeface="Calibri"/>
                <a:cs typeface="Calibri"/>
              </a:rPr>
              <a:t>close	high	</a:t>
            </a:r>
            <a:r>
              <a:rPr sz="1700" spc="-5" dirty="0">
                <a:solidFill>
                  <a:srgbClr val="006FC0"/>
                </a:solidFill>
                <a:latin typeface="Calibri"/>
                <a:cs typeface="Calibri"/>
              </a:rPr>
              <a:t>low	volume</a:t>
            </a:r>
            <a:r>
              <a:rPr sz="1700" spc="-9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006FC0"/>
                </a:solidFill>
                <a:latin typeface="Calibri"/>
                <a:cs typeface="Calibri"/>
              </a:rPr>
              <a:t>month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707004" y="2212720"/>
            <a:ext cx="5577840" cy="283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00" spc="-5" dirty="0">
                <a:solidFill>
                  <a:srgbClr val="006FC0"/>
                </a:solidFill>
                <a:latin typeface="Calibri"/>
                <a:cs typeface="Calibri"/>
              </a:rPr>
              <a:t>2013-11-18  </a:t>
            </a:r>
            <a:r>
              <a:rPr sz="1700" dirty="0">
                <a:solidFill>
                  <a:srgbClr val="006FC0"/>
                </a:solidFill>
                <a:latin typeface="Calibri"/>
                <a:cs typeface="Calibri"/>
              </a:rPr>
              <a:t>81.954487  81.45  82.083082  81.271946</a:t>
            </a:r>
            <a:r>
              <a:rPr sz="1700" spc="37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006FC0"/>
                </a:solidFill>
                <a:latin typeface="Calibri"/>
                <a:cs typeface="Calibri"/>
              </a:rPr>
              <a:t>3104800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653018" y="2212720"/>
            <a:ext cx="245110" cy="283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00" dirty="0">
                <a:solidFill>
                  <a:srgbClr val="006FC0"/>
                </a:solidFill>
                <a:latin typeface="Calibri"/>
                <a:cs typeface="Calibri"/>
              </a:rPr>
              <a:t>11</a:t>
            </a:r>
            <a:endParaRPr sz="1700">
              <a:latin typeface="Calibri"/>
              <a:cs typeface="Calibri"/>
            </a:endParaRPr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2697479" y="2469159"/>
          <a:ext cx="6209917" cy="1641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80734"/>
                <a:gridCol w="1030309"/>
                <a:gridCol w="590439"/>
                <a:gridCol w="1028941"/>
                <a:gridCol w="1028370"/>
                <a:gridCol w="1012910"/>
                <a:gridCol w="438214"/>
              </a:tblGrid>
              <a:tr h="210578">
                <a:tc>
                  <a:txBody>
                    <a:bodyPr/>
                    <a:lstStyle/>
                    <a:p>
                      <a:pPr marR="19050" algn="ctr">
                        <a:lnSpc>
                          <a:spcPts val="1620"/>
                        </a:lnSpc>
                      </a:pPr>
                      <a:r>
                        <a:rPr sz="1700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2013-11-19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620"/>
                        </a:lnSpc>
                      </a:pPr>
                      <a:r>
                        <a:rPr sz="17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81.490863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</a:pPr>
                      <a:r>
                        <a:rPr sz="17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81.57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620"/>
                        </a:lnSpc>
                      </a:pPr>
                      <a:r>
                        <a:rPr sz="17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81.985467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620"/>
                        </a:lnSpc>
                      </a:pPr>
                      <a:r>
                        <a:rPr sz="17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81.382051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620"/>
                        </a:lnSpc>
                      </a:pPr>
                      <a:r>
                        <a:rPr sz="17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2775000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604" algn="r">
                        <a:lnSpc>
                          <a:spcPts val="1620"/>
                        </a:lnSpc>
                      </a:pPr>
                      <a:r>
                        <a:rPr sz="1700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11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203415">
                <a:tc>
                  <a:txBody>
                    <a:bodyPr/>
                    <a:lstStyle/>
                    <a:p>
                      <a:pPr marR="19685" algn="ctr">
                        <a:lnSpc>
                          <a:spcPts val="1570"/>
                        </a:lnSpc>
                      </a:pPr>
                      <a:r>
                        <a:rPr sz="1700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2013-11-20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570"/>
                        </a:lnSpc>
                      </a:pPr>
                      <a:r>
                        <a:rPr sz="17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82.062317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</a:pPr>
                      <a:r>
                        <a:rPr sz="17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81.36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</a:pPr>
                      <a:r>
                        <a:rPr sz="17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82.517340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6990">
                        <a:lnSpc>
                          <a:spcPts val="1570"/>
                        </a:lnSpc>
                      </a:pPr>
                      <a:r>
                        <a:rPr sz="17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81.073138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6990">
                        <a:lnSpc>
                          <a:spcPts val="1570"/>
                        </a:lnSpc>
                      </a:pPr>
                      <a:r>
                        <a:rPr sz="17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3510500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604" algn="r">
                        <a:lnSpc>
                          <a:spcPts val="1570"/>
                        </a:lnSpc>
                      </a:pPr>
                      <a:r>
                        <a:rPr sz="17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11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202692">
                <a:tc>
                  <a:txBody>
                    <a:bodyPr/>
                    <a:lstStyle/>
                    <a:p>
                      <a:pPr marR="19685" algn="ctr">
                        <a:lnSpc>
                          <a:spcPts val="1565"/>
                        </a:lnSpc>
                      </a:pPr>
                      <a:r>
                        <a:rPr sz="1700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2013-11-21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565"/>
                        </a:lnSpc>
                      </a:pPr>
                      <a:r>
                        <a:rPr sz="17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81.744151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65"/>
                        </a:lnSpc>
                      </a:pPr>
                      <a:r>
                        <a:rPr sz="17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83.05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65"/>
                        </a:lnSpc>
                      </a:pPr>
                      <a:r>
                        <a:rPr sz="17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83.099464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6990">
                        <a:lnSpc>
                          <a:spcPts val="1565"/>
                        </a:lnSpc>
                      </a:pPr>
                      <a:r>
                        <a:rPr sz="17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81.684795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6990">
                        <a:lnSpc>
                          <a:spcPts val="1565"/>
                        </a:lnSpc>
                      </a:pPr>
                      <a:r>
                        <a:rPr sz="17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4355200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604" algn="r">
                        <a:lnSpc>
                          <a:spcPts val="1565"/>
                        </a:lnSpc>
                      </a:pPr>
                      <a:r>
                        <a:rPr sz="17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11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203454">
                <a:tc>
                  <a:txBody>
                    <a:bodyPr/>
                    <a:lstStyle/>
                    <a:p>
                      <a:pPr marR="19685" algn="ctr">
                        <a:lnSpc>
                          <a:spcPts val="1565"/>
                        </a:lnSpc>
                      </a:pPr>
                      <a:r>
                        <a:rPr sz="1700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2013-11-22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565"/>
                        </a:lnSpc>
                      </a:pPr>
                      <a:r>
                        <a:rPr sz="17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83.019249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65"/>
                        </a:lnSpc>
                      </a:pPr>
                      <a:r>
                        <a:rPr sz="17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82.95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65"/>
                        </a:lnSpc>
                      </a:pPr>
                      <a:r>
                        <a:rPr sz="17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83.029141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6990">
                        <a:lnSpc>
                          <a:spcPts val="1565"/>
                        </a:lnSpc>
                      </a:pPr>
                      <a:r>
                        <a:rPr sz="17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82.475152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6990">
                        <a:lnSpc>
                          <a:spcPts val="1565"/>
                        </a:lnSpc>
                      </a:pPr>
                      <a:r>
                        <a:rPr sz="17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2690300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604" algn="r">
                        <a:lnSpc>
                          <a:spcPts val="1565"/>
                        </a:lnSpc>
                      </a:pPr>
                      <a:r>
                        <a:rPr sz="17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11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203466">
                <a:tc>
                  <a:txBody>
                    <a:bodyPr/>
                    <a:lstStyle/>
                    <a:p>
                      <a:pPr marR="19685" algn="ctr">
                        <a:lnSpc>
                          <a:spcPts val="1570"/>
                        </a:lnSpc>
                      </a:pPr>
                      <a:r>
                        <a:rPr sz="1700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2014-11-11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570"/>
                        </a:lnSpc>
                      </a:pPr>
                      <a:r>
                        <a:rPr sz="17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92.280000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</a:pPr>
                      <a:r>
                        <a:rPr sz="17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91.74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570"/>
                        </a:lnSpc>
                      </a:pPr>
                      <a:r>
                        <a:rPr sz="17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92.590000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570"/>
                        </a:lnSpc>
                      </a:pPr>
                      <a:r>
                        <a:rPr sz="17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91.490000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570"/>
                        </a:lnSpc>
                      </a:pPr>
                      <a:r>
                        <a:rPr sz="17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2719800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604" algn="r">
                        <a:lnSpc>
                          <a:spcPts val="1570"/>
                        </a:lnSpc>
                      </a:pPr>
                      <a:r>
                        <a:rPr sz="17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11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202971">
                <a:tc>
                  <a:txBody>
                    <a:bodyPr/>
                    <a:lstStyle/>
                    <a:p>
                      <a:pPr marR="19050" algn="ctr">
                        <a:lnSpc>
                          <a:spcPts val="1565"/>
                        </a:lnSpc>
                      </a:pPr>
                      <a:r>
                        <a:rPr sz="1700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2014-11-12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565"/>
                        </a:lnSpc>
                      </a:pPr>
                      <a:r>
                        <a:rPr sz="17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91.160000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65"/>
                        </a:lnSpc>
                      </a:pPr>
                      <a:r>
                        <a:rPr sz="17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91.55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565"/>
                        </a:lnSpc>
                      </a:pPr>
                      <a:r>
                        <a:rPr sz="17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91.670000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565"/>
                        </a:lnSpc>
                      </a:pPr>
                      <a:r>
                        <a:rPr sz="17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91.100000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565"/>
                        </a:lnSpc>
                      </a:pPr>
                      <a:r>
                        <a:rPr sz="17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3825200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604" algn="r">
                        <a:lnSpc>
                          <a:spcPts val="1565"/>
                        </a:lnSpc>
                      </a:pPr>
                      <a:r>
                        <a:rPr sz="1700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11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203415">
                <a:tc>
                  <a:txBody>
                    <a:bodyPr/>
                    <a:lstStyle/>
                    <a:p>
                      <a:pPr marR="19685" algn="ctr">
                        <a:lnSpc>
                          <a:spcPts val="1565"/>
                        </a:lnSpc>
                      </a:pPr>
                      <a:r>
                        <a:rPr sz="1700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2014-11-13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565"/>
                        </a:lnSpc>
                      </a:pPr>
                      <a:r>
                        <a:rPr sz="17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91.700000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65"/>
                        </a:lnSpc>
                      </a:pPr>
                      <a:r>
                        <a:rPr sz="17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91.07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65"/>
                        </a:lnSpc>
                      </a:pPr>
                      <a:r>
                        <a:rPr sz="17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91.700000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6990">
                        <a:lnSpc>
                          <a:spcPts val="1565"/>
                        </a:lnSpc>
                      </a:pPr>
                      <a:r>
                        <a:rPr sz="17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90.940000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6990">
                        <a:lnSpc>
                          <a:spcPts val="1565"/>
                        </a:lnSpc>
                      </a:pPr>
                      <a:r>
                        <a:rPr sz="17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3637900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604" algn="r">
                        <a:lnSpc>
                          <a:spcPts val="1565"/>
                        </a:lnSpc>
                      </a:pPr>
                      <a:r>
                        <a:rPr sz="17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11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210312">
                <a:tc>
                  <a:txBody>
                    <a:bodyPr/>
                    <a:lstStyle/>
                    <a:p>
                      <a:pPr marR="19685" algn="ctr">
                        <a:lnSpc>
                          <a:spcPts val="1570"/>
                        </a:lnSpc>
                      </a:pPr>
                      <a:r>
                        <a:rPr sz="1700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2014-11-14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570"/>
                        </a:lnSpc>
                      </a:pPr>
                      <a:r>
                        <a:rPr sz="17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91.070000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</a:pPr>
                      <a:r>
                        <a:rPr sz="17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90.67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</a:pPr>
                      <a:r>
                        <a:rPr sz="17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91.240000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6990">
                        <a:lnSpc>
                          <a:spcPts val="1570"/>
                        </a:lnSpc>
                      </a:pPr>
                      <a:r>
                        <a:rPr sz="17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90.350000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6990">
                        <a:lnSpc>
                          <a:spcPts val="1570"/>
                        </a:lnSpc>
                      </a:pPr>
                      <a:r>
                        <a:rPr sz="17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2361600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604" algn="r">
                        <a:lnSpc>
                          <a:spcPts val="1570"/>
                        </a:lnSpc>
                      </a:pPr>
                      <a:r>
                        <a:rPr sz="17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11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11" name="object 11"/>
          <p:cNvSpPr txBox="1"/>
          <p:nvPr/>
        </p:nvSpPr>
        <p:spPr>
          <a:xfrm>
            <a:off x="8653018" y="4042155"/>
            <a:ext cx="245110" cy="283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00" dirty="0">
                <a:solidFill>
                  <a:srgbClr val="006FC0"/>
                </a:solidFill>
                <a:latin typeface="Calibri"/>
                <a:cs typeface="Calibri"/>
              </a:rPr>
              <a:t>11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707004" y="4042155"/>
            <a:ext cx="5577840" cy="485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20"/>
              </a:lnSpc>
            </a:pPr>
            <a:r>
              <a:rPr sz="1700" spc="-5" dirty="0">
                <a:solidFill>
                  <a:srgbClr val="006FC0"/>
                </a:solidFill>
                <a:latin typeface="Calibri"/>
                <a:cs typeface="Calibri"/>
              </a:rPr>
              <a:t>2014-11-17  </a:t>
            </a:r>
            <a:r>
              <a:rPr sz="1700" dirty="0">
                <a:solidFill>
                  <a:srgbClr val="006FC0"/>
                </a:solidFill>
                <a:latin typeface="Calibri"/>
                <a:cs typeface="Calibri"/>
              </a:rPr>
              <a:t>90.240000  90.13  90.260000  89.650000</a:t>
            </a:r>
            <a:r>
              <a:rPr sz="1700" spc="37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006FC0"/>
                </a:solidFill>
                <a:latin typeface="Calibri"/>
                <a:cs typeface="Calibri"/>
              </a:rPr>
              <a:t>2620500</a:t>
            </a:r>
            <a:endParaRPr sz="1700">
              <a:latin typeface="Calibri"/>
              <a:cs typeface="Calibri"/>
            </a:endParaRPr>
          </a:p>
          <a:p>
            <a:pPr marL="12700">
              <a:lnSpc>
                <a:spcPts val="1820"/>
              </a:lnSpc>
            </a:pPr>
            <a:r>
              <a:rPr sz="1700" dirty="0">
                <a:solidFill>
                  <a:srgbClr val="006FC0"/>
                </a:solidFill>
                <a:latin typeface="Calibri"/>
                <a:cs typeface="Calibri"/>
              </a:rPr>
              <a:t>[20 </a:t>
            </a:r>
            <a:r>
              <a:rPr sz="1700" spc="-10" dirty="0">
                <a:solidFill>
                  <a:srgbClr val="006FC0"/>
                </a:solidFill>
                <a:latin typeface="Calibri"/>
                <a:cs typeface="Calibri"/>
              </a:rPr>
              <a:t>rows </a:t>
            </a:r>
            <a:r>
              <a:rPr sz="1700" dirty="0">
                <a:solidFill>
                  <a:srgbClr val="006FC0"/>
                </a:solidFill>
                <a:latin typeface="Calibri"/>
                <a:cs typeface="Calibri"/>
              </a:rPr>
              <a:t>x 6</a:t>
            </a:r>
            <a:r>
              <a:rPr sz="1700" spc="-7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006FC0"/>
                </a:solidFill>
                <a:latin typeface="Calibri"/>
                <a:cs typeface="Calibri"/>
              </a:rPr>
              <a:t>columns]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782235" y="987878"/>
            <a:ext cx="772160" cy="425450"/>
          </a:xfrm>
          <a:custGeom>
            <a:avLst/>
            <a:gdLst/>
            <a:ahLst/>
            <a:cxnLst/>
            <a:rect l="l" t="t" r="r" b="b"/>
            <a:pathLst>
              <a:path w="772160" h="425450">
                <a:moveTo>
                  <a:pt x="225123" y="424996"/>
                </a:moveTo>
                <a:lnTo>
                  <a:pt x="196294" y="353241"/>
                </a:lnTo>
                <a:lnTo>
                  <a:pt x="138922" y="333927"/>
                </a:lnTo>
                <a:lnTo>
                  <a:pt x="90861" y="310590"/>
                </a:lnTo>
                <a:lnTo>
                  <a:pt x="52526" y="283960"/>
                </a:lnTo>
                <a:lnTo>
                  <a:pt x="24328" y="254765"/>
                </a:lnTo>
                <a:lnTo>
                  <a:pt x="6682" y="223733"/>
                </a:lnTo>
                <a:lnTo>
                  <a:pt x="0" y="191593"/>
                </a:lnTo>
                <a:lnTo>
                  <a:pt x="4694" y="159074"/>
                </a:lnTo>
                <a:lnTo>
                  <a:pt x="49863" y="95812"/>
                </a:lnTo>
                <a:lnTo>
                  <a:pt x="81511" y="72489"/>
                </a:lnTo>
                <a:lnTo>
                  <a:pt x="118832" y="52192"/>
                </a:lnTo>
                <a:lnTo>
                  <a:pt x="161010" y="35034"/>
                </a:lnTo>
                <a:lnTo>
                  <a:pt x="207233" y="21124"/>
                </a:lnTo>
                <a:lnTo>
                  <a:pt x="256685" y="10574"/>
                </a:lnTo>
                <a:lnTo>
                  <a:pt x="308554" y="3496"/>
                </a:lnTo>
                <a:lnTo>
                  <a:pt x="362025" y="0"/>
                </a:lnTo>
                <a:lnTo>
                  <a:pt x="416283" y="196"/>
                </a:lnTo>
                <a:lnTo>
                  <a:pt x="470515" y="4197"/>
                </a:lnTo>
                <a:lnTo>
                  <a:pt x="523906" y="12114"/>
                </a:lnTo>
                <a:lnTo>
                  <a:pt x="575643" y="24057"/>
                </a:lnTo>
                <a:lnTo>
                  <a:pt x="633021" y="43409"/>
                </a:lnTo>
                <a:lnTo>
                  <a:pt x="681093" y="66775"/>
                </a:lnTo>
                <a:lnTo>
                  <a:pt x="719445" y="93427"/>
                </a:lnTo>
                <a:lnTo>
                  <a:pt x="747662" y="122638"/>
                </a:lnTo>
                <a:lnTo>
                  <a:pt x="772033" y="185827"/>
                </a:lnTo>
                <a:lnTo>
                  <a:pt x="767355" y="218349"/>
                </a:lnTo>
                <a:lnTo>
                  <a:pt x="722201" y="281613"/>
                </a:lnTo>
                <a:lnTo>
                  <a:pt x="689803" y="305337"/>
                </a:lnTo>
                <a:lnTo>
                  <a:pt x="651177" y="326077"/>
                </a:lnTo>
                <a:lnTo>
                  <a:pt x="607169" y="343623"/>
                </a:lnTo>
                <a:lnTo>
                  <a:pt x="558625" y="357765"/>
                </a:lnTo>
                <a:lnTo>
                  <a:pt x="506391" y="368294"/>
                </a:lnTo>
                <a:lnTo>
                  <a:pt x="451310" y="374999"/>
                </a:lnTo>
                <a:lnTo>
                  <a:pt x="394230" y="377672"/>
                </a:lnTo>
                <a:lnTo>
                  <a:pt x="335994" y="376101"/>
                </a:lnTo>
                <a:lnTo>
                  <a:pt x="225123" y="424996"/>
                </a:lnTo>
                <a:close/>
              </a:path>
            </a:pathLst>
          </a:custGeom>
          <a:ln w="19050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707004" y="974090"/>
            <a:ext cx="4400550" cy="1114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1145">
              <a:lnSpc>
                <a:spcPct val="100000"/>
              </a:lnSpc>
            </a:pPr>
            <a:r>
              <a:rPr sz="2400" b="1" spc="5" dirty="0">
                <a:solidFill>
                  <a:srgbClr val="F79546"/>
                </a:solidFill>
                <a:latin typeface="Calibri"/>
                <a:cs typeface="Calibri"/>
              </a:rPr>
              <a:t>S</a:t>
            </a:r>
            <a:r>
              <a:rPr sz="800" spc="-5" dirty="0">
                <a:solidFill>
                  <a:srgbClr val="F79546"/>
                </a:solidFill>
                <a:latin typeface="Calibri"/>
                <a:cs typeface="Calibri"/>
              </a:rPr>
              <a:t>ou</a:t>
            </a:r>
            <a:r>
              <a:rPr sz="800" spc="-10" dirty="0">
                <a:solidFill>
                  <a:srgbClr val="F79546"/>
                </a:solidFill>
                <a:latin typeface="Calibri"/>
                <a:cs typeface="Calibri"/>
              </a:rPr>
              <a:t>r</a:t>
            </a:r>
            <a:r>
              <a:rPr sz="800" spc="-5" dirty="0">
                <a:solidFill>
                  <a:srgbClr val="F79546"/>
                </a:solidFill>
                <a:latin typeface="Calibri"/>
                <a:cs typeface="Calibri"/>
              </a:rPr>
              <a:t>c</a:t>
            </a:r>
            <a:r>
              <a:rPr sz="800" dirty="0">
                <a:solidFill>
                  <a:srgbClr val="F79546"/>
                </a:solidFill>
                <a:latin typeface="Calibri"/>
                <a:cs typeface="Calibri"/>
              </a:rPr>
              <a:t>e</a:t>
            </a:r>
            <a:endParaRPr sz="800">
              <a:latin typeface="Calibri"/>
              <a:cs typeface="Calibri"/>
            </a:endParaRPr>
          </a:p>
          <a:p>
            <a:pPr marL="12700">
              <a:lnSpc>
                <a:spcPts val="1820"/>
              </a:lnSpc>
              <a:spcBef>
                <a:spcPts val="2070"/>
              </a:spcBef>
            </a:pPr>
            <a:r>
              <a:rPr sz="1700" dirty="0">
                <a:latin typeface="Calibri"/>
                <a:cs typeface="Calibri"/>
              </a:rPr>
              <a:t>&gt;&gt;&gt; pieces = [tempdf[:5], </a:t>
            </a:r>
            <a:r>
              <a:rPr sz="1700" spc="-5" dirty="0">
                <a:latin typeface="Calibri"/>
                <a:cs typeface="Calibri"/>
              </a:rPr>
              <a:t>tempdf[</a:t>
            </a:r>
            <a:r>
              <a:rPr sz="1700" spc="-5" dirty="0">
                <a:solidFill>
                  <a:srgbClr val="6F2F9F"/>
                </a:solidFill>
                <a:latin typeface="Calibri"/>
                <a:cs typeface="Calibri"/>
              </a:rPr>
              <a:t>len</a:t>
            </a:r>
            <a:r>
              <a:rPr sz="1700" spc="-5" dirty="0">
                <a:latin typeface="Calibri"/>
                <a:cs typeface="Calibri"/>
              </a:rPr>
              <a:t>(tempdf)-5:]]</a:t>
            </a:r>
            <a:endParaRPr sz="1700">
              <a:latin typeface="Calibri"/>
              <a:cs typeface="Calibri"/>
            </a:endParaRPr>
          </a:p>
          <a:p>
            <a:pPr marL="12700">
              <a:lnSpc>
                <a:spcPts val="1820"/>
              </a:lnSpc>
            </a:pPr>
            <a:r>
              <a:rPr sz="1700" dirty="0">
                <a:latin typeface="Calibri"/>
                <a:cs typeface="Calibri"/>
              </a:rPr>
              <a:t>&gt;&gt;&gt;</a:t>
            </a:r>
            <a:r>
              <a:rPr sz="1700" spc="-6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pd.concat(pieces)</a:t>
            </a:r>
            <a:endParaRPr sz="17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1218987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7537" y="1041539"/>
            <a:ext cx="2808605" cy="1152525"/>
          </a:xfrm>
          <a:custGeom>
            <a:avLst/>
            <a:gdLst/>
            <a:ahLst/>
            <a:cxnLst/>
            <a:rect l="l" t="t" r="r" b="b"/>
            <a:pathLst>
              <a:path w="2808604" h="1152525">
                <a:moveTo>
                  <a:pt x="0" y="1152131"/>
                </a:moveTo>
                <a:lnTo>
                  <a:pt x="2808351" y="1152131"/>
                </a:lnTo>
                <a:lnTo>
                  <a:pt x="2808351" y="0"/>
                </a:lnTo>
                <a:lnTo>
                  <a:pt x="0" y="0"/>
                </a:lnTo>
                <a:lnTo>
                  <a:pt x="0" y="1152131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11045">
              <a:lnSpc>
                <a:spcPct val="100000"/>
              </a:lnSpc>
            </a:pPr>
            <a:r>
              <a:rPr spc="-10" dirty="0"/>
              <a:t>Concat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67537" y="1041539"/>
            <a:ext cx="2808605" cy="1152525"/>
          </a:xfrm>
          <a:prstGeom prst="rect">
            <a:avLst/>
          </a:prstGeom>
        </p:spPr>
        <p:txBody>
          <a:bodyPr vert="horz" wrap="square" lIns="0" tIns="143510" rIns="0" bIns="0" rtlCol="0">
            <a:spAutoFit/>
          </a:bodyPr>
          <a:lstStyle/>
          <a:p>
            <a:pPr marL="811530" marR="160020">
              <a:lnSpc>
                <a:spcPct val="120100"/>
              </a:lnSpc>
              <a:spcBef>
                <a:spcPts val="1130"/>
              </a:spcBef>
            </a:pPr>
            <a:r>
              <a:rPr sz="1800" dirty="0">
                <a:solidFill>
                  <a:srgbClr val="F79546"/>
                </a:solidFill>
                <a:latin typeface="Microsoft YaHei"/>
                <a:cs typeface="Microsoft YaHei"/>
              </a:rPr>
              <a:t>两个不同逻辑结构  的对象能否连接？</a:t>
            </a:r>
            <a:endParaRPr sz="1800">
              <a:latin typeface="Microsoft YaHei"/>
              <a:cs typeface="Microsoft YaHe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711708"/>
            <a:ext cx="2333244" cy="2247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419855" y="1059561"/>
            <a:ext cx="5544820" cy="3354070"/>
          </a:xfrm>
          <a:custGeom>
            <a:avLst/>
            <a:gdLst/>
            <a:ahLst/>
            <a:cxnLst/>
            <a:rect l="l" t="t" r="r" b="b"/>
            <a:pathLst>
              <a:path w="5544820" h="3354070">
                <a:moveTo>
                  <a:pt x="0" y="0"/>
                </a:moveTo>
                <a:lnTo>
                  <a:pt x="0" y="3353536"/>
                </a:lnTo>
                <a:lnTo>
                  <a:pt x="5544693" y="3353536"/>
                </a:lnTo>
              </a:path>
            </a:pathLst>
          </a:custGeom>
          <a:ln w="9525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3489705" y="2272157"/>
          <a:ext cx="5129868" cy="178096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1162"/>
                <a:gridCol w="554139"/>
                <a:gridCol w="966047"/>
                <a:gridCol w="992191"/>
                <a:gridCol w="677267"/>
                <a:gridCol w="966064"/>
                <a:gridCol w="802998"/>
              </a:tblGrid>
              <a:tr h="239014">
                <a:tc>
                  <a:txBody>
                    <a:bodyPr/>
                    <a:lstStyle/>
                    <a:p>
                      <a:endParaRPr sz="1800">
                        <a:latin typeface="Microsoft YaHei"/>
                        <a:cs typeface="Microsoft YaHe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305" algn="ctr">
                        <a:lnSpc>
                          <a:spcPts val="1639"/>
                        </a:lnSpc>
                      </a:pPr>
                      <a:r>
                        <a:rPr sz="1600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close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6515" algn="r">
                        <a:lnSpc>
                          <a:spcPts val="1639"/>
                        </a:lnSpc>
                      </a:pPr>
                      <a:r>
                        <a:rPr sz="1600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h</a:t>
                      </a:r>
                      <a:r>
                        <a:rPr sz="1600" spc="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6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gh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2230" algn="r">
                        <a:lnSpc>
                          <a:spcPts val="1639"/>
                        </a:lnSpc>
                      </a:pPr>
                      <a:r>
                        <a:rPr sz="16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1600" spc="-1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6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w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0800" algn="r">
                        <a:lnSpc>
                          <a:spcPts val="1639"/>
                        </a:lnSpc>
                      </a:pPr>
                      <a:r>
                        <a:rPr sz="16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mo</a:t>
                      </a:r>
                      <a:r>
                        <a:rPr sz="1600" spc="-2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6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th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0170" algn="r">
                        <a:lnSpc>
                          <a:spcPts val="1639"/>
                        </a:lnSpc>
                      </a:pPr>
                      <a:r>
                        <a:rPr sz="1600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open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7470" algn="ctr">
                        <a:lnSpc>
                          <a:spcPts val="1639"/>
                        </a:lnSpc>
                      </a:pPr>
                      <a:r>
                        <a:rPr sz="16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volume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243852">
                <a:tc>
                  <a:txBody>
                    <a:bodyPr/>
                    <a:lstStyle/>
                    <a:p>
                      <a:pPr marL="22225">
                        <a:lnSpc>
                          <a:spcPts val="1680"/>
                        </a:lnSpc>
                      </a:pPr>
                      <a:r>
                        <a:rPr sz="16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</a:pPr>
                      <a:r>
                        <a:rPr sz="16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81.45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0640" algn="r">
                        <a:lnSpc>
                          <a:spcPts val="1680"/>
                        </a:lnSpc>
                      </a:pPr>
                      <a:r>
                        <a:rPr sz="1600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82</a:t>
                      </a:r>
                      <a:r>
                        <a:rPr sz="16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600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08308</a:t>
                      </a:r>
                      <a:r>
                        <a:rPr sz="16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5405" algn="r">
                        <a:lnSpc>
                          <a:spcPts val="1680"/>
                        </a:lnSpc>
                      </a:pPr>
                      <a:r>
                        <a:rPr sz="16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8</a:t>
                      </a:r>
                      <a:r>
                        <a:rPr sz="1600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sz="16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600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27194</a:t>
                      </a:r>
                      <a:r>
                        <a:rPr sz="16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6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ts val="1680"/>
                        </a:lnSpc>
                      </a:pPr>
                      <a:r>
                        <a:rPr sz="16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NaN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7150" algn="r">
                        <a:lnSpc>
                          <a:spcPts val="1680"/>
                        </a:lnSpc>
                      </a:pPr>
                      <a:r>
                        <a:rPr sz="1600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81</a:t>
                      </a:r>
                      <a:r>
                        <a:rPr sz="16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600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95448</a:t>
                      </a:r>
                      <a:r>
                        <a:rPr sz="16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7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ts val="1680"/>
                        </a:lnSpc>
                      </a:pPr>
                      <a:r>
                        <a:rPr sz="16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3104800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244119">
                <a:tc>
                  <a:txBody>
                    <a:bodyPr/>
                    <a:lstStyle/>
                    <a:p>
                      <a:pPr marL="22225">
                        <a:lnSpc>
                          <a:spcPts val="1680"/>
                        </a:lnSpc>
                      </a:pPr>
                      <a:r>
                        <a:rPr sz="16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</a:pPr>
                      <a:r>
                        <a:rPr sz="16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81.57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1275" algn="r">
                        <a:lnSpc>
                          <a:spcPts val="1680"/>
                        </a:lnSpc>
                      </a:pPr>
                      <a:r>
                        <a:rPr sz="16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81</a:t>
                      </a:r>
                      <a:r>
                        <a:rPr sz="16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6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98546</a:t>
                      </a:r>
                      <a:r>
                        <a:rPr sz="16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7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6675" algn="r">
                        <a:lnSpc>
                          <a:spcPts val="1680"/>
                        </a:lnSpc>
                      </a:pPr>
                      <a:r>
                        <a:rPr sz="16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81</a:t>
                      </a:r>
                      <a:r>
                        <a:rPr sz="16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6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38205</a:t>
                      </a:r>
                      <a:r>
                        <a:rPr sz="16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2069" algn="r">
                        <a:lnSpc>
                          <a:spcPts val="1680"/>
                        </a:lnSpc>
                      </a:pPr>
                      <a:r>
                        <a:rPr sz="16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NaN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7150" algn="r">
                        <a:lnSpc>
                          <a:spcPts val="1680"/>
                        </a:lnSpc>
                      </a:pPr>
                      <a:r>
                        <a:rPr sz="16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81</a:t>
                      </a:r>
                      <a:r>
                        <a:rPr sz="16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6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49086</a:t>
                      </a:r>
                      <a:r>
                        <a:rPr sz="16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3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0795" algn="ctr">
                        <a:lnSpc>
                          <a:spcPts val="1680"/>
                        </a:lnSpc>
                      </a:pPr>
                      <a:r>
                        <a:rPr sz="16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2775000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243801">
                <a:tc>
                  <a:txBody>
                    <a:bodyPr/>
                    <a:lstStyle/>
                    <a:p>
                      <a:pPr marL="22225">
                        <a:lnSpc>
                          <a:spcPts val="1680"/>
                        </a:lnSpc>
                      </a:pPr>
                      <a:r>
                        <a:rPr sz="16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</a:pPr>
                      <a:r>
                        <a:rPr sz="16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81.36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0640" algn="r">
                        <a:lnSpc>
                          <a:spcPts val="1680"/>
                        </a:lnSpc>
                      </a:pPr>
                      <a:r>
                        <a:rPr sz="1600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82</a:t>
                      </a:r>
                      <a:r>
                        <a:rPr sz="16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600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51734</a:t>
                      </a:r>
                      <a:r>
                        <a:rPr sz="16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5405" algn="r">
                        <a:lnSpc>
                          <a:spcPts val="1680"/>
                        </a:lnSpc>
                      </a:pPr>
                      <a:r>
                        <a:rPr sz="16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8</a:t>
                      </a:r>
                      <a:r>
                        <a:rPr sz="1600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sz="16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600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07313</a:t>
                      </a:r>
                      <a:r>
                        <a:rPr sz="16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8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ts val="1680"/>
                        </a:lnSpc>
                      </a:pPr>
                      <a:r>
                        <a:rPr sz="16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NaN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7150" algn="r">
                        <a:lnSpc>
                          <a:spcPts val="1680"/>
                        </a:lnSpc>
                      </a:pPr>
                      <a:r>
                        <a:rPr sz="1600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82</a:t>
                      </a:r>
                      <a:r>
                        <a:rPr sz="16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600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06231</a:t>
                      </a:r>
                      <a:r>
                        <a:rPr sz="16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7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ts val="1680"/>
                        </a:lnSpc>
                      </a:pPr>
                      <a:r>
                        <a:rPr sz="16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3510500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243839">
                <a:tc>
                  <a:txBody>
                    <a:bodyPr/>
                    <a:lstStyle/>
                    <a:p>
                      <a:pPr marL="22225">
                        <a:lnSpc>
                          <a:spcPts val="1680"/>
                        </a:lnSpc>
                      </a:pPr>
                      <a:r>
                        <a:rPr sz="16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3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</a:pPr>
                      <a:r>
                        <a:rPr sz="16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81.45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0640" algn="r">
                        <a:lnSpc>
                          <a:spcPts val="1680"/>
                        </a:lnSpc>
                      </a:pPr>
                      <a:r>
                        <a:rPr sz="1600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82</a:t>
                      </a:r>
                      <a:r>
                        <a:rPr sz="16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600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08308</a:t>
                      </a:r>
                      <a:r>
                        <a:rPr sz="16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5405" algn="r">
                        <a:lnSpc>
                          <a:spcPts val="1680"/>
                        </a:lnSpc>
                      </a:pPr>
                      <a:r>
                        <a:rPr sz="16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8</a:t>
                      </a:r>
                      <a:r>
                        <a:rPr sz="1600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sz="16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600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27194</a:t>
                      </a:r>
                      <a:r>
                        <a:rPr sz="16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6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3495" algn="r">
                        <a:lnSpc>
                          <a:spcPts val="1680"/>
                        </a:lnSpc>
                      </a:pPr>
                      <a:r>
                        <a:rPr sz="1600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sz="16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6670" algn="r">
                        <a:lnSpc>
                          <a:spcPts val="1680"/>
                        </a:lnSpc>
                      </a:pPr>
                      <a:r>
                        <a:rPr sz="1600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81</a:t>
                      </a:r>
                      <a:r>
                        <a:rPr sz="16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600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95448</a:t>
                      </a:r>
                      <a:r>
                        <a:rPr sz="16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7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2545" algn="ctr">
                        <a:lnSpc>
                          <a:spcPts val="1680"/>
                        </a:lnSpc>
                      </a:pPr>
                      <a:r>
                        <a:rPr sz="16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3104800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243903">
                <a:tc>
                  <a:txBody>
                    <a:bodyPr/>
                    <a:lstStyle/>
                    <a:p>
                      <a:pPr marL="22225">
                        <a:lnSpc>
                          <a:spcPts val="1680"/>
                        </a:lnSpc>
                      </a:pPr>
                      <a:r>
                        <a:rPr sz="16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4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</a:pPr>
                      <a:r>
                        <a:rPr sz="16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81.57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0640" algn="r">
                        <a:lnSpc>
                          <a:spcPts val="1680"/>
                        </a:lnSpc>
                      </a:pPr>
                      <a:r>
                        <a:rPr sz="1600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81</a:t>
                      </a:r>
                      <a:r>
                        <a:rPr sz="16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600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98546</a:t>
                      </a:r>
                      <a:r>
                        <a:rPr sz="16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7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5405" algn="r">
                        <a:lnSpc>
                          <a:spcPts val="1680"/>
                        </a:lnSpc>
                      </a:pPr>
                      <a:r>
                        <a:rPr sz="16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8</a:t>
                      </a:r>
                      <a:r>
                        <a:rPr sz="1600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sz="16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600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38205</a:t>
                      </a:r>
                      <a:r>
                        <a:rPr sz="16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3495" algn="r">
                        <a:lnSpc>
                          <a:spcPts val="1680"/>
                        </a:lnSpc>
                      </a:pPr>
                      <a:r>
                        <a:rPr sz="1600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sz="16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6670" algn="r">
                        <a:lnSpc>
                          <a:spcPts val="1680"/>
                        </a:lnSpc>
                      </a:pPr>
                      <a:r>
                        <a:rPr sz="1600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81</a:t>
                      </a:r>
                      <a:r>
                        <a:rPr sz="16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600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49086</a:t>
                      </a:r>
                      <a:r>
                        <a:rPr sz="16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3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2545" algn="ctr">
                        <a:lnSpc>
                          <a:spcPts val="1680"/>
                        </a:lnSpc>
                      </a:pPr>
                      <a:r>
                        <a:rPr sz="16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2775000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287134">
                <a:tc>
                  <a:txBody>
                    <a:bodyPr/>
                    <a:lstStyle/>
                    <a:p>
                      <a:pPr marL="22225">
                        <a:lnSpc>
                          <a:spcPts val="1680"/>
                        </a:lnSpc>
                      </a:pPr>
                      <a:r>
                        <a:rPr sz="16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5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</a:pPr>
                      <a:r>
                        <a:rPr sz="16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81.36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1275" algn="r">
                        <a:lnSpc>
                          <a:spcPts val="1680"/>
                        </a:lnSpc>
                      </a:pPr>
                      <a:r>
                        <a:rPr sz="16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82</a:t>
                      </a:r>
                      <a:r>
                        <a:rPr sz="16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6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51734</a:t>
                      </a:r>
                      <a:r>
                        <a:rPr sz="16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6675" algn="r">
                        <a:lnSpc>
                          <a:spcPts val="1680"/>
                        </a:lnSpc>
                      </a:pPr>
                      <a:r>
                        <a:rPr sz="16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81</a:t>
                      </a:r>
                      <a:r>
                        <a:rPr sz="16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6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07313</a:t>
                      </a:r>
                      <a:r>
                        <a:rPr sz="16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8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3495" algn="r">
                        <a:lnSpc>
                          <a:spcPts val="1680"/>
                        </a:lnSpc>
                      </a:pPr>
                      <a:r>
                        <a:rPr sz="16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sz="16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6670" algn="r">
                        <a:lnSpc>
                          <a:spcPts val="1680"/>
                        </a:lnSpc>
                      </a:pPr>
                      <a:r>
                        <a:rPr sz="16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82</a:t>
                      </a:r>
                      <a:r>
                        <a:rPr sz="16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6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06231</a:t>
                      </a:r>
                      <a:r>
                        <a:rPr sz="16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7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1910" algn="ctr">
                        <a:lnSpc>
                          <a:spcPts val="1680"/>
                        </a:lnSpc>
                      </a:pPr>
                      <a:r>
                        <a:rPr sz="16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3510500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3499230" y="4188053"/>
            <a:ext cx="1718310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006FC0"/>
                </a:solidFill>
                <a:latin typeface="Calibri"/>
                <a:cs typeface="Calibri"/>
              </a:rPr>
              <a:t>[6 </a:t>
            </a:r>
            <a:r>
              <a:rPr sz="1600" spc="-20" dirty="0">
                <a:solidFill>
                  <a:srgbClr val="006FC0"/>
                </a:solidFill>
                <a:latin typeface="Calibri"/>
                <a:cs typeface="Calibri"/>
              </a:rPr>
              <a:t>rows </a:t>
            </a:r>
            <a:r>
              <a:rPr sz="1600" spc="-5" dirty="0">
                <a:solidFill>
                  <a:srgbClr val="006FC0"/>
                </a:solidFill>
                <a:latin typeface="Calibri"/>
                <a:cs typeface="Calibri"/>
              </a:rPr>
              <a:t>x 6</a:t>
            </a:r>
            <a:r>
              <a:rPr sz="1600" spc="-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06FC0"/>
                </a:solidFill>
                <a:latin typeface="Calibri"/>
                <a:cs typeface="Calibri"/>
              </a:rPr>
              <a:t>columns]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647726" y="1059887"/>
            <a:ext cx="760095" cy="425450"/>
          </a:xfrm>
          <a:custGeom>
            <a:avLst/>
            <a:gdLst/>
            <a:ahLst/>
            <a:cxnLst/>
            <a:rect l="l" t="t" r="r" b="b"/>
            <a:pathLst>
              <a:path w="760095" h="425450">
                <a:moveTo>
                  <a:pt x="221455" y="424996"/>
                </a:moveTo>
                <a:lnTo>
                  <a:pt x="193134" y="353241"/>
                </a:lnTo>
                <a:lnTo>
                  <a:pt x="136700" y="333927"/>
                </a:lnTo>
                <a:lnTo>
                  <a:pt x="89423" y="310590"/>
                </a:lnTo>
                <a:lnTo>
                  <a:pt x="51707" y="283960"/>
                </a:lnTo>
                <a:lnTo>
                  <a:pt x="23961" y="254765"/>
                </a:lnTo>
                <a:lnTo>
                  <a:pt x="6589" y="223733"/>
                </a:lnTo>
                <a:lnTo>
                  <a:pt x="0" y="191593"/>
                </a:lnTo>
                <a:lnTo>
                  <a:pt x="4599" y="159074"/>
                </a:lnTo>
                <a:lnTo>
                  <a:pt x="48989" y="95812"/>
                </a:lnTo>
                <a:lnTo>
                  <a:pt x="80164" y="72489"/>
                </a:lnTo>
                <a:lnTo>
                  <a:pt x="116907" y="52192"/>
                </a:lnTo>
                <a:lnTo>
                  <a:pt x="158419" y="35034"/>
                </a:lnTo>
                <a:lnTo>
                  <a:pt x="203903" y="21124"/>
                </a:lnTo>
                <a:lnTo>
                  <a:pt x="252559" y="10574"/>
                </a:lnTo>
                <a:lnTo>
                  <a:pt x="303588" y="3496"/>
                </a:lnTo>
                <a:lnTo>
                  <a:pt x="356193" y="0"/>
                </a:lnTo>
                <a:lnTo>
                  <a:pt x="409573" y="196"/>
                </a:lnTo>
                <a:lnTo>
                  <a:pt x="462931" y="4197"/>
                </a:lnTo>
                <a:lnTo>
                  <a:pt x="515469" y="12114"/>
                </a:lnTo>
                <a:lnTo>
                  <a:pt x="566387" y="24057"/>
                </a:lnTo>
                <a:lnTo>
                  <a:pt x="622820" y="43409"/>
                </a:lnTo>
                <a:lnTo>
                  <a:pt x="670096" y="66775"/>
                </a:lnTo>
                <a:lnTo>
                  <a:pt x="707808" y="93427"/>
                </a:lnTo>
                <a:lnTo>
                  <a:pt x="735548" y="122638"/>
                </a:lnTo>
                <a:lnTo>
                  <a:pt x="759483" y="185827"/>
                </a:lnTo>
                <a:lnTo>
                  <a:pt x="754862" y="218349"/>
                </a:lnTo>
                <a:lnTo>
                  <a:pt x="710405" y="281613"/>
                </a:lnTo>
                <a:lnTo>
                  <a:pt x="678539" y="305337"/>
                </a:lnTo>
                <a:lnTo>
                  <a:pt x="640551" y="326077"/>
                </a:lnTo>
                <a:lnTo>
                  <a:pt x="597270" y="343623"/>
                </a:lnTo>
                <a:lnTo>
                  <a:pt x="549527" y="357765"/>
                </a:lnTo>
                <a:lnTo>
                  <a:pt x="498153" y="368294"/>
                </a:lnTo>
                <a:lnTo>
                  <a:pt x="443978" y="374999"/>
                </a:lnTo>
                <a:lnTo>
                  <a:pt x="387833" y="377672"/>
                </a:lnTo>
                <a:lnTo>
                  <a:pt x="330548" y="376101"/>
                </a:lnTo>
                <a:lnTo>
                  <a:pt x="221455" y="424996"/>
                </a:lnTo>
                <a:close/>
              </a:path>
            </a:pathLst>
          </a:custGeom>
          <a:ln w="19049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02000">
              <a:lnSpc>
                <a:spcPct val="100000"/>
              </a:lnSpc>
            </a:pPr>
            <a:r>
              <a:rPr sz="2400" b="1" spc="5" dirty="0">
                <a:latin typeface="Calibri"/>
                <a:cs typeface="Calibri"/>
              </a:rPr>
              <a:t>S</a:t>
            </a:r>
            <a:r>
              <a:rPr spc="-5" dirty="0"/>
              <a:t>ou</a:t>
            </a:r>
            <a:r>
              <a:rPr spc="-10" dirty="0"/>
              <a:t>r</a:t>
            </a:r>
            <a:r>
              <a:rPr spc="-5" dirty="0"/>
              <a:t>c</a:t>
            </a:r>
            <a:r>
              <a:rPr dirty="0"/>
              <a:t>e</a:t>
            </a:r>
            <a:endParaRPr sz="2400">
              <a:latin typeface="Calibri"/>
              <a:cs typeface="Calibri"/>
            </a:endParaRPr>
          </a:p>
          <a:p>
            <a:pPr marL="2976880">
              <a:lnSpc>
                <a:spcPct val="100000"/>
              </a:lnSpc>
              <a:spcBef>
                <a:spcPts val="730"/>
              </a:spcBef>
            </a:pPr>
            <a:r>
              <a:rPr sz="1600" spc="-10" dirty="0">
                <a:solidFill>
                  <a:srgbClr val="000000"/>
                </a:solidFill>
              </a:rPr>
              <a:t>&gt;&gt;&gt; </a:t>
            </a:r>
            <a:r>
              <a:rPr sz="1600" spc="-5" dirty="0">
                <a:solidFill>
                  <a:srgbClr val="000000"/>
                </a:solidFill>
              </a:rPr>
              <a:t>piece1 =</a:t>
            </a:r>
            <a:r>
              <a:rPr sz="1600" spc="-20" dirty="0">
                <a:solidFill>
                  <a:srgbClr val="000000"/>
                </a:solidFill>
              </a:rPr>
              <a:t> </a:t>
            </a:r>
            <a:r>
              <a:rPr sz="1600" spc="-5" dirty="0">
                <a:solidFill>
                  <a:srgbClr val="000000"/>
                </a:solidFill>
              </a:rPr>
              <a:t>quotesdf[:3]</a:t>
            </a:r>
            <a:endParaRPr sz="1600"/>
          </a:p>
          <a:p>
            <a:pPr marL="2976880">
              <a:lnSpc>
                <a:spcPct val="100000"/>
              </a:lnSpc>
            </a:pPr>
            <a:r>
              <a:rPr sz="1600" spc="-5" dirty="0">
                <a:solidFill>
                  <a:srgbClr val="000000"/>
                </a:solidFill>
              </a:rPr>
              <a:t>&gt;&gt;&gt; piece2 =</a:t>
            </a:r>
            <a:r>
              <a:rPr sz="1600" spc="-35" dirty="0">
                <a:solidFill>
                  <a:srgbClr val="000000"/>
                </a:solidFill>
              </a:rPr>
              <a:t> </a:t>
            </a:r>
            <a:r>
              <a:rPr sz="1600" spc="-5" dirty="0">
                <a:solidFill>
                  <a:srgbClr val="000000"/>
                </a:solidFill>
              </a:rPr>
              <a:t>tempdf[:3]</a:t>
            </a:r>
            <a:endParaRPr sz="1600"/>
          </a:p>
          <a:p>
            <a:pPr marL="2976880">
              <a:lnSpc>
                <a:spcPct val="100000"/>
              </a:lnSpc>
            </a:pPr>
            <a:r>
              <a:rPr sz="1600" spc="-10" dirty="0">
                <a:solidFill>
                  <a:srgbClr val="000000"/>
                </a:solidFill>
              </a:rPr>
              <a:t>&gt;&gt;&gt; pd.concat([piece1,piece2],ignore_index </a:t>
            </a:r>
            <a:r>
              <a:rPr sz="1600" spc="-5" dirty="0">
                <a:solidFill>
                  <a:srgbClr val="000000"/>
                </a:solidFill>
              </a:rPr>
              <a:t>=</a:t>
            </a:r>
            <a:r>
              <a:rPr sz="1600" spc="140" dirty="0">
                <a:solidFill>
                  <a:srgbClr val="000000"/>
                </a:solidFill>
              </a:rPr>
              <a:t> </a:t>
            </a:r>
            <a:r>
              <a:rPr sz="1600" spc="-25" dirty="0">
                <a:solidFill>
                  <a:srgbClr val="6F2F9F"/>
                </a:solidFill>
              </a:rPr>
              <a:t>True</a:t>
            </a:r>
            <a:r>
              <a:rPr sz="1600" spc="-25" dirty="0">
                <a:solidFill>
                  <a:srgbClr val="000000"/>
                </a:solidFill>
              </a:rPr>
              <a:t>)</a:t>
            </a:r>
            <a:endParaRPr sz="1600"/>
          </a:p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461187" y="2427782"/>
          <a:ext cx="2836621" cy="19853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24559"/>
                <a:gridCol w="1512062"/>
              </a:tblGrid>
              <a:tr h="397078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600" b="1" spc="-10" dirty="0">
                          <a:latin typeface="Calibri"/>
                          <a:cs typeface="Calibri"/>
                        </a:rPr>
                        <a:t>objs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F79546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600" b="1" spc="-10" dirty="0">
                          <a:latin typeface="Calibri"/>
                          <a:cs typeface="Calibri"/>
                        </a:rPr>
                        <a:t>axis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F79546"/>
                    </a:solidFill>
                  </a:tcPr>
                </a:tc>
              </a:tr>
              <a:tr h="397052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600" b="1" spc="-5" dirty="0">
                          <a:latin typeface="Calibri"/>
                          <a:cs typeface="Calibri"/>
                        </a:rPr>
                        <a:t>join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B w="12700">
                      <a:solidFill>
                        <a:srgbClr val="F795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600" b="1" spc="-10" dirty="0">
                          <a:latin typeface="Calibri"/>
                          <a:cs typeface="Calibri"/>
                        </a:rPr>
                        <a:t>join_axes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B w="12700">
                      <a:solidFill>
                        <a:srgbClr val="F79546"/>
                      </a:solidFill>
                      <a:prstDash val="solid"/>
                    </a:lnB>
                  </a:tcPr>
                </a:tc>
              </a:tr>
              <a:tr h="397078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600" b="1" spc="-25" dirty="0">
                          <a:latin typeface="Calibri"/>
                          <a:cs typeface="Calibri"/>
                        </a:rPr>
                        <a:t>keys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79546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600" b="1" spc="-10" dirty="0">
                          <a:latin typeface="Calibri"/>
                          <a:cs typeface="Calibri"/>
                        </a:rPr>
                        <a:t>levels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79546"/>
                    </a:solidFill>
                  </a:tcPr>
                </a:tc>
              </a:tr>
              <a:tr h="397027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600" b="1" spc="-5" dirty="0">
                          <a:latin typeface="Calibri"/>
                          <a:cs typeface="Calibri"/>
                        </a:rPr>
                        <a:t>names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B w="12700">
                      <a:solidFill>
                        <a:srgbClr val="F795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600" b="1" spc="-10" dirty="0">
                          <a:latin typeface="Calibri"/>
                          <a:cs typeface="Calibri"/>
                        </a:rPr>
                        <a:t>verify_integrity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B w="12700">
                      <a:solidFill>
                        <a:srgbClr val="F79546"/>
                      </a:solidFill>
                      <a:prstDash val="solid"/>
                    </a:lnB>
                  </a:tcPr>
                </a:tc>
              </a:tr>
              <a:tr h="397078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600" b="1" spc="-10" dirty="0">
                          <a:latin typeface="Calibri"/>
                          <a:cs typeface="Calibri"/>
                        </a:rPr>
                        <a:t>ignore_index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79546"/>
                    </a:solidFill>
                  </a:tcPr>
                </a:tc>
                <a:tc>
                  <a:txBody>
                    <a:bodyPr/>
                    <a:lstStyle/>
                    <a:p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79546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7032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95928" y="1635632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>
                <a:moveTo>
                  <a:pt x="0" y="0"/>
                </a:moveTo>
                <a:lnTo>
                  <a:pt x="3744468" y="0"/>
                </a:lnTo>
              </a:path>
            </a:pathLst>
          </a:custGeom>
          <a:ln w="9525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04265">
              <a:lnSpc>
                <a:spcPct val="100000"/>
              </a:lnSpc>
            </a:pPr>
            <a:r>
              <a:rPr spc="-10" dirty="0"/>
              <a:t>用Python获取数据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006088" y="1140586"/>
            <a:ext cx="3757929" cy="9093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F79546"/>
                </a:solidFill>
                <a:latin typeface="Microsoft YaHei"/>
                <a:cs typeface="Microsoft YaHei"/>
              </a:rPr>
              <a:t>网络数据如何获取?</a:t>
            </a:r>
            <a:endParaRPr sz="2400">
              <a:latin typeface="Microsoft YaHei"/>
              <a:cs typeface="Microsoft YaHei"/>
            </a:endParaRPr>
          </a:p>
          <a:p>
            <a:pPr marL="944880">
              <a:lnSpc>
                <a:spcPct val="100000"/>
              </a:lnSpc>
              <a:spcBef>
                <a:spcPts val="1780"/>
              </a:spcBef>
            </a:pPr>
            <a:r>
              <a:rPr sz="2000" b="1" dirty="0">
                <a:solidFill>
                  <a:srgbClr val="F79546"/>
                </a:solidFill>
                <a:latin typeface="Microsoft YaHei"/>
                <a:cs typeface="Microsoft YaHei"/>
              </a:rPr>
              <a:t>抓取网页，解析网页内容</a:t>
            </a:r>
            <a:endParaRPr sz="2000">
              <a:latin typeface="Microsoft YaHei"/>
              <a:cs typeface="Microsoft YaHe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100576" y="2250820"/>
            <a:ext cx="931544" cy="317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spc="-5" dirty="0">
                <a:latin typeface="Microsoft YaHei"/>
                <a:cs typeface="Microsoft YaHei"/>
              </a:rPr>
              <a:t>url</a:t>
            </a:r>
            <a:r>
              <a:rPr sz="2000" spc="-10" dirty="0">
                <a:latin typeface="Microsoft YaHei"/>
                <a:cs typeface="Microsoft YaHei"/>
              </a:rPr>
              <a:t>l</a:t>
            </a:r>
            <a:r>
              <a:rPr sz="2000" spc="-5" dirty="0">
                <a:latin typeface="Microsoft YaHei"/>
                <a:cs typeface="Microsoft YaHei"/>
              </a:rPr>
              <a:t>ib</a:t>
            </a:r>
            <a:endParaRPr sz="2000">
              <a:latin typeface="Microsoft YaHei"/>
              <a:cs typeface="Microsoft YaHe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100576" y="2768980"/>
            <a:ext cx="1080135" cy="317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spc="-5" dirty="0">
                <a:solidFill>
                  <a:srgbClr val="7E7E7E"/>
                </a:solidFill>
                <a:latin typeface="Microsoft YaHei"/>
                <a:cs typeface="Microsoft YaHei"/>
              </a:rPr>
              <a:t>url</a:t>
            </a:r>
            <a:r>
              <a:rPr sz="2000" spc="-10" dirty="0">
                <a:solidFill>
                  <a:srgbClr val="7E7E7E"/>
                </a:solidFill>
                <a:latin typeface="Microsoft YaHei"/>
                <a:cs typeface="Microsoft YaHei"/>
              </a:rPr>
              <a:t>l</a:t>
            </a:r>
            <a:r>
              <a:rPr sz="2000" spc="-5" dirty="0">
                <a:solidFill>
                  <a:srgbClr val="7E7E7E"/>
                </a:solidFill>
                <a:latin typeface="Microsoft YaHei"/>
                <a:cs typeface="Microsoft YaHei"/>
              </a:rPr>
              <a:t>ib2</a:t>
            </a:r>
            <a:endParaRPr sz="2000">
              <a:latin typeface="Microsoft YaHei"/>
              <a:cs typeface="Microsoft YaHe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100576" y="3287521"/>
            <a:ext cx="1118235" cy="8331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spc="-5" dirty="0">
                <a:solidFill>
                  <a:srgbClr val="7E7E7E"/>
                </a:solidFill>
                <a:latin typeface="Microsoft YaHei"/>
                <a:cs typeface="Microsoft YaHei"/>
              </a:rPr>
              <a:t>httplib</a:t>
            </a:r>
            <a:endParaRPr sz="2000">
              <a:latin typeface="Microsoft YaHei"/>
              <a:cs typeface="Microsoft YaHei"/>
            </a:endParaRPr>
          </a:p>
          <a:p>
            <a:pPr marL="12700">
              <a:lnSpc>
                <a:spcPct val="100000"/>
              </a:lnSpc>
              <a:spcBef>
                <a:spcPts val="1680"/>
              </a:spcBef>
            </a:pPr>
            <a:r>
              <a:rPr sz="2000" dirty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387088" y="3805631"/>
            <a:ext cx="981075" cy="317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5" dirty="0">
                <a:latin typeface="Microsoft YaHei"/>
                <a:cs typeface="Microsoft YaHei"/>
              </a:rPr>
              <a:t>httplib2</a:t>
            </a:r>
            <a:endParaRPr sz="2000">
              <a:latin typeface="Microsoft YaHei"/>
              <a:cs typeface="Microsoft YaHe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028431" y="357504"/>
            <a:ext cx="360045" cy="432434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3175" algn="ctr">
              <a:lnSpc>
                <a:spcPct val="100000"/>
              </a:lnSpc>
              <a:spcBef>
                <a:spcPts val="805"/>
              </a:spcBef>
            </a:pPr>
            <a:r>
              <a:rPr sz="1400" b="1" dirty="0">
                <a:solidFill>
                  <a:srgbClr val="FFFFFF"/>
                </a:solidFill>
                <a:latin typeface="Microsoft YaHei"/>
                <a:cs typeface="Microsoft YaHei"/>
              </a:rPr>
              <a:t>5</a:t>
            </a:r>
            <a:endParaRPr sz="1400">
              <a:latin typeface="Microsoft YaHei"/>
              <a:cs typeface="Microsoft YaHe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98576" y="1278636"/>
            <a:ext cx="2788920" cy="30114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808090" y="2283714"/>
            <a:ext cx="0" cy="486409"/>
          </a:xfrm>
          <a:custGeom>
            <a:avLst/>
            <a:gdLst/>
            <a:ahLst/>
            <a:cxnLst/>
            <a:rect l="l" t="t" r="r" b="b"/>
            <a:pathLst>
              <a:path h="486410">
                <a:moveTo>
                  <a:pt x="0" y="0"/>
                </a:moveTo>
                <a:lnTo>
                  <a:pt x="0" y="486029"/>
                </a:lnTo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200903" y="2374900"/>
            <a:ext cx="607695" cy="455930"/>
          </a:xfrm>
          <a:custGeom>
            <a:avLst/>
            <a:gdLst/>
            <a:ahLst/>
            <a:cxnLst/>
            <a:rect l="l" t="t" r="r" b="b"/>
            <a:pathLst>
              <a:path w="607695" h="455930">
                <a:moveTo>
                  <a:pt x="607187" y="0"/>
                </a:moveTo>
                <a:lnTo>
                  <a:pt x="475234" y="0"/>
                </a:lnTo>
                <a:lnTo>
                  <a:pt x="0" y="455675"/>
                </a:lnTo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940171" y="2283688"/>
            <a:ext cx="1584325" cy="486409"/>
          </a:xfrm>
          <a:prstGeom prst="rect">
            <a:avLst/>
          </a:prstGeom>
          <a:solidFill>
            <a:srgbClr val="4F81BC"/>
          </a:solidFill>
          <a:ln w="25399">
            <a:solidFill>
              <a:srgbClr val="385D89"/>
            </a:solidFill>
          </a:ln>
        </p:spPr>
        <p:txBody>
          <a:bodyPr vert="horz" wrap="square" lIns="0" tIns="889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70"/>
              </a:spcBef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Python</a:t>
            </a:r>
            <a:r>
              <a:rPr sz="14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r>
              <a:rPr sz="1400" dirty="0">
                <a:solidFill>
                  <a:srgbClr val="FFFFFF"/>
                </a:solidFill>
                <a:latin typeface="SimSun"/>
                <a:cs typeface="SimSun"/>
              </a:rPr>
              <a:t>中被</a:t>
            </a:r>
            <a:endParaRPr sz="1400">
              <a:latin typeface="SimSun"/>
              <a:cs typeface="SimSun"/>
            </a:endParaRPr>
          </a:p>
          <a:p>
            <a:pPr marL="2540" algn="ctr">
              <a:lnSpc>
                <a:spcPct val="100000"/>
              </a:lnSpc>
            </a:pP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urllib.request</a:t>
            </a:r>
            <a:r>
              <a:rPr sz="1400" spc="-5" dirty="0">
                <a:solidFill>
                  <a:srgbClr val="FFFFFF"/>
                </a:solidFill>
                <a:latin typeface="SimSun"/>
                <a:cs typeface="SimSun"/>
              </a:rPr>
              <a:t>代替</a:t>
            </a:r>
            <a:endParaRPr sz="1400">
              <a:latin typeface="SimSun"/>
              <a:cs typeface="SimSu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823330" y="2906902"/>
            <a:ext cx="0" cy="486409"/>
          </a:xfrm>
          <a:custGeom>
            <a:avLst/>
            <a:gdLst/>
            <a:ahLst/>
            <a:cxnLst/>
            <a:rect l="l" t="t" r="r" b="b"/>
            <a:pathLst>
              <a:path h="486410">
                <a:moveTo>
                  <a:pt x="0" y="0"/>
                </a:moveTo>
                <a:lnTo>
                  <a:pt x="0" y="486029"/>
                </a:lnTo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216144" y="2998089"/>
            <a:ext cx="607695" cy="455930"/>
          </a:xfrm>
          <a:custGeom>
            <a:avLst/>
            <a:gdLst/>
            <a:ahLst/>
            <a:cxnLst/>
            <a:rect l="l" t="t" r="r" b="b"/>
            <a:pathLst>
              <a:path w="607695" h="455929">
                <a:moveTo>
                  <a:pt x="607186" y="0"/>
                </a:moveTo>
                <a:lnTo>
                  <a:pt x="475233" y="0"/>
                </a:lnTo>
                <a:lnTo>
                  <a:pt x="0" y="455675"/>
                </a:lnTo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5955410" y="2906877"/>
            <a:ext cx="1584325" cy="486409"/>
          </a:xfrm>
          <a:prstGeom prst="rect">
            <a:avLst/>
          </a:prstGeom>
          <a:solidFill>
            <a:srgbClr val="4F81BC"/>
          </a:solidFill>
          <a:ln w="25399">
            <a:solidFill>
              <a:srgbClr val="385D89"/>
            </a:solidFill>
          </a:ln>
        </p:spPr>
        <p:txBody>
          <a:bodyPr vert="horz" wrap="square" lIns="0" tIns="9525" rIns="0" bIns="0" rtlCol="0">
            <a:spAutoFit/>
          </a:bodyPr>
          <a:lstStyle/>
          <a:p>
            <a:pPr marL="278130">
              <a:lnSpc>
                <a:spcPct val="100000"/>
              </a:lnSpc>
              <a:spcBef>
                <a:spcPts val="75"/>
              </a:spcBef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Python</a:t>
            </a:r>
            <a:r>
              <a:rPr sz="14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r>
              <a:rPr sz="1400" dirty="0">
                <a:solidFill>
                  <a:srgbClr val="FFFFFF"/>
                </a:solidFill>
                <a:latin typeface="SimSun"/>
                <a:cs typeface="SimSun"/>
              </a:rPr>
              <a:t>中被</a:t>
            </a:r>
            <a:endParaRPr sz="1400">
              <a:latin typeface="SimSun"/>
              <a:cs typeface="SimSun"/>
            </a:endParaRPr>
          </a:p>
          <a:p>
            <a:pPr marL="231140">
              <a:lnSpc>
                <a:spcPct val="100000"/>
              </a:lnSpc>
            </a:pP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http.client</a:t>
            </a:r>
            <a:r>
              <a:rPr sz="1400" spc="-5" dirty="0">
                <a:solidFill>
                  <a:srgbClr val="FFFFFF"/>
                </a:solidFill>
                <a:latin typeface="SimSun"/>
                <a:cs typeface="SimSun"/>
              </a:rPr>
              <a:t>代替</a:t>
            </a:r>
            <a:endParaRPr sz="1400">
              <a:latin typeface="SimSun"/>
              <a:cs typeface="SimSun"/>
            </a:endParaRPr>
          </a:p>
        </p:txBody>
      </p:sp>
    </p:spTree>
    <p:extLst>
      <p:ext uri="{BB962C8B-B14F-4D97-AF65-F5344CB8AC3E}">
        <p14:creationId xmlns:p14="http://schemas.microsoft.com/office/powerpoint/2010/main" val="200979769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62505">
              <a:lnSpc>
                <a:spcPct val="100000"/>
              </a:lnSpc>
            </a:pPr>
            <a:r>
              <a:rPr spc="-10" dirty="0"/>
              <a:t>Join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893241" y="2619375"/>
          <a:ext cx="2376245" cy="13906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8030"/>
                <a:gridCol w="792098"/>
                <a:gridCol w="936117"/>
              </a:tblGrid>
              <a:tr h="27813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code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month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volume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</a:tr>
              <a:tr h="27813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AXP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278129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AXP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27813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200" spc="-60" dirty="0">
                          <a:latin typeface="Calibri"/>
                          <a:cs typeface="Calibri"/>
                        </a:rPr>
                        <a:t>KO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278155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200" spc="-60" dirty="0">
                          <a:latin typeface="Calibri"/>
                          <a:cs typeface="Calibri"/>
                        </a:rPr>
                        <a:t>KO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893241" y="1407033"/>
          <a:ext cx="2376246" cy="8343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61746"/>
                <a:gridCol w="727837"/>
                <a:gridCol w="986663"/>
              </a:tblGrid>
              <a:tr h="278129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code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name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lasttrade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</a:tr>
              <a:tr h="27813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AXP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27813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200" spc="-65" dirty="0">
                          <a:latin typeface="Calibri"/>
                          <a:cs typeface="Calibri"/>
                        </a:rPr>
                        <a:t>KO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4277614" y="1701292"/>
          <a:ext cx="4104511" cy="139064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8081"/>
                <a:gridCol w="720089"/>
                <a:gridCol w="1008125"/>
                <a:gridCol w="792099"/>
                <a:gridCol w="936117"/>
              </a:tblGrid>
              <a:tr h="278130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code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9BBA58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name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9BBA58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lasttrade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9BBA58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month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9BBA58"/>
                    </a:solidFill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volume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9BBA58"/>
                    </a:solidFill>
                  </a:tcPr>
                </a:tc>
              </a:tr>
              <a:tr h="278129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AXP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</a:tr>
              <a:tr h="278130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AXP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</a:tr>
              <a:tr h="278130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200" spc="-60" dirty="0">
                          <a:latin typeface="Calibri"/>
                          <a:cs typeface="Calibri"/>
                        </a:rPr>
                        <a:t>KO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</a:tr>
              <a:tr h="278130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200" spc="-60" dirty="0">
                          <a:latin typeface="Calibri"/>
                          <a:cs typeface="Calibri"/>
                        </a:rPr>
                        <a:t>KO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3390900" y="2324100"/>
            <a:ext cx="745236" cy="3246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438397" y="2355723"/>
            <a:ext cx="648080" cy="2160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438397" y="2355723"/>
            <a:ext cx="648335" cy="216535"/>
          </a:xfrm>
          <a:custGeom>
            <a:avLst/>
            <a:gdLst/>
            <a:ahLst/>
            <a:cxnLst/>
            <a:rect l="l" t="t" r="r" b="b"/>
            <a:pathLst>
              <a:path w="648335" h="216535">
                <a:moveTo>
                  <a:pt x="0" y="53975"/>
                </a:moveTo>
                <a:lnTo>
                  <a:pt x="540003" y="53975"/>
                </a:lnTo>
                <a:lnTo>
                  <a:pt x="540003" y="0"/>
                </a:lnTo>
                <a:lnTo>
                  <a:pt x="648080" y="108076"/>
                </a:lnTo>
                <a:lnTo>
                  <a:pt x="540003" y="216026"/>
                </a:lnTo>
                <a:lnTo>
                  <a:pt x="540003" y="162051"/>
                </a:lnTo>
                <a:lnTo>
                  <a:pt x="0" y="162051"/>
                </a:lnTo>
                <a:lnTo>
                  <a:pt x="0" y="53975"/>
                </a:lnTo>
                <a:close/>
              </a:path>
            </a:pathLst>
          </a:custGeom>
          <a:ln w="9524">
            <a:solidFill>
              <a:srgbClr val="F692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9803666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7537" y="1041653"/>
            <a:ext cx="2592705" cy="2769870"/>
          </a:xfrm>
          <a:custGeom>
            <a:avLst/>
            <a:gdLst/>
            <a:ahLst/>
            <a:cxnLst/>
            <a:rect l="l" t="t" r="r" b="b"/>
            <a:pathLst>
              <a:path w="2592705" h="2769870">
                <a:moveTo>
                  <a:pt x="0" y="2769489"/>
                </a:moveTo>
                <a:lnTo>
                  <a:pt x="2592324" y="2769489"/>
                </a:lnTo>
                <a:lnTo>
                  <a:pt x="2592324" y="0"/>
                </a:lnTo>
                <a:lnTo>
                  <a:pt x="0" y="0"/>
                </a:lnTo>
                <a:lnTo>
                  <a:pt x="0" y="2769489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62505">
              <a:lnSpc>
                <a:spcPct val="100000"/>
              </a:lnSpc>
            </a:pPr>
            <a:r>
              <a:rPr spc="-10" dirty="0"/>
              <a:t>Join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66571" y="1069213"/>
            <a:ext cx="1854200" cy="2646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233679" algn="just">
              <a:lnSpc>
                <a:spcPct val="120000"/>
              </a:lnSpc>
            </a:pPr>
            <a:r>
              <a:rPr sz="1800" spc="-5" dirty="0">
                <a:latin typeface="Microsoft YaHei"/>
                <a:cs typeface="Microsoft YaHei"/>
              </a:rPr>
              <a:t>将美国运通公司  </a:t>
            </a:r>
            <a:r>
              <a:rPr sz="1800" dirty="0">
                <a:latin typeface="Microsoft YaHei"/>
                <a:cs typeface="Microsoft YaHei"/>
              </a:rPr>
              <a:t>和可口可乐公司  近一年中每个月  的交易总量表</a:t>
            </a:r>
            <a:endParaRPr sz="1800">
              <a:latin typeface="Microsoft YaHei"/>
              <a:cs typeface="Microsoft YaHei"/>
            </a:endParaRPr>
          </a:p>
          <a:p>
            <a:pPr marL="12700" marR="5080">
              <a:lnSpc>
                <a:spcPct val="120000"/>
              </a:lnSpc>
            </a:pPr>
            <a:r>
              <a:rPr sz="1800" dirty="0">
                <a:latin typeface="Microsoft YaHei"/>
                <a:cs typeface="Microsoft YaHei"/>
              </a:rPr>
              <a:t>（包含公司代码）  与30只道琼斯  成分股股票信息  合并。</a:t>
            </a:r>
            <a:endParaRPr sz="1800">
              <a:latin typeface="Microsoft YaHei"/>
              <a:cs typeface="Microsoft YaHe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711708"/>
            <a:ext cx="2333244" cy="2247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20623" y="3861815"/>
            <a:ext cx="2686812" cy="4328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94715" y="3851147"/>
            <a:ext cx="2810256" cy="5120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67537" y="3889375"/>
            <a:ext cx="2592324" cy="3385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67537" y="3889375"/>
            <a:ext cx="2592705" cy="339090"/>
          </a:xfrm>
          <a:prstGeom prst="rect">
            <a:avLst/>
          </a:prstGeom>
          <a:ln w="9525">
            <a:solidFill>
              <a:srgbClr val="F69240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86360">
              <a:lnSpc>
                <a:spcPct val="100000"/>
              </a:lnSpc>
              <a:spcBef>
                <a:spcPts val="229"/>
              </a:spcBef>
            </a:pPr>
            <a:r>
              <a:rPr sz="1600" spc="-10" dirty="0">
                <a:latin typeface="Calibri"/>
                <a:cs typeface="Calibri"/>
              </a:rPr>
              <a:t>code|name|month|volumes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203829" y="1041565"/>
            <a:ext cx="3353562" cy="321741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191129" y="1028865"/>
            <a:ext cx="3379470" cy="3242945"/>
          </a:xfrm>
          <a:custGeom>
            <a:avLst/>
            <a:gdLst/>
            <a:ahLst/>
            <a:cxnLst/>
            <a:rect l="l" t="t" r="r" b="b"/>
            <a:pathLst>
              <a:path w="3379470" h="3242945">
                <a:moveTo>
                  <a:pt x="0" y="3242818"/>
                </a:moveTo>
                <a:lnTo>
                  <a:pt x="3378962" y="3242818"/>
                </a:lnTo>
                <a:lnTo>
                  <a:pt x="3378962" y="0"/>
                </a:lnTo>
                <a:lnTo>
                  <a:pt x="0" y="0"/>
                </a:lnTo>
                <a:lnTo>
                  <a:pt x="0" y="3242818"/>
                </a:lnTo>
                <a:close/>
              </a:path>
            </a:pathLst>
          </a:custGeom>
          <a:ln w="25400">
            <a:solidFill>
              <a:srgbClr val="9BBA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703059" y="1041565"/>
            <a:ext cx="1858899" cy="321741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690359" y="1028865"/>
            <a:ext cx="1884680" cy="3242945"/>
          </a:xfrm>
          <a:custGeom>
            <a:avLst/>
            <a:gdLst/>
            <a:ahLst/>
            <a:cxnLst/>
            <a:rect l="l" t="t" r="r" b="b"/>
            <a:pathLst>
              <a:path w="1884679" h="3242945">
                <a:moveTo>
                  <a:pt x="0" y="3242818"/>
                </a:moveTo>
                <a:lnTo>
                  <a:pt x="1884299" y="3242818"/>
                </a:lnTo>
                <a:lnTo>
                  <a:pt x="1884299" y="0"/>
                </a:lnTo>
                <a:lnTo>
                  <a:pt x="0" y="0"/>
                </a:lnTo>
                <a:lnTo>
                  <a:pt x="0" y="3242818"/>
                </a:lnTo>
                <a:close/>
              </a:path>
            </a:pathLst>
          </a:custGeom>
          <a:ln w="25400">
            <a:solidFill>
              <a:srgbClr val="9BBA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9637835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62505">
              <a:lnSpc>
                <a:spcPct val="100000"/>
              </a:lnSpc>
            </a:pPr>
            <a:r>
              <a:rPr spc="-10" dirty="0"/>
              <a:t>Join</a:t>
            </a:r>
          </a:p>
        </p:txBody>
      </p:sp>
      <p:sp>
        <p:nvSpPr>
          <p:cNvPr id="3" name="object 3"/>
          <p:cNvSpPr/>
          <p:nvPr/>
        </p:nvSpPr>
        <p:spPr>
          <a:xfrm>
            <a:off x="539546" y="1000378"/>
            <a:ext cx="5328920" cy="3660140"/>
          </a:xfrm>
          <a:custGeom>
            <a:avLst/>
            <a:gdLst/>
            <a:ahLst/>
            <a:cxnLst/>
            <a:rect l="l" t="t" r="r" b="b"/>
            <a:pathLst>
              <a:path w="5328920" h="3660140">
                <a:moveTo>
                  <a:pt x="0" y="0"/>
                </a:moveTo>
                <a:lnTo>
                  <a:pt x="0" y="3659606"/>
                </a:lnTo>
                <a:lnTo>
                  <a:pt x="5328615" y="3659606"/>
                </a:lnTo>
              </a:path>
            </a:pathLst>
          </a:custGeom>
          <a:ln w="9525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57224" y="1616709"/>
            <a:ext cx="423545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20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1600" spc="-10" dirty="0">
                <a:solidFill>
                  <a:srgbClr val="006FC0"/>
                </a:solidFill>
                <a:latin typeface="Calibri"/>
                <a:cs typeface="Calibri"/>
              </a:rPr>
              <a:t>ode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45079" y="1616709"/>
            <a:ext cx="1310005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006FC0"/>
                </a:solidFill>
                <a:latin typeface="Calibri"/>
                <a:cs typeface="Calibri"/>
              </a:rPr>
              <a:t>name</a:t>
            </a:r>
            <a:r>
              <a:rPr sz="1600" spc="25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06FC0"/>
                </a:solidFill>
                <a:latin typeface="Calibri"/>
                <a:cs typeface="Calibri"/>
              </a:rPr>
              <a:t>lasttrade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67225" y="1616709"/>
            <a:ext cx="1279525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006FC0"/>
                </a:solidFill>
                <a:latin typeface="Calibri"/>
                <a:cs typeface="Calibri"/>
              </a:rPr>
              <a:t>volume</a:t>
            </a:r>
            <a:r>
              <a:rPr sz="1600" spc="30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06FC0"/>
                </a:solidFill>
                <a:latin typeface="Calibri"/>
                <a:cs typeface="Calibri"/>
              </a:rPr>
              <a:t>month</a:t>
            </a:r>
            <a:endParaRPr sz="1600">
              <a:latin typeface="Calibri"/>
              <a:cs typeface="Calibri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609015" y="1884298"/>
          <a:ext cx="5083376" cy="238876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5120"/>
                <a:gridCol w="394312"/>
                <a:gridCol w="2457393"/>
                <a:gridCol w="645746"/>
                <a:gridCol w="1019313"/>
                <a:gridCol w="321492"/>
              </a:tblGrid>
              <a:tr h="208787">
                <a:tc>
                  <a:txBody>
                    <a:bodyPr/>
                    <a:lstStyle/>
                    <a:p>
                      <a:pPr marL="22225">
                        <a:lnSpc>
                          <a:spcPts val="1515"/>
                        </a:lnSpc>
                      </a:pPr>
                      <a:r>
                        <a:rPr sz="16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0640" algn="r">
                        <a:lnSpc>
                          <a:spcPts val="1515"/>
                        </a:lnSpc>
                      </a:pPr>
                      <a:r>
                        <a:rPr sz="16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AXP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30810" algn="r">
                        <a:lnSpc>
                          <a:spcPts val="1515"/>
                        </a:lnSpc>
                      </a:pPr>
                      <a:r>
                        <a:rPr sz="16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American Express</a:t>
                      </a:r>
                      <a:r>
                        <a:rPr sz="1600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Company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0005" algn="r">
                        <a:lnSpc>
                          <a:spcPts val="1515"/>
                        </a:lnSpc>
                      </a:pPr>
                      <a:r>
                        <a:rPr sz="16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9</a:t>
                      </a:r>
                      <a:r>
                        <a:rPr sz="1600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sz="16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600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sz="16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3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sz="16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104874000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ts val="1515"/>
                        </a:lnSpc>
                      </a:pPr>
                      <a:r>
                        <a:rPr sz="16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215646">
                <a:tc>
                  <a:txBody>
                    <a:bodyPr/>
                    <a:lstStyle/>
                    <a:p>
                      <a:pPr marL="22225">
                        <a:lnSpc>
                          <a:spcPts val="1565"/>
                        </a:lnSpc>
                      </a:pPr>
                      <a:r>
                        <a:rPr sz="16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0640" algn="r">
                        <a:lnSpc>
                          <a:spcPts val="1565"/>
                        </a:lnSpc>
                      </a:pPr>
                      <a:r>
                        <a:rPr sz="16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AXP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30810" algn="r">
                        <a:lnSpc>
                          <a:spcPts val="1565"/>
                        </a:lnSpc>
                      </a:pPr>
                      <a:r>
                        <a:rPr sz="16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American Express</a:t>
                      </a:r>
                      <a:r>
                        <a:rPr sz="1600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Company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0005" algn="r">
                        <a:lnSpc>
                          <a:spcPts val="1565"/>
                        </a:lnSpc>
                      </a:pPr>
                      <a:r>
                        <a:rPr sz="16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9</a:t>
                      </a:r>
                      <a:r>
                        <a:rPr sz="1600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sz="16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600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sz="16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3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985" algn="ctr">
                        <a:lnSpc>
                          <a:spcPts val="1565"/>
                        </a:lnSpc>
                      </a:pPr>
                      <a:r>
                        <a:rPr sz="16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76173800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1565"/>
                        </a:lnSpc>
                      </a:pPr>
                      <a:r>
                        <a:rPr sz="16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216484">
                <a:tc>
                  <a:txBody>
                    <a:bodyPr/>
                    <a:lstStyle/>
                    <a:p>
                      <a:pPr marL="22225">
                        <a:lnSpc>
                          <a:spcPts val="1570"/>
                        </a:lnSpc>
                      </a:pPr>
                      <a:r>
                        <a:rPr sz="16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0640" algn="r">
                        <a:lnSpc>
                          <a:spcPts val="1570"/>
                        </a:lnSpc>
                      </a:pPr>
                      <a:r>
                        <a:rPr sz="16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AXP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30810" algn="r">
                        <a:lnSpc>
                          <a:spcPts val="1570"/>
                        </a:lnSpc>
                      </a:pPr>
                      <a:r>
                        <a:rPr sz="16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American Express</a:t>
                      </a:r>
                      <a:r>
                        <a:rPr sz="1600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Company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0005" algn="r">
                        <a:lnSpc>
                          <a:spcPts val="1570"/>
                        </a:lnSpc>
                      </a:pPr>
                      <a:r>
                        <a:rPr sz="16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9</a:t>
                      </a:r>
                      <a:r>
                        <a:rPr sz="1600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sz="16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600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sz="16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3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985" algn="ctr">
                        <a:lnSpc>
                          <a:spcPts val="1570"/>
                        </a:lnSpc>
                      </a:pPr>
                      <a:r>
                        <a:rPr sz="16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71488400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1570"/>
                        </a:lnSpc>
                      </a:pPr>
                      <a:r>
                        <a:rPr sz="16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3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215988">
                <a:tc>
                  <a:txBody>
                    <a:bodyPr/>
                    <a:lstStyle/>
                    <a:p>
                      <a:pPr marL="22225">
                        <a:lnSpc>
                          <a:spcPts val="1575"/>
                        </a:lnSpc>
                      </a:pPr>
                      <a:r>
                        <a:rPr sz="16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3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1275" algn="r">
                        <a:lnSpc>
                          <a:spcPts val="1575"/>
                        </a:lnSpc>
                      </a:pPr>
                      <a:r>
                        <a:rPr sz="16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600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sz="16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P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9539" algn="r">
                        <a:lnSpc>
                          <a:spcPts val="1575"/>
                        </a:lnSpc>
                      </a:pPr>
                      <a:r>
                        <a:rPr sz="16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American Express</a:t>
                      </a:r>
                      <a:r>
                        <a:rPr sz="1600" spc="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Company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9370" algn="r">
                        <a:lnSpc>
                          <a:spcPts val="1575"/>
                        </a:lnSpc>
                      </a:pPr>
                      <a:r>
                        <a:rPr sz="16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90</a:t>
                      </a:r>
                      <a:r>
                        <a:rPr sz="16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6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sz="16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3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080" algn="ctr">
                        <a:lnSpc>
                          <a:spcPts val="1575"/>
                        </a:lnSpc>
                      </a:pPr>
                      <a:r>
                        <a:rPr sz="16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84786400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1575"/>
                        </a:lnSpc>
                      </a:pPr>
                      <a:r>
                        <a:rPr sz="16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4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215607">
                <a:tc>
                  <a:txBody>
                    <a:bodyPr/>
                    <a:lstStyle/>
                    <a:p>
                      <a:pPr marL="22225">
                        <a:lnSpc>
                          <a:spcPts val="1565"/>
                        </a:lnSpc>
                      </a:pPr>
                      <a:r>
                        <a:rPr sz="16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4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0640" algn="r">
                        <a:lnSpc>
                          <a:spcPts val="1565"/>
                        </a:lnSpc>
                      </a:pPr>
                      <a:r>
                        <a:rPr sz="16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AXP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30810" algn="r">
                        <a:lnSpc>
                          <a:spcPts val="1565"/>
                        </a:lnSpc>
                      </a:pPr>
                      <a:r>
                        <a:rPr sz="16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American Express</a:t>
                      </a:r>
                      <a:r>
                        <a:rPr sz="1600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Company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0005" algn="r">
                        <a:lnSpc>
                          <a:spcPts val="1565"/>
                        </a:lnSpc>
                      </a:pPr>
                      <a:r>
                        <a:rPr sz="16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9</a:t>
                      </a:r>
                      <a:r>
                        <a:rPr sz="1600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sz="16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600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sz="16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3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985" algn="ctr">
                        <a:lnSpc>
                          <a:spcPts val="1565"/>
                        </a:lnSpc>
                      </a:pPr>
                      <a:r>
                        <a:rPr sz="16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65091900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1565"/>
                        </a:lnSpc>
                      </a:pPr>
                      <a:r>
                        <a:rPr sz="16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5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216408">
                <a:tc>
                  <a:txBody>
                    <a:bodyPr/>
                    <a:lstStyle/>
                    <a:p>
                      <a:pPr marL="22225">
                        <a:lnSpc>
                          <a:spcPts val="1570"/>
                        </a:lnSpc>
                      </a:pPr>
                      <a:r>
                        <a:rPr sz="16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215531">
                <a:tc>
                  <a:txBody>
                    <a:bodyPr/>
                    <a:lstStyle/>
                    <a:p>
                      <a:pPr marL="22225">
                        <a:lnSpc>
                          <a:spcPts val="1570"/>
                        </a:lnSpc>
                      </a:pPr>
                      <a:r>
                        <a:rPr sz="1600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sz="16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9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4925" algn="r">
                        <a:lnSpc>
                          <a:spcPts val="1570"/>
                        </a:lnSpc>
                      </a:pPr>
                      <a:r>
                        <a:rPr sz="1600" spc="-7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K</a:t>
                      </a:r>
                      <a:r>
                        <a:rPr sz="16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O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30175" algn="r">
                        <a:lnSpc>
                          <a:spcPts val="1570"/>
                        </a:lnSpc>
                      </a:pPr>
                      <a:r>
                        <a:rPr sz="1600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The </a:t>
                      </a:r>
                      <a:r>
                        <a:rPr sz="16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Coca-Cola</a:t>
                      </a:r>
                      <a:r>
                        <a:rPr sz="1600" spc="-5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Company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8735" algn="r">
                        <a:lnSpc>
                          <a:spcPts val="1570"/>
                        </a:lnSpc>
                      </a:pPr>
                      <a:r>
                        <a:rPr sz="1600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42</a:t>
                      </a:r>
                      <a:r>
                        <a:rPr sz="16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600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9</a:t>
                      </a:r>
                      <a:r>
                        <a:rPr sz="16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</a:pPr>
                      <a:r>
                        <a:rPr sz="1600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247854800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ts val="1570"/>
                        </a:lnSpc>
                      </a:pPr>
                      <a:r>
                        <a:rPr sz="16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8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215925">
                <a:tc>
                  <a:txBody>
                    <a:bodyPr/>
                    <a:lstStyle/>
                    <a:p>
                      <a:pPr marL="22225">
                        <a:lnSpc>
                          <a:spcPts val="1565"/>
                        </a:lnSpc>
                      </a:pPr>
                      <a:r>
                        <a:rPr sz="16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4925" algn="r">
                        <a:lnSpc>
                          <a:spcPts val="1565"/>
                        </a:lnSpc>
                      </a:pPr>
                      <a:r>
                        <a:rPr sz="1600" spc="-8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K</a:t>
                      </a:r>
                      <a:r>
                        <a:rPr sz="16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O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8905" algn="r">
                        <a:lnSpc>
                          <a:spcPts val="1565"/>
                        </a:lnSpc>
                      </a:pPr>
                      <a:r>
                        <a:rPr sz="1600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The </a:t>
                      </a:r>
                      <a:r>
                        <a:rPr sz="16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Coca-Cola</a:t>
                      </a:r>
                      <a:r>
                        <a:rPr sz="1600" spc="-4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Company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8735" algn="r">
                        <a:lnSpc>
                          <a:spcPts val="1565"/>
                        </a:lnSpc>
                      </a:pPr>
                      <a:r>
                        <a:rPr sz="16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42</a:t>
                      </a:r>
                      <a:r>
                        <a:rPr sz="16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6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9</a:t>
                      </a:r>
                      <a:r>
                        <a:rPr sz="16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65"/>
                        </a:lnSpc>
                      </a:pPr>
                      <a:r>
                        <a:rPr sz="16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314443100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ts val="1565"/>
                        </a:lnSpc>
                      </a:pPr>
                      <a:r>
                        <a:rPr sz="16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9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216509">
                <a:tc>
                  <a:txBody>
                    <a:bodyPr/>
                    <a:lstStyle/>
                    <a:p>
                      <a:pPr marL="22225">
                        <a:lnSpc>
                          <a:spcPts val="1570"/>
                        </a:lnSpc>
                      </a:pPr>
                      <a:r>
                        <a:rPr sz="1600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16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4925" algn="r">
                        <a:lnSpc>
                          <a:spcPts val="1570"/>
                        </a:lnSpc>
                      </a:pPr>
                      <a:r>
                        <a:rPr sz="1600" spc="-7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K</a:t>
                      </a:r>
                      <a:r>
                        <a:rPr sz="16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O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30175" algn="r">
                        <a:lnSpc>
                          <a:spcPts val="1570"/>
                        </a:lnSpc>
                      </a:pPr>
                      <a:r>
                        <a:rPr sz="1600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The </a:t>
                      </a:r>
                      <a:r>
                        <a:rPr sz="16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Coca-Cola</a:t>
                      </a:r>
                      <a:r>
                        <a:rPr sz="1600" spc="-5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Company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9370" algn="r">
                        <a:lnSpc>
                          <a:spcPts val="1570"/>
                        </a:lnSpc>
                      </a:pPr>
                      <a:r>
                        <a:rPr sz="16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4</a:t>
                      </a:r>
                      <a:r>
                        <a:rPr sz="1600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16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600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9</a:t>
                      </a:r>
                      <a:r>
                        <a:rPr sz="16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</a:pPr>
                      <a:r>
                        <a:rPr sz="1600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529541900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8895">
                        <a:lnSpc>
                          <a:spcPts val="1570"/>
                        </a:lnSpc>
                      </a:pPr>
                      <a:r>
                        <a:rPr sz="16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215658">
                <a:tc>
                  <a:txBody>
                    <a:bodyPr/>
                    <a:lstStyle/>
                    <a:p>
                      <a:pPr marL="22225">
                        <a:lnSpc>
                          <a:spcPts val="1570"/>
                        </a:lnSpc>
                      </a:pPr>
                      <a:r>
                        <a:rPr sz="1600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16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4925" algn="r">
                        <a:lnSpc>
                          <a:spcPts val="1570"/>
                        </a:lnSpc>
                      </a:pPr>
                      <a:r>
                        <a:rPr sz="1600" spc="-7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K</a:t>
                      </a:r>
                      <a:r>
                        <a:rPr sz="16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O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30175" algn="r">
                        <a:lnSpc>
                          <a:spcPts val="1570"/>
                        </a:lnSpc>
                      </a:pPr>
                      <a:r>
                        <a:rPr sz="1600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The </a:t>
                      </a:r>
                      <a:r>
                        <a:rPr sz="16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Coca-Cola</a:t>
                      </a:r>
                      <a:r>
                        <a:rPr sz="1600" spc="-5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Company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9370" algn="r">
                        <a:lnSpc>
                          <a:spcPts val="1570"/>
                        </a:lnSpc>
                      </a:pPr>
                      <a:r>
                        <a:rPr sz="16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4</a:t>
                      </a:r>
                      <a:r>
                        <a:rPr sz="1600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16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600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9</a:t>
                      </a:r>
                      <a:r>
                        <a:rPr sz="16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</a:pPr>
                      <a:r>
                        <a:rPr sz="1600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265863000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ts val="1570"/>
                        </a:lnSpc>
                      </a:pPr>
                      <a:r>
                        <a:rPr sz="16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208787">
                <a:tc>
                  <a:txBody>
                    <a:bodyPr/>
                    <a:lstStyle/>
                    <a:p>
                      <a:pPr marL="22225">
                        <a:lnSpc>
                          <a:spcPts val="1565"/>
                        </a:lnSpc>
                      </a:pPr>
                      <a:r>
                        <a:rPr sz="1600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16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3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4925" algn="r">
                        <a:lnSpc>
                          <a:spcPts val="1565"/>
                        </a:lnSpc>
                      </a:pPr>
                      <a:r>
                        <a:rPr sz="1600" spc="-7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K</a:t>
                      </a:r>
                      <a:r>
                        <a:rPr sz="16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O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30175" algn="r">
                        <a:lnSpc>
                          <a:spcPts val="1565"/>
                        </a:lnSpc>
                      </a:pPr>
                      <a:r>
                        <a:rPr sz="1600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The </a:t>
                      </a:r>
                      <a:r>
                        <a:rPr sz="16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Coca-Cola</a:t>
                      </a:r>
                      <a:r>
                        <a:rPr sz="1600" spc="-5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Company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9370" algn="r">
                        <a:lnSpc>
                          <a:spcPts val="1565"/>
                        </a:lnSpc>
                      </a:pPr>
                      <a:r>
                        <a:rPr sz="16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4</a:t>
                      </a:r>
                      <a:r>
                        <a:rPr sz="1600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16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600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9</a:t>
                      </a:r>
                      <a:r>
                        <a:rPr sz="16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65"/>
                        </a:lnSpc>
                      </a:pPr>
                      <a:r>
                        <a:rPr sz="1600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301144500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ts val="1565"/>
                        </a:lnSpc>
                      </a:pPr>
                      <a:r>
                        <a:rPr sz="16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12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618540" y="4208170"/>
            <a:ext cx="5182235" cy="483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4"/>
              </a:lnSpc>
            </a:pPr>
            <a:r>
              <a:rPr sz="1600" spc="-5" dirty="0">
                <a:solidFill>
                  <a:srgbClr val="006FC0"/>
                </a:solidFill>
                <a:latin typeface="Calibri"/>
                <a:cs typeface="Calibri"/>
              </a:rPr>
              <a:t>[24 </a:t>
            </a:r>
            <a:r>
              <a:rPr sz="1600" spc="-20" dirty="0">
                <a:solidFill>
                  <a:srgbClr val="006FC0"/>
                </a:solidFill>
                <a:latin typeface="Calibri"/>
                <a:cs typeface="Calibri"/>
              </a:rPr>
              <a:t>rows </a:t>
            </a:r>
            <a:r>
              <a:rPr sz="1600" spc="-5" dirty="0">
                <a:solidFill>
                  <a:srgbClr val="006FC0"/>
                </a:solidFill>
                <a:latin typeface="Calibri"/>
                <a:cs typeface="Calibri"/>
              </a:rPr>
              <a:t>x 5</a:t>
            </a:r>
            <a:r>
              <a:rPr sz="1600" spc="-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06FC0"/>
                </a:solidFill>
                <a:latin typeface="Calibri"/>
                <a:cs typeface="Calibri"/>
              </a:rPr>
              <a:t>columns]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ts val="1814"/>
              </a:lnSpc>
            </a:pPr>
            <a:r>
              <a:rPr sz="1600" spc="-5" dirty="0">
                <a:latin typeface="Calibri"/>
                <a:cs typeface="Calibri"/>
              </a:rPr>
              <a:t>&gt;&gt;&gt; </a:t>
            </a:r>
            <a:r>
              <a:rPr sz="1600" spc="-15" dirty="0">
                <a:latin typeface="Calibri"/>
                <a:cs typeface="Calibri"/>
              </a:rPr>
              <a:t>pd.merge(djidf,AKdf,on </a:t>
            </a:r>
            <a:r>
              <a:rPr sz="1600" spc="-5" dirty="0">
                <a:latin typeface="Calibri"/>
                <a:cs typeface="Calibri"/>
              </a:rPr>
              <a:t>= </a:t>
            </a:r>
            <a:r>
              <a:rPr sz="1600" spc="-10" dirty="0">
                <a:solidFill>
                  <a:srgbClr val="9BBA58"/>
                </a:solidFill>
                <a:latin typeface="Calibri"/>
                <a:cs typeface="Calibri"/>
              </a:rPr>
              <a:t>'code'</a:t>
            </a:r>
            <a:r>
              <a:rPr sz="1600" spc="-10" dirty="0">
                <a:latin typeface="Calibri"/>
                <a:cs typeface="Calibri"/>
              </a:rPr>
              <a:t>).drop([</a:t>
            </a:r>
            <a:r>
              <a:rPr sz="1600" spc="-10" dirty="0">
                <a:solidFill>
                  <a:srgbClr val="9BBA58"/>
                </a:solidFill>
                <a:latin typeface="Calibri"/>
                <a:cs typeface="Calibri"/>
              </a:rPr>
              <a:t>'lasttrade'</a:t>
            </a:r>
            <a:r>
              <a:rPr sz="1600" spc="-10" dirty="0">
                <a:latin typeface="Calibri"/>
                <a:cs typeface="Calibri"/>
              </a:rPr>
              <a:t>],axis </a:t>
            </a:r>
            <a:r>
              <a:rPr sz="1600" spc="-5" dirty="0">
                <a:latin typeface="Calibri"/>
                <a:cs typeface="Calibri"/>
              </a:rPr>
              <a:t>=</a:t>
            </a:r>
            <a:r>
              <a:rPr sz="1600" spc="9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1)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83551" y="980893"/>
            <a:ext cx="720090" cy="425450"/>
          </a:xfrm>
          <a:custGeom>
            <a:avLst/>
            <a:gdLst/>
            <a:ahLst/>
            <a:cxnLst/>
            <a:rect l="l" t="t" r="r" b="b"/>
            <a:pathLst>
              <a:path w="720090" h="425450">
                <a:moveTo>
                  <a:pt x="337711" y="0"/>
                </a:moveTo>
                <a:lnTo>
                  <a:pt x="287841" y="3496"/>
                </a:lnTo>
                <a:lnTo>
                  <a:pt x="239461" y="10574"/>
                </a:lnTo>
                <a:lnTo>
                  <a:pt x="193331" y="21124"/>
                </a:lnTo>
                <a:lnTo>
                  <a:pt x="150210" y="35034"/>
                </a:lnTo>
                <a:lnTo>
                  <a:pt x="110855" y="52192"/>
                </a:lnTo>
                <a:lnTo>
                  <a:pt x="76026" y="72489"/>
                </a:lnTo>
                <a:lnTo>
                  <a:pt x="19734" y="126900"/>
                </a:lnTo>
                <a:lnTo>
                  <a:pt x="0" y="191565"/>
                </a:lnTo>
                <a:lnTo>
                  <a:pt x="6240" y="223691"/>
                </a:lnTo>
                <a:lnTo>
                  <a:pt x="49010" y="283903"/>
                </a:lnTo>
                <a:lnTo>
                  <a:pt x="84767" y="310539"/>
                </a:lnTo>
                <a:lnTo>
                  <a:pt x="129591" y="333893"/>
                </a:lnTo>
                <a:lnTo>
                  <a:pt x="183096" y="353241"/>
                </a:lnTo>
                <a:lnTo>
                  <a:pt x="210020" y="424869"/>
                </a:lnTo>
                <a:lnTo>
                  <a:pt x="313436" y="376101"/>
                </a:lnTo>
                <a:lnTo>
                  <a:pt x="398097" y="376101"/>
                </a:lnTo>
                <a:lnTo>
                  <a:pt x="420953" y="374946"/>
                </a:lnTo>
                <a:lnTo>
                  <a:pt x="472312" y="368238"/>
                </a:lnTo>
                <a:lnTo>
                  <a:pt x="521021" y="357718"/>
                </a:lnTo>
                <a:lnTo>
                  <a:pt x="566289" y="343589"/>
                </a:lnTo>
                <a:lnTo>
                  <a:pt x="607330" y="326059"/>
                </a:lnTo>
                <a:lnTo>
                  <a:pt x="643353" y="305332"/>
                </a:lnTo>
                <a:lnTo>
                  <a:pt x="673570" y="281613"/>
                </a:lnTo>
                <a:lnTo>
                  <a:pt x="700309" y="250520"/>
                </a:lnTo>
                <a:lnTo>
                  <a:pt x="720043" y="185827"/>
                </a:lnTo>
                <a:lnTo>
                  <a:pt x="713806" y="153680"/>
                </a:lnTo>
                <a:lnTo>
                  <a:pt x="671043" y="93427"/>
                </a:lnTo>
                <a:lnTo>
                  <a:pt x="635284" y="66775"/>
                </a:lnTo>
                <a:lnTo>
                  <a:pt x="590452" y="43409"/>
                </a:lnTo>
                <a:lnTo>
                  <a:pt x="536931" y="24057"/>
                </a:lnTo>
                <a:lnTo>
                  <a:pt x="488683" y="12114"/>
                </a:lnTo>
                <a:lnTo>
                  <a:pt x="438891" y="4197"/>
                </a:lnTo>
                <a:lnTo>
                  <a:pt x="388314" y="196"/>
                </a:lnTo>
                <a:lnTo>
                  <a:pt x="337711" y="0"/>
                </a:lnTo>
                <a:close/>
              </a:path>
              <a:path w="720090" h="425450">
                <a:moveTo>
                  <a:pt x="398097" y="376101"/>
                </a:moveTo>
                <a:lnTo>
                  <a:pt x="313436" y="376101"/>
                </a:lnTo>
                <a:lnTo>
                  <a:pt x="367731" y="377635"/>
                </a:lnTo>
                <a:lnTo>
                  <a:pt x="398097" y="37610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83551" y="980893"/>
            <a:ext cx="720090" cy="425450"/>
          </a:xfrm>
          <a:custGeom>
            <a:avLst/>
            <a:gdLst/>
            <a:ahLst/>
            <a:cxnLst/>
            <a:rect l="l" t="t" r="r" b="b"/>
            <a:pathLst>
              <a:path w="720090" h="425450">
                <a:moveTo>
                  <a:pt x="210020" y="424869"/>
                </a:moveTo>
                <a:lnTo>
                  <a:pt x="183096" y="353241"/>
                </a:lnTo>
                <a:lnTo>
                  <a:pt x="129591" y="333893"/>
                </a:lnTo>
                <a:lnTo>
                  <a:pt x="84767" y="310539"/>
                </a:lnTo>
                <a:lnTo>
                  <a:pt x="49010" y="283903"/>
                </a:lnTo>
                <a:lnTo>
                  <a:pt x="22706" y="254712"/>
                </a:lnTo>
                <a:lnTo>
                  <a:pt x="6240" y="223691"/>
                </a:lnTo>
                <a:lnTo>
                  <a:pt x="0" y="191565"/>
                </a:lnTo>
                <a:lnTo>
                  <a:pt x="4369" y="159060"/>
                </a:lnTo>
                <a:lnTo>
                  <a:pt x="46482" y="95812"/>
                </a:lnTo>
                <a:lnTo>
                  <a:pt x="110855" y="52192"/>
                </a:lnTo>
                <a:lnTo>
                  <a:pt x="150210" y="35034"/>
                </a:lnTo>
                <a:lnTo>
                  <a:pt x="193331" y="21124"/>
                </a:lnTo>
                <a:lnTo>
                  <a:pt x="239461" y="10574"/>
                </a:lnTo>
                <a:lnTo>
                  <a:pt x="287841" y="3496"/>
                </a:lnTo>
                <a:lnTo>
                  <a:pt x="337711" y="0"/>
                </a:lnTo>
                <a:lnTo>
                  <a:pt x="388314" y="196"/>
                </a:lnTo>
                <a:lnTo>
                  <a:pt x="438891" y="4197"/>
                </a:lnTo>
                <a:lnTo>
                  <a:pt x="488683" y="12114"/>
                </a:lnTo>
                <a:lnTo>
                  <a:pt x="536931" y="24057"/>
                </a:lnTo>
                <a:lnTo>
                  <a:pt x="590452" y="43409"/>
                </a:lnTo>
                <a:lnTo>
                  <a:pt x="635284" y="66775"/>
                </a:lnTo>
                <a:lnTo>
                  <a:pt x="671043" y="93427"/>
                </a:lnTo>
                <a:lnTo>
                  <a:pt x="697345" y="122638"/>
                </a:lnTo>
                <a:lnTo>
                  <a:pt x="720043" y="185827"/>
                </a:lnTo>
                <a:lnTo>
                  <a:pt x="715672" y="218349"/>
                </a:lnTo>
                <a:lnTo>
                  <a:pt x="673570" y="281613"/>
                </a:lnTo>
                <a:lnTo>
                  <a:pt x="643353" y="305332"/>
                </a:lnTo>
                <a:lnTo>
                  <a:pt x="607330" y="326059"/>
                </a:lnTo>
                <a:lnTo>
                  <a:pt x="566289" y="343589"/>
                </a:lnTo>
                <a:lnTo>
                  <a:pt x="521021" y="357718"/>
                </a:lnTo>
                <a:lnTo>
                  <a:pt x="472312" y="368238"/>
                </a:lnTo>
                <a:lnTo>
                  <a:pt x="420953" y="374946"/>
                </a:lnTo>
                <a:lnTo>
                  <a:pt x="367731" y="377635"/>
                </a:lnTo>
                <a:lnTo>
                  <a:pt x="313436" y="376101"/>
                </a:lnTo>
                <a:lnTo>
                  <a:pt x="210020" y="424869"/>
                </a:lnTo>
                <a:close/>
              </a:path>
            </a:pathLst>
          </a:custGeom>
          <a:ln w="19050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18540" y="967104"/>
            <a:ext cx="3112770" cy="699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4950">
              <a:lnSpc>
                <a:spcPct val="100000"/>
              </a:lnSpc>
            </a:pPr>
            <a:r>
              <a:rPr sz="2400" b="1" dirty="0">
                <a:solidFill>
                  <a:srgbClr val="F79546"/>
                </a:solidFill>
                <a:latin typeface="Calibri"/>
                <a:cs typeface="Calibri"/>
              </a:rPr>
              <a:t>S</a:t>
            </a:r>
            <a:r>
              <a:rPr sz="800" spc="-5" dirty="0">
                <a:solidFill>
                  <a:srgbClr val="F79546"/>
                </a:solidFill>
                <a:latin typeface="Calibri"/>
                <a:cs typeface="Calibri"/>
              </a:rPr>
              <a:t>ou</a:t>
            </a:r>
            <a:r>
              <a:rPr sz="800" spc="-10" dirty="0">
                <a:solidFill>
                  <a:srgbClr val="F79546"/>
                </a:solidFill>
                <a:latin typeface="Calibri"/>
                <a:cs typeface="Calibri"/>
              </a:rPr>
              <a:t>r</a:t>
            </a:r>
            <a:r>
              <a:rPr sz="800" spc="-5" dirty="0">
                <a:solidFill>
                  <a:srgbClr val="F79546"/>
                </a:solidFill>
                <a:latin typeface="Calibri"/>
                <a:cs typeface="Calibri"/>
              </a:rPr>
              <a:t>c</a:t>
            </a:r>
            <a:r>
              <a:rPr sz="800" dirty="0">
                <a:solidFill>
                  <a:srgbClr val="F79546"/>
                </a:solidFill>
                <a:latin typeface="Calibri"/>
                <a:cs typeface="Calibri"/>
              </a:rPr>
              <a:t>e</a:t>
            </a:r>
            <a:endParaRPr sz="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25"/>
              </a:spcBef>
            </a:pPr>
            <a:r>
              <a:rPr sz="1600" spc="-5" dirty="0">
                <a:latin typeface="Calibri"/>
                <a:cs typeface="Calibri"/>
              </a:rPr>
              <a:t>&gt;&gt;&gt; </a:t>
            </a:r>
            <a:r>
              <a:rPr sz="1600" spc="-15" dirty="0">
                <a:latin typeface="Calibri"/>
                <a:cs typeface="Calibri"/>
              </a:rPr>
              <a:t>pd.merge(djidf, </a:t>
            </a:r>
            <a:r>
              <a:rPr sz="1600" spc="-30" dirty="0">
                <a:latin typeface="Calibri"/>
                <a:cs typeface="Calibri"/>
              </a:rPr>
              <a:t>AKdf, </a:t>
            </a:r>
            <a:r>
              <a:rPr sz="1600" spc="-5" dirty="0">
                <a:latin typeface="Calibri"/>
                <a:cs typeface="Calibri"/>
              </a:rPr>
              <a:t>on =</a:t>
            </a:r>
            <a:r>
              <a:rPr sz="1600" spc="70" dirty="0"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9BBA58"/>
                </a:solidFill>
                <a:latin typeface="Calibri"/>
                <a:cs typeface="Calibri"/>
              </a:rPr>
              <a:t>'code'</a:t>
            </a:r>
            <a:r>
              <a:rPr sz="1600" spc="-10" dirty="0">
                <a:latin typeface="Calibri"/>
                <a:cs typeface="Calibri"/>
              </a:rPr>
              <a:t>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012179" y="1358620"/>
            <a:ext cx="2664332" cy="3301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999479" y="1345920"/>
            <a:ext cx="2689860" cy="3326765"/>
          </a:xfrm>
          <a:custGeom>
            <a:avLst/>
            <a:gdLst/>
            <a:ahLst/>
            <a:cxnLst/>
            <a:rect l="l" t="t" r="r" b="b"/>
            <a:pathLst>
              <a:path w="2689859" h="3326765">
                <a:moveTo>
                  <a:pt x="0" y="3326765"/>
                </a:moveTo>
                <a:lnTo>
                  <a:pt x="2689732" y="3326765"/>
                </a:lnTo>
                <a:lnTo>
                  <a:pt x="2689732" y="0"/>
                </a:lnTo>
                <a:lnTo>
                  <a:pt x="0" y="0"/>
                </a:lnTo>
                <a:lnTo>
                  <a:pt x="0" y="3326765"/>
                </a:lnTo>
                <a:close/>
              </a:path>
            </a:pathLst>
          </a:custGeom>
          <a:ln w="25399">
            <a:solidFill>
              <a:srgbClr val="9BBA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5940876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68400">
              <a:lnSpc>
                <a:spcPct val="100000"/>
              </a:lnSpc>
            </a:pPr>
            <a:r>
              <a:rPr spc="-5" dirty="0"/>
              <a:t>merg</a:t>
            </a:r>
            <a:r>
              <a:rPr spc="-10" dirty="0"/>
              <a:t>e函数的参数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757298" y="1707642"/>
          <a:ext cx="5688710" cy="12496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96237"/>
                <a:gridCol w="1896237"/>
                <a:gridCol w="1896236"/>
              </a:tblGrid>
              <a:tr h="31242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600" b="1" spc="-10" dirty="0">
                          <a:latin typeface="Calibri"/>
                          <a:cs typeface="Calibri"/>
                        </a:rPr>
                        <a:t>left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F79546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600" b="1" spc="-10" dirty="0">
                          <a:latin typeface="Calibri"/>
                          <a:cs typeface="Calibri"/>
                        </a:rPr>
                        <a:t>right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F79546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600" b="1" spc="-5" dirty="0">
                          <a:latin typeface="Calibri"/>
                          <a:cs typeface="Calibri"/>
                        </a:rPr>
                        <a:t>how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F79546"/>
                    </a:solidFill>
                  </a:tcPr>
                </a:tc>
              </a:tr>
              <a:tr h="312419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600" b="1" dirty="0">
                          <a:latin typeface="Calibri"/>
                          <a:cs typeface="Calibri"/>
                        </a:rPr>
                        <a:t>on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B w="12700">
                      <a:solidFill>
                        <a:srgbClr val="F795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600" b="1" spc="-10" dirty="0">
                          <a:latin typeface="Calibri"/>
                          <a:cs typeface="Calibri"/>
                        </a:rPr>
                        <a:t>left_on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B w="12700">
                      <a:solidFill>
                        <a:srgbClr val="F795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600" b="1" spc="-10" dirty="0">
                          <a:latin typeface="Calibri"/>
                          <a:cs typeface="Calibri"/>
                        </a:rPr>
                        <a:t>right_on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B w="12700">
                      <a:solidFill>
                        <a:srgbClr val="F79546"/>
                      </a:solidFill>
                      <a:prstDash val="solid"/>
                    </a:lnB>
                  </a:tcPr>
                </a:tc>
              </a:tr>
              <a:tr h="31242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600" b="1" spc="-10" dirty="0">
                          <a:latin typeface="Calibri"/>
                          <a:cs typeface="Calibri"/>
                        </a:rPr>
                        <a:t>left_index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79546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600" b="1" spc="-10" dirty="0">
                          <a:latin typeface="Calibri"/>
                          <a:cs typeface="Calibri"/>
                        </a:rPr>
                        <a:t>right_index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79546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600" b="1" spc="-5" dirty="0">
                          <a:latin typeface="Calibri"/>
                          <a:cs typeface="Calibri"/>
                        </a:rPr>
                        <a:t>sort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79546"/>
                    </a:solidFill>
                  </a:tcPr>
                </a:tc>
              </a:tr>
              <a:tr h="31242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600" b="1" spc="-15" dirty="0">
                          <a:latin typeface="Calibri"/>
                          <a:cs typeface="Calibri"/>
                        </a:rPr>
                        <a:t>suffixes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B w="12700">
                      <a:solidFill>
                        <a:srgbClr val="F795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600" b="1" spc="-10" dirty="0">
                          <a:latin typeface="Calibri"/>
                          <a:cs typeface="Calibri"/>
                        </a:rPr>
                        <a:t>copy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B w="12700">
                      <a:solidFill>
                        <a:srgbClr val="F795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B w="12700">
                      <a:solidFill>
                        <a:srgbClr val="F79546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039761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81200" y="2647950"/>
            <a:ext cx="4644390" cy="0"/>
          </a:xfrm>
          <a:custGeom>
            <a:avLst/>
            <a:gdLst/>
            <a:ahLst/>
            <a:cxnLst/>
            <a:rect l="l" t="t" r="r" b="b"/>
            <a:pathLst>
              <a:path w="4644390">
                <a:moveTo>
                  <a:pt x="0" y="0"/>
                </a:moveTo>
                <a:lnTo>
                  <a:pt x="4644009" y="0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114800" y="2714622"/>
            <a:ext cx="3072765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zh-CN" altLang="en-US" sz="2800" b="1" spc="-5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YaHei"/>
              </a:rPr>
              <a:t>条件</a:t>
            </a:r>
            <a:endParaRPr sz="28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Microsoft YaHe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19400" y="2038350"/>
            <a:ext cx="324516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roadway"/>
              </a:rPr>
              <a:t>Python</a:t>
            </a:r>
            <a:r>
              <a:rPr lang="zh-CN" altLang="en-US" sz="28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roadway"/>
              </a:rPr>
              <a:t>大</a:t>
            </a:r>
            <a:r>
              <a:rPr sz="2800" b="1" dirty="0" err="1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YaHei"/>
              </a:rPr>
              <a:t>数据</a:t>
            </a:r>
            <a:r>
              <a:rPr lang="zh-CN" altLang="en-US" sz="28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YaHei"/>
              </a:rPr>
              <a:t>编程</a:t>
            </a:r>
            <a:endParaRPr sz="28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Microsoft YaHei"/>
            </a:endParaRPr>
          </a:p>
        </p:txBody>
      </p:sp>
    </p:spTree>
    <p:extLst>
      <p:ext uri="{BB962C8B-B14F-4D97-AF65-F5344CB8AC3E}">
        <p14:creationId xmlns:p14="http://schemas.microsoft.com/office/powerpoint/2010/main" val="343084605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03805">
              <a:lnSpc>
                <a:spcPct val="100000"/>
              </a:lnSpc>
            </a:pPr>
            <a:r>
              <a:rPr spc="-5" dirty="0"/>
              <a:t>if</a:t>
            </a:r>
            <a:r>
              <a:rPr spc="-85" dirty="0"/>
              <a:t> </a:t>
            </a:r>
            <a:r>
              <a:rPr spc="-5" dirty="0"/>
              <a:t>语句</a:t>
            </a:r>
          </a:p>
        </p:txBody>
      </p:sp>
      <p:sp>
        <p:nvSpPr>
          <p:cNvPr id="3" name="object 3"/>
          <p:cNvSpPr/>
          <p:nvPr/>
        </p:nvSpPr>
        <p:spPr>
          <a:xfrm>
            <a:off x="2705861" y="3003804"/>
            <a:ext cx="5318125" cy="1621155"/>
          </a:xfrm>
          <a:custGeom>
            <a:avLst/>
            <a:gdLst/>
            <a:ahLst/>
            <a:cxnLst/>
            <a:rect l="l" t="t" r="r" b="b"/>
            <a:pathLst>
              <a:path w="5318125" h="1621154">
                <a:moveTo>
                  <a:pt x="0" y="0"/>
                </a:moveTo>
                <a:lnTo>
                  <a:pt x="0" y="1620939"/>
                </a:lnTo>
                <a:lnTo>
                  <a:pt x="5317997" y="1620939"/>
                </a:lnTo>
              </a:path>
            </a:pathLst>
          </a:custGeom>
          <a:ln w="9524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852292" y="3004148"/>
            <a:ext cx="793115" cy="411480"/>
          </a:xfrm>
          <a:custGeom>
            <a:avLst/>
            <a:gdLst/>
            <a:ahLst/>
            <a:cxnLst/>
            <a:rect l="l" t="t" r="r" b="b"/>
            <a:pathLst>
              <a:path w="793114" h="411479">
                <a:moveTo>
                  <a:pt x="231267" y="411389"/>
                </a:moveTo>
                <a:lnTo>
                  <a:pt x="201676" y="342047"/>
                </a:lnTo>
                <a:lnTo>
                  <a:pt x="142733" y="323317"/>
                </a:lnTo>
                <a:lnTo>
                  <a:pt x="93359" y="300700"/>
                </a:lnTo>
                <a:lnTo>
                  <a:pt x="53975" y="274902"/>
                </a:lnTo>
                <a:lnTo>
                  <a:pt x="25004" y="246626"/>
                </a:lnTo>
                <a:lnTo>
                  <a:pt x="6872" y="216577"/>
                </a:lnTo>
                <a:lnTo>
                  <a:pt x="0" y="185461"/>
                </a:lnTo>
                <a:lnTo>
                  <a:pt x="4811" y="153980"/>
                </a:lnTo>
                <a:lnTo>
                  <a:pt x="51181" y="92746"/>
                </a:lnTo>
                <a:lnTo>
                  <a:pt x="83706" y="70172"/>
                </a:lnTo>
                <a:lnTo>
                  <a:pt x="122053" y="50526"/>
                </a:lnTo>
                <a:lnTo>
                  <a:pt x="165384" y="33917"/>
                </a:lnTo>
                <a:lnTo>
                  <a:pt x="212865" y="20452"/>
                </a:lnTo>
                <a:lnTo>
                  <a:pt x="263658" y="10239"/>
                </a:lnTo>
                <a:lnTo>
                  <a:pt x="316928" y="3386"/>
                </a:lnTo>
                <a:lnTo>
                  <a:pt x="371840" y="0"/>
                </a:lnTo>
                <a:lnTo>
                  <a:pt x="427558" y="188"/>
                </a:lnTo>
                <a:lnTo>
                  <a:pt x="483245" y="4058"/>
                </a:lnTo>
                <a:lnTo>
                  <a:pt x="538066" y="11719"/>
                </a:lnTo>
                <a:lnTo>
                  <a:pt x="591185" y="23277"/>
                </a:lnTo>
                <a:lnTo>
                  <a:pt x="650093" y="42007"/>
                </a:lnTo>
                <a:lnTo>
                  <a:pt x="699450" y="64624"/>
                </a:lnTo>
                <a:lnTo>
                  <a:pt x="738829" y="90422"/>
                </a:lnTo>
                <a:lnTo>
                  <a:pt x="767803" y="118698"/>
                </a:lnTo>
                <a:lnTo>
                  <a:pt x="792832" y="179863"/>
                </a:lnTo>
                <a:lnTo>
                  <a:pt x="788034" y="211344"/>
                </a:lnTo>
                <a:lnTo>
                  <a:pt x="741680" y="272578"/>
                </a:lnTo>
                <a:lnTo>
                  <a:pt x="708385" y="295577"/>
                </a:lnTo>
                <a:lnTo>
                  <a:pt x="668708" y="315675"/>
                </a:lnTo>
                <a:lnTo>
                  <a:pt x="623515" y="332670"/>
                </a:lnTo>
                <a:lnTo>
                  <a:pt x="573674" y="346365"/>
                </a:lnTo>
                <a:lnTo>
                  <a:pt x="520053" y="356559"/>
                </a:lnTo>
                <a:lnTo>
                  <a:pt x="463520" y="363054"/>
                </a:lnTo>
                <a:lnTo>
                  <a:pt x="404941" y="365649"/>
                </a:lnTo>
                <a:lnTo>
                  <a:pt x="345186" y="364145"/>
                </a:lnTo>
                <a:lnTo>
                  <a:pt x="231267" y="411389"/>
                </a:lnTo>
                <a:close/>
              </a:path>
            </a:pathLst>
          </a:custGeom>
          <a:ln w="1905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785110" y="3035554"/>
            <a:ext cx="3791585" cy="1583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5285">
              <a:lnSpc>
                <a:spcPct val="100000"/>
              </a:lnSpc>
            </a:pPr>
            <a:r>
              <a:rPr sz="1800" b="1" dirty="0">
                <a:solidFill>
                  <a:srgbClr val="4F81BC"/>
                </a:solidFill>
                <a:latin typeface="Calibri"/>
                <a:cs typeface="Calibri"/>
              </a:rPr>
              <a:t>F</a:t>
            </a:r>
            <a:r>
              <a:rPr sz="600" spc="-10" dirty="0">
                <a:solidFill>
                  <a:srgbClr val="4F81BC"/>
                </a:solidFill>
                <a:latin typeface="Calibri"/>
                <a:cs typeface="Calibri"/>
              </a:rPr>
              <a:t>ile</a:t>
            </a:r>
            <a:endParaRPr sz="600">
              <a:latin typeface="Calibri"/>
              <a:cs typeface="Calibri"/>
            </a:endParaRPr>
          </a:p>
          <a:p>
            <a:pPr marL="12700" marR="2130425">
              <a:lnSpc>
                <a:spcPct val="100000"/>
              </a:lnSpc>
              <a:spcBef>
                <a:spcPts val="520"/>
              </a:spcBef>
            </a:pPr>
            <a:r>
              <a:rPr sz="1600" spc="-5" dirty="0">
                <a:solidFill>
                  <a:srgbClr val="943735"/>
                </a:solidFill>
                <a:latin typeface="Calibri"/>
                <a:cs typeface="Calibri"/>
              </a:rPr>
              <a:t># Filename:</a:t>
            </a:r>
            <a:r>
              <a:rPr sz="1600" spc="-60" dirty="0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943735"/>
                </a:solidFill>
                <a:latin typeface="Calibri"/>
                <a:cs typeface="Calibri"/>
              </a:rPr>
              <a:t>ifpro.py  </a:t>
            </a:r>
            <a:r>
              <a:rPr sz="1600" spc="-10" dirty="0">
                <a:latin typeface="Calibri"/>
                <a:cs typeface="Calibri"/>
              </a:rPr>
              <a:t>sd1 </a:t>
            </a:r>
            <a:r>
              <a:rPr sz="1600" spc="-5" dirty="0">
                <a:latin typeface="Calibri"/>
                <a:cs typeface="Calibri"/>
              </a:rPr>
              <a:t>=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3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spc="-10" dirty="0">
                <a:latin typeface="Calibri"/>
                <a:cs typeface="Calibri"/>
              </a:rPr>
              <a:t>sd2 </a:t>
            </a:r>
            <a:r>
              <a:rPr sz="1600" spc="-5" dirty="0">
                <a:latin typeface="Calibri"/>
                <a:cs typeface="Calibri"/>
              </a:rPr>
              <a:t>=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3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dirty="0">
                <a:solidFill>
                  <a:srgbClr val="F79546"/>
                </a:solidFill>
                <a:latin typeface="Calibri"/>
                <a:cs typeface="Calibri"/>
              </a:rPr>
              <a:t>if </a:t>
            </a:r>
            <a:r>
              <a:rPr sz="1600" spc="-5" dirty="0">
                <a:latin typeface="Calibri"/>
                <a:cs typeface="Calibri"/>
              </a:rPr>
              <a:t>sd1 ==</a:t>
            </a:r>
            <a:r>
              <a:rPr sz="1600" spc="-7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sd2:</a:t>
            </a:r>
            <a:endParaRPr sz="1600">
              <a:latin typeface="Calibri"/>
              <a:cs typeface="Calibri"/>
            </a:endParaRPr>
          </a:p>
          <a:p>
            <a:pPr marL="242570">
              <a:lnSpc>
                <a:spcPct val="100000"/>
              </a:lnSpc>
            </a:pPr>
            <a:r>
              <a:rPr sz="1600" spc="-10" dirty="0">
                <a:solidFill>
                  <a:srgbClr val="6F2F9F"/>
                </a:solidFill>
                <a:latin typeface="Calibri"/>
                <a:cs typeface="Calibri"/>
              </a:rPr>
              <a:t>print </a:t>
            </a:r>
            <a:r>
              <a:rPr sz="1600" spc="-5" dirty="0">
                <a:solidFill>
                  <a:srgbClr val="9BBA58"/>
                </a:solidFill>
                <a:latin typeface="Calibri"/>
                <a:cs typeface="Calibri"/>
              </a:rPr>
              <a:t>"the </a:t>
            </a:r>
            <a:r>
              <a:rPr sz="1600" spc="-10" dirty="0">
                <a:solidFill>
                  <a:srgbClr val="9BBA58"/>
                </a:solidFill>
                <a:latin typeface="Calibri"/>
                <a:cs typeface="Calibri"/>
              </a:rPr>
              <a:t>square's area </a:t>
            </a:r>
            <a:r>
              <a:rPr sz="1600" spc="-5" dirty="0">
                <a:solidFill>
                  <a:srgbClr val="9BBA58"/>
                </a:solidFill>
                <a:latin typeface="Calibri"/>
                <a:cs typeface="Calibri"/>
              </a:rPr>
              <a:t>is:%d" </a:t>
            </a:r>
            <a:r>
              <a:rPr sz="1600" spc="-5" dirty="0">
                <a:latin typeface="Calibri"/>
                <a:cs typeface="Calibri"/>
              </a:rPr>
              <a:t>%</a:t>
            </a:r>
            <a:r>
              <a:rPr sz="1600" spc="4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(sd1*sd2)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54607" y="1559305"/>
            <a:ext cx="1454785" cy="593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b="1" dirty="0">
                <a:solidFill>
                  <a:srgbClr val="548ED4"/>
                </a:solidFill>
                <a:latin typeface="Calibri"/>
                <a:cs typeface="Calibri"/>
              </a:rPr>
              <a:t>if  </a:t>
            </a:r>
            <a:r>
              <a:rPr sz="1500" b="1" spc="-5" dirty="0">
                <a:solidFill>
                  <a:srgbClr val="548ED4"/>
                </a:solidFill>
                <a:latin typeface="Calibri"/>
                <a:cs typeface="Calibri"/>
              </a:rPr>
              <a:t>expression</a:t>
            </a:r>
            <a:r>
              <a:rPr sz="1500" b="1" spc="-120" dirty="0">
                <a:solidFill>
                  <a:srgbClr val="548ED4"/>
                </a:solidFill>
                <a:latin typeface="Calibri"/>
                <a:cs typeface="Calibri"/>
              </a:rPr>
              <a:t> </a:t>
            </a:r>
            <a:r>
              <a:rPr sz="1500" b="1" dirty="0">
                <a:solidFill>
                  <a:srgbClr val="548ED4"/>
                </a:solidFill>
                <a:latin typeface="Calibri"/>
                <a:cs typeface="Calibri"/>
              </a:rPr>
              <a:t>:</a:t>
            </a:r>
            <a:endParaRPr sz="1500">
              <a:latin typeface="Calibri"/>
              <a:cs typeface="Calibri"/>
            </a:endParaRPr>
          </a:p>
          <a:p>
            <a:pPr marL="182880">
              <a:lnSpc>
                <a:spcPct val="100000"/>
              </a:lnSpc>
              <a:spcBef>
                <a:spcPts val="900"/>
              </a:spcBef>
            </a:pPr>
            <a:r>
              <a:rPr sz="1500" b="1" spc="-10" dirty="0">
                <a:solidFill>
                  <a:srgbClr val="548ED4"/>
                </a:solidFill>
                <a:latin typeface="Calibri"/>
                <a:cs typeface="Calibri"/>
              </a:rPr>
              <a:t>expr_true_suite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496567" y="1106424"/>
            <a:ext cx="1760220" cy="419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99488" y="1101852"/>
            <a:ext cx="807719" cy="4846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543558" y="1131620"/>
            <a:ext cx="1665605" cy="323215"/>
          </a:xfrm>
          <a:prstGeom prst="rect">
            <a:avLst/>
          </a:prstGeom>
          <a:solidFill>
            <a:srgbClr val="548ED4"/>
          </a:solidFill>
          <a:ln w="9525">
            <a:solidFill>
              <a:srgbClr val="46AAC5"/>
            </a:solidFill>
          </a:ln>
        </p:spPr>
        <p:txBody>
          <a:bodyPr vert="horz" wrap="square" lIns="0" tIns="3365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65"/>
              </a:spcBef>
            </a:pPr>
            <a:r>
              <a:rPr sz="1500" b="1" dirty="0">
                <a:solidFill>
                  <a:srgbClr val="FFFFFF"/>
                </a:solidFill>
                <a:latin typeface="Microsoft YaHei"/>
                <a:cs typeface="Microsoft YaHei"/>
              </a:rPr>
              <a:t>语</a:t>
            </a:r>
            <a:r>
              <a:rPr sz="1500" b="1" spc="-105" dirty="0">
                <a:solidFill>
                  <a:srgbClr val="FFFFFF"/>
                </a:solidFill>
                <a:latin typeface="Microsoft YaHei"/>
                <a:cs typeface="Microsoft YaHei"/>
              </a:rPr>
              <a:t> </a:t>
            </a:r>
            <a:r>
              <a:rPr sz="1500" b="1" dirty="0">
                <a:solidFill>
                  <a:srgbClr val="FFFFFF"/>
                </a:solidFill>
                <a:latin typeface="Microsoft YaHei"/>
                <a:cs typeface="Microsoft YaHei"/>
              </a:rPr>
              <a:t>法</a:t>
            </a:r>
            <a:endParaRPr sz="1500">
              <a:latin typeface="Microsoft YaHei"/>
              <a:cs typeface="Microsoft YaHe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673855" y="1552447"/>
            <a:ext cx="1061085" cy="218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50" spc="5" dirty="0">
                <a:solidFill>
                  <a:srgbClr val="7E7E7E"/>
                </a:solidFill>
                <a:latin typeface="Microsoft YaHei"/>
                <a:cs typeface="Microsoft YaHei"/>
              </a:rPr>
              <a:t>条件表达式：</a:t>
            </a:r>
            <a:endParaRPr sz="1350">
              <a:latin typeface="Microsoft YaHei"/>
              <a:cs typeface="Microsoft YaHe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673855" y="1860295"/>
            <a:ext cx="1103630" cy="8362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27329" algn="l"/>
              </a:tabLst>
            </a:pPr>
            <a:r>
              <a:rPr sz="1350" dirty="0">
                <a:solidFill>
                  <a:srgbClr val="7E7E7E"/>
                </a:solidFill>
                <a:latin typeface="Arial"/>
                <a:cs typeface="Arial"/>
              </a:rPr>
              <a:t>•	</a:t>
            </a:r>
            <a:r>
              <a:rPr sz="1350" spc="5" dirty="0">
                <a:solidFill>
                  <a:srgbClr val="7E7E7E"/>
                </a:solidFill>
                <a:latin typeface="Microsoft YaHei"/>
                <a:cs typeface="Microsoft YaHei"/>
              </a:rPr>
              <a:t>比较运算符</a:t>
            </a:r>
            <a:endParaRPr sz="1350">
              <a:latin typeface="Microsoft YaHei"/>
              <a:cs typeface="Microsoft YaHei"/>
            </a:endParaRPr>
          </a:p>
          <a:p>
            <a:pPr marL="12700">
              <a:lnSpc>
                <a:spcPct val="100000"/>
              </a:lnSpc>
              <a:spcBef>
                <a:spcPts val="815"/>
              </a:spcBef>
              <a:tabLst>
                <a:tab pos="227329" algn="l"/>
              </a:tabLst>
            </a:pPr>
            <a:r>
              <a:rPr sz="1350" dirty="0">
                <a:solidFill>
                  <a:srgbClr val="7E7E7E"/>
                </a:solidFill>
                <a:latin typeface="Arial"/>
                <a:cs typeface="Arial"/>
              </a:rPr>
              <a:t>•	</a:t>
            </a:r>
            <a:r>
              <a:rPr sz="1350" spc="5" dirty="0">
                <a:solidFill>
                  <a:srgbClr val="7E7E7E"/>
                </a:solidFill>
                <a:latin typeface="Microsoft YaHei"/>
                <a:cs typeface="Microsoft YaHei"/>
              </a:rPr>
              <a:t>成员运算符</a:t>
            </a:r>
            <a:endParaRPr sz="1350">
              <a:latin typeface="Microsoft YaHei"/>
              <a:cs typeface="Microsoft YaHei"/>
            </a:endParaRPr>
          </a:p>
          <a:p>
            <a:pPr marL="12700">
              <a:lnSpc>
                <a:spcPct val="100000"/>
              </a:lnSpc>
              <a:spcBef>
                <a:spcPts val="805"/>
              </a:spcBef>
              <a:tabLst>
                <a:tab pos="227329" algn="l"/>
              </a:tabLst>
            </a:pPr>
            <a:r>
              <a:rPr sz="1350" dirty="0">
                <a:solidFill>
                  <a:srgbClr val="7E7E7E"/>
                </a:solidFill>
                <a:latin typeface="Arial"/>
                <a:cs typeface="Arial"/>
              </a:rPr>
              <a:t>•	</a:t>
            </a:r>
            <a:r>
              <a:rPr sz="1350" spc="5" dirty="0">
                <a:solidFill>
                  <a:srgbClr val="7E7E7E"/>
                </a:solidFill>
                <a:latin typeface="Microsoft YaHei"/>
                <a:cs typeface="Microsoft YaHei"/>
              </a:rPr>
              <a:t>逻辑运算符</a:t>
            </a:r>
            <a:endParaRPr sz="1350">
              <a:latin typeface="Microsoft YaHei"/>
              <a:cs typeface="Microsoft YaHe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598164" y="1106424"/>
            <a:ext cx="1760219" cy="419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02379" y="1101852"/>
            <a:ext cx="1405127" cy="4846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645153" y="1131620"/>
            <a:ext cx="1665605" cy="323215"/>
          </a:xfrm>
          <a:prstGeom prst="rect">
            <a:avLst/>
          </a:prstGeom>
          <a:solidFill>
            <a:srgbClr val="548ED4"/>
          </a:solidFill>
          <a:ln w="9525">
            <a:solidFill>
              <a:srgbClr val="46AAC5"/>
            </a:solidFill>
          </a:ln>
        </p:spPr>
        <p:txBody>
          <a:bodyPr vert="horz" wrap="square" lIns="0" tIns="33655" rIns="0" bIns="0" rtlCol="0">
            <a:spAutoFit/>
          </a:bodyPr>
          <a:lstStyle/>
          <a:p>
            <a:pPr marL="309880">
              <a:lnSpc>
                <a:spcPct val="100000"/>
              </a:lnSpc>
              <a:spcBef>
                <a:spcPts val="265"/>
              </a:spcBef>
            </a:pPr>
            <a:r>
              <a:rPr sz="1500" b="1" dirty="0">
                <a:solidFill>
                  <a:srgbClr val="FFFFFF"/>
                </a:solidFill>
                <a:latin typeface="Microsoft YaHei"/>
                <a:cs typeface="Microsoft YaHei"/>
              </a:rPr>
              <a:t>expression</a:t>
            </a:r>
            <a:endParaRPr sz="1500">
              <a:latin typeface="Microsoft YaHei"/>
              <a:cs typeface="Microsoft YaHe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697982" y="1552447"/>
            <a:ext cx="1816735" cy="1144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7329" indent="-214629">
              <a:lnSpc>
                <a:spcPct val="100000"/>
              </a:lnSpc>
              <a:buFont typeface="Arial"/>
              <a:buChar char="•"/>
              <a:tabLst>
                <a:tab pos="227329" algn="l"/>
                <a:tab pos="227965" algn="l"/>
              </a:tabLst>
            </a:pPr>
            <a:r>
              <a:rPr sz="1350" spc="-5" dirty="0">
                <a:solidFill>
                  <a:srgbClr val="7E7E7E"/>
                </a:solidFill>
                <a:latin typeface="Microsoft YaHei"/>
                <a:cs typeface="Microsoft YaHei"/>
              </a:rPr>
              <a:t>expression </a:t>
            </a:r>
            <a:r>
              <a:rPr sz="1350" spc="5" dirty="0">
                <a:solidFill>
                  <a:srgbClr val="7E7E7E"/>
                </a:solidFill>
                <a:latin typeface="Microsoft YaHei"/>
                <a:cs typeface="Microsoft YaHei"/>
              </a:rPr>
              <a:t>条 件</a:t>
            </a:r>
            <a:r>
              <a:rPr sz="1350" spc="165" dirty="0">
                <a:solidFill>
                  <a:srgbClr val="7E7E7E"/>
                </a:solidFill>
                <a:latin typeface="Microsoft YaHei"/>
                <a:cs typeface="Microsoft YaHei"/>
              </a:rPr>
              <a:t> </a:t>
            </a:r>
            <a:r>
              <a:rPr sz="1350" spc="5" dirty="0">
                <a:solidFill>
                  <a:srgbClr val="7E7E7E"/>
                </a:solidFill>
                <a:latin typeface="Microsoft YaHei"/>
                <a:cs typeface="Microsoft YaHei"/>
              </a:rPr>
              <a:t>为</a:t>
            </a:r>
            <a:endParaRPr sz="1350">
              <a:latin typeface="Microsoft YaHei"/>
              <a:cs typeface="Microsoft YaHei"/>
            </a:endParaRPr>
          </a:p>
          <a:p>
            <a:pPr marL="227329">
              <a:lnSpc>
                <a:spcPct val="100000"/>
              </a:lnSpc>
              <a:spcBef>
                <a:spcPts val="805"/>
              </a:spcBef>
            </a:pPr>
            <a:r>
              <a:rPr sz="1350" dirty="0">
                <a:solidFill>
                  <a:srgbClr val="7E7E7E"/>
                </a:solidFill>
                <a:latin typeface="Microsoft YaHei"/>
                <a:cs typeface="Microsoft YaHei"/>
              </a:rPr>
              <a:t>True时执行的代码块</a:t>
            </a:r>
            <a:endParaRPr sz="1350">
              <a:latin typeface="Microsoft YaHei"/>
              <a:cs typeface="Microsoft YaHei"/>
            </a:endParaRPr>
          </a:p>
          <a:p>
            <a:pPr marL="227329" marR="5080" indent="-215265">
              <a:lnSpc>
                <a:spcPct val="149800"/>
              </a:lnSpc>
              <a:spcBef>
                <a:spcPts val="10"/>
              </a:spcBef>
              <a:tabLst>
                <a:tab pos="227329" algn="l"/>
              </a:tabLst>
            </a:pPr>
            <a:r>
              <a:rPr sz="1350" dirty="0">
                <a:solidFill>
                  <a:srgbClr val="7E7E7E"/>
                </a:solidFill>
                <a:latin typeface="Arial"/>
                <a:cs typeface="Arial"/>
              </a:rPr>
              <a:t>•	</a:t>
            </a:r>
            <a:r>
              <a:rPr sz="1350" spc="25" dirty="0">
                <a:solidFill>
                  <a:srgbClr val="7E7E7E"/>
                </a:solidFill>
                <a:latin typeface="Microsoft YaHei"/>
                <a:cs typeface="Microsoft YaHei"/>
              </a:rPr>
              <a:t>代码块</a:t>
            </a:r>
            <a:r>
              <a:rPr sz="1350" spc="40" dirty="0">
                <a:solidFill>
                  <a:srgbClr val="7E7E7E"/>
                </a:solidFill>
                <a:latin typeface="Microsoft YaHei"/>
                <a:cs typeface="Microsoft YaHei"/>
              </a:rPr>
              <a:t>必</a:t>
            </a:r>
            <a:r>
              <a:rPr sz="1350" spc="25" dirty="0">
                <a:solidFill>
                  <a:srgbClr val="7E7E7E"/>
                </a:solidFill>
                <a:latin typeface="Microsoft YaHei"/>
                <a:cs typeface="Microsoft YaHei"/>
              </a:rPr>
              <a:t>须缩</a:t>
            </a:r>
            <a:r>
              <a:rPr sz="1350" spc="35" dirty="0">
                <a:solidFill>
                  <a:srgbClr val="7E7E7E"/>
                </a:solidFill>
                <a:latin typeface="Microsoft YaHei"/>
                <a:cs typeface="Microsoft YaHei"/>
              </a:rPr>
              <a:t>进</a:t>
            </a:r>
            <a:r>
              <a:rPr sz="1350" spc="25" dirty="0">
                <a:solidFill>
                  <a:srgbClr val="7E7E7E"/>
                </a:solidFill>
                <a:latin typeface="Microsoft YaHei"/>
                <a:cs typeface="Microsoft YaHei"/>
              </a:rPr>
              <a:t>（</a:t>
            </a:r>
            <a:r>
              <a:rPr sz="1350" dirty="0">
                <a:solidFill>
                  <a:srgbClr val="7E7E7E"/>
                </a:solidFill>
                <a:latin typeface="Microsoft YaHei"/>
                <a:cs typeface="Microsoft YaHei"/>
              </a:rPr>
              <a:t>通  </a:t>
            </a:r>
            <a:r>
              <a:rPr sz="1350" spc="5" dirty="0">
                <a:solidFill>
                  <a:srgbClr val="7E7E7E"/>
                </a:solidFill>
                <a:latin typeface="Microsoft YaHei"/>
                <a:cs typeface="Microsoft YaHei"/>
              </a:rPr>
              <a:t>常为4个空格）</a:t>
            </a:r>
            <a:endParaRPr sz="1350">
              <a:latin typeface="Microsoft YaHei"/>
              <a:cs typeface="Microsoft YaHe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663184" y="1106424"/>
            <a:ext cx="1975104" cy="4191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763767" y="1101852"/>
            <a:ext cx="1830324" cy="4846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710935" y="1131620"/>
            <a:ext cx="1880235" cy="323215"/>
          </a:xfrm>
          <a:prstGeom prst="rect">
            <a:avLst/>
          </a:prstGeom>
          <a:solidFill>
            <a:srgbClr val="548ED4"/>
          </a:solidFill>
          <a:ln w="9525">
            <a:solidFill>
              <a:srgbClr val="46AAC5"/>
            </a:solidFill>
          </a:ln>
        </p:spPr>
        <p:txBody>
          <a:bodyPr vert="horz" wrap="square" lIns="0" tIns="33655" rIns="0" bIns="0" rtlCol="0">
            <a:spAutoFit/>
          </a:bodyPr>
          <a:lstStyle/>
          <a:p>
            <a:pPr marL="206375">
              <a:lnSpc>
                <a:spcPct val="100000"/>
              </a:lnSpc>
              <a:spcBef>
                <a:spcPts val="265"/>
              </a:spcBef>
            </a:pPr>
            <a:r>
              <a:rPr sz="1500" b="1" spc="-5" dirty="0">
                <a:solidFill>
                  <a:srgbClr val="FFFFFF"/>
                </a:solidFill>
                <a:latin typeface="Microsoft YaHei"/>
                <a:cs typeface="Microsoft YaHei"/>
              </a:rPr>
              <a:t>expr_true_suite</a:t>
            </a:r>
            <a:endParaRPr sz="1500">
              <a:latin typeface="Microsoft YaHei"/>
              <a:cs typeface="Microsoft YaHe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448300" y="1106424"/>
            <a:ext cx="121920" cy="17160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509298" y="1131569"/>
            <a:ext cx="0" cy="1620520"/>
          </a:xfrm>
          <a:custGeom>
            <a:avLst/>
            <a:gdLst/>
            <a:ahLst/>
            <a:cxnLst/>
            <a:rect l="l" t="t" r="r" b="b"/>
            <a:pathLst>
              <a:path h="1620520">
                <a:moveTo>
                  <a:pt x="0" y="0"/>
                </a:moveTo>
                <a:lnTo>
                  <a:pt x="0" y="1620011"/>
                </a:lnTo>
              </a:path>
            </a:pathLst>
          </a:custGeom>
          <a:ln w="27000">
            <a:solidFill>
              <a:srgbClr val="548E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495797" y="1131569"/>
            <a:ext cx="27305" cy="1620520"/>
          </a:xfrm>
          <a:custGeom>
            <a:avLst/>
            <a:gdLst/>
            <a:ahLst/>
            <a:cxnLst/>
            <a:rect l="l" t="t" r="r" b="b"/>
            <a:pathLst>
              <a:path w="27304" h="1620520">
                <a:moveTo>
                  <a:pt x="0" y="1620011"/>
                </a:moveTo>
                <a:lnTo>
                  <a:pt x="27000" y="1620011"/>
                </a:lnTo>
                <a:lnTo>
                  <a:pt x="27000" y="0"/>
                </a:lnTo>
                <a:lnTo>
                  <a:pt x="0" y="0"/>
                </a:lnTo>
                <a:lnTo>
                  <a:pt x="0" y="1620011"/>
                </a:lnTo>
                <a:close/>
              </a:path>
            </a:pathLst>
          </a:custGeom>
          <a:ln w="9525">
            <a:solidFill>
              <a:srgbClr val="46AA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355847" y="1106424"/>
            <a:ext cx="121920" cy="171602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417480" y="1131569"/>
            <a:ext cx="0" cy="1620520"/>
          </a:xfrm>
          <a:custGeom>
            <a:avLst/>
            <a:gdLst/>
            <a:ahLst/>
            <a:cxnLst/>
            <a:rect l="l" t="t" r="r" b="b"/>
            <a:pathLst>
              <a:path h="1620520">
                <a:moveTo>
                  <a:pt x="0" y="0"/>
                </a:moveTo>
                <a:lnTo>
                  <a:pt x="0" y="1620011"/>
                </a:lnTo>
              </a:path>
            </a:pathLst>
          </a:custGeom>
          <a:ln w="27000">
            <a:solidFill>
              <a:srgbClr val="548E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403980" y="1131569"/>
            <a:ext cx="27305" cy="1620520"/>
          </a:xfrm>
          <a:custGeom>
            <a:avLst/>
            <a:gdLst/>
            <a:ahLst/>
            <a:cxnLst/>
            <a:rect l="l" t="t" r="r" b="b"/>
            <a:pathLst>
              <a:path w="27304" h="1620520">
                <a:moveTo>
                  <a:pt x="0" y="1620011"/>
                </a:moveTo>
                <a:lnTo>
                  <a:pt x="27000" y="1620011"/>
                </a:lnTo>
                <a:lnTo>
                  <a:pt x="27000" y="0"/>
                </a:lnTo>
                <a:lnTo>
                  <a:pt x="0" y="0"/>
                </a:lnTo>
                <a:lnTo>
                  <a:pt x="0" y="1620011"/>
                </a:lnTo>
                <a:close/>
              </a:path>
            </a:pathLst>
          </a:custGeom>
          <a:ln w="9525">
            <a:solidFill>
              <a:srgbClr val="46AA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81555">
              <a:lnSpc>
                <a:spcPct val="100000"/>
              </a:lnSpc>
            </a:pPr>
            <a:r>
              <a:rPr spc="-5" dirty="0"/>
              <a:t>else</a:t>
            </a:r>
            <a:r>
              <a:rPr spc="-95" dirty="0"/>
              <a:t> </a:t>
            </a:r>
            <a:r>
              <a:rPr spc="-5" dirty="0"/>
              <a:t>语句</a:t>
            </a:r>
          </a:p>
        </p:txBody>
      </p:sp>
      <p:sp>
        <p:nvSpPr>
          <p:cNvPr id="3" name="object 3"/>
          <p:cNvSpPr/>
          <p:nvPr/>
        </p:nvSpPr>
        <p:spPr>
          <a:xfrm>
            <a:off x="4355972" y="1112392"/>
            <a:ext cx="4147820" cy="2270760"/>
          </a:xfrm>
          <a:custGeom>
            <a:avLst/>
            <a:gdLst/>
            <a:ahLst/>
            <a:cxnLst/>
            <a:rect l="l" t="t" r="r" b="b"/>
            <a:pathLst>
              <a:path w="4147820" h="2270760">
                <a:moveTo>
                  <a:pt x="0" y="0"/>
                </a:moveTo>
                <a:lnTo>
                  <a:pt x="0" y="2270379"/>
                </a:lnTo>
                <a:lnTo>
                  <a:pt x="4147693" y="2270379"/>
                </a:lnTo>
              </a:path>
            </a:pathLst>
          </a:custGeom>
          <a:ln w="9525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77496" y="1103078"/>
            <a:ext cx="727710" cy="513080"/>
          </a:xfrm>
          <a:custGeom>
            <a:avLst/>
            <a:gdLst/>
            <a:ahLst/>
            <a:cxnLst/>
            <a:rect l="l" t="t" r="r" b="b"/>
            <a:pathLst>
              <a:path w="727710" h="513080">
                <a:moveTo>
                  <a:pt x="341096" y="0"/>
                </a:moveTo>
                <a:lnTo>
                  <a:pt x="290698" y="4214"/>
                </a:lnTo>
                <a:lnTo>
                  <a:pt x="241806" y="12746"/>
                </a:lnTo>
                <a:lnTo>
                  <a:pt x="195186" y="25462"/>
                </a:lnTo>
                <a:lnTo>
                  <a:pt x="151605" y="42228"/>
                </a:lnTo>
                <a:lnTo>
                  <a:pt x="111828" y="62910"/>
                </a:lnTo>
                <a:lnTo>
                  <a:pt x="76621" y="87374"/>
                </a:lnTo>
                <a:lnTo>
                  <a:pt x="46750" y="115486"/>
                </a:lnTo>
                <a:lnTo>
                  <a:pt x="21915" y="149144"/>
                </a:lnTo>
                <a:lnTo>
                  <a:pt x="0" y="219205"/>
                </a:lnTo>
                <a:lnTo>
                  <a:pt x="2349" y="254331"/>
                </a:lnTo>
                <a:lnTo>
                  <a:pt x="32239" y="321573"/>
                </a:lnTo>
                <a:lnTo>
                  <a:pt x="59209" y="352413"/>
                </a:lnTo>
                <a:lnTo>
                  <a:pt x="93816" y="380544"/>
                </a:lnTo>
                <a:lnTo>
                  <a:pt x="135774" y="405329"/>
                </a:lnTo>
                <a:lnTo>
                  <a:pt x="184799" y="426128"/>
                </a:lnTo>
                <a:lnTo>
                  <a:pt x="212104" y="512488"/>
                </a:lnTo>
                <a:lnTo>
                  <a:pt x="316498" y="453560"/>
                </a:lnTo>
                <a:lnTo>
                  <a:pt x="402870" y="453560"/>
                </a:lnTo>
                <a:lnTo>
                  <a:pt x="425163" y="452225"/>
                </a:lnTo>
                <a:lnTo>
                  <a:pt x="477072" y="444141"/>
                </a:lnTo>
                <a:lnTo>
                  <a:pt x="526302" y="431446"/>
                </a:lnTo>
                <a:lnTo>
                  <a:pt x="572056" y="414387"/>
                </a:lnTo>
                <a:lnTo>
                  <a:pt x="613536" y="393213"/>
                </a:lnTo>
                <a:lnTo>
                  <a:pt x="649943" y="368173"/>
                </a:lnTo>
                <a:lnTo>
                  <a:pt x="680480" y="339514"/>
                </a:lnTo>
                <a:lnTo>
                  <a:pt x="705319" y="305856"/>
                </a:lnTo>
                <a:lnTo>
                  <a:pt x="727255" y="235798"/>
                </a:lnTo>
                <a:lnTo>
                  <a:pt x="724918" y="200678"/>
                </a:lnTo>
                <a:lnTo>
                  <a:pt x="695047" y="133454"/>
                </a:lnTo>
                <a:lnTo>
                  <a:pt x="668078" y="102631"/>
                </a:lnTo>
                <a:lnTo>
                  <a:pt x="633464" y="74521"/>
                </a:lnTo>
                <a:lnTo>
                  <a:pt x="591488" y="49764"/>
                </a:lnTo>
                <a:lnTo>
                  <a:pt x="542431" y="28999"/>
                </a:lnTo>
                <a:lnTo>
                  <a:pt x="493668" y="14603"/>
                </a:lnTo>
                <a:lnTo>
                  <a:pt x="443347" y="5060"/>
                </a:lnTo>
                <a:lnTo>
                  <a:pt x="392235" y="237"/>
                </a:lnTo>
                <a:lnTo>
                  <a:pt x="341096" y="0"/>
                </a:lnTo>
                <a:close/>
              </a:path>
              <a:path w="727710" h="513080">
                <a:moveTo>
                  <a:pt x="402870" y="453560"/>
                </a:moveTo>
                <a:lnTo>
                  <a:pt x="316498" y="453560"/>
                </a:lnTo>
                <a:lnTo>
                  <a:pt x="371372" y="455447"/>
                </a:lnTo>
                <a:lnTo>
                  <a:pt x="402870" y="4535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77496" y="1103078"/>
            <a:ext cx="727710" cy="513080"/>
          </a:xfrm>
          <a:custGeom>
            <a:avLst/>
            <a:gdLst/>
            <a:ahLst/>
            <a:cxnLst/>
            <a:rect l="l" t="t" r="r" b="b"/>
            <a:pathLst>
              <a:path w="727710" h="513080">
                <a:moveTo>
                  <a:pt x="212104" y="512488"/>
                </a:moveTo>
                <a:lnTo>
                  <a:pt x="184799" y="426128"/>
                </a:lnTo>
                <a:lnTo>
                  <a:pt x="135774" y="405329"/>
                </a:lnTo>
                <a:lnTo>
                  <a:pt x="93816" y="380544"/>
                </a:lnTo>
                <a:lnTo>
                  <a:pt x="59209" y="352413"/>
                </a:lnTo>
                <a:lnTo>
                  <a:pt x="32239" y="321573"/>
                </a:lnTo>
                <a:lnTo>
                  <a:pt x="2349" y="254331"/>
                </a:lnTo>
                <a:lnTo>
                  <a:pt x="0" y="219205"/>
                </a:lnTo>
                <a:lnTo>
                  <a:pt x="6426" y="183930"/>
                </a:lnTo>
                <a:lnTo>
                  <a:pt x="46750" y="115486"/>
                </a:lnTo>
                <a:lnTo>
                  <a:pt x="76621" y="87374"/>
                </a:lnTo>
                <a:lnTo>
                  <a:pt x="111828" y="62910"/>
                </a:lnTo>
                <a:lnTo>
                  <a:pt x="151605" y="42228"/>
                </a:lnTo>
                <a:lnTo>
                  <a:pt x="195186" y="25462"/>
                </a:lnTo>
                <a:lnTo>
                  <a:pt x="241806" y="12746"/>
                </a:lnTo>
                <a:lnTo>
                  <a:pt x="290698" y="4214"/>
                </a:lnTo>
                <a:lnTo>
                  <a:pt x="341096" y="0"/>
                </a:lnTo>
                <a:lnTo>
                  <a:pt x="392235" y="237"/>
                </a:lnTo>
                <a:lnTo>
                  <a:pt x="443347" y="5060"/>
                </a:lnTo>
                <a:lnTo>
                  <a:pt x="493668" y="14603"/>
                </a:lnTo>
                <a:lnTo>
                  <a:pt x="542431" y="28999"/>
                </a:lnTo>
                <a:lnTo>
                  <a:pt x="591488" y="49764"/>
                </a:lnTo>
                <a:lnTo>
                  <a:pt x="633464" y="74521"/>
                </a:lnTo>
                <a:lnTo>
                  <a:pt x="668078" y="102631"/>
                </a:lnTo>
                <a:lnTo>
                  <a:pt x="695047" y="133454"/>
                </a:lnTo>
                <a:lnTo>
                  <a:pt x="724918" y="200678"/>
                </a:lnTo>
                <a:lnTo>
                  <a:pt x="727255" y="235798"/>
                </a:lnTo>
                <a:lnTo>
                  <a:pt x="720817" y="271071"/>
                </a:lnTo>
                <a:lnTo>
                  <a:pt x="680480" y="339514"/>
                </a:lnTo>
                <a:lnTo>
                  <a:pt x="649943" y="368173"/>
                </a:lnTo>
                <a:lnTo>
                  <a:pt x="613536" y="393213"/>
                </a:lnTo>
                <a:lnTo>
                  <a:pt x="572056" y="414387"/>
                </a:lnTo>
                <a:lnTo>
                  <a:pt x="526302" y="431446"/>
                </a:lnTo>
                <a:lnTo>
                  <a:pt x="477072" y="444141"/>
                </a:lnTo>
                <a:lnTo>
                  <a:pt x="425163" y="452225"/>
                </a:lnTo>
                <a:lnTo>
                  <a:pt x="371372" y="455447"/>
                </a:lnTo>
                <a:lnTo>
                  <a:pt x="316498" y="453560"/>
                </a:lnTo>
                <a:lnTo>
                  <a:pt x="212104" y="512488"/>
                </a:lnTo>
                <a:close/>
              </a:path>
            </a:pathLst>
          </a:custGeom>
          <a:ln w="1905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626870" y="1346580"/>
            <a:ext cx="1499235" cy="1394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2880" marR="48895" indent="-170815">
              <a:lnSpc>
                <a:spcPct val="150000"/>
              </a:lnSpc>
            </a:pPr>
            <a:r>
              <a:rPr sz="1500" b="1" dirty="0">
                <a:solidFill>
                  <a:srgbClr val="548ED4"/>
                </a:solidFill>
                <a:latin typeface="Calibri"/>
                <a:cs typeface="Calibri"/>
              </a:rPr>
              <a:t>if </a:t>
            </a:r>
            <a:r>
              <a:rPr sz="1500" b="1" spc="-5" dirty="0">
                <a:solidFill>
                  <a:srgbClr val="548ED4"/>
                </a:solidFill>
                <a:latin typeface="Calibri"/>
                <a:cs typeface="Calibri"/>
              </a:rPr>
              <a:t>expression </a:t>
            </a:r>
            <a:r>
              <a:rPr sz="1500" b="1" dirty="0">
                <a:solidFill>
                  <a:srgbClr val="548ED4"/>
                </a:solidFill>
                <a:latin typeface="Calibri"/>
                <a:cs typeface="Calibri"/>
              </a:rPr>
              <a:t>:  </a:t>
            </a:r>
            <a:r>
              <a:rPr sz="1500" b="1" spc="-10" dirty="0">
                <a:solidFill>
                  <a:srgbClr val="548ED4"/>
                </a:solidFill>
                <a:latin typeface="Calibri"/>
                <a:cs typeface="Calibri"/>
              </a:rPr>
              <a:t>expr_true_suite</a:t>
            </a:r>
            <a:endParaRPr sz="1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sz="1500" b="1" spc="-5" dirty="0">
                <a:solidFill>
                  <a:srgbClr val="548ED4"/>
                </a:solidFill>
                <a:latin typeface="Calibri"/>
                <a:cs typeface="Calibri"/>
              </a:rPr>
              <a:t>else:</a:t>
            </a:r>
            <a:endParaRPr sz="1500">
              <a:latin typeface="Calibri"/>
              <a:cs typeface="Calibri"/>
            </a:endParaRPr>
          </a:p>
          <a:p>
            <a:pPr marL="182880">
              <a:lnSpc>
                <a:spcPct val="100000"/>
              </a:lnSpc>
              <a:spcBef>
                <a:spcPts val="900"/>
              </a:spcBef>
            </a:pPr>
            <a:r>
              <a:rPr sz="1500" b="1" spc="-5" dirty="0">
                <a:solidFill>
                  <a:srgbClr val="548ED4"/>
                </a:solidFill>
                <a:latin typeface="Calibri"/>
                <a:cs typeface="Calibri"/>
              </a:rPr>
              <a:t>expr_false_suite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86230" y="1059611"/>
            <a:ext cx="1959610" cy="323215"/>
          </a:xfrm>
          <a:prstGeom prst="rect">
            <a:avLst/>
          </a:prstGeom>
          <a:solidFill>
            <a:srgbClr val="548ED4"/>
          </a:solidFill>
        </p:spPr>
        <p:txBody>
          <a:bodyPr vert="horz" wrap="square" lIns="0" tIns="381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00"/>
              </a:spcBef>
            </a:pPr>
            <a:r>
              <a:rPr sz="1500" b="1" dirty="0">
                <a:solidFill>
                  <a:srgbClr val="FFFFFF"/>
                </a:solidFill>
                <a:latin typeface="Microsoft YaHei"/>
                <a:cs typeface="Microsoft YaHei"/>
              </a:rPr>
              <a:t>语</a:t>
            </a:r>
            <a:r>
              <a:rPr sz="1500" b="1" spc="-110" dirty="0">
                <a:solidFill>
                  <a:srgbClr val="FFFFFF"/>
                </a:solidFill>
                <a:latin typeface="Microsoft YaHei"/>
                <a:cs typeface="Microsoft YaHei"/>
              </a:rPr>
              <a:t> </a:t>
            </a:r>
            <a:r>
              <a:rPr sz="1500" b="1" dirty="0">
                <a:solidFill>
                  <a:srgbClr val="FFFFFF"/>
                </a:solidFill>
                <a:latin typeface="Microsoft YaHei"/>
                <a:cs typeface="Microsoft YaHei"/>
              </a:rPr>
              <a:t>法</a:t>
            </a:r>
            <a:endParaRPr sz="1500">
              <a:latin typeface="Microsoft YaHei"/>
              <a:cs typeface="Microsoft YaHe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626870" y="3085259"/>
            <a:ext cx="1840864" cy="1557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7329" marR="5080" indent="-214629" algn="just">
              <a:lnSpc>
                <a:spcPct val="150100"/>
              </a:lnSpc>
              <a:buFont typeface="Arial"/>
              <a:buChar char="•"/>
              <a:tabLst>
                <a:tab pos="227965" algn="l"/>
              </a:tabLst>
            </a:pPr>
            <a:r>
              <a:rPr sz="1350" dirty="0">
                <a:solidFill>
                  <a:srgbClr val="7E7E7E"/>
                </a:solidFill>
                <a:latin typeface="Microsoft YaHei"/>
                <a:cs typeface="Microsoft YaHei"/>
              </a:rPr>
              <a:t>expression </a:t>
            </a:r>
            <a:r>
              <a:rPr sz="1350" spc="5" dirty="0">
                <a:solidFill>
                  <a:srgbClr val="7E7E7E"/>
                </a:solidFill>
                <a:latin typeface="Microsoft YaHei"/>
                <a:cs typeface="Microsoft YaHei"/>
              </a:rPr>
              <a:t>条 件 为  </a:t>
            </a:r>
            <a:r>
              <a:rPr sz="1350" spc="-5" dirty="0">
                <a:solidFill>
                  <a:srgbClr val="7E7E7E"/>
                </a:solidFill>
                <a:latin typeface="Microsoft YaHei"/>
                <a:cs typeface="Microsoft YaHei"/>
              </a:rPr>
              <a:t>False</a:t>
            </a:r>
            <a:r>
              <a:rPr sz="1350" spc="-204" dirty="0">
                <a:solidFill>
                  <a:srgbClr val="7E7E7E"/>
                </a:solidFill>
                <a:latin typeface="Microsoft YaHei"/>
                <a:cs typeface="Microsoft YaHei"/>
              </a:rPr>
              <a:t> </a:t>
            </a:r>
            <a:r>
              <a:rPr sz="1350" spc="5" dirty="0">
                <a:solidFill>
                  <a:srgbClr val="7E7E7E"/>
                </a:solidFill>
                <a:latin typeface="Microsoft YaHei"/>
                <a:cs typeface="Microsoft YaHei"/>
              </a:rPr>
              <a:t>时</a:t>
            </a:r>
            <a:r>
              <a:rPr sz="1350" spc="-215" dirty="0">
                <a:solidFill>
                  <a:srgbClr val="7E7E7E"/>
                </a:solidFill>
                <a:latin typeface="Microsoft YaHei"/>
                <a:cs typeface="Microsoft YaHei"/>
              </a:rPr>
              <a:t> </a:t>
            </a:r>
            <a:r>
              <a:rPr sz="1350" spc="5" dirty="0">
                <a:solidFill>
                  <a:srgbClr val="7E7E7E"/>
                </a:solidFill>
                <a:latin typeface="Microsoft YaHei"/>
                <a:cs typeface="Microsoft YaHei"/>
              </a:rPr>
              <a:t>执</a:t>
            </a:r>
            <a:r>
              <a:rPr sz="1350" spc="-204" dirty="0">
                <a:solidFill>
                  <a:srgbClr val="7E7E7E"/>
                </a:solidFill>
                <a:latin typeface="Microsoft YaHei"/>
                <a:cs typeface="Microsoft YaHei"/>
              </a:rPr>
              <a:t> </a:t>
            </a:r>
            <a:r>
              <a:rPr sz="1350" spc="5" dirty="0">
                <a:solidFill>
                  <a:srgbClr val="7E7E7E"/>
                </a:solidFill>
                <a:latin typeface="Microsoft YaHei"/>
                <a:cs typeface="Microsoft YaHei"/>
              </a:rPr>
              <a:t>行</a:t>
            </a:r>
            <a:r>
              <a:rPr sz="1350" spc="-215" dirty="0">
                <a:solidFill>
                  <a:srgbClr val="7E7E7E"/>
                </a:solidFill>
                <a:latin typeface="Microsoft YaHei"/>
                <a:cs typeface="Microsoft YaHei"/>
              </a:rPr>
              <a:t> </a:t>
            </a:r>
            <a:r>
              <a:rPr sz="1350" spc="5" dirty="0">
                <a:solidFill>
                  <a:srgbClr val="7E7E7E"/>
                </a:solidFill>
                <a:latin typeface="Microsoft YaHei"/>
                <a:cs typeface="Microsoft YaHei"/>
              </a:rPr>
              <a:t>的</a:t>
            </a:r>
            <a:r>
              <a:rPr sz="1350" spc="-215" dirty="0">
                <a:solidFill>
                  <a:srgbClr val="7E7E7E"/>
                </a:solidFill>
                <a:latin typeface="Microsoft YaHei"/>
                <a:cs typeface="Microsoft YaHei"/>
              </a:rPr>
              <a:t> </a:t>
            </a:r>
            <a:r>
              <a:rPr sz="1350" spc="5" dirty="0">
                <a:solidFill>
                  <a:srgbClr val="7E7E7E"/>
                </a:solidFill>
                <a:latin typeface="Microsoft YaHei"/>
                <a:cs typeface="Microsoft YaHei"/>
              </a:rPr>
              <a:t>代</a:t>
            </a:r>
            <a:r>
              <a:rPr sz="1350" spc="-215" dirty="0">
                <a:solidFill>
                  <a:srgbClr val="7E7E7E"/>
                </a:solidFill>
                <a:latin typeface="Microsoft YaHei"/>
                <a:cs typeface="Microsoft YaHei"/>
              </a:rPr>
              <a:t> </a:t>
            </a:r>
            <a:r>
              <a:rPr sz="1350" spc="5" dirty="0">
                <a:solidFill>
                  <a:srgbClr val="7E7E7E"/>
                </a:solidFill>
                <a:latin typeface="Microsoft YaHei"/>
                <a:cs typeface="Microsoft YaHei"/>
              </a:rPr>
              <a:t>码  块</a:t>
            </a:r>
            <a:endParaRPr sz="1350">
              <a:latin typeface="Microsoft YaHei"/>
              <a:cs typeface="Microsoft YaHei"/>
            </a:endParaRPr>
          </a:p>
          <a:p>
            <a:pPr marL="12700">
              <a:lnSpc>
                <a:spcPct val="100000"/>
              </a:lnSpc>
              <a:spcBef>
                <a:spcPts val="800"/>
              </a:spcBef>
              <a:tabLst>
                <a:tab pos="227329" algn="l"/>
              </a:tabLst>
            </a:pPr>
            <a:r>
              <a:rPr sz="1350" dirty="0">
                <a:solidFill>
                  <a:srgbClr val="7E7E7E"/>
                </a:solidFill>
                <a:latin typeface="Arial"/>
                <a:cs typeface="Arial"/>
              </a:rPr>
              <a:t>•	</a:t>
            </a:r>
            <a:r>
              <a:rPr sz="1350" spc="5" dirty="0">
                <a:solidFill>
                  <a:srgbClr val="7E7E7E"/>
                </a:solidFill>
                <a:latin typeface="Microsoft YaHei"/>
                <a:cs typeface="Microsoft YaHei"/>
              </a:rPr>
              <a:t>代码块必须缩进</a:t>
            </a:r>
            <a:endParaRPr sz="1350">
              <a:latin typeface="Microsoft YaHei"/>
              <a:cs typeface="Microsoft YaHei"/>
            </a:endParaRPr>
          </a:p>
          <a:p>
            <a:pPr marL="12700">
              <a:lnSpc>
                <a:spcPct val="100000"/>
              </a:lnSpc>
              <a:spcBef>
                <a:spcPts val="815"/>
              </a:spcBef>
              <a:tabLst>
                <a:tab pos="227329" algn="l"/>
              </a:tabLst>
            </a:pPr>
            <a:r>
              <a:rPr sz="1350" dirty="0">
                <a:solidFill>
                  <a:srgbClr val="7E7E7E"/>
                </a:solidFill>
                <a:latin typeface="Arial"/>
                <a:cs typeface="Arial"/>
              </a:rPr>
              <a:t>•	</a:t>
            </a:r>
            <a:r>
              <a:rPr sz="1350" dirty="0">
                <a:solidFill>
                  <a:srgbClr val="7E7E7E"/>
                </a:solidFill>
                <a:latin typeface="Microsoft YaHei"/>
                <a:cs typeface="Microsoft YaHei"/>
              </a:rPr>
              <a:t>else语句不缩进</a:t>
            </a:r>
            <a:endParaRPr sz="1350">
              <a:latin typeface="Microsoft YaHei"/>
              <a:cs typeface="Microsoft YaHe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586230" y="2824657"/>
            <a:ext cx="1959610" cy="323215"/>
          </a:xfrm>
          <a:prstGeom prst="rect">
            <a:avLst/>
          </a:prstGeom>
          <a:solidFill>
            <a:srgbClr val="548ED4"/>
          </a:solidFill>
        </p:spPr>
        <p:txBody>
          <a:bodyPr vert="horz" wrap="square" lIns="0" tIns="38735" rIns="0" bIns="0" rtlCol="0">
            <a:spAutoFit/>
          </a:bodyPr>
          <a:lstStyle/>
          <a:p>
            <a:pPr marL="222250">
              <a:lnSpc>
                <a:spcPct val="100000"/>
              </a:lnSpc>
              <a:spcBef>
                <a:spcPts val="305"/>
              </a:spcBef>
            </a:pPr>
            <a:r>
              <a:rPr sz="1500" b="1" spc="-5" dirty="0">
                <a:solidFill>
                  <a:srgbClr val="FFFFFF"/>
                </a:solidFill>
                <a:latin typeface="Microsoft YaHei"/>
                <a:cs typeface="Microsoft YaHei"/>
              </a:rPr>
              <a:t>expr_false_suite</a:t>
            </a:r>
            <a:endParaRPr sz="1500">
              <a:latin typeface="Microsoft YaHei"/>
              <a:cs typeface="Microsoft YaHe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355972" y="3552444"/>
            <a:ext cx="2494280" cy="1049020"/>
          </a:xfrm>
          <a:custGeom>
            <a:avLst/>
            <a:gdLst/>
            <a:ahLst/>
            <a:cxnLst/>
            <a:rect l="l" t="t" r="r" b="b"/>
            <a:pathLst>
              <a:path w="2494279" h="1049020">
                <a:moveTo>
                  <a:pt x="0" y="0"/>
                </a:moveTo>
                <a:lnTo>
                  <a:pt x="0" y="1048969"/>
                </a:lnTo>
                <a:lnTo>
                  <a:pt x="2494026" y="1048969"/>
                </a:lnTo>
              </a:path>
            </a:pathLst>
          </a:custGeom>
          <a:ln w="9525">
            <a:solidFill>
              <a:srgbClr val="9BBA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481277" y="3560327"/>
            <a:ext cx="1059180" cy="372110"/>
          </a:xfrm>
          <a:custGeom>
            <a:avLst/>
            <a:gdLst/>
            <a:ahLst/>
            <a:cxnLst/>
            <a:rect l="l" t="t" r="r" b="b"/>
            <a:pathLst>
              <a:path w="1059179" h="372110">
                <a:moveTo>
                  <a:pt x="308400" y="371490"/>
                </a:moveTo>
                <a:lnTo>
                  <a:pt x="268776" y="308854"/>
                </a:lnTo>
                <a:lnTo>
                  <a:pt x="203337" y="295332"/>
                </a:lnTo>
                <a:lnTo>
                  <a:pt x="146394" y="279381"/>
                </a:lnTo>
                <a:lnTo>
                  <a:pt x="98260" y="261350"/>
                </a:lnTo>
                <a:lnTo>
                  <a:pt x="59242" y="241587"/>
                </a:lnTo>
                <a:lnTo>
                  <a:pt x="9802" y="198264"/>
                </a:lnTo>
                <a:lnTo>
                  <a:pt x="0" y="175400"/>
                </a:lnTo>
                <a:lnTo>
                  <a:pt x="556" y="152199"/>
                </a:lnTo>
                <a:lnTo>
                  <a:pt x="33986" y="106183"/>
                </a:lnTo>
                <a:lnTo>
                  <a:pt x="67481" y="84064"/>
                </a:lnTo>
                <a:lnTo>
                  <a:pt x="134033" y="55057"/>
                </a:lnTo>
                <a:lnTo>
                  <a:pt x="173394" y="42707"/>
                </a:lnTo>
                <a:lnTo>
                  <a:pt x="216223" y="31842"/>
                </a:lnTo>
                <a:lnTo>
                  <a:pt x="262078" y="22502"/>
                </a:lnTo>
                <a:lnTo>
                  <a:pt x="310518" y="14724"/>
                </a:lnTo>
                <a:lnTo>
                  <a:pt x="361103" y="8547"/>
                </a:lnTo>
                <a:lnTo>
                  <a:pt x="413389" y="4008"/>
                </a:lnTo>
                <a:lnTo>
                  <a:pt x="466937" y="1146"/>
                </a:lnTo>
                <a:lnTo>
                  <a:pt x="521304" y="0"/>
                </a:lnTo>
                <a:lnTo>
                  <a:pt x="576049" y="606"/>
                </a:lnTo>
                <a:lnTo>
                  <a:pt x="630731" y="3004"/>
                </a:lnTo>
                <a:lnTo>
                  <a:pt x="684909" y="7231"/>
                </a:lnTo>
                <a:lnTo>
                  <a:pt x="738140" y="13326"/>
                </a:lnTo>
                <a:lnTo>
                  <a:pt x="789984" y="21326"/>
                </a:lnTo>
                <a:lnTo>
                  <a:pt x="855426" y="34880"/>
                </a:lnTo>
                <a:lnTo>
                  <a:pt x="912376" y="50857"/>
                </a:lnTo>
                <a:lnTo>
                  <a:pt x="960521" y="68909"/>
                </a:lnTo>
                <a:lnTo>
                  <a:pt x="999550" y="88687"/>
                </a:lnTo>
                <a:lnTo>
                  <a:pt x="1049010" y="132031"/>
                </a:lnTo>
                <a:lnTo>
                  <a:pt x="1058817" y="154901"/>
                </a:lnTo>
                <a:lnTo>
                  <a:pt x="1058259" y="178105"/>
                </a:lnTo>
                <a:lnTo>
                  <a:pt x="1024802" y="224124"/>
                </a:lnTo>
                <a:lnTo>
                  <a:pt x="991279" y="246243"/>
                </a:lnTo>
                <a:lnTo>
                  <a:pt x="923674" y="275572"/>
                </a:lnTo>
                <a:lnTo>
                  <a:pt x="883273" y="288127"/>
                </a:lnTo>
                <a:lnTo>
                  <a:pt x="839070" y="299183"/>
                </a:lnTo>
                <a:lnTo>
                  <a:pt x="791513" y="308672"/>
                </a:lnTo>
                <a:lnTo>
                  <a:pt x="741049" y="316524"/>
                </a:lnTo>
                <a:lnTo>
                  <a:pt x="688126" y="322672"/>
                </a:lnTo>
                <a:lnTo>
                  <a:pt x="633192" y="327045"/>
                </a:lnTo>
                <a:lnTo>
                  <a:pt x="576695" y="329576"/>
                </a:lnTo>
                <a:lnTo>
                  <a:pt x="519081" y="330194"/>
                </a:lnTo>
                <a:lnTo>
                  <a:pt x="460800" y="328831"/>
                </a:lnTo>
                <a:lnTo>
                  <a:pt x="308400" y="371490"/>
                </a:lnTo>
                <a:close/>
              </a:path>
            </a:pathLst>
          </a:custGeom>
          <a:ln w="19050">
            <a:solidFill>
              <a:srgbClr val="9BBA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435602" y="1178686"/>
            <a:ext cx="3952240" cy="3458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8135">
              <a:lnSpc>
                <a:spcPct val="100000"/>
              </a:lnSpc>
            </a:pPr>
            <a:r>
              <a:rPr sz="1800" b="1" dirty="0">
                <a:solidFill>
                  <a:srgbClr val="4F81BC"/>
                </a:solidFill>
                <a:latin typeface="Calibri"/>
                <a:cs typeface="Calibri"/>
              </a:rPr>
              <a:t>F</a:t>
            </a:r>
            <a:r>
              <a:rPr sz="600" spc="-10" dirty="0">
                <a:solidFill>
                  <a:srgbClr val="4F81BC"/>
                </a:solidFill>
                <a:latin typeface="Calibri"/>
                <a:cs typeface="Calibri"/>
              </a:rPr>
              <a:t>ile</a:t>
            </a:r>
            <a:endParaRPr sz="600">
              <a:latin typeface="Calibri"/>
              <a:cs typeface="Calibri"/>
            </a:endParaRPr>
          </a:p>
          <a:p>
            <a:pPr marL="12700">
              <a:lnSpc>
                <a:spcPts val="1675"/>
              </a:lnSpc>
              <a:spcBef>
                <a:spcPts val="1010"/>
              </a:spcBef>
            </a:pPr>
            <a:r>
              <a:rPr sz="1400" dirty="0">
                <a:solidFill>
                  <a:srgbClr val="943735"/>
                </a:solidFill>
                <a:latin typeface="Calibri"/>
                <a:cs typeface="Calibri"/>
              </a:rPr>
              <a:t># </a:t>
            </a:r>
            <a:r>
              <a:rPr sz="1400" spc="-5" dirty="0">
                <a:solidFill>
                  <a:srgbClr val="943735"/>
                </a:solidFill>
                <a:latin typeface="Calibri"/>
                <a:cs typeface="Calibri"/>
              </a:rPr>
              <a:t>Filename:</a:t>
            </a:r>
            <a:r>
              <a:rPr sz="1400" spc="-60" dirty="0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943735"/>
                </a:solidFill>
                <a:latin typeface="Calibri"/>
                <a:cs typeface="Calibri"/>
              </a:rPr>
              <a:t>elsepro.py</a:t>
            </a:r>
            <a:endParaRPr sz="1400">
              <a:latin typeface="Calibri"/>
              <a:cs typeface="Calibri"/>
            </a:endParaRPr>
          </a:p>
          <a:p>
            <a:pPr marL="12700" marR="709295">
              <a:lnSpc>
                <a:spcPts val="1920"/>
              </a:lnSpc>
              <a:spcBef>
                <a:spcPts val="60"/>
              </a:spcBef>
            </a:pPr>
            <a:r>
              <a:rPr sz="1600" spc="-10" dirty="0">
                <a:latin typeface="Calibri"/>
                <a:cs typeface="Calibri"/>
              </a:rPr>
              <a:t>sd1 </a:t>
            </a:r>
            <a:r>
              <a:rPr sz="1600" spc="-5" dirty="0">
                <a:latin typeface="Calibri"/>
                <a:cs typeface="Calibri"/>
              </a:rPr>
              <a:t>= </a:t>
            </a:r>
            <a:r>
              <a:rPr sz="1600" spc="-10" dirty="0">
                <a:solidFill>
                  <a:srgbClr val="6F2F9F"/>
                </a:solidFill>
                <a:latin typeface="Calibri"/>
                <a:cs typeface="Calibri"/>
              </a:rPr>
              <a:t>int</a:t>
            </a:r>
            <a:r>
              <a:rPr sz="1600" spc="-10" dirty="0">
                <a:latin typeface="Calibri"/>
                <a:cs typeface="Calibri"/>
              </a:rPr>
              <a:t>(</a:t>
            </a:r>
            <a:r>
              <a:rPr sz="1600" spc="-10" dirty="0">
                <a:solidFill>
                  <a:srgbClr val="6F2F9F"/>
                </a:solidFill>
                <a:latin typeface="Calibri"/>
                <a:cs typeface="Calibri"/>
              </a:rPr>
              <a:t>raw_input</a:t>
            </a:r>
            <a:r>
              <a:rPr sz="1600" spc="-10" dirty="0">
                <a:latin typeface="Calibri"/>
                <a:cs typeface="Calibri"/>
              </a:rPr>
              <a:t>(</a:t>
            </a:r>
            <a:r>
              <a:rPr sz="1600" spc="-10" dirty="0">
                <a:solidFill>
                  <a:srgbClr val="9BBA58"/>
                </a:solidFill>
                <a:latin typeface="Calibri"/>
                <a:cs typeface="Calibri"/>
              </a:rPr>
              <a:t>'the </a:t>
            </a:r>
            <a:r>
              <a:rPr sz="1600" spc="-15" dirty="0">
                <a:solidFill>
                  <a:srgbClr val="9BBA58"/>
                </a:solidFill>
                <a:latin typeface="Calibri"/>
                <a:cs typeface="Calibri"/>
              </a:rPr>
              <a:t>first </a:t>
            </a:r>
            <a:r>
              <a:rPr sz="1600" spc="-5" dirty="0">
                <a:solidFill>
                  <a:srgbClr val="9BBA58"/>
                </a:solidFill>
                <a:latin typeface="Calibri"/>
                <a:cs typeface="Calibri"/>
              </a:rPr>
              <a:t>side:'</a:t>
            </a:r>
            <a:r>
              <a:rPr sz="1600" spc="-5" dirty="0">
                <a:latin typeface="Calibri"/>
                <a:cs typeface="Calibri"/>
              </a:rPr>
              <a:t>))  </a:t>
            </a:r>
            <a:r>
              <a:rPr sz="1600" spc="-10" dirty="0">
                <a:latin typeface="Calibri"/>
                <a:cs typeface="Calibri"/>
              </a:rPr>
              <a:t>sd2 </a:t>
            </a:r>
            <a:r>
              <a:rPr sz="1600" spc="-5" dirty="0">
                <a:latin typeface="Calibri"/>
                <a:cs typeface="Calibri"/>
              </a:rPr>
              <a:t>= </a:t>
            </a:r>
            <a:r>
              <a:rPr sz="1600" spc="-10" dirty="0">
                <a:solidFill>
                  <a:srgbClr val="6F2F9F"/>
                </a:solidFill>
                <a:latin typeface="Calibri"/>
                <a:cs typeface="Calibri"/>
              </a:rPr>
              <a:t>int</a:t>
            </a:r>
            <a:r>
              <a:rPr sz="1600" spc="-10" dirty="0">
                <a:latin typeface="Calibri"/>
                <a:cs typeface="Calibri"/>
              </a:rPr>
              <a:t>(</a:t>
            </a:r>
            <a:r>
              <a:rPr sz="1600" spc="-10" dirty="0">
                <a:solidFill>
                  <a:srgbClr val="6F2F9F"/>
                </a:solidFill>
                <a:latin typeface="Calibri"/>
                <a:cs typeface="Calibri"/>
              </a:rPr>
              <a:t>raw_input</a:t>
            </a:r>
            <a:r>
              <a:rPr sz="1600" spc="-10" dirty="0">
                <a:latin typeface="Calibri"/>
                <a:cs typeface="Calibri"/>
              </a:rPr>
              <a:t>(</a:t>
            </a:r>
            <a:r>
              <a:rPr sz="1600" spc="-10" dirty="0">
                <a:solidFill>
                  <a:srgbClr val="9BBA58"/>
                </a:solidFill>
                <a:latin typeface="Calibri"/>
                <a:cs typeface="Calibri"/>
              </a:rPr>
              <a:t>'the second</a:t>
            </a:r>
            <a:r>
              <a:rPr sz="1600" spc="60" dirty="0">
                <a:solidFill>
                  <a:srgbClr val="9BBA58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9BBA58"/>
                </a:solidFill>
                <a:latin typeface="Calibri"/>
                <a:cs typeface="Calibri"/>
              </a:rPr>
              <a:t>side:'</a:t>
            </a:r>
            <a:r>
              <a:rPr sz="1600" spc="-5" dirty="0">
                <a:latin typeface="Calibri"/>
                <a:cs typeface="Calibri"/>
              </a:rPr>
              <a:t>))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ts val="1860"/>
              </a:lnSpc>
            </a:pPr>
            <a:r>
              <a:rPr sz="1600" dirty="0">
                <a:solidFill>
                  <a:srgbClr val="F79546"/>
                </a:solidFill>
                <a:latin typeface="Calibri"/>
                <a:cs typeface="Calibri"/>
              </a:rPr>
              <a:t>if </a:t>
            </a:r>
            <a:r>
              <a:rPr sz="1600" spc="-5" dirty="0">
                <a:latin typeface="Calibri"/>
                <a:cs typeface="Calibri"/>
              </a:rPr>
              <a:t>sd1 ==</a:t>
            </a:r>
            <a:r>
              <a:rPr sz="1600" spc="-7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sd2:</a:t>
            </a:r>
            <a:endParaRPr sz="1600">
              <a:latin typeface="Calibri"/>
              <a:cs typeface="Calibri"/>
            </a:endParaRPr>
          </a:p>
          <a:p>
            <a:pPr marL="12700" marR="213995" indent="229870">
              <a:lnSpc>
                <a:spcPct val="100000"/>
              </a:lnSpc>
            </a:pPr>
            <a:r>
              <a:rPr sz="1600" spc="-10" dirty="0">
                <a:solidFill>
                  <a:srgbClr val="6F2F9F"/>
                </a:solidFill>
                <a:latin typeface="Calibri"/>
                <a:cs typeface="Calibri"/>
              </a:rPr>
              <a:t>print </a:t>
            </a:r>
            <a:r>
              <a:rPr sz="1600" spc="-5" dirty="0">
                <a:solidFill>
                  <a:srgbClr val="9BBA58"/>
                </a:solidFill>
                <a:latin typeface="Calibri"/>
                <a:cs typeface="Calibri"/>
              </a:rPr>
              <a:t>"the </a:t>
            </a:r>
            <a:r>
              <a:rPr sz="1600" spc="-10" dirty="0">
                <a:solidFill>
                  <a:srgbClr val="9BBA58"/>
                </a:solidFill>
                <a:latin typeface="Calibri"/>
                <a:cs typeface="Calibri"/>
              </a:rPr>
              <a:t>square's area </a:t>
            </a:r>
            <a:r>
              <a:rPr sz="1600" spc="-5" dirty="0">
                <a:solidFill>
                  <a:srgbClr val="9BBA58"/>
                </a:solidFill>
                <a:latin typeface="Calibri"/>
                <a:cs typeface="Calibri"/>
              </a:rPr>
              <a:t>is:%d" </a:t>
            </a:r>
            <a:r>
              <a:rPr sz="1600" spc="-5" dirty="0">
                <a:latin typeface="Calibri"/>
                <a:cs typeface="Calibri"/>
              </a:rPr>
              <a:t>%(sd1*sd2)  </a:t>
            </a:r>
            <a:r>
              <a:rPr sz="1600" spc="-5" dirty="0">
                <a:solidFill>
                  <a:srgbClr val="F79546"/>
                </a:solidFill>
                <a:latin typeface="Calibri"/>
                <a:cs typeface="Calibri"/>
              </a:rPr>
              <a:t>else</a:t>
            </a:r>
            <a:r>
              <a:rPr sz="1600" spc="-5" dirty="0">
                <a:latin typeface="Calibri"/>
                <a:cs typeface="Calibri"/>
              </a:rPr>
              <a:t>:</a:t>
            </a:r>
            <a:endParaRPr sz="1600">
              <a:latin typeface="Calibri"/>
              <a:cs typeface="Calibri"/>
            </a:endParaRPr>
          </a:p>
          <a:p>
            <a:pPr marL="242570">
              <a:lnSpc>
                <a:spcPct val="100000"/>
              </a:lnSpc>
            </a:pPr>
            <a:r>
              <a:rPr sz="1600" spc="-10" dirty="0">
                <a:solidFill>
                  <a:srgbClr val="6F2F9F"/>
                </a:solidFill>
                <a:latin typeface="Calibri"/>
                <a:cs typeface="Calibri"/>
              </a:rPr>
              <a:t>print </a:t>
            </a:r>
            <a:r>
              <a:rPr sz="1600" spc="-5" dirty="0">
                <a:solidFill>
                  <a:srgbClr val="9BBA58"/>
                </a:solidFill>
                <a:latin typeface="Calibri"/>
                <a:cs typeface="Calibri"/>
              </a:rPr>
              <a:t>"the </a:t>
            </a:r>
            <a:r>
              <a:rPr sz="1600" spc="-10" dirty="0">
                <a:solidFill>
                  <a:srgbClr val="9BBA58"/>
                </a:solidFill>
                <a:latin typeface="Calibri"/>
                <a:cs typeface="Calibri"/>
              </a:rPr>
              <a:t>rectangle's area </a:t>
            </a:r>
            <a:r>
              <a:rPr sz="1600" spc="-5" dirty="0">
                <a:solidFill>
                  <a:srgbClr val="9BBA58"/>
                </a:solidFill>
                <a:latin typeface="Calibri"/>
                <a:cs typeface="Calibri"/>
              </a:rPr>
              <a:t>is:%d"</a:t>
            </a:r>
            <a:r>
              <a:rPr sz="1600" spc="30" dirty="0">
                <a:solidFill>
                  <a:srgbClr val="9BBA58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%(sd1*sd2)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150">
              <a:latin typeface="Times New Roman"/>
              <a:cs typeface="Times New Roman"/>
            </a:endParaRPr>
          </a:p>
          <a:p>
            <a:pPr marL="210185">
              <a:lnSpc>
                <a:spcPct val="100000"/>
              </a:lnSpc>
            </a:pPr>
            <a:r>
              <a:rPr sz="1800" b="1" spc="-5" dirty="0">
                <a:solidFill>
                  <a:srgbClr val="9BBA58"/>
                </a:solidFill>
                <a:latin typeface="Calibri"/>
                <a:cs typeface="Calibri"/>
              </a:rPr>
              <a:t>I</a:t>
            </a:r>
            <a:r>
              <a:rPr sz="600" b="1" dirty="0">
                <a:solidFill>
                  <a:srgbClr val="9BBA58"/>
                </a:solidFill>
                <a:latin typeface="Calibri"/>
                <a:cs typeface="Calibri"/>
              </a:rPr>
              <a:t>nput and  </a:t>
            </a:r>
            <a:r>
              <a:rPr sz="600" b="1" spc="15" dirty="0">
                <a:solidFill>
                  <a:srgbClr val="9BBA58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9BBA58"/>
                </a:solidFill>
                <a:latin typeface="Calibri"/>
                <a:cs typeface="Calibri"/>
              </a:rPr>
              <a:t>O</a:t>
            </a:r>
            <a:r>
              <a:rPr sz="600" b="1" dirty="0">
                <a:solidFill>
                  <a:srgbClr val="9BBA58"/>
                </a:solidFill>
                <a:latin typeface="Calibri"/>
                <a:cs typeface="Calibri"/>
              </a:rPr>
              <a:t>u</a:t>
            </a:r>
            <a:r>
              <a:rPr sz="600" b="1" spc="-5" dirty="0">
                <a:solidFill>
                  <a:srgbClr val="9BBA58"/>
                </a:solidFill>
                <a:latin typeface="Calibri"/>
                <a:cs typeface="Calibri"/>
              </a:rPr>
              <a:t>t</a:t>
            </a:r>
            <a:r>
              <a:rPr sz="600" b="1" dirty="0">
                <a:solidFill>
                  <a:srgbClr val="9BBA58"/>
                </a:solidFill>
                <a:latin typeface="Calibri"/>
                <a:cs typeface="Calibri"/>
              </a:rPr>
              <a:t>put</a:t>
            </a:r>
            <a:endParaRPr sz="600">
              <a:latin typeface="Calibri"/>
              <a:cs typeface="Calibri"/>
            </a:endParaRPr>
          </a:p>
          <a:p>
            <a:pPr marL="12700" marR="2486025">
              <a:lnSpc>
                <a:spcPct val="100000"/>
              </a:lnSpc>
              <a:spcBef>
                <a:spcPts val="265"/>
              </a:spcBef>
            </a:pPr>
            <a:r>
              <a:rPr sz="1600" spc="-5" dirty="0">
                <a:solidFill>
                  <a:srgbClr val="006FC0"/>
                </a:solidFill>
                <a:latin typeface="Calibri"/>
                <a:cs typeface="Calibri"/>
              </a:rPr>
              <a:t>the </a:t>
            </a:r>
            <a:r>
              <a:rPr sz="1600" spc="-15" dirty="0">
                <a:solidFill>
                  <a:srgbClr val="006FC0"/>
                </a:solidFill>
                <a:latin typeface="Calibri"/>
                <a:cs typeface="Calibri"/>
              </a:rPr>
              <a:t>first </a:t>
            </a:r>
            <a:r>
              <a:rPr sz="1600" spc="-5" dirty="0">
                <a:solidFill>
                  <a:srgbClr val="006FC0"/>
                </a:solidFill>
                <a:latin typeface="Calibri"/>
                <a:cs typeface="Calibri"/>
              </a:rPr>
              <a:t>side:</a:t>
            </a:r>
            <a:r>
              <a:rPr sz="1600" spc="-5" dirty="0">
                <a:latin typeface="Calibri"/>
                <a:cs typeface="Calibri"/>
              </a:rPr>
              <a:t>4  </a:t>
            </a:r>
            <a:r>
              <a:rPr sz="1600" spc="-5" dirty="0">
                <a:solidFill>
                  <a:srgbClr val="006FC0"/>
                </a:solidFill>
                <a:latin typeface="Calibri"/>
                <a:cs typeface="Calibri"/>
              </a:rPr>
              <a:t>the </a:t>
            </a:r>
            <a:r>
              <a:rPr sz="1600" spc="-10" dirty="0">
                <a:solidFill>
                  <a:srgbClr val="006FC0"/>
                </a:solidFill>
                <a:latin typeface="Calibri"/>
                <a:cs typeface="Calibri"/>
              </a:rPr>
              <a:t>second</a:t>
            </a:r>
            <a:r>
              <a:rPr sz="1600" spc="-4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06FC0"/>
                </a:solidFill>
                <a:latin typeface="Calibri"/>
                <a:cs typeface="Calibri"/>
              </a:rPr>
              <a:t>side:</a:t>
            </a:r>
            <a:r>
              <a:rPr sz="1600" spc="-5" dirty="0">
                <a:latin typeface="Calibri"/>
                <a:cs typeface="Calibri"/>
              </a:rPr>
              <a:t>4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006FC0"/>
                </a:solidFill>
                <a:latin typeface="Calibri"/>
                <a:cs typeface="Calibri"/>
              </a:rPr>
              <a:t>the </a:t>
            </a:r>
            <a:r>
              <a:rPr sz="1600" spc="-10" dirty="0">
                <a:solidFill>
                  <a:srgbClr val="006FC0"/>
                </a:solidFill>
                <a:latin typeface="Calibri"/>
                <a:cs typeface="Calibri"/>
              </a:rPr>
              <a:t>square's area</a:t>
            </a:r>
            <a:r>
              <a:rPr sz="1600" spc="-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06FC0"/>
                </a:solidFill>
                <a:latin typeface="Calibri"/>
                <a:cs typeface="Calibri"/>
              </a:rPr>
              <a:t>is:</a:t>
            </a:r>
            <a:r>
              <a:rPr sz="1600" spc="-5" dirty="0">
                <a:latin typeface="Calibri"/>
                <a:cs typeface="Calibri"/>
              </a:rPr>
              <a:t>16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48230">
              <a:lnSpc>
                <a:spcPct val="100000"/>
              </a:lnSpc>
            </a:pPr>
            <a:r>
              <a:rPr spc="-5" dirty="0"/>
              <a:t>elif</a:t>
            </a:r>
            <a:r>
              <a:rPr spc="-90" dirty="0"/>
              <a:t> </a:t>
            </a:r>
            <a:r>
              <a:rPr spc="-5" dirty="0"/>
              <a:t>语句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384809" rIns="0" bIns="0" rtlCol="0">
            <a:spAutoFit/>
          </a:bodyPr>
          <a:lstStyle/>
          <a:p>
            <a:pPr marL="660400">
              <a:lnSpc>
                <a:spcPct val="100000"/>
              </a:lnSpc>
            </a:pPr>
            <a:r>
              <a:rPr sz="1500" b="1" dirty="0">
                <a:solidFill>
                  <a:srgbClr val="548ED4"/>
                </a:solidFill>
                <a:latin typeface="Calibri"/>
                <a:cs typeface="Calibri"/>
              </a:rPr>
              <a:t>if  </a:t>
            </a:r>
            <a:r>
              <a:rPr sz="1500" b="1" spc="-5" dirty="0">
                <a:solidFill>
                  <a:srgbClr val="548ED4"/>
                </a:solidFill>
                <a:latin typeface="Calibri"/>
                <a:cs typeface="Calibri"/>
              </a:rPr>
              <a:t>expression</a:t>
            </a:r>
            <a:r>
              <a:rPr sz="1500" b="1" spc="-120" dirty="0">
                <a:solidFill>
                  <a:srgbClr val="548ED4"/>
                </a:solidFill>
                <a:latin typeface="Calibri"/>
                <a:cs typeface="Calibri"/>
              </a:rPr>
              <a:t> </a:t>
            </a:r>
            <a:r>
              <a:rPr sz="1500" b="1" dirty="0">
                <a:solidFill>
                  <a:srgbClr val="548ED4"/>
                </a:solidFill>
                <a:latin typeface="Calibri"/>
                <a:cs typeface="Calibri"/>
              </a:rPr>
              <a:t>:</a:t>
            </a:r>
            <a:endParaRPr sz="1500">
              <a:latin typeface="Calibri"/>
              <a:cs typeface="Calibri"/>
            </a:endParaRPr>
          </a:p>
          <a:p>
            <a:pPr marL="917575">
              <a:lnSpc>
                <a:spcPct val="100000"/>
              </a:lnSpc>
              <a:spcBef>
                <a:spcPts val="360"/>
              </a:spcBef>
            </a:pPr>
            <a:r>
              <a:rPr sz="1500" b="1" spc="-5" dirty="0">
                <a:solidFill>
                  <a:srgbClr val="548ED4"/>
                </a:solidFill>
                <a:latin typeface="Calibri"/>
                <a:cs typeface="Calibri"/>
              </a:rPr>
              <a:t>expr_true_suite</a:t>
            </a:r>
            <a:endParaRPr sz="1500">
              <a:latin typeface="Calibri"/>
              <a:cs typeface="Calibri"/>
            </a:endParaRPr>
          </a:p>
          <a:p>
            <a:pPr marL="917575" marR="641350" indent="-257810">
              <a:lnSpc>
                <a:spcPct val="120000"/>
              </a:lnSpc>
            </a:pPr>
            <a:r>
              <a:rPr sz="1500" b="1" spc="-5" dirty="0">
                <a:solidFill>
                  <a:srgbClr val="548ED4"/>
                </a:solidFill>
                <a:latin typeface="Calibri"/>
                <a:cs typeface="Calibri"/>
              </a:rPr>
              <a:t>elif expression2:  </a:t>
            </a:r>
            <a:r>
              <a:rPr sz="1500" b="1" spc="-10" dirty="0">
                <a:solidFill>
                  <a:srgbClr val="548ED4"/>
                </a:solidFill>
                <a:latin typeface="Calibri"/>
                <a:cs typeface="Calibri"/>
              </a:rPr>
              <a:t>expr2_true_suite</a:t>
            </a:r>
            <a:endParaRPr sz="1500">
              <a:latin typeface="Calibri"/>
              <a:cs typeface="Calibri"/>
            </a:endParaRPr>
          </a:p>
          <a:p>
            <a:pPr marL="198755" marR="645160" algn="ctr">
              <a:lnSpc>
                <a:spcPct val="100000"/>
              </a:lnSpc>
              <a:spcBef>
                <a:spcPts val="360"/>
              </a:spcBef>
            </a:pPr>
            <a:r>
              <a:rPr sz="1500" b="1" dirty="0">
                <a:solidFill>
                  <a:srgbClr val="548ED4"/>
                </a:solidFill>
                <a:latin typeface="Calibri"/>
                <a:cs typeface="Calibri"/>
              </a:rPr>
              <a:t>:</a:t>
            </a:r>
            <a:endParaRPr sz="1500">
              <a:latin typeface="Calibri"/>
              <a:cs typeface="Calibri"/>
            </a:endParaRPr>
          </a:p>
          <a:p>
            <a:pPr marL="198755" marR="645160" algn="ctr">
              <a:lnSpc>
                <a:spcPct val="100000"/>
              </a:lnSpc>
              <a:spcBef>
                <a:spcPts val="360"/>
              </a:spcBef>
            </a:pPr>
            <a:r>
              <a:rPr sz="1500" b="1" dirty="0">
                <a:solidFill>
                  <a:srgbClr val="548ED4"/>
                </a:solidFill>
                <a:latin typeface="Calibri"/>
                <a:cs typeface="Calibri"/>
              </a:rPr>
              <a:t>:</a:t>
            </a:r>
            <a:endParaRPr sz="1500">
              <a:latin typeface="Calibri"/>
              <a:cs typeface="Calibri"/>
            </a:endParaRPr>
          </a:p>
          <a:p>
            <a:pPr marL="875030" marR="655320" indent="-215265">
              <a:lnSpc>
                <a:spcPct val="120000"/>
              </a:lnSpc>
            </a:pPr>
            <a:r>
              <a:rPr sz="1500" b="1" spc="-5" dirty="0">
                <a:solidFill>
                  <a:srgbClr val="548ED4"/>
                </a:solidFill>
                <a:latin typeface="Calibri"/>
                <a:cs typeface="Calibri"/>
              </a:rPr>
              <a:t>elif expressionN </a:t>
            </a:r>
            <a:r>
              <a:rPr sz="1500" b="1" dirty="0">
                <a:solidFill>
                  <a:srgbClr val="548ED4"/>
                </a:solidFill>
                <a:latin typeface="Calibri"/>
                <a:cs typeface="Calibri"/>
              </a:rPr>
              <a:t>:  </a:t>
            </a:r>
            <a:r>
              <a:rPr sz="1500" b="1" spc="-10" dirty="0">
                <a:solidFill>
                  <a:srgbClr val="548ED4"/>
                </a:solidFill>
                <a:latin typeface="Calibri"/>
                <a:cs typeface="Calibri"/>
              </a:rPr>
              <a:t>exprN_true_suite</a:t>
            </a:r>
            <a:endParaRPr sz="1500">
              <a:latin typeface="Calibri"/>
              <a:cs typeface="Calibri"/>
            </a:endParaRPr>
          </a:p>
          <a:p>
            <a:pPr marL="660400">
              <a:lnSpc>
                <a:spcPct val="100000"/>
              </a:lnSpc>
              <a:spcBef>
                <a:spcPts val="360"/>
              </a:spcBef>
            </a:pPr>
            <a:r>
              <a:rPr sz="1500" b="1" spc="-5" dirty="0">
                <a:solidFill>
                  <a:srgbClr val="548ED4"/>
                </a:solidFill>
                <a:latin typeface="Calibri"/>
                <a:cs typeface="Calibri"/>
              </a:rPr>
              <a:t>else:</a:t>
            </a:r>
            <a:endParaRPr sz="1500">
              <a:latin typeface="Calibri"/>
              <a:cs typeface="Calibri"/>
            </a:endParaRPr>
          </a:p>
          <a:p>
            <a:pPr marL="830580">
              <a:lnSpc>
                <a:spcPct val="100000"/>
              </a:lnSpc>
              <a:spcBef>
                <a:spcPts val="359"/>
              </a:spcBef>
            </a:pPr>
            <a:r>
              <a:rPr sz="1500" b="1" spc="-5" dirty="0">
                <a:solidFill>
                  <a:srgbClr val="548ED4"/>
                </a:solidFill>
                <a:latin typeface="Calibri"/>
                <a:cs typeface="Calibri"/>
              </a:rPr>
              <a:t>none_of_the_above_suite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46885" y="1123238"/>
            <a:ext cx="1997075" cy="323215"/>
          </a:xfrm>
          <a:prstGeom prst="rect">
            <a:avLst/>
          </a:prstGeom>
          <a:solidFill>
            <a:srgbClr val="548ED4"/>
          </a:solidFill>
        </p:spPr>
        <p:txBody>
          <a:bodyPr vert="horz" wrap="square" lIns="0" tIns="387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05"/>
              </a:spcBef>
            </a:pPr>
            <a:r>
              <a:rPr sz="1500" b="1" dirty="0">
                <a:solidFill>
                  <a:srgbClr val="FFFFFF"/>
                </a:solidFill>
                <a:latin typeface="Microsoft YaHei"/>
                <a:cs typeface="Microsoft YaHei"/>
              </a:rPr>
              <a:t>语</a:t>
            </a:r>
            <a:r>
              <a:rPr sz="1500" b="1" spc="-105" dirty="0">
                <a:solidFill>
                  <a:srgbClr val="FFFFFF"/>
                </a:solidFill>
                <a:latin typeface="Microsoft YaHei"/>
                <a:cs typeface="Microsoft YaHei"/>
              </a:rPr>
              <a:t> </a:t>
            </a:r>
            <a:r>
              <a:rPr sz="1500" b="1" dirty="0">
                <a:solidFill>
                  <a:srgbClr val="FFFFFF"/>
                </a:solidFill>
                <a:latin typeface="Microsoft YaHei"/>
                <a:cs typeface="Microsoft YaHei"/>
              </a:rPr>
              <a:t>法</a:t>
            </a:r>
            <a:endParaRPr sz="1500">
              <a:latin typeface="Microsoft YaHei"/>
              <a:cs typeface="Microsoft YaHe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71261" y="1417731"/>
            <a:ext cx="1960245" cy="629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7329" marR="5080" indent="-214629">
              <a:lnSpc>
                <a:spcPct val="149800"/>
              </a:lnSpc>
              <a:buFont typeface="Arial"/>
              <a:buChar char="•"/>
              <a:tabLst>
                <a:tab pos="227329" algn="l"/>
                <a:tab pos="227965" algn="l"/>
              </a:tabLst>
            </a:pPr>
            <a:r>
              <a:rPr sz="1350" spc="-5" dirty="0">
                <a:solidFill>
                  <a:srgbClr val="7E7E7E"/>
                </a:solidFill>
                <a:latin typeface="Microsoft YaHei"/>
                <a:cs typeface="Microsoft YaHei"/>
              </a:rPr>
              <a:t>ex</a:t>
            </a:r>
            <a:r>
              <a:rPr sz="1350" dirty="0">
                <a:solidFill>
                  <a:srgbClr val="7E7E7E"/>
                </a:solidFill>
                <a:latin typeface="Microsoft YaHei"/>
                <a:cs typeface="Microsoft YaHei"/>
              </a:rPr>
              <a:t>p</a:t>
            </a:r>
            <a:r>
              <a:rPr sz="1350" spc="-5" dirty="0">
                <a:solidFill>
                  <a:srgbClr val="7E7E7E"/>
                </a:solidFill>
                <a:latin typeface="Microsoft YaHei"/>
                <a:cs typeface="Microsoft YaHei"/>
              </a:rPr>
              <a:t>res</a:t>
            </a:r>
            <a:r>
              <a:rPr sz="1350" dirty="0">
                <a:solidFill>
                  <a:srgbClr val="7E7E7E"/>
                </a:solidFill>
                <a:latin typeface="Microsoft YaHei"/>
                <a:cs typeface="Microsoft YaHei"/>
              </a:rPr>
              <a:t>s</a:t>
            </a:r>
            <a:r>
              <a:rPr sz="1350" spc="-5" dirty="0">
                <a:solidFill>
                  <a:srgbClr val="7E7E7E"/>
                </a:solidFill>
                <a:latin typeface="Microsoft YaHei"/>
                <a:cs typeface="Microsoft YaHei"/>
              </a:rPr>
              <a:t>i</a:t>
            </a:r>
            <a:r>
              <a:rPr sz="1350" dirty="0">
                <a:solidFill>
                  <a:srgbClr val="7E7E7E"/>
                </a:solidFill>
                <a:latin typeface="Microsoft YaHei"/>
                <a:cs typeface="Microsoft YaHei"/>
              </a:rPr>
              <a:t>on</a:t>
            </a:r>
            <a:r>
              <a:rPr sz="1350" spc="80" dirty="0">
                <a:solidFill>
                  <a:srgbClr val="7E7E7E"/>
                </a:solidFill>
                <a:latin typeface="Microsoft YaHei"/>
                <a:cs typeface="Microsoft YaHei"/>
              </a:rPr>
              <a:t>2</a:t>
            </a:r>
            <a:r>
              <a:rPr sz="1350" spc="75" dirty="0">
                <a:solidFill>
                  <a:srgbClr val="7E7E7E"/>
                </a:solidFill>
                <a:latin typeface="Microsoft YaHei"/>
                <a:cs typeface="Microsoft YaHei"/>
              </a:rPr>
              <a:t>为</a:t>
            </a:r>
            <a:r>
              <a:rPr sz="1350" spc="-5" dirty="0">
                <a:solidFill>
                  <a:srgbClr val="7E7E7E"/>
                </a:solidFill>
                <a:latin typeface="Microsoft YaHei"/>
                <a:cs typeface="Microsoft YaHei"/>
              </a:rPr>
              <a:t>Tr</a:t>
            </a:r>
            <a:r>
              <a:rPr sz="1350" spc="-10" dirty="0">
                <a:solidFill>
                  <a:srgbClr val="7E7E7E"/>
                </a:solidFill>
                <a:latin typeface="Microsoft YaHei"/>
                <a:cs typeface="Microsoft YaHei"/>
              </a:rPr>
              <a:t>u</a:t>
            </a:r>
            <a:r>
              <a:rPr sz="1350" spc="70" dirty="0">
                <a:solidFill>
                  <a:srgbClr val="7E7E7E"/>
                </a:solidFill>
                <a:latin typeface="Microsoft YaHei"/>
                <a:cs typeface="Microsoft YaHei"/>
              </a:rPr>
              <a:t>e</a:t>
            </a:r>
            <a:r>
              <a:rPr sz="1350" dirty="0">
                <a:solidFill>
                  <a:srgbClr val="7E7E7E"/>
                </a:solidFill>
                <a:latin typeface="Microsoft YaHei"/>
                <a:cs typeface="Microsoft YaHei"/>
              </a:rPr>
              <a:t>时  </a:t>
            </a:r>
            <a:r>
              <a:rPr sz="1350" spc="5" dirty="0">
                <a:solidFill>
                  <a:srgbClr val="7E7E7E"/>
                </a:solidFill>
                <a:latin typeface="Microsoft YaHei"/>
                <a:cs typeface="Microsoft YaHei"/>
              </a:rPr>
              <a:t>执行的代码块</a:t>
            </a:r>
            <a:endParaRPr sz="1350">
              <a:latin typeface="Microsoft YaHei"/>
              <a:cs typeface="Microsoft YaHe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270500" y="1121333"/>
            <a:ext cx="2181860" cy="323215"/>
          </a:xfrm>
          <a:prstGeom prst="rect">
            <a:avLst/>
          </a:prstGeom>
          <a:solidFill>
            <a:srgbClr val="548ED4"/>
          </a:solidFill>
        </p:spPr>
        <p:txBody>
          <a:bodyPr vert="horz" wrap="square" lIns="0" tIns="38100" rIns="0" bIns="0" rtlCol="0">
            <a:spAutoFit/>
          </a:bodyPr>
          <a:lstStyle/>
          <a:p>
            <a:pPr marL="302260">
              <a:lnSpc>
                <a:spcPct val="100000"/>
              </a:lnSpc>
              <a:spcBef>
                <a:spcPts val="300"/>
              </a:spcBef>
            </a:pPr>
            <a:r>
              <a:rPr sz="1500" b="1" dirty="0">
                <a:solidFill>
                  <a:srgbClr val="FFFFFF"/>
                </a:solidFill>
                <a:latin typeface="Microsoft YaHei"/>
                <a:cs typeface="Microsoft YaHei"/>
              </a:rPr>
              <a:t>expr2_true_suite</a:t>
            </a:r>
            <a:endParaRPr sz="1500">
              <a:latin typeface="Microsoft YaHei"/>
              <a:cs typeface="Microsoft YaHe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71261" y="2456814"/>
            <a:ext cx="1961514" cy="526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7329" indent="-214629">
              <a:lnSpc>
                <a:spcPct val="100000"/>
              </a:lnSpc>
              <a:buFont typeface="Arial"/>
              <a:buChar char="•"/>
              <a:tabLst>
                <a:tab pos="227329" algn="l"/>
                <a:tab pos="227965" algn="l"/>
              </a:tabLst>
            </a:pPr>
            <a:r>
              <a:rPr sz="1350" spc="-5" dirty="0">
                <a:solidFill>
                  <a:srgbClr val="7E7E7E"/>
                </a:solidFill>
                <a:latin typeface="Microsoft YaHei"/>
                <a:cs typeface="Microsoft YaHei"/>
              </a:rPr>
              <a:t>expressionN  </a:t>
            </a:r>
            <a:r>
              <a:rPr sz="1350" spc="5" dirty="0">
                <a:solidFill>
                  <a:srgbClr val="7E7E7E"/>
                </a:solidFill>
                <a:latin typeface="Microsoft YaHei"/>
                <a:cs typeface="Microsoft YaHei"/>
              </a:rPr>
              <a:t>为</a:t>
            </a:r>
            <a:r>
              <a:rPr sz="1350" spc="45" dirty="0">
                <a:solidFill>
                  <a:srgbClr val="7E7E7E"/>
                </a:solidFill>
                <a:latin typeface="Microsoft YaHei"/>
                <a:cs typeface="Microsoft YaHei"/>
              </a:rPr>
              <a:t> </a:t>
            </a:r>
            <a:r>
              <a:rPr sz="1350" spc="-5" dirty="0">
                <a:solidFill>
                  <a:srgbClr val="7E7E7E"/>
                </a:solidFill>
                <a:latin typeface="Microsoft YaHei"/>
                <a:cs typeface="Microsoft YaHei"/>
              </a:rPr>
              <a:t>True</a:t>
            </a:r>
            <a:endParaRPr sz="1350">
              <a:latin typeface="Microsoft YaHei"/>
              <a:cs typeface="Microsoft YaHei"/>
            </a:endParaRPr>
          </a:p>
          <a:p>
            <a:pPr marL="227329">
              <a:lnSpc>
                <a:spcPct val="100000"/>
              </a:lnSpc>
              <a:spcBef>
                <a:spcPts val="805"/>
              </a:spcBef>
            </a:pPr>
            <a:r>
              <a:rPr sz="1350" spc="5" dirty="0">
                <a:solidFill>
                  <a:srgbClr val="7E7E7E"/>
                </a:solidFill>
                <a:latin typeface="Microsoft YaHei"/>
                <a:cs typeface="Microsoft YaHei"/>
              </a:rPr>
              <a:t>时执行的代码块</a:t>
            </a:r>
            <a:endParaRPr sz="1350">
              <a:latin typeface="Microsoft YaHei"/>
              <a:cs typeface="Microsoft YaHe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270500" y="2074214"/>
            <a:ext cx="2181860" cy="323215"/>
          </a:xfrm>
          <a:prstGeom prst="rect">
            <a:avLst/>
          </a:prstGeom>
          <a:solidFill>
            <a:srgbClr val="548ED4"/>
          </a:solidFill>
        </p:spPr>
        <p:txBody>
          <a:bodyPr vert="horz" wrap="square" lIns="0" tIns="38735" rIns="0" bIns="0" rtlCol="0">
            <a:spAutoFit/>
          </a:bodyPr>
          <a:lstStyle/>
          <a:p>
            <a:pPr marL="281305">
              <a:lnSpc>
                <a:spcPct val="100000"/>
              </a:lnSpc>
              <a:spcBef>
                <a:spcPts val="305"/>
              </a:spcBef>
            </a:pPr>
            <a:r>
              <a:rPr sz="1500" b="1" spc="-5" dirty="0">
                <a:solidFill>
                  <a:srgbClr val="FFFFFF"/>
                </a:solidFill>
                <a:latin typeface="Microsoft YaHei"/>
                <a:cs typeface="Microsoft YaHei"/>
              </a:rPr>
              <a:t>exprN_true_suite</a:t>
            </a:r>
            <a:endParaRPr sz="1500">
              <a:latin typeface="Microsoft YaHei"/>
              <a:cs typeface="Microsoft YaHe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271261" y="3276648"/>
            <a:ext cx="2103755" cy="939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marR="5080" indent="-286385">
              <a:lnSpc>
                <a:spcPct val="1501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350" spc="-5" dirty="0">
                <a:solidFill>
                  <a:srgbClr val="7E7E7E"/>
                </a:solidFill>
                <a:latin typeface="Microsoft YaHei"/>
                <a:cs typeface="Microsoft YaHei"/>
              </a:rPr>
              <a:t>none_of_the_above_s  </a:t>
            </a:r>
            <a:r>
              <a:rPr sz="1350" dirty="0">
                <a:solidFill>
                  <a:srgbClr val="7E7E7E"/>
                </a:solidFill>
                <a:latin typeface="Microsoft YaHei"/>
                <a:cs typeface="Microsoft YaHei"/>
              </a:rPr>
              <a:t>u</a:t>
            </a:r>
            <a:r>
              <a:rPr sz="1350" spc="-5" dirty="0">
                <a:solidFill>
                  <a:srgbClr val="7E7E7E"/>
                </a:solidFill>
                <a:latin typeface="Microsoft YaHei"/>
                <a:cs typeface="Microsoft YaHei"/>
              </a:rPr>
              <a:t>it</a:t>
            </a:r>
            <a:r>
              <a:rPr sz="1350" spc="90" dirty="0">
                <a:solidFill>
                  <a:srgbClr val="7E7E7E"/>
                </a:solidFill>
                <a:latin typeface="Microsoft YaHei"/>
                <a:cs typeface="Microsoft YaHei"/>
              </a:rPr>
              <a:t>e</a:t>
            </a:r>
            <a:r>
              <a:rPr sz="1350" spc="100" dirty="0">
                <a:solidFill>
                  <a:srgbClr val="7E7E7E"/>
                </a:solidFill>
                <a:latin typeface="Microsoft YaHei"/>
                <a:cs typeface="Microsoft YaHei"/>
              </a:rPr>
              <a:t>是</a:t>
            </a:r>
            <a:r>
              <a:rPr sz="1350" spc="110" dirty="0">
                <a:solidFill>
                  <a:srgbClr val="7E7E7E"/>
                </a:solidFill>
                <a:latin typeface="Microsoft YaHei"/>
                <a:cs typeface="Microsoft YaHei"/>
              </a:rPr>
              <a:t>以</a:t>
            </a:r>
            <a:r>
              <a:rPr sz="1350" spc="100" dirty="0">
                <a:solidFill>
                  <a:srgbClr val="7E7E7E"/>
                </a:solidFill>
                <a:latin typeface="Microsoft YaHei"/>
                <a:cs typeface="Microsoft YaHei"/>
              </a:rPr>
              <a:t>上所有条</a:t>
            </a:r>
            <a:r>
              <a:rPr sz="1350" spc="110" dirty="0">
                <a:solidFill>
                  <a:srgbClr val="7E7E7E"/>
                </a:solidFill>
                <a:latin typeface="Microsoft YaHei"/>
                <a:cs typeface="Microsoft YaHei"/>
              </a:rPr>
              <a:t>件</a:t>
            </a:r>
            <a:r>
              <a:rPr sz="1350" dirty="0">
                <a:solidFill>
                  <a:srgbClr val="7E7E7E"/>
                </a:solidFill>
                <a:latin typeface="Microsoft YaHei"/>
                <a:cs typeface="Microsoft YaHei"/>
              </a:rPr>
              <a:t>都  不满足时执行的代码块</a:t>
            </a:r>
            <a:endParaRPr sz="1350">
              <a:latin typeface="Microsoft YaHei"/>
              <a:cs typeface="Microsoft YaHe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270500" y="3046272"/>
            <a:ext cx="2181860" cy="323215"/>
          </a:xfrm>
          <a:prstGeom prst="rect">
            <a:avLst/>
          </a:prstGeom>
          <a:solidFill>
            <a:srgbClr val="548ED4"/>
          </a:solidFill>
        </p:spPr>
        <p:txBody>
          <a:bodyPr vert="horz" wrap="square" lIns="0" tIns="387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05"/>
              </a:spcBef>
            </a:pPr>
            <a:r>
              <a:rPr sz="1500" b="1" dirty="0">
                <a:solidFill>
                  <a:srgbClr val="FFFFFF"/>
                </a:solidFill>
                <a:latin typeface="Microsoft YaHei"/>
                <a:cs typeface="Microsoft YaHei"/>
              </a:rPr>
              <a:t>else</a:t>
            </a:r>
            <a:endParaRPr sz="1500">
              <a:latin typeface="Microsoft YaHei"/>
              <a:cs typeface="Microsoft YaHe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485131" y="1104620"/>
            <a:ext cx="0" cy="3195320"/>
          </a:xfrm>
          <a:custGeom>
            <a:avLst/>
            <a:gdLst/>
            <a:ahLst/>
            <a:cxnLst/>
            <a:rect l="l" t="t" r="r" b="b"/>
            <a:pathLst>
              <a:path h="3195320">
                <a:moveTo>
                  <a:pt x="0" y="0"/>
                </a:moveTo>
                <a:lnTo>
                  <a:pt x="0" y="3195320"/>
                </a:lnTo>
              </a:path>
            </a:pathLst>
          </a:custGeom>
          <a:ln w="45718">
            <a:solidFill>
              <a:srgbClr val="548E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48230">
              <a:lnSpc>
                <a:spcPct val="100000"/>
              </a:lnSpc>
            </a:pPr>
            <a:r>
              <a:rPr spc="-5" dirty="0"/>
              <a:t>elif</a:t>
            </a:r>
            <a:r>
              <a:rPr spc="-90" dirty="0"/>
              <a:t> </a:t>
            </a:r>
            <a:r>
              <a:rPr spc="-5" dirty="0"/>
              <a:t>语句</a:t>
            </a:r>
          </a:p>
        </p:txBody>
      </p:sp>
      <p:sp>
        <p:nvSpPr>
          <p:cNvPr id="3" name="object 3"/>
          <p:cNvSpPr/>
          <p:nvPr/>
        </p:nvSpPr>
        <p:spPr>
          <a:xfrm>
            <a:off x="899591" y="1059561"/>
            <a:ext cx="3752850" cy="3528695"/>
          </a:xfrm>
          <a:custGeom>
            <a:avLst/>
            <a:gdLst/>
            <a:ahLst/>
            <a:cxnLst/>
            <a:rect l="l" t="t" r="r" b="b"/>
            <a:pathLst>
              <a:path w="3752850" h="3528695">
                <a:moveTo>
                  <a:pt x="0" y="0"/>
                </a:moveTo>
                <a:lnTo>
                  <a:pt x="0" y="3528415"/>
                </a:lnTo>
                <a:lnTo>
                  <a:pt x="3752672" y="3528415"/>
                </a:lnTo>
              </a:path>
            </a:pathLst>
          </a:custGeom>
          <a:ln w="9525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43591" y="1131636"/>
            <a:ext cx="720725" cy="405130"/>
          </a:xfrm>
          <a:custGeom>
            <a:avLst/>
            <a:gdLst/>
            <a:ahLst/>
            <a:cxnLst/>
            <a:rect l="l" t="t" r="r" b="b"/>
            <a:pathLst>
              <a:path w="720725" h="405130">
                <a:moveTo>
                  <a:pt x="210037" y="404936"/>
                </a:moveTo>
                <a:lnTo>
                  <a:pt x="183126" y="336737"/>
                </a:lnTo>
                <a:lnTo>
                  <a:pt x="129613" y="318301"/>
                </a:lnTo>
                <a:lnTo>
                  <a:pt x="84782" y="296049"/>
                </a:lnTo>
                <a:lnTo>
                  <a:pt x="49019" y="270673"/>
                </a:lnTo>
                <a:lnTo>
                  <a:pt x="22711" y="242864"/>
                </a:lnTo>
                <a:lnTo>
                  <a:pt x="6242" y="213313"/>
                </a:lnTo>
                <a:lnTo>
                  <a:pt x="0" y="182709"/>
                </a:lnTo>
                <a:lnTo>
                  <a:pt x="4369" y="151746"/>
                </a:lnTo>
                <a:lnTo>
                  <a:pt x="46487" y="91500"/>
                </a:lnTo>
                <a:lnTo>
                  <a:pt x="79293" y="67219"/>
                </a:lnTo>
                <a:lnTo>
                  <a:pt x="118402" y="46440"/>
                </a:lnTo>
                <a:lnTo>
                  <a:pt x="162806" y="29303"/>
                </a:lnTo>
                <a:lnTo>
                  <a:pt x="211493" y="15950"/>
                </a:lnTo>
                <a:lnTo>
                  <a:pt x="263455" y="6521"/>
                </a:lnTo>
                <a:lnTo>
                  <a:pt x="317682" y="1157"/>
                </a:lnTo>
                <a:lnTo>
                  <a:pt x="373165" y="0"/>
                </a:lnTo>
                <a:lnTo>
                  <a:pt x="428893" y="3189"/>
                </a:lnTo>
                <a:lnTo>
                  <a:pt x="483858" y="10867"/>
                </a:lnTo>
                <a:lnTo>
                  <a:pt x="537050" y="23174"/>
                </a:lnTo>
                <a:lnTo>
                  <a:pt x="590541" y="41610"/>
                </a:lnTo>
                <a:lnTo>
                  <a:pt x="635357" y="63862"/>
                </a:lnTo>
                <a:lnTo>
                  <a:pt x="671110" y="89237"/>
                </a:lnTo>
                <a:lnTo>
                  <a:pt x="697411" y="117047"/>
                </a:lnTo>
                <a:lnTo>
                  <a:pt x="720108" y="177201"/>
                </a:lnTo>
                <a:lnTo>
                  <a:pt x="715729" y="208165"/>
                </a:lnTo>
                <a:lnTo>
                  <a:pt x="673575" y="268411"/>
                </a:lnTo>
                <a:lnTo>
                  <a:pt x="607334" y="310769"/>
                </a:lnTo>
                <a:lnTo>
                  <a:pt x="566296" y="327485"/>
                </a:lnTo>
                <a:lnTo>
                  <a:pt x="521032" y="340960"/>
                </a:lnTo>
                <a:lnTo>
                  <a:pt x="472333" y="350993"/>
                </a:lnTo>
                <a:lnTo>
                  <a:pt x="420989" y="357386"/>
                </a:lnTo>
                <a:lnTo>
                  <a:pt x="367792" y="359940"/>
                </a:lnTo>
                <a:lnTo>
                  <a:pt x="313530" y="358454"/>
                </a:lnTo>
                <a:lnTo>
                  <a:pt x="210037" y="404936"/>
                </a:lnTo>
                <a:close/>
              </a:path>
            </a:pathLst>
          </a:custGeom>
          <a:ln w="1905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78509" y="1159764"/>
            <a:ext cx="3422650" cy="33064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2566035" algn="ctr">
              <a:lnSpc>
                <a:spcPct val="100000"/>
              </a:lnSpc>
            </a:pPr>
            <a:r>
              <a:rPr sz="1800" b="1" dirty="0">
                <a:solidFill>
                  <a:srgbClr val="4F81BC"/>
                </a:solidFill>
                <a:latin typeface="Calibri"/>
                <a:cs typeface="Calibri"/>
              </a:rPr>
              <a:t>F</a:t>
            </a:r>
            <a:r>
              <a:rPr sz="600" spc="-10" dirty="0">
                <a:solidFill>
                  <a:srgbClr val="4F81BC"/>
                </a:solidFill>
                <a:latin typeface="Calibri"/>
                <a:cs typeface="Calibri"/>
              </a:rPr>
              <a:t>ile</a:t>
            </a:r>
            <a:endParaRPr sz="600">
              <a:latin typeface="Calibri"/>
              <a:cs typeface="Calibri"/>
            </a:endParaRPr>
          </a:p>
          <a:p>
            <a:pPr marL="12700">
              <a:lnSpc>
                <a:spcPts val="1675"/>
              </a:lnSpc>
              <a:spcBef>
                <a:spcPts val="890"/>
              </a:spcBef>
            </a:pPr>
            <a:r>
              <a:rPr sz="1400" dirty="0">
                <a:solidFill>
                  <a:srgbClr val="943735"/>
                </a:solidFill>
                <a:latin typeface="Calibri"/>
                <a:cs typeface="Calibri"/>
              </a:rPr>
              <a:t># </a:t>
            </a:r>
            <a:r>
              <a:rPr sz="1400" spc="-5" dirty="0">
                <a:solidFill>
                  <a:srgbClr val="943735"/>
                </a:solidFill>
                <a:latin typeface="Calibri"/>
                <a:cs typeface="Calibri"/>
              </a:rPr>
              <a:t>Filename:</a:t>
            </a:r>
            <a:r>
              <a:rPr sz="1400" spc="-60" dirty="0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943735"/>
                </a:solidFill>
                <a:latin typeface="Calibri"/>
                <a:cs typeface="Calibri"/>
              </a:rPr>
              <a:t>elifpro.py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ts val="1914"/>
              </a:lnSpc>
            </a:pPr>
            <a:r>
              <a:rPr sz="1600" spc="-5" dirty="0">
                <a:latin typeface="Calibri"/>
                <a:cs typeface="Calibri"/>
              </a:rPr>
              <a:t>k = </a:t>
            </a:r>
            <a:r>
              <a:rPr sz="1600" spc="-10" dirty="0">
                <a:solidFill>
                  <a:srgbClr val="6F2F9F"/>
                </a:solidFill>
                <a:latin typeface="Calibri"/>
                <a:cs typeface="Calibri"/>
              </a:rPr>
              <a:t>raw_input</a:t>
            </a:r>
            <a:r>
              <a:rPr sz="1600" spc="-10" dirty="0">
                <a:latin typeface="Calibri"/>
                <a:cs typeface="Calibri"/>
              </a:rPr>
              <a:t>(</a:t>
            </a:r>
            <a:r>
              <a:rPr sz="1600" spc="-10" dirty="0">
                <a:solidFill>
                  <a:srgbClr val="9BBA58"/>
                </a:solidFill>
                <a:latin typeface="Calibri"/>
                <a:cs typeface="Calibri"/>
              </a:rPr>
              <a:t>'input </a:t>
            </a:r>
            <a:r>
              <a:rPr sz="1600" spc="-5" dirty="0">
                <a:solidFill>
                  <a:srgbClr val="9BBA58"/>
                </a:solidFill>
                <a:latin typeface="Calibri"/>
                <a:cs typeface="Calibri"/>
              </a:rPr>
              <a:t>the </a:t>
            </a:r>
            <a:r>
              <a:rPr sz="1600" spc="-10" dirty="0">
                <a:solidFill>
                  <a:srgbClr val="9BBA58"/>
                </a:solidFill>
                <a:latin typeface="Calibri"/>
                <a:cs typeface="Calibri"/>
              </a:rPr>
              <a:t>index </a:t>
            </a:r>
            <a:r>
              <a:rPr sz="1600" spc="-5" dirty="0">
                <a:solidFill>
                  <a:srgbClr val="9BBA58"/>
                </a:solidFill>
                <a:latin typeface="Calibri"/>
                <a:cs typeface="Calibri"/>
              </a:rPr>
              <a:t>of</a:t>
            </a:r>
            <a:r>
              <a:rPr sz="1600" spc="50" dirty="0">
                <a:solidFill>
                  <a:srgbClr val="9BBA58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9BBA58"/>
                </a:solidFill>
                <a:latin typeface="Calibri"/>
                <a:cs typeface="Calibri"/>
              </a:rPr>
              <a:t>shape:'</a:t>
            </a:r>
            <a:r>
              <a:rPr sz="1600" spc="-5" dirty="0">
                <a:latin typeface="Calibri"/>
                <a:cs typeface="Calibri"/>
              </a:rPr>
              <a:t>)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dirty="0">
                <a:solidFill>
                  <a:srgbClr val="F79546"/>
                </a:solidFill>
                <a:latin typeface="Calibri"/>
                <a:cs typeface="Calibri"/>
              </a:rPr>
              <a:t>if </a:t>
            </a:r>
            <a:r>
              <a:rPr sz="1600" spc="-5" dirty="0">
                <a:latin typeface="Calibri"/>
                <a:cs typeface="Calibri"/>
              </a:rPr>
              <a:t>k ==</a:t>
            </a:r>
            <a:r>
              <a:rPr sz="1600" spc="-75" dirty="0"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9BBA58"/>
                </a:solidFill>
                <a:latin typeface="Calibri"/>
                <a:cs typeface="Calibri"/>
              </a:rPr>
              <a:t>'1'</a:t>
            </a:r>
            <a:r>
              <a:rPr sz="1600" spc="-10" dirty="0">
                <a:latin typeface="Calibri"/>
                <a:cs typeface="Calibri"/>
              </a:rPr>
              <a:t>:</a:t>
            </a:r>
            <a:endParaRPr sz="1600">
              <a:latin typeface="Calibri"/>
              <a:cs typeface="Calibri"/>
            </a:endParaRPr>
          </a:p>
          <a:p>
            <a:pPr marL="12700" marR="2207895" indent="229870">
              <a:lnSpc>
                <a:spcPct val="100000"/>
              </a:lnSpc>
            </a:pPr>
            <a:r>
              <a:rPr sz="1600" spc="-10" dirty="0">
                <a:solidFill>
                  <a:srgbClr val="6F2F9F"/>
                </a:solidFill>
                <a:latin typeface="Calibri"/>
                <a:cs typeface="Calibri"/>
              </a:rPr>
              <a:t>print</a:t>
            </a:r>
            <a:r>
              <a:rPr sz="1600" spc="-6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9BBA58"/>
                </a:solidFill>
                <a:latin typeface="Calibri"/>
                <a:cs typeface="Calibri"/>
              </a:rPr>
              <a:t>'circle'  </a:t>
            </a:r>
            <a:r>
              <a:rPr sz="1600" dirty="0">
                <a:solidFill>
                  <a:srgbClr val="F79546"/>
                </a:solidFill>
                <a:latin typeface="Calibri"/>
                <a:cs typeface="Calibri"/>
              </a:rPr>
              <a:t>elif </a:t>
            </a:r>
            <a:r>
              <a:rPr sz="1600" spc="-5" dirty="0">
                <a:latin typeface="Calibri"/>
                <a:cs typeface="Calibri"/>
              </a:rPr>
              <a:t>k ==</a:t>
            </a:r>
            <a:r>
              <a:rPr sz="1600" spc="-95" dirty="0"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9BBA58"/>
                </a:solidFill>
                <a:latin typeface="Calibri"/>
                <a:cs typeface="Calibri"/>
              </a:rPr>
              <a:t>'2'</a:t>
            </a:r>
            <a:r>
              <a:rPr sz="1600" spc="-5" dirty="0">
                <a:latin typeface="Calibri"/>
                <a:cs typeface="Calibri"/>
              </a:rPr>
              <a:t>:</a:t>
            </a:r>
            <a:endParaRPr sz="1600">
              <a:latin typeface="Calibri"/>
              <a:cs typeface="Calibri"/>
            </a:endParaRPr>
          </a:p>
          <a:p>
            <a:pPr marL="242570">
              <a:lnSpc>
                <a:spcPct val="100000"/>
              </a:lnSpc>
            </a:pPr>
            <a:r>
              <a:rPr sz="1600" spc="-10" dirty="0">
                <a:solidFill>
                  <a:srgbClr val="6F2F9F"/>
                </a:solidFill>
                <a:latin typeface="Calibri"/>
                <a:cs typeface="Calibri"/>
              </a:rPr>
              <a:t>print</a:t>
            </a:r>
            <a:r>
              <a:rPr sz="1600" spc="-8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9BBA58"/>
                </a:solidFill>
                <a:latin typeface="Calibri"/>
                <a:cs typeface="Calibri"/>
              </a:rPr>
              <a:t>'oval'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F79546"/>
                </a:solidFill>
                <a:latin typeface="Calibri"/>
                <a:cs typeface="Calibri"/>
              </a:rPr>
              <a:t>elif </a:t>
            </a:r>
            <a:r>
              <a:rPr sz="1600" spc="-5" dirty="0">
                <a:latin typeface="Calibri"/>
                <a:cs typeface="Calibri"/>
              </a:rPr>
              <a:t>k ==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9BBA58"/>
                </a:solidFill>
                <a:latin typeface="Calibri"/>
                <a:cs typeface="Calibri"/>
              </a:rPr>
              <a:t>'3'</a:t>
            </a:r>
            <a:r>
              <a:rPr sz="1600" spc="-10" dirty="0">
                <a:latin typeface="Calibri"/>
                <a:cs typeface="Calibri"/>
              </a:rPr>
              <a:t>:</a:t>
            </a:r>
            <a:endParaRPr sz="1600">
              <a:latin typeface="Calibri"/>
              <a:cs typeface="Calibri"/>
            </a:endParaRPr>
          </a:p>
          <a:p>
            <a:pPr marL="12700" marR="1873885" indent="229870">
              <a:lnSpc>
                <a:spcPct val="100000"/>
              </a:lnSpc>
            </a:pPr>
            <a:r>
              <a:rPr sz="1600" spc="-10" dirty="0">
                <a:solidFill>
                  <a:srgbClr val="6F2F9F"/>
                </a:solidFill>
                <a:latin typeface="Calibri"/>
                <a:cs typeface="Calibri"/>
              </a:rPr>
              <a:t>print</a:t>
            </a:r>
            <a:r>
              <a:rPr sz="1600" spc="-5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9BBA58"/>
                </a:solidFill>
                <a:latin typeface="Calibri"/>
                <a:cs typeface="Calibri"/>
              </a:rPr>
              <a:t>'rectangle'  </a:t>
            </a:r>
            <a:r>
              <a:rPr sz="1600" dirty="0">
                <a:solidFill>
                  <a:srgbClr val="F79546"/>
                </a:solidFill>
                <a:latin typeface="Calibri"/>
                <a:cs typeface="Calibri"/>
              </a:rPr>
              <a:t>elif </a:t>
            </a:r>
            <a:r>
              <a:rPr sz="1600" spc="-5" dirty="0">
                <a:latin typeface="Calibri"/>
                <a:cs typeface="Calibri"/>
              </a:rPr>
              <a:t>k ==</a:t>
            </a:r>
            <a:r>
              <a:rPr sz="1600" spc="-95" dirty="0"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9BBA58"/>
                </a:solidFill>
                <a:latin typeface="Calibri"/>
                <a:cs typeface="Calibri"/>
              </a:rPr>
              <a:t>'4'</a:t>
            </a:r>
            <a:r>
              <a:rPr sz="1600" spc="-5" dirty="0">
                <a:latin typeface="Calibri"/>
                <a:cs typeface="Calibri"/>
              </a:rPr>
              <a:t>:</a:t>
            </a:r>
            <a:endParaRPr sz="1600">
              <a:latin typeface="Calibri"/>
              <a:cs typeface="Calibri"/>
            </a:endParaRPr>
          </a:p>
          <a:p>
            <a:pPr marL="12700" marR="2005964" indent="229870">
              <a:lnSpc>
                <a:spcPct val="100000"/>
              </a:lnSpc>
            </a:pPr>
            <a:r>
              <a:rPr sz="1600" spc="-10" dirty="0">
                <a:solidFill>
                  <a:srgbClr val="6F2F9F"/>
                </a:solidFill>
                <a:latin typeface="Calibri"/>
                <a:cs typeface="Calibri"/>
              </a:rPr>
              <a:t>print </a:t>
            </a:r>
            <a:r>
              <a:rPr sz="1600" spc="-5" dirty="0">
                <a:solidFill>
                  <a:srgbClr val="9BBA58"/>
                </a:solidFill>
                <a:latin typeface="Calibri"/>
                <a:cs typeface="Calibri"/>
              </a:rPr>
              <a:t>'triangle'  </a:t>
            </a:r>
            <a:r>
              <a:rPr sz="1600" spc="-5" dirty="0">
                <a:solidFill>
                  <a:srgbClr val="F79546"/>
                </a:solidFill>
                <a:latin typeface="Calibri"/>
                <a:cs typeface="Calibri"/>
              </a:rPr>
              <a:t>else</a:t>
            </a:r>
            <a:r>
              <a:rPr sz="1600" spc="-5" dirty="0">
                <a:latin typeface="Calibri"/>
                <a:cs typeface="Calibri"/>
              </a:rPr>
              <a:t>:</a:t>
            </a:r>
            <a:endParaRPr sz="1600">
              <a:latin typeface="Calibri"/>
              <a:cs typeface="Calibri"/>
            </a:endParaRPr>
          </a:p>
          <a:p>
            <a:pPr marL="242570">
              <a:lnSpc>
                <a:spcPct val="100000"/>
              </a:lnSpc>
            </a:pPr>
            <a:r>
              <a:rPr sz="1600" spc="-10" dirty="0">
                <a:solidFill>
                  <a:srgbClr val="6F2F9F"/>
                </a:solidFill>
                <a:latin typeface="Calibri"/>
                <a:cs typeface="Calibri"/>
              </a:rPr>
              <a:t>print </a:t>
            </a:r>
            <a:r>
              <a:rPr sz="1600" spc="-15" dirty="0">
                <a:solidFill>
                  <a:srgbClr val="9BBA58"/>
                </a:solidFill>
                <a:latin typeface="Calibri"/>
                <a:cs typeface="Calibri"/>
              </a:rPr>
              <a:t>'you </a:t>
            </a:r>
            <a:r>
              <a:rPr sz="1600" spc="-5" dirty="0">
                <a:solidFill>
                  <a:srgbClr val="9BBA58"/>
                </a:solidFill>
                <a:latin typeface="Calibri"/>
                <a:cs typeface="Calibri"/>
              </a:rPr>
              <a:t>input the </a:t>
            </a:r>
            <a:r>
              <a:rPr sz="1600" spc="-10" dirty="0">
                <a:solidFill>
                  <a:srgbClr val="9BBA58"/>
                </a:solidFill>
                <a:latin typeface="Calibri"/>
                <a:cs typeface="Calibri"/>
              </a:rPr>
              <a:t>invalid</a:t>
            </a:r>
            <a:r>
              <a:rPr sz="1600" spc="-15" dirty="0">
                <a:solidFill>
                  <a:srgbClr val="9BBA58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9BBA58"/>
                </a:solidFill>
                <a:latin typeface="Calibri"/>
                <a:cs typeface="Calibri"/>
              </a:rPr>
              <a:t>number'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174360" y="1592961"/>
            <a:ext cx="2494280" cy="1158875"/>
          </a:xfrm>
          <a:custGeom>
            <a:avLst/>
            <a:gdLst/>
            <a:ahLst/>
            <a:cxnLst/>
            <a:rect l="l" t="t" r="r" b="b"/>
            <a:pathLst>
              <a:path w="2494279" h="1158875">
                <a:moveTo>
                  <a:pt x="0" y="0"/>
                </a:moveTo>
                <a:lnTo>
                  <a:pt x="0" y="1158747"/>
                </a:lnTo>
                <a:lnTo>
                  <a:pt x="2494025" y="1158747"/>
                </a:lnTo>
              </a:path>
            </a:pathLst>
          </a:custGeom>
          <a:ln w="9524">
            <a:solidFill>
              <a:srgbClr val="9BBA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98865" y="1601836"/>
            <a:ext cx="785495" cy="524510"/>
          </a:xfrm>
          <a:custGeom>
            <a:avLst/>
            <a:gdLst/>
            <a:ahLst/>
            <a:cxnLst/>
            <a:rect l="l" t="t" r="r" b="b"/>
            <a:pathLst>
              <a:path w="785495" h="524510">
                <a:moveTo>
                  <a:pt x="228936" y="524143"/>
                </a:moveTo>
                <a:lnTo>
                  <a:pt x="199599" y="435751"/>
                </a:lnTo>
                <a:lnTo>
                  <a:pt x="146626" y="414554"/>
                </a:lnTo>
                <a:lnTo>
                  <a:pt x="101297" y="389273"/>
                </a:lnTo>
                <a:lnTo>
                  <a:pt x="63917" y="360561"/>
                </a:lnTo>
                <a:lnTo>
                  <a:pt x="34791" y="329073"/>
                </a:lnTo>
                <a:lnTo>
                  <a:pt x="14226" y="295463"/>
                </a:lnTo>
                <a:lnTo>
                  <a:pt x="0" y="224498"/>
                </a:lnTo>
                <a:lnTo>
                  <a:pt x="6949" y="188452"/>
                </a:lnTo>
                <a:lnTo>
                  <a:pt x="23681" y="152903"/>
                </a:lnTo>
                <a:lnTo>
                  <a:pt x="50501" y="118505"/>
                </a:lnTo>
                <a:lnTo>
                  <a:pt x="79832" y="92000"/>
                </a:lnTo>
                <a:lnTo>
                  <a:pt x="114061" y="68627"/>
                </a:lnTo>
                <a:lnTo>
                  <a:pt x="152551" y="48490"/>
                </a:lnTo>
                <a:lnTo>
                  <a:pt x="194664" y="31693"/>
                </a:lnTo>
                <a:lnTo>
                  <a:pt x="239764" y="18341"/>
                </a:lnTo>
                <a:lnTo>
                  <a:pt x="287213" y="8538"/>
                </a:lnTo>
                <a:lnTo>
                  <a:pt x="336373" y="2390"/>
                </a:lnTo>
                <a:lnTo>
                  <a:pt x="386609" y="0"/>
                </a:lnTo>
                <a:lnTo>
                  <a:pt x="437281" y="1472"/>
                </a:lnTo>
                <a:lnTo>
                  <a:pt x="487754" y="6912"/>
                </a:lnTo>
                <a:lnTo>
                  <a:pt x="537390" y="16424"/>
                </a:lnTo>
                <a:lnTo>
                  <a:pt x="585552" y="30113"/>
                </a:lnTo>
                <a:lnTo>
                  <a:pt x="638525" y="51309"/>
                </a:lnTo>
                <a:lnTo>
                  <a:pt x="683854" y="76591"/>
                </a:lnTo>
                <a:lnTo>
                  <a:pt x="721234" y="105303"/>
                </a:lnTo>
                <a:lnTo>
                  <a:pt x="750359" y="136791"/>
                </a:lnTo>
                <a:lnTo>
                  <a:pt x="770924" y="170400"/>
                </a:lnTo>
                <a:lnTo>
                  <a:pt x="785151" y="241365"/>
                </a:lnTo>
                <a:lnTo>
                  <a:pt x="778202" y="277411"/>
                </a:lnTo>
                <a:lnTo>
                  <a:pt x="761470" y="312961"/>
                </a:lnTo>
                <a:lnTo>
                  <a:pt x="734650" y="347359"/>
                </a:lnTo>
                <a:lnTo>
                  <a:pt x="705663" y="373533"/>
                </a:lnTo>
                <a:lnTo>
                  <a:pt x="671598" y="396820"/>
                </a:lnTo>
                <a:lnTo>
                  <a:pt x="633059" y="417039"/>
                </a:lnTo>
                <a:lnTo>
                  <a:pt x="590651" y="434013"/>
                </a:lnTo>
                <a:lnTo>
                  <a:pt x="544977" y="447563"/>
                </a:lnTo>
                <a:lnTo>
                  <a:pt x="496642" y="457510"/>
                </a:lnTo>
                <a:lnTo>
                  <a:pt x="446250" y="463675"/>
                </a:lnTo>
                <a:lnTo>
                  <a:pt x="394405" y="465879"/>
                </a:lnTo>
                <a:lnTo>
                  <a:pt x="341712" y="463945"/>
                </a:lnTo>
                <a:lnTo>
                  <a:pt x="228936" y="524143"/>
                </a:lnTo>
                <a:close/>
              </a:path>
            </a:pathLst>
          </a:custGeom>
          <a:ln w="19050">
            <a:solidFill>
              <a:srgbClr val="9BBA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253990" y="1545590"/>
            <a:ext cx="2183130" cy="1064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1300480" algn="ctr">
              <a:lnSpc>
                <a:spcPct val="100000"/>
              </a:lnSpc>
            </a:pPr>
            <a:r>
              <a:rPr sz="1800" b="1" dirty="0">
                <a:solidFill>
                  <a:srgbClr val="9BBA58"/>
                </a:solidFill>
                <a:latin typeface="Calibri"/>
                <a:cs typeface="Calibri"/>
              </a:rPr>
              <a:t>I</a:t>
            </a:r>
            <a:r>
              <a:rPr sz="600" b="1" dirty="0">
                <a:solidFill>
                  <a:srgbClr val="9BBA58"/>
                </a:solidFill>
                <a:latin typeface="Calibri"/>
                <a:cs typeface="Calibri"/>
              </a:rPr>
              <a:t>nput and</a:t>
            </a:r>
            <a:endParaRPr sz="600">
              <a:latin typeface="Calibri"/>
              <a:cs typeface="Calibri"/>
            </a:endParaRPr>
          </a:p>
          <a:p>
            <a:pPr marR="1297305" algn="ctr">
              <a:lnSpc>
                <a:spcPct val="100000"/>
              </a:lnSpc>
            </a:pPr>
            <a:r>
              <a:rPr sz="1800" b="1" spc="-5" dirty="0">
                <a:solidFill>
                  <a:srgbClr val="9BBA58"/>
                </a:solidFill>
                <a:latin typeface="Calibri"/>
                <a:cs typeface="Calibri"/>
              </a:rPr>
              <a:t>O</a:t>
            </a:r>
            <a:r>
              <a:rPr sz="600" b="1" dirty="0">
                <a:solidFill>
                  <a:srgbClr val="9BBA58"/>
                </a:solidFill>
                <a:latin typeface="Calibri"/>
                <a:cs typeface="Calibri"/>
              </a:rPr>
              <a:t>u</a:t>
            </a:r>
            <a:r>
              <a:rPr sz="600" b="1" spc="-5" dirty="0">
                <a:solidFill>
                  <a:srgbClr val="9BBA58"/>
                </a:solidFill>
                <a:latin typeface="Calibri"/>
                <a:cs typeface="Calibri"/>
              </a:rPr>
              <a:t>t</a:t>
            </a:r>
            <a:r>
              <a:rPr sz="600" b="1" dirty="0">
                <a:solidFill>
                  <a:srgbClr val="9BBA58"/>
                </a:solidFill>
                <a:latin typeface="Calibri"/>
                <a:cs typeface="Calibri"/>
              </a:rPr>
              <a:t>put</a:t>
            </a:r>
            <a:endParaRPr sz="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600" spc="-5" dirty="0">
                <a:solidFill>
                  <a:srgbClr val="006FC0"/>
                </a:solidFill>
                <a:latin typeface="Calibri"/>
                <a:cs typeface="Calibri"/>
              </a:rPr>
              <a:t>input the </a:t>
            </a:r>
            <a:r>
              <a:rPr sz="1600" spc="-10" dirty="0">
                <a:solidFill>
                  <a:srgbClr val="006FC0"/>
                </a:solidFill>
                <a:latin typeface="Calibri"/>
                <a:cs typeface="Calibri"/>
              </a:rPr>
              <a:t>index </a:t>
            </a:r>
            <a:r>
              <a:rPr sz="1600" spc="-5" dirty="0">
                <a:solidFill>
                  <a:srgbClr val="006FC0"/>
                </a:solidFill>
                <a:latin typeface="Calibri"/>
                <a:cs typeface="Calibri"/>
              </a:rPr>
              <a:t>of</a:t>
            </a:r>
            <a:r>
              <a:rPr sz="1600" spc="-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06FC0"/>
                </a:solidFill>
                <a:latin typeface="Calibri"/>
                <a:cs typeface="Calibri"/>
              </a:rPr>
              <a:t>shape:</a:t>
            </a:r>
            <a:r>
              <a:rPr sz="1600" spc="-5" dirty="0">
                <a:latin typeface="Calibri"/>
                <a:cs typeface="Calibri"/>
              </a:rPr>
              <a:t>3</a:t>
            </a:r>
            <a:endParaRPr sz="1600">
              <a:latin typeface="Calibri"/>
              <a:cs typeface="Calibri"/>
            </a:endParaRPr>
          </a:p>
          <a:p>
            <a:pPr marR="1383030" algn="ctr">
              <a:lnSpc>
                <a:spcPct val="100000"/>
              </a:lnSpc>
            </a:pPr>
            <a:r>
              <a:rPr sz="1600" spc="-3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1600" spc="-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1600" spc="-15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1600" spc="-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1600" spc="-5" dirty="0">
                <a:solidFill>
                  <a:srgbClr val="006FC0"/>
                </a:solidFill>
                <a:latin typeface="Calibri"/>
                <a:cs typeface="Calibri"/>
              </a:rPr>
              <a:t>ang</a:t>
            </a:r>
            <a:r>
              <a:rPr sz="1600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1600" spc="-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174360" y="3327780"/>
            <a:ext cx="3214370" cy="1044575"/>
          </a:xfrm>
          <a:custGeom>
            <a:avLst/>
            <a:gdLst/>
            <a:ahLst/>
            <a:cxnLst/>
            <a:rect l="l" t="t" r="r" b="b"/>
            <a:pathLst>
              <a:path w="3214370" h="1044575">
                <a:moveTo>
                  <a:pt x="0" y="0"/>
                </a:moveTo>
                <a:lnTo>
                  <a:pt x="0" y="1044168"/>
                </a:lnTo>
                <a:lnTo>
                  <a:pt x="3213989" y="1044168"/>
                </a:lnTo>
              </a:path>
            </a:pathLst>
          </a:custGeom>
          <a:ln w="9524">
            <a:solidFill>
              <a:srgbClr val="9BBA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334799" y="3328233"/>
            <a:ext cx="749300" cy="526415"/>
          </a:xfrm>
          <a:custGeom>
            <a:avLst/>
            <a:gdLst/>
            <a:ahLst/>
            <a:cxnLst/>
            <a:rect l="l" t="t" r="r" b="b"/>
            <a:pathLst>
              <a:path w="749300" h="526414">
                <a:moveTo>
                  <a:pt x="351398" y="0"/>
                </a:moveTo>
                <a:lnTo>
                  <a:pt x="299484" y="4330"/>
                </a:lnTo>
                <a:lnTo>
                  <a:pt x="249121" y="13096"/>
                </a:lnTo>
                <a:lnTo>
                  <a:pt x="201099" y="26161"/>
                </a:lnTo>
                <a:lnTo>
                  <a:pt x="156208" y="43388"/>
                </a:lnTo>
                <a:lnTo>
                  <a:pt x="115238" y="64640"/>
                </a:lnTo>
                <a:lnTo>
                  <a:pt x="78979" y="89780"/>
                </a:lnTo>
                <a:lnTo>
                  <a:pt x="48222" y="118673"/>
                </a:lnTo>
                <a:lnTo>
                  <a:pt x="22615" y="153227"/>
                </a:lnTo>
                <a:lnTo>
                  <a:pt x="6639" y="188937"/>
                </a:lnTo>
                <a:lnTo>
                  <a:pt x="0" y="225148"/>
                </a:lnTo>
                <a:lnTo>
                  <a:pt x="2406" y="261201"/>
                </a:lnTo>
                <a:lnTo>
                  <a:pt x="33189" y="330210"/>
                </a:lnTo>
                <a:lnTo>
                  <a:pt x="60981" y="361851"/>
                </a:lnTo>
                <a:lnTo>
                  <a:pt x="96652" y="390709"/>
                </a:lnTo>
                <a:lnTo>
                  <a:pt x="139910" y="416125"/>
                </a:lnTo>
                <a:lnTo>
                  <a:pt x="190462" y="437443"/>
                </a:lnTo>
                <a:lnTo>
                  <a:pt x="218402" y="526216"/>
                </a:lnTo>
                <a:lnTo>
                  <a:pt x="326098" y="465637"/>
                </a:lnTo>
                <a:lnTo>
                  <a:pt x="415446" y="465637"/>
                </a:lnTo>
                <a:lnTo>
                  <a:pt x="438040" y="464291"/>
                </a:lnTo>
                <a:lnTo>
                  <a:pt x="491511" y="455997"/>
                </a:lnTo>
                <a:lnTo>
                  <a:pt x="542220" y="442967"/>
                </a:lnTo>
                <a:lnTo>
                  <a:pt x="589345" y="425460"/>
                </a:lnTo>
                <a:lnTo>
                  <a:pt x="632064" y="403736"/>
                </a:lnTo>
                <a:lnTo>
                  <a:pt x="669557" y="378053"/>
                </a:lnTo>
                <a:lnTo>
                  <a:pt x="701002" y="348670"/>
                </a:lnTo>
                <a:lnTo>
                  <a:pt x="726604" y="314081"/>
                </a:lnTo>
                <a:lnTo>
                  <a:pt x="742572" y="278343"/>
                </a:lnTo>
                <a:lnTo>
                  <a:pt x="749200" y="242111"/>
                </a:lnTo>
                <a:lnTo>
                  <a:pt x="746780" y="206042"/>
                </a:lnTo>
                <a:lnTo>
                  <a:pt x="715979" y="137013"/>
                </a:lnTo>
                <a:lnTo>
                  <a:pt x="688186" y="105367"/>
                </a:lnTo>
                <a:lnTo>
                  <a:pt x="652522" y="76508"/>
                </a:lnTo>
                <a:lnTo>
                  <a:pt x="609283" y="51091"/>
                </a:lnTo>
                <a:lnTo>
                  <a:pt x="558762" y="29773"/>
                </a:lnTo>
                <a:lnTo>
                  <a:pt x="508545" y="14992"/>
                </a:lnTo>
                <a:lnTo>
                  <a:pt x="456718" y="5194"/>
                </a:lnTo>
                <a:lnTo>
                  <a:pt x="404073" y="242"/>
                </a:lnTo>
                <a:lnTo>
                  <a:pt x="351398" y="0"/>
                </a:lnTo>
                <a:close/>
              </a:path>
              <a:path w="749300" h="526414">
                <a:moveTo>
                  <a:pt x="415446" y="465637"/>
                </a:moveTo>
                <a:lnTo>
                  <a:pt x="326098" y="465637"/>
                </a:lnTo>
                <a:lnTo>
                  <a:pt x="382628" y="467591"/>
                </a:lnTo>
                <a:lnTo>
                  <a:pt x="415446" y="46563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334799" y="3328233"/>
            <a:ext cx="749300" cy="526415"/>
          </a:xfrm>
          <a:custGeom>
            <a:avLst/>
            <a:gdLst/>
            <a:ahLst/>
            <a:cxnLst/>
            <a:rect l="l" t="t" r="r" b="b"/>
            <a:pathLst>
              <a:path w="749300" h="526414">
                <a:moveTo>
                  <a:pt x="218402" y="526216"/>
                </a:moveTo>
                <a:lnTo>
                  <a:pt x="190462" y="437443"/>
                </a:lnTo>
                <a:lnTo>
                  <a:pt x="139910" y="416125"/>
                </a:lnTo>
                <a:lnTo>
                  <a:pt x="96652" y="390709"/>
                </a:lnTo>
                <a:lnTo>
                  <a:pt x="60981" y="361851"/>
                </a:lnTo>
                <a:lnTo>
                  <a:pt x="33189" y="330210"/>
                </a:lnTo>
                <a:lnTo>
                  <a:pt x="13566" y="296441"/>
                </a:lnTo>
                <a:lnTo>
                  <a:pt x="0" y="225148"/>
                </a:lnTo>
                <a:lnTo>
                  <a:pt x="6639" y="188937"/>
                </a:lnTo>
                <a:lnTo>
                  <a:pt x="22615" y="153227"/>
                </a:lnTo>
                <a:lnTo>
                  <a:pt x="48222" y="118673"/>
                </a:lnTo>
                <a:lnTo>
                  <a:pt x="78979" y="89780"/>
                </a:lnTo>
                <a:lnTo>
                  <a:pt x="115238" y="64640"/>
                </a:lnTo>
                <a:lnTo>
                  <a:pt x="156208" y="43388"/>
                </a:lnTo>
                <a:lnTo>
                  <a:pt x="201099" y="26161"/>
                </a:lnTo>
                <a:lnTo>
                  <a:pt x="249121" y="13096"/>
                </a:lnTo>
                <a:lnTo>
                  <a:pt x="299484" y="4330"/>
                </a:lnTo>
                <a:lnTo>
                  <a:pt x="351398" y="0"/>
                </a:lnTo>
                <a:lnTo>
                  <a:pt x="404073" y="242"/>
                </a:lnTo>
                <a:lnTo>
                  <a:pt x="456718" y="5194"/>
                </a:lnTo>
                <a:lnTo>
                  <a:pt x="508545" y="14992"/>
                </a:lnTo>
                <a:lnTo>
                  <a:pt x="558762" y="29773"/>
                </a:lnTo>
                <a:lnTo>
                  <a:pt x="609283" y="51091"/>
                </a:lnTo>
                <a:lnTo>
                  <a:pt x="652522" y="76508"/>
                </a:lnTo>
                <a:lnTo>
                  <a:pt x="688186" y="105367"/>
                </a:lnTo>
                <a:lnTo>
                  <a:pt x="715979" y="137013"/>
                </a:lnTo>
                <a:lnTo>
                  <a:pt x="735609" y="170790"/>
                </a:lnTo>
                <a:lnTo>
                  <a:pt x="749200" y="242111"/>
                </a:lnTo>
                <a:lnTo>
                  <a:pt x="742572" y="278343"/>
                </a:lnTo>
                <a:lnTo>
                  <a:pt x="726604" y="314081"/>
                </a:lnTo>
                <a:lnTo>
                  <a:pt x="701002" y="348670"/>
                </a:lnTo>
                <a:lnTo>
                  <a:pt x="669557" y="378053"/>
                </a:lnTo>
                <a:lnTo>
                  <a:pt x="632064" y="403736"/>
                </a:lnTo>
                <a:lnTo>
                  <a:pt x="589345" y="425460"/>
                </a:lnTo>
                <a:lnTo>
                  <a:pt x="542220" y="442967"/>
                </a:lnTo>
                <a:lnTo>
                  <a:pt x="491511" y="455997"/>
                </a:lnTo>
                <a:lnTo>
                  <a:pt x="438040" y="464291"/>
                </a:lnTo>
                <a:lnTo>
                  <a:pt x="382628" y="467591"/>
                </a:lnTo>
                <a:lnTo>
                  <a:pt x="326098" y="465637"/>
                </a:lnTo>
                <a:lnTo>
                  <a:pt x="218402" y="526216"/>
                </a:lnTo>
                <a:close/>
              </a:path>
            </a:pathLst>
          </a:custGeom>
          <a:ln w="19050">
            <a:solidFill>
              <a:srgbClr val="9BBA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253990" y="3273552"/>
            <a:ext cx="2407285" cy="1014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1305">
              <a:lnSpc>
                <a:spcPct val="100000"/>
              </a:lnSpc>
            </a:pPr>
            <a:r>
              <a:rPr sz="1800" b="1" spc="-5" dirty="0">
                <a:solidFill>
                  <a:srgbClr val="9BBA58"/>
                </a:solidFill>
                <a:latin typeface="Calibri"/>
                <a:cs typeface="Calibri"/>
              </a:rPr>
              <a:t>I</a:t>
            </a:r>
            <a:r>
              <a:rPr sz="600" b="1" dirty="0">
                <a:solidFill>
                  <a:srgbClr val="9BBA58"/>
                </a:solidFill>
                <a:latin typeface="Calibri"/>
                <a:cs typeface="Calibri"/>
              </a:rPr>
              <a:t>nput and</a:t>
            </a:r>
            <a:endParaRPr sz="600">
              <a:latin typeface="Calibri"/>
              <a:cs typeface="Calibri"/>
            </a:endParaRPr>
          </a:p>
          <a:p>
            <a:pPr marL="290830">
              <a:lnSpc>
                <a:spcPts val="1985"/>
              </a:lnSpc>
            </a:pPr>
            <a:r>
              <a:rPr sz="1800" b="1" spc="-10" dirty="0">
                <a:solidFill>
                  <a:srgbClr val="9BBA58"/>
                </a:solidFill>
                <a:latin typeface="Calibri"/>
                <a:cs typeface="Calibri"/>
              </a:rPr>
              <a:t>O</a:t>
            </a:r>
            <a:r>
              <a:rPr sz="600" b="1" dirty="0">
                <a:solidFill>
                  <a:srgbClr val="9BBA58"/>
                </a:solidFill>
                <a:latin typeface="Calibri"/>
                <a:cs typeface="Calibri"/>
              </a:rPr>
              <a:t>u</a:t>
            </a:r>
            <a:r>
              <a:rPr sz="600" b="1" spc="-5" dirty="0">
                <a:solidFill>
                  <a:srgbClr val="9BBA58"/>
                </a:solidFill>
                <a:latin typeface="Calibri"/>
                <a:cs typeface="Calibri"/>
              </a:rPr>
              <a:t>t</a:t>
            </a:r>
            <a:r>
              <a:rPr sz="600" b="1" dirty="0">
                <a:solidFill>
                  <a:srgbClr val="9BBA58"/>
                </a:solidFill>
                <a:latin typeface="Calibri"/>
                <a:cs typeface="Calibri"/>
              </a:rPr>
              <a:t>put</a:t>
            </a:r>
            <a:endParaRPr sz="600">
              <a:latin typeface="Calibri"/>
              <a:cs typeface="Calibri"/>
            </a:endParaRPr>
          </a:p>
          <a:p>
            <a:pPr marL="12700">
              <a:lnSpc>
                <a:spcPts val="1745"/>
              </a:lnSpc>
            </a:pPr>
            <a:r>
              <a:rPr sz="1600" spc="-5" dirty="0">
                <a:solidFill>
                  <a:srgbClr val="006FC0"/>
                </a:solidFill>
                <a:latin typeface="Calibri"/>
                <a:cs typeface="Calibri"/>
              </a:rPr>
              <a:t>input the </a:t>
            </a:r>
            <a:r>
              <a:rPr sz="1600" spc="-10" dirty="0">
                <a:solidFill>
                  <a:srgbClr val="006FC0"/>
                </a:solidFill>
                <a:latin typeface="Calibri"/>
                <a:cs typeface="Calibri"/>
              </a:rPr>
              <a:t>index </a:t>
            </a:r>
            <a:r>
              <a:rPr sz="1600" spc="-5" dirty="0">
                <a:solidFill>
                  <a:srgbClr val="006FC0"/>
                </a:solidFill>
                <a:latin typeface="Calibri"/>
                <a:cs typeface="Calibri"/>
              </a:rPr>
              <a:t>of</a:t>
            </a:r>
            <a:r>
              <a:rPr sz="1600" spc="-5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06FC0"/>
                </a:solidFill>
                <a:latin typeface="Calibri"/>
                <a:cs typeface="Calibri"/>
              </a:rPr>
              <a:t>shape:</a:t>
            </a:r>
            <a:r>
              <a:rPr sz="1600" spc="-5" dirty="0">
                <a:latin typeface="Calibri"/>
                <a:cs typeface="Calibri"/>
              </a:rPr>
              <a:t>8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spc="-15" dirty="0">
                <a:solidFill>
                  <a:srgbClr val="006FC0"/>
                </a:solidFill>
                <a:latin typeface="Calibri"/>
                <a:cs typeface="Calibri"/>
              </a:rPr>
              <a:t>you </a:t>
            </a:r>
            <a:r>
              <a:rPr sz="1600" spc="-5" dirty="0">
                <a:solidFill>
                  <a:srgbClr val="006FC0"/>
                </a:solidFill>
                <a:latin typeface="Calibri"/>
                <a:cs typeface="Calibri"/>
              </a:rPr>
              <a:t>input the </a:t>
            </a:r>
            <a:r>
              <a:rPr sz="1600" spc="-10" dirty="0">
                <a:solidFill>
                  <a:srgbClr val="006FC0"/>
                </a:solidFill>
                <a:latin typeface="Calibri"/>
                <a:cs typeface="Calibri"/>
              </a:rPr>
              <a:t>invalid</a:t>
            </a:r>
            <a:r>
              <a:rPr sz="1600" spc="-7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06FC0"/>
                </a:solidFill>
                <a:latin typeface="Calibri"/>
                <a:cs typeface="Calibri"/>
              </a:rPr>
              <a:t>number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25370">
              <a:lnSpc>
                <a:spcPct val="100000"/>
              </a:lnSpc>
            </a:pPr>
            <a:r>
              <a:rPr spc="-5" dirty="0"/>
              <a:t>条件嵌套</a:t>
            </a:r>
          </a:p>
        </p:txBody>
      </p:sp>
      <p:sp>
        <p:nvSpPr>
          <p:cNvPr id="3" name="object 3"/>
          <p:cNvSpPr/>
          <p:nvPr/>
        </p:nvSpPr>
        <p:spPr>
          <a:xfrm>
            <a:off x="4399026" y="1043305"/>
            <a:ext cx="4416425" cy="3622040"/>
          </a:xfrm>
          <a:custGeom>
            <a:avLst/>
            <a:gdLst/>
            <a:ahLst/>
            <a:cxnLst/>
            <a:rect l="l" t="t" r="r" b="b"/>
            <a:pathLst>
              <a:path w="4416425" h="3622040">
                <a:moveTo>
                  <a:pt x="0" y="0"/>
                </a:moveTo>
                <a:lnTo>
                  <a:pt x="0" y="3621455"/>
                </a:lnTo>
                <a:lnTo>
                  <a:pt x="4415917" y="3621455"/>
                </a:lnTo>
              </a:path>
            </a:pathLst>
          </a:custGeom>
          <a:ln w="9525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47094" y="987677"/>
            <a:ext cx="666115" cy="438784"/>
          </a:xfrm>
          <a:custGeom>
            <a:avLst/>
            <a:gdLst/>
            <a:ahLst/>
            <a:cxnLst/>
            <a:rect l="l" t="t" r="r" b="b"/>
            <a:pathLst>
              <a:path w="666114" h="438784">
                <a:moveTo>
                  <a:pt x="344924" y="0"/>
                </a:moveTo>
                <a:lnTo>
                  <a:pt x="293482" y="1266"/>
                </a:lnTo>
                <a:lnTo>
                  <a:pt x="243202" y="7081"/>
                </a:lnTo>
                <a:lnTo>
                  <a:pt x="195020" y="17293"/>
                </a:lnTo>
                <a:lnTo>
                  <a:pt x="149877" y="31750"/>
                </a:lnTo>
                <a:lnTo>
                  <a:pt x="108708" y="50298"/>
                </a:lnTo>
                <a:lnTo>
                  <a:pt x="72453" y="72786"/>
                </a:lnTo>
                <a:lnTo>
                  <a:pt x="42049" y="99061"/>
                </a:lnTo>
                <a:lnTo>
                  <a:pt x="14908" y="135214"/>
                </a:lnTo>
                <a:lnTo>
                  <a:pt x="1060" y="172667"/>
                </a:lnTo>
                <a:lnTo>
                  <a:pt x="0" y="210349"/>
                </a:lnTo>
                <a:lnTo>
                  <a:pt x="11220" y="247190"/>
                </a:lnTo>
                <a:lnTo>
                  <a:pt x="34216" y="282121"/>
                </a:lnTo>
                <a:lnTo>
                  <a:pt x="68481" y="314070"/>
                </a:lnTo>
                <a:lnTo>
                  <a:pt x="113510" y="341968"/>
                </a:lnTo>
                <a:lnTo>
                  <a:pt x="168795" y="364745"/>
                </a:lnTo>
                <a:lnTo>
                  <a:pt x="193687" y="438659"/>
                </a:lnTo>
                <a:lnTo>
                  <a:pt x="289572" y="388240"/>
                </a:lnTo>
                <a:lnTo>
                  <a:pt x="366626" y="388240"/>
                </a:lnTo>
                <a:lnTo>
                  <a:pt x="403062" y="385509"/>
                </a:lnTo>
                <a:lnTo>
                  <a:pt x="456574" y="375963"/>
                </a:lnTo>
                <a:lnTo>
                  <a:pt x="506466" y="361390"/>
                </a:lnTo>
                <a:lnTo>
                  <a:pt x="551642" y="342109"/>
                </a:lnTo>
                <a:lnTo>
                  <a:pt x="591004" y="318440"/>
                </a:lnTo>
                <a:lnTo>
                  <a:pt x="623455" y="290704"/>
                </a:lnTo>
                <a:lnTo>
                  <a:pt x="650597" y="254514"/>
                </a:lnTo>
                <a:lnTo>
                  <a:pt x="664447" y="217044"/>
                </a:lnTo>
                <a:lnTo>
                  <a:pt x="665512" y="179359"/>
                </a:lnTo>
                <a:lnTo>
                  <a:pt x="654301" y="142527"/>
                </a:lnTo>
                <a:lnTo>
                  <a:pt x="631320" y="107610"/>
                </a:lnTo>
                <a:lnTo>
                  <a:pt x="597077" y="75677"/>
                </a:lnTo>
                <a:lnTo>
                  <a:pt x="552080" y="47791"/>
                </a:lnTo>
                <a:lnTo>
                  <a:pt x="496836" y="25020"/>
                </a:lnTo>
                <a:lnTo>
                  <a:pt x="447539" y="11724"/>
                </a:lnTo>
                <a:lnTo>
                  <a:pt x="396589" y="3435"/>
                </a:lnTo>
                <a:lnTo>
                  <a:pt x="344924" y="0"/>
                </a:lnTo>
                <a:close/>
              </a:path>
              <a:path w="666114" h="438784">
                <a:moveTo>
                  <a:pt x="366626" y="388240"/>
                </a:moveTo>
                <a:lnTo>
                  <a:pt x="289572" y="388240"/>
                </a:lnTo>
                <a:lnTo>
                  <a:pt x="347029" y="389708"/>
                </a:lnTo>
                <a:lnTo>
                  <a:pt x="366626" y="3882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47094" y="987677"/>
            <a:ext cx="666115" cy="438784"/>
          </a:xfrm>
          <a:custGeom>
            <a:avLst/>
            <a:gdLst/>
            <a:ahLst/>
            <a:cxnLst/>
            <a:rect l="l" t="t" r="r" b="b"/>
            <a:pathLst>
              <a:path w="666114" h="438784">
                <a:moveTo>
                  <a:pt x="193687" y="438659"/>
                </a:moveTo>
                <a:lnTo>
                  <a:pt x="168795" y="364745"/>
                </a:lnTo>
                <a:lnTo>
                  <a:pt x="113510" y="341968"/>
                </a:lnTo>
                <a:lnTo>
                  <a:pt x="68481" y="314070"/>
                </a:lnTo>
                <a:lnTo>
                  <a:pt x="34216" y="282121"/>
                </a:lnTo>
                <a:lnTo>
                  <a:pt x="11220" y="247190"/>
                </a:lnTo>
                <a:lnTo>
                  <a:pt x="0" y="210349"/>
                </a:lnTo>
                <a:lnTo>
                  <a:pt x="1060" y="172667"/>
                </a:lnTo>
                <a:lnTo>
                  <a:pt x="14908" y="135214"/>
                </a:lnTo>
                <a:lnTo>
                  <a:pt x="42049" y="99061"/>
                </a:lnTo>
                <a:lnTo>
                  <a:pt x="72453" y="72786"/>
                </a:lnTo>
                <a:lnTo>
                  <a:pt x="108708" y="50298"/>
                </a:lnTo>
                <a:lnTo>
                  <a:pt x="149877" y="31750"/>
                </a:lnTo>
                <a:lnTo>
                  <a:pt x="195020" y="17293"/>
                </a:lnTo>
                <a:lnTo>
                  <a:pt x="243202" y="7081"/>
                </a:lnTo>
                <a:lnTo>
                  <a:pt x="293482" y="1266"/>
                </a:lnTo>
                <a:lnTo>
                  <a:pt x="344924" y="0"/>
                </a:lnTo>
                <a:lnTo>
                  <a:pt x="396589" y="3435"/>
                </a:lnTo>
                <a:lnTo>
                  <a:pt x="447539" y="11724"/>
                </a:lnTo>
                <a:lnTo>
                  <a:pt x="496836" y="25020"/>
                </a:lnTo>
                <a:lnTo>
                  <a:pt x="552080" y="47791"/>
                </a:lnTo>
                <a:lnTo>
                  <a:pt x="597077" y="75677"/>
                </a:lnTo>
                <a:lnTo>
                  <a:pt x="631320" y="107610"/>
                </a:lnTo>
                <a:lnTo>
                  <a:pt x="654301" y="142527"/>
                </a:lnTo>
                <a:lnTo>
                  <a:pt x="665512" y="179359"/>
                </a:lnTo>
                <a:lnTo>
                  <a:pt x="664447" y="217044"/>
                </a:lnTo>
                <a:lnTo>
                  <a:pt x="650597" y="254514"/>
                </a:lnTo>
                <a:lnTo>
                  <a:pt x="623455" y="290704"/>
                </a:lnTo>
                <a:lnTo>
                  <a:pt x="591004" y="318440"/>
                </a:lnTo>
                <a:lnTo>
                  <a:pt x="551642" y="342109"/>
                </a:lnTo>
                <a:lnTo>
                  <a:pt x="506466" y="361390"/>
                </a:lnTo>
                <a:lnTo>
                  <a:pt x="456574" y="375963"/>
                </a:lnTo>
                <a:lnTo>
                  <a:pt x="403062" y="385509"/>
                </a:lnTo>
                <a:lnTo>
                  <a:pt x="347029" y="389708"/>
                </a:lnTo>
                <a:lnTo>
                  <a:pt x="289572" y="388240"/>
                </a:lnTo>
                <a:lnTo>
                  <a:pt x="193687" y="438659"/>
                </a:lnTo>
                <a:close/>
              </a:path>
            </a:pathLst>
          </a:custGeom>
          <a:ln w="1905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478528" y="999490"/>
            <a:ext cx="4137025" cy="36531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3690">
              <a:lnSpc>
                <a:spcPct val="100000"/>
              </a:lnSpc>
            </a:pPr>
            <a:r>
              <a:rPr sz="1800" b="1" dirty="0">
                <a:solidFill>
                  <a:srgbClr val="4F81BC"/>
                </a:solidFill>
                <a:latin typeface="Calibri"/>
                <a:cs typeface="Calibri"/>
              </a:rPr>
              <a:t>F</a:t>
            </a:r>
            <a:r>
              <a:rPr sz="600" spc="-10" dirty="0">
                <a:solidFill>
                  <a:srgbClr val="4F81BC"/>
                </a:solidFill>
                <a:latin typeface="Calibri"/>
                <a:cs typeface="Calibri"/>
              </a:rPr>
              <a:t>ile</a:t>
            </a:r>
            <a:endParaRPr sz="600">
              <a:latin typeface="Calibri"/>
              <a:cs typeface="Calibri"/>
            </a:endParaRPr>
          </a:p>
          <a:p>
            <a:pPr marL="12700">
              <a:lnSpc>
                <a:spcPts val="1660"/>
              </a:lnSpc>
              <a:spcBef>
                <a:spcPts val="695"/>
              </a:spcBef>
            </a:pPr>
            <a:r>
              <a:rPr sz="1600" spc="-5" dirty="0">
                <a:solidFill>
                  <a:srgbClr val="943735"/>
                </a:solidFill>
                <a:latin typeface="Calibri"/>
                <a:cs typeface="Calibri"/>
              </a:rPr>
              <a:t># Filename:</a:t>
            </a:r>
            <a:r>
              <a:rPr sz="1600" spc="-55" dirty="0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943735"/>
                </a:solidFill>
                <a:latin typeface="Calibri"/>
                <a:cs typeface="Calibri"/>
              </a:rPr>
              <a:t>ifnestpro.py</a:t>
            </a:r>
            <a:endParaRPr sz="1600">
              <a:latin typeface="Calibri"/>
              <a:cs typeface="Calibri"/>
            </a:endParaRPr>
          </a:p>
          <a:p>
            <a:pPr marL="12700" marR="719455">
              <a:lnSpc>
                <a:spcPct val="72500"/>
              </a:lnSpc>
              <a:spcBef>
                <a:spcPts val="270"/>
              </a:spcBef>
            </a:pPr>
            <a:r>
              <a:rPr sz="1600" spc="-5" dirty="0">
                <a:latin typeface="Calibri"/>
                <a:cs typeface="Calibri"/>
              </a:rPr>
              <a:t>k = </a:t>
            </a:r>
            <a:r>
              <a:rPr sz="1600" spc="-10" dirty="0">
                <a:solidFill>
                  <a:srgbClr val="6F2F9F"/>
                </a:solidFill>
                <a:latin typeface="Calibri"/>
                <a:cs typeface="Calibri"/>
              </a:rPr>
              <a:t>raw_input</a:t>
            </a:r>
            <a:r>
              <a:rPr sz="1600" spc="-10" dirty="0">
                <a:latin typeface="Calibri"/>
                <a:cs typeface="Calibri"/>
              </a:rPr>
              <a:t>(</a:t>
            </a:r>
            <a:r>
              <a:rPr sz="1600" spc="-10" dirty="0">
                <a:solidFill>
                  <a:srgbClr val="9BBA58"/>
                </a:solidFill>
                <a:latin typeface="Calibri"/>
                <a:cs typeface="Calibri"/>
              </a:rPr>
              <a:t>'input </a:t>
            </a:r>
            <a:r>
              <a:rPr sz="1600" spc="-5" dirty="0">
                <a:solidFill>
                  <a:srgbClr val="9BBA58"/>
                </a:solidFill>
                <a:latin typeface="Calibri"/>
                <a:cs typeface="Calibri"/>
              </a:rPr>
              <a:t>the </a:t>
            </a:r>
            <a:r>
              <a:rPr sz="1600" spc="-10" dirty="0">
                <a:solidFill>
                  <a:srgbClr val="9BBA58"/>
                </a:solidFill>
                <a:latin typeface="Calibri"/>
                <a:cs typeface="Calibri"/>
              </a:rPr>
              <a:t>index </a:t>
            </a:r>
            <a:r>
              <a:rPr sz="1600" spc="-5" dirty="0">
                <a:solidFill>
                  <a:srgbClr val="9BBA58"/>
                </a:solidFill>
                <a:latin typeface="Calibri"/>
                <a:cs typeface="Calibri"/>
              </a:rPr>
              <a:t>of shape:'</a:t>
            </a:r>
            <a:r>
              <a:rPr sz="1600" spc="-5" dirty="0">
                <a:latin typeface="Calibri"/>
                <a:cs typeface="Calibri"/>
              </a:rPr>
              <a:t>)  </a:t>
            </a:r>
            <a:r>
              <a:rPr sz="1600" dirty="0">
                <a:solidFill>
                  <a:srgbClr val="F79546"/>
                </a:solidFill>
                <a:latin typeface="Calibri"/>
                <a:cs typeface="Calibri"/>
              </a:rPr>
              <a:t>if </a:t>
            </a:r>
            <a:r>
              <a:rPr sz="1600" spc="-5" dirty="0">
                <a:latin typeface="Calibri"/>
                <a:cs typeface="Calibri"/>
              </a:rPr>
              <a:t>k ==</a:t>
            </a:r>
            <a:r>
              <a:rPr sz="1600" spc="-90" dirty="0"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9BBA58"/>
                </a:solidFill>
                <a:latin typeface="Calibri"/>
                <a:cs typeface="Calibri"/>
              </a:rPr>
              <a:t>'1'</a:t>
            </a:r>
            <a:r>
              <a:rPr sz="1600" spc="-5" dirty="0">
                <a:latin typeface="Calibri"/>
                <a:cs typeface="Calibri"/>
              </a:rPr>
              <a:t>:</a:t>
            </a:r>
            <a:endParaRPr sz="1600">
              <a:latin typeface="Calibri"/>
              <a:cs typeface="Calibri"/>
            </a:endParaRPr>
          </a:p>
          <a:p>
            <a:pPr marL="242570">
              <a:lnSpc>
                <a:spcPts val="1145"/>
              </a:lnSpc>
            </a:pPr>
            <a:r>
              <a:rPr sz="1600" spc="-10" dirty="0">
                <a:solidFill>
                  <a:srgbClr val="6F2F9F"/>
                </a:solidFill>
                <a:latin typeface="Calibri"/>
                <a:cs typeface="Calibri"/>
              </a:rPr>
              <a:t>print</a:t>
            </a:r>
            <a:r>
              <a:rPr sz="1600" spc="-6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9BBA58"/>
                </a:solidFill>
                <a:latin typeface="Calibri"/>
                <a:cs typeface="Calibri"/>
              </a:rPr>
              <a:t>'circle'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ts val="1400"/>
              </a:lnSpc>
            </a:pPr>
            <a:r>
              <a:rPr sz="1600" spc="-5" dirty="0">
                <a:solidFill>
                  <a:srgbClr val="F79546"/>
                </a:solidFill>
                <a:latin typeface="Calibri"/>
                <a:cs typeface="Calibri"/>
              </a:rPr>
              <a:t>elif </a:t>
            </a:r>
            <a:r>
              <a:rPr sz="1600" spc="-5" dirty="0">
                <a:latin typeface="Calibri"/>
                <a:cs typeface="Calibri"/>
              </a:rPr>
              <a:t>k ==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9BBA58"/>
                </a:solidFill>
                <a:latin typeface="Calibri"/>
                <a:cs typeface="Calibri"/>
              </a:rPr>
              <a:t>'2'</a:t>
            </a:r>
            <a:r>
              <a:rPr sz="1600" spc="-10" dirty="0">
                <a:latin typeface="Calibri"/>
                <a:cs typeface="Calibri"/>
              </a:rPr>
              <a:t>:</a:t>
            </a:r>
            <a:endParaRPr sz="1600">
              <a:latin typeface="Calibri"/>
              <a:cs typeface="Calibri"/>
            </a:endParaRPr>
          </a:p>
          <a:p>
            <a:pPr marL="12700" marR="3016885" indent="229870">
              <a:lnSpc>
                <a:spcPct val="73100"/>
              </a:lnSpc>
              <a:spcBef>
                <a:spcPts val="250"/>
              </a:spcBef>
            </a:pPr>
            <a:r>
              <a:rPr sz="1600" spc="-10" dirty="0">
                <a:solidFill>
                  <a:srgbClr val="6F2F9F"/>
                </a:solidFill>
                <a:latin typeface="Calibri"/>
                <a:cs typeface="Calibri"/>
              </a:rPr>
              <a:t>print</a:t>
            </a:r>
            <a:r>
              <a:rPr sz="1600" spc="-7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9BBA58"/>
                </a:solidFill>
                <a:latin typeface="Calibri"/>
                <a:cs typeface="Calibri"/>
              </a:rPr>
              <a:t>'oval'  </a:t>
            </a:r>
            <a:r>
              <a:rPr sz="1600" dirty="0">
                <a:solidFill>
                  <a:srgbClr val="F79546"/>
                </a:solidFill>
                <a:latin typeface="Calibri"/>
                <a:cs typeface="Calibri"/>
              </a:rPr>
              <a:t>elif </a:t>
            </a:r>
            <a:r>
              <a:rPr sz="1600" spc="-5" dirty="0">
                <a:latin typeface="Calibri"/>
                <a:cs typeface="Calibri"/>
              </a:rPr>
              <a:t>k ==</a:t>
            </a:r>
            <a:r>
              <a:rPr sz="1600" spc="-95" dirty="0"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9BBA58"/>
                </a:solidFill>
                <a:latin typeface="Calibri"/>
                <a:cs typeface="Calibri"/>
              </a:rPr>
              <a:t>'3'</a:t>
            </a:r>
            <a:r>
              <a:rPr sz="1600" spc="-5" dirty="0">
                <a:latin typeface="Calibri"/>
                <a:cs typeface="Calibri"/>
              </a:rPr>
              <a:t>:</a:t>
            </a:r>
            <a:endParaRPr sz="1600">
              <a:latin typeface="Calibri"/>
              <a:cs typeface="Calibri"/>
            </a:endParaRPr>
          </a:p>
          <a:p>
            <a:pPr marL="242570" marR="663575">
              <a:lnSpc>
                <a:spcPct val="72800"/>
              </a:lnSpc>
              <a:spcBef>
                <a:spcPts val="5"/>
              </a:spcBef>
            </a:pPr>
            <a:r>
              <a:rPr sz="1600" spc="-10" dirty="0">
                <a:latin typeface="Calibri"/>
                <a:cs typeface="Calibri"/>
              </a:rPr>
              <a:t>sd1 </a:t>
            </a:r>
            <a:r>
              <a:rPr sz="1600" spc="-5" dirty="0">
                <a:latin typeface="Calibri"/>
                <a:cs typeface="Calibri"/>
              </a:rPr>
              <a:t>= </a:t>
            </a:r>
            <a:r>
              <a:rPr sz="1600" spc="-10" dirty="0">
                <a:solidFill>
                  <a:srgbClr val="6F2F9F"/>
                </a:solidFill>
                <a:latin typeface="Calibri"/>
                <a:cs typeface="Calibri"/>
              </a:rPr>
              <a:t>int</a:t>
            </a:r>
            <a:r>
              <a:rPr sz="1600" spc="-10" dirty="0">
                <a:latin typeface="Calibri"/>
                <a:cs typeface="Calibri"/>
              </a:rPr>
              <a:t>(</a:t>
            </a:r>
            <a:r>
              <a:rPr sz="1600" spc="-10" dirty="0">
                <a:solidFill>
                  <a:srgbClr val="6F2F9F"/>
                </a:solidFill>
                <a:latin typeface="Calibri"/>
                <a:cs typeface="Calibri"/>
              </a:rPr>
              <a:t>raw_input</a:t>
            </a:r>
            <a:r>
              <a:rPr sz="1600" spc="-10" dirty="0">
                <a:latin typeface="Calibri"/>
                <a:cs typeface="Calibri"/>
              </a:rPr>
              <a:t>(</a:t>
            </a:r>
            <a:r>
              <a:rPr sz="1600" spc="-10" dirty="0">
                <a:solidFill>
                  <a:srgbClr val="9BBA58"/>
                </a:solidFill>
                <a:latin typeface="Calibri"/>
                <a:cs typeface="Calibri"/>
              </a:rPr>
              <a:t>'the </a:t>
            </a:r>
            <a:r>
              <a:rPr sz="1600" spc="-15" dirty="0">
                <a:solidFill>
                  <a:srgbClr val="9BBA58"/>
                </a:solidFill>
                <a:latin typeface="Calibri"/>
                <a:cs typeface="Calibri"/>
              </a:rPr>
              <a:t>first </a:t>
            </a:r>
            <a:r>
              <a:rPr sz="1600" spc="-5" dirty="0">
                <a:solidFill>
                  <a:srgbClr val="9BBA58"/>
                </a:solidFill>
                <a:latin typeface="Calibri"/>
                <a:cs typeface="Calibri"/>
              </a:rPr>
              <a:t>side:'</a:t>
            </a:r>
            <a:r>
              <a:rPr sz="1600" spc="-5" dirty="0">
                <a:latin typeface="Calibri"/>
                <a:cs typeface="Calibri"/>
              </a:rPr>
              <a:t>))  </a:t>
            </a:r>
            <a:r>
              <a:rPr sz="1600" spc="-10" dirty="0">
                <a:latin typeface="Calibri"/>
                <a:cs typeface="Calibri"/>
              </a:rPr>
              <a:t>sd2 </a:t>
            </a:r>
            <a:r>
              <a:rPr sz="1600" spc="-5" dirty="0">
                <a:latin typeface="Calibri"/>
                <a:cs typeface="Calibri"/>
              </a:rPr>
              <a:t>= </a:t>
            </a:r>
            <a:r>
              <a:rPr sz="1600" spc="-10" dirty="0">
                <a:solidFill>
                  <a:srgbClr val="6F2F9F"/>
                </a:solidFill>
                <a:latin typeface="Calibri"/>
                <a:cs typeface="Calibri"/>
              </a:rPr>
              <a:t>int</a:t>
            </a:r>
            <a:r>
              <a:rPr sz="1600" spc="-10" dirty="0">
                <a:latin typeface="Calibri"/>
                <a:cs typeface="Calibri"/>
              </a:rPr>
              <a:t>(</a:t>
            </a:r>
            <a:r>
              <a:rPr sz="1600" spc="-10" dirty="0">
                <a:solidFill>
                  <a:srgbClr val="6F2F9F"/>
                </a:solidFill>
                <a:latin typeface="Calibri"/>
                <a:cs typeface="Calibri"/>
              </a:rPr>
              <a:t>raw_input</a:t>
            </a:r>
            <a:r>
              <a:rPr sz="1600" spc="-10" dirty="0">
                <a:latin typeface="Calibri"/>
                <a:cs typeface="Calibri"/>
              </a:rPr>
              <a:t>(:</a:t>
            </a:r>
            <a:r>
              <a:rPr sz="1600" spc="-10" dirty="0">
                <a:solidFill>
                  <a:srgbClr val="9BBA58"/>
                </a:solidFill>
                <a:latin typeface="Calibri"/>
                <a:cs typeface="Calibri"/>
              </a:rPr>
              <a:t>'the second </a:t>
            </a:r>
            <a:r>
              <a:rPr sz="1600" spc="-5" dirty="0">
                <a:solidFill>
                  <a:srgbClr val="9BBA58"/>
                </a:solidFill>
                <a:latin typeface="Calibri"/>
                <a:cs typeface="Calibri"/>
              </a:rPr>
              <a:t>side'</a:t>
            </a:r>
            <a:r>
              <a:rPr sz="1600" spc="-5" dirty="0">
                <a:latin typeface="Calibri"/>
                <a:cs typeface="Calibri"/>
              </a:rPr>
              <a:t>))  </a:t>
            </a:r>
            <a:r>
              <a:rPr sz="1600" dirty="0">
                <a:solidFill>
                  <a:srgbClr val="F79546"/>
                </a:solidFill>
                <a:latin typeface="Calibri"/>
                <a:cs typeface="Calibri"/>
              </a:rPr>
              <a:t>if </a:t>
            </a:r>
            <a:r>
              <a:rPr sz="1600" spc="-5" dirty="0">
                <a:latin typeface="Calibri"/>
                <a:cs typeface="Calibri"/>
              </a:rPr>
              <a:t>sd1 ==</a:t>
            </a:r>
            <a:r>
              <a:rPr sz="1600" spc="-7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sd2:</a:t>
            </a:r>
            <a:endParaRPr sz="1600">
              <a:latin typeface="Calibri"/>
              <a:cs typeface="Calibri"/>
            </a:endParaRPr>
          </a:p>
          <a:p>
            <a:pPr marL="242570" marR="213360" indent="184150">
              <a:lnSpc>
                <a:spcPct val="72500"/>
              </a:lnSpc>
              <a:spcBef>
                <a:spcPts val="15"/>
              </a:spcBef>
            </a:pPr>
            <a:r>
              <a:rPr sz="1600" spc="-10" dirty="0">
                <a:solidFill>
                  <a:srgbClr val="6F2F9F"/>
                </a:solidFill>
                <a:latin typeface="Calibri"/>
                <a:cs typeface="Calibri"/>
              </a:rPr>
              <a:t>print </a:t>
            </a:r>
            <a:r>
              <a:rPr sz="1600" spc="-5" dirty="0">
                <a:solidFill>
                  <a:srgbClr val="9BBA58"/>
                </a:solidFill>
                <a:latin typeface="Calibri"/>
                <a:cs typeface="Calibri"/>
              </a:rPr>
              <a:t>"the </a:t>
            </a:r>
            <a:r>
              <a:rPr sz="1600" spc="-10" dirty="0">
                <a:solidFill>
                  <a:srgbClr val="9BBA58"/>
                </a:solidFill>
                <a:latin typeface="Calibri"/>
                <a:cs typeface="Calibri"/>
              </a:rPr>
              <a:t>square's area </a:t>
            </a:r>
            <a:r>
              <a:rPr sz="1600" spc="-5" dirty="0">
                <a:solidFill>
                  <a:srgbClr val="9BBA58"/>
                </a:solidFill>
                <a:latin typeface="Calibri"/>
                <a:cs typeface="Calibri"/>
              </a:rPr>
              <a:t>is:%d" </a:t>
            </a:r>
            <a:r>
              <a:rPr sz="1600" spc="-5" dirty="0">
                <a:latin typeface="Calibri"/>
                <a:cs typeface="Calibri"/>
              </a:rPr>
              <a:t>%(sd1*sd2)  </a:t>
            </a:r>
            <a:r>
              <a:rPr sz="1600" spc="-5" dirty="0">
                <a:solidFill>
                  <a:srgbClr val="F79546"/>
                </a:solidFill>
                <a:latin typeface="Calibri"/>
                <a:cs typeface="Calibri"/>
              </a:rPr>
              <a:t>else</a:t>
            </a:r>
            <a:r>
              <a:rPr sz="1600" spc="-5" dirty="0">
                <a:latin typeface="Calibri"/>
                <a:cs typeface="Calibri"/>
              </a:rPr>
              <a:t>:</a:t>
            </a:r>
            <a:endParaRPr sz="1600">
              <a:latin typeface="Calibri"/>
              <a:cs typeface="Calibri"/>
            </a:endParaRPr>
          </a:p>
          <a:p>
            <a:pPr marL="242570" marR="5080" indent="184150">
              <a:lnSpc>
                <a:spcPct val="73100"/>
              </a:lnSpc>
            </a:pPr>
            <a:r>
              <a:rPr sz="1600" spc="-10" dirty="0">
                <a:solidFill>
                  <a:srgbClr val="6F2F9F"/>
                </a:solidFill>
                <a:latin typeface="Calibri"/>
                <a:cs typeface="Calibri"/>
              </a:rPr>
              <a:t>print </a:t>
            </a:r>
            <a:r>
              <a:rPr sz="1600" spc="-5" dirty="0">
                <a:solidFill>
                  <a:srgbClr val="9BBA58"/>
                </a:solidFill>
                <a:latin typeface="Calibri"/>
                <a:cs typeface="Calibri"/>
              </a:rPr>
              <a:t>"the </a:t>
            </a:r>
            <a:r>
              <a:rPr sz="1600" spc="-10" dirty="0">
                <a:solidFill>
                  <a:srgbClr val="9BBA58"/>
                </a:solidFill>
                <a:latin typeface="Calibri"/>
                <a:cs typeface="Calibri"/>
              </a:rPr>
              <a:t>rectangle's area </a:t>
            </a:r>
            <a:r>
              <a:rPr sz="1600" spc="-5" dirty="0">
                <a:solidFill>
                  <a:srgbClr val="9BBA58"/>
                </a:solidFill>
                <a:latin typeface="Calibri"/>
                <a:cs typeface="Calibri"/>
              </a:rPr>
              <a:t>is:%d" </a:t>
            </a:r>
            <a:r>
              <a:rPr sz="1600" spc="-5" dirty="0">
                <a:latin typeface="Calibri"/>
                <a:cs typeface="Calibri"/>
              </a:rPr>
              <a:t>%(sd1*sd2)  </a:t>
            </a:r>
            <a:r>
              <a:rPr sz="1600" spc="-10" dirty="0">
                <a:solidFill>
                  <a:srgbClr val="6F2F9F"/>
                </a:solidFill>
                <a:latin typeface="Calibri"/>
                <a:cs typeface="Calibri"/>
              </a:rPr>
              <a:t>print</a:t>
            </a:r>
            <a:r>
              <a:rPr sz="1600" spc="-6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9BBA58"/>
                </a:solidFill>
                <a:latin typeface="Calibri"/>
                <a:cs typeface="Calibri"/>
              </a:rPr>
              <a:t>'rectangle'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ts val="1135"/>
              </a:lnSpc>
            </a:pPr>
            <a:r>
              <a:rPr sz="1600" dirty="0">
                <a:solidFill>
                  <a:srgbClr val="F79546"/>
                </a:solidFill>
                <a:latin typeface="Calibri"/>
                <a:cs typeface="Calibri"/>
              </a:rPr>
              <a:t>elif </a:t>
            </a:r>
            <a:r>
              <a:rPr sz="1600" spc="-5" dirty="0">
                <a:latin typeface="Calibri"/>
                <a:cs typeface="Calibri"/>
              </a:rPr>
              <a:t>k ==</a:t>
            </a:r>
            <a:r>
              <a:rPr sz="1600" spc="-95" dirty="0"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9BBA58"/>
                </a:solidFill>
                <a:latin typeface="Calibri"/>
                <a:cs typeface="Calibri"/>
              </a:rPr>
              <a:t>'4'</a:t>
            </a:r>
            <a:r>
              <a:rPr sz="1600" spc="-5" dirty="0">
                <a:latin typeface="Calibri"/>
                <a:cs typeface="Calibri"/>
              </a:rPr>
              <a:t>:</a:t>
            </a:r>
            <a:endParaRPr sz="1600">
              <a:latin typeface="Calibri"/>
              <a:cs typeface="Calibri"/>
            </a:endParaRPr>
          </a:p>
          <a:p>
            <a:pPr marL="242570">
              <a:lnSpc>
                <a:spcPts val="1405"/>
              </a:lnSpc>
            </a:pPr>
            <a:r>
              <a:rPr sz="1600" spc="-5" dirty="0">
                <a:solidFill>
                  <a:srgbClr val="6F2F9F"/>
                </a:solidFill>
                <a:latin typeface="Calibri"/>
                <a:cs typeface="Calibri"/>
              </a:rPr>
              <a:t>print</a:t>
            </a:r>
            <a:r>
              <a:rPr sz="1600" spc="-7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9BBA58"/>
                </a:solidFill>
                <a:latin typeface="Calibri"/>
                <a:cs typeface="Calibri"/>
              </a:rPr>
              <a:t>'triangle'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ts val="1400"/>
              </a:lnSpc>
            </a:pPr>
            <a:r>
              <a:rPr sz="1600" spc="-5" dirty="0">
                <a:solidFill>
                  <a:srgbClr val="F79546"/>
                </a:solidFill>
                <a:latin typeface="Calibri"/>
                <a:cs typeface="Calibri"/>
              </a:rPr>
              <a:t>else</a:t>
            </a:r>
            <a:r>
              <a:rPr sz="1600" spc="-5" dirty="0">
                <a:latin typeface="Calibri"/>
                <a:cs typeface="Calibri"/>
              </a:rPr>
              <a:t>:</a:t>
            </a:r>
            <a:endParaRPr sz="1600">
              <a:latin typeface="Calibri"/>
              <a:cs typeface="Calibri"/>
            </a:endParaRPr>
          </a:p>
          <a:p>
            <a:pPr marL="242570">
              <a:lnSpc>
                <a:spcPts val="1655"/>
              </a:lnSpc>
            </a:pPr>
            <a:r>
              <a:rPr sz="1600" spc="-10" dirty="0">
                <a:solidFill>
                  <a:srgbClr val="6F2F9F"/>
                </a:solidFill>
                <a:latin typeface="Calibri"/>
                <a:cs typeface="Calibri"/>
              </a:rPr>
              <a:t>print </a:t>
            </a:r>
            <a:r>
              <a:rPr sz="1600" spc="-15" dirty="0">
                <a:solidFill>
                  <a:srgbClr val="9BBA58"/>
                </a:solidFill>
                <a:latin typeface="Calibri"/>
                <a:cs typeface="Calibri"/>
              </a:rPr>
              <a:t>'you </a:t>
            </a:r>
            <a:r>
              <a:rPr sz="1600" spc="-5" dirty="0">
                <a:solidFill>
                  <a:srgbClr val="9BBA58"/>
                </a:solidFill>
                <a:latin typeface="Calibri"/>
                <a:cs typeface="Calibri"/>
              </a:rPr>
              <a:t>input the </a:t>
            </a:r>
            <a:r>
              <a:rPr sz="1600" spc="-10" dirty="0">
                <a:solidFill>
                  <a:srgbClr val="9BBA58"/>
                </a:solidFill>
                <a:latin typeface="Calibri"/>
                <a:cs typeface="Calibri"/>
              </a:rPr>
              <a:t>invalid</a:t>
            </a:r>
            <a:r>
              <a:rPr sz="1600" spc="-15" dirty="0">
                <a:solidFill>
                  <a:srgbClr val="9BBA58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9BBA58"/>
                </a:solidFill>
                <a:latin typeface="Calibri"/>
                <a:cs typeface="Calibri"/>
              </a:rPr>
              <a:t>number'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435227" y="1610233"/>
            <a:ext cx="2487295" cy="1649095"/>
          </a:xfrm>
          <a:custGeom>
            <a:avLst/>
            <a:gdLst/>
            <a:ahLst/>
            <a:cxnLst/>
            <a:rect l="l" t="t" r="r" b="b"/>
            <a:pathLst>
              <a:path w="2487295" h="1649095">
                <a:moveTo>
                  <a:pt x="0" y="0"/>
                </a:moveTo>
                <a:lnTo>
                  <a:pt x="0" y="1648840"/>
                </a:lnTo>
                <a:lnTo>
                  <a:pt x="2487041" y="1648840"/>
                </a:lnTo>
              </a:path>
            </a:pathLst>
          </a:custGeom>
          <a:ln w="9525">
            <a:solidFill>
              <a:srgbClr val="9BBA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59418" y="1610294"/>
            <a:ext cx="767715" cy="563880"/>
          </a:xfrm>
          <a:custGeom>
            <a:avLst/>
            <a:gdLst/>
            <a:ahLst/>
            <a:cxnLst/>
            <a:rect l="l" t="t" r="r" b="b"/>
            <a:pathLst>
              <a:path w="767714" h="563880">
                <a:moveTo>
                  <a:pt x="223788" y="563437"/>
                </a:moveTo>
                <a:lnTo>
                  <a:pt x="195086" y="468441"/>
                </a:lnTo>
                <a:lnTo>
                  <a:pt x="143320" y="445630"/>
                </a:lnTo>
                <a:lnTo>
                  <a:pt x="99018" y="418432"/>
                </a:lnTo>
                <a:lnTo>
                  <a:pt x="62481" y="387550"/>
                </a:lnTo>
                <a:lnTo>
                  <a:pt x="34009" y="353688"/>
                </a:lnTo>
                <a:lnTo>
                  <a:pt x="13905" y="317549"/>
                </a:lnTo>
                <a:lnTo>
                  <a:pt x="2468" y="279837"/>
                </a:lnTo>
                <a:lnTo>
                  <a:pt x="0" y="241255"/>
                </a:lnTo>
                <a:lnTo>
                  <a:pt x="6801" y="202505"/>
                </a:lnTo>
                <a:lnTo>
                  <a:pt x="23173" y="164292"/>
                </a:lnTo>
                <a:lnTo>
                  <a:pt x="49417" y="127319"/>
                </a:lnTo>
                <a:lnTo>
                  <a:pt x="78058" y="98861"/>
                </a:lnTo>
                <a:lnTo>
                  <a:pt x="111493" y="73760"/>
                </a:lnTo>
                <a:lnTo>
                  <a:pt x="149100" y="52129"/>
                </a:lnTo>
                <a:lnTo>
                  <a:pt x="190255" y="34083"/>
                </a:lnTo>
                <a:lnTo>
                  <a:pt x="234335" y="19733"/>
                </a:lnTo>
                <a:lnTo>
                  <a:pt x="280716" y="9193"/>
                </a:lnTo>
                <a:lnTo>
                  <a:pt x="328774" y="2578"/>
                </a:lnTo>
                <a:lnTo>
                  <a:pt x="377886" y="0"/>
                </a:lnTo>
                <a:lnTo>
                  <a:pt x="427429" y="1571"/>
                </a:lnTo>
                <a:lnTo>
                  <a:pt x="476778" y="7407"/>
                </a:lnTo>
                <a:lnTo>
                  <a:pt x="525311" y="17620"/>
                </a:lnTo>
                <a:lnTo>
                  <a:pt x="572403" y="32323"/>
                </a:lnTo>
                <a:lnTo>
                  <a:pt x="624169" y="55131"/>
                </a:lnTo>
                <a:lnTo>
                  <a:pt x="668471" y="82321"/>
                </a:lnTo>
                <a:lnTo>
                  <a:pt x="705008" y="113191"/>
                </a:lnTo>
                <a:lnTo>
                  <a:pt x="733480" y="147040"/>
                </a:lnTo>
                <a:lnTo>
                  <a:pt x="753584" y="183168"/>
                </a:lnTo>
                <a:lnTo>
                  <a:pt x="765021" y="220873"/>
                </a:lnTo>
                <a:lnTo>
                  <a:pt x="767490" y="259454"/>
                </a:lnTo>
                <a:lnTo>
                  <a:pt x="760688" y="298211"/>
                </a:lnTo>
                <a:lnTo>
                  <a:pt x="744316" y="336441"/>
                </a:lnTo>
                <a:lnTo>
                  <a:pt x="718072" y="373445"/>
                </a:lnTo>
                <a:lnTo>
                  <a:pt x="689775" y="401588"/>
                </a:lnTo>
                <a:lnTo>
                  <a:pt x="656501" y="426623"/>
                </a:lnTo>
                <a:lnTo>
                  <a:pt x="618843" y="448357"/>
                </a:lnTo>
                <a:lnTo>
                  <a:pt x="577394" y="466597"/>
                </a:lnTo>
                <a:lnTo>
                  <a:pt x="532746" y="481151"/>
                </a:lnTo>
                <a:lnTo>
                  <a:pt x="485493" y="491828"/>
                </a:lnTo>
                <a:lnTo>
                  <a:pt x="436226" y="498435"/>
                </a:lnTo>
                <a:lnTo>
                  <a:pt x="385539" y="500778"/>
                </a:lnTo>
                <a:lnTo>
                  <a:pt x="334024" y="498667"/>
                </a:lnTo>
                <a:lnTo>
                  <a:pt x="223788" y="563437"/>
                </a:lnTo>
                <a:close/>
              </a:path>
            </a:pathLst>
          </a:custGeom>
          <a:ln w="19050">
            <a:solidFill>
              <a:srgbClr val="9BBA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35227" y="3435858"/>
            <a:ext cx="2487295" cy="1120140"/>
          </a:xfrm>
          <a:custGeom>
            <a:avLst/>
            <a:gdLst/>
            <a:ahLst/>
            <a:cxnLst/>
            <a:rect l="l" t="t" r="r" b="b"/>
            <a:pathLst>
              <a:path w="2487295" h="1120139">
                <a:moveTo>
                  <a:pt x="0" y="0"/>
                </a:moveTo>
                <a:lnTo>
                  <a:pt x="0" y="1119555"/>
                </a:lnTo>
                <a:lnTo>
                  <a:pt x="2487041" y="1119555"/>
                </a:lnTo>
              </a:path>
            </a:pathLst>
          </a:custGeom>
          <a:ln w="9525">
            <a:solidFill>
              <a:srgbClr val="9BBA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59418" y="3435815"/>
            <a:ext cx="767715" cy="567690"/>
          </a:xfrm>
          <a:custGeom>
            <a:avLst/>
            <a:gdLst/>
            <a:ahLst/>
            <a:cxnLst/>
            <a:rect l="l" t="t" r="r" b="b"/>
            <a:pathLst>
              <a:path w="767714" h="567689">
                <a:moveTo>
                  <a:pt x="377886" y="0"/>
                </a:moveTo>
                <a:lnTo>
                  <a:pt x="328774" y="2600"/>
                </a:lnTo>
                <a:lnTo>
                  <a:pt x="280716" y="9265"/>
                </a:lnTo>
                <a:lnTo>
                  <a:pt x="234335" y="19881"/>
                </a:lnTo>
                <a:lnTo>
                  <a:pt x="190255" y="34332"/>
                </a:lnTo>
                <a:lnTo>
                  <a:pt x="149100" y="52503"/>
                </a:lnTo>
                <a:lnTo>
                  <a:pt x="111493" y="74279"/>
                </a:lnTo>
                <a:lnTo>
                  <a:pt x="78058" y="99544"/>
                </a:lnTo>
                <a:lnTo>
                  <a:pt x="49417" y="128185"/>
                </a:lnTo>
                <a:lnTo>
                  <a:pt x="23173" y="165424"/>
                </a:lnTo>
                <a:lnTo>
                  <a:pt x="6801" y="203901"/>
                </a:lnTo>
                <a:lnTo>
                  <a:pt x="0" y="242909"/>
                </a:lnTo>
                <a:lnTo>
                  <a:pt x="2468" y="281743"/>
                </a:lnTo>
                <a:lnTo>
                  <a:pt x="13905" y="319696"/>
                </a:lnTo>
                <a:lnTo>
                  <a:pt x="34009" y="356063"/>
                </a:lnTo>
                <a:lnTo>
                  <a:pt x="62481" y="390139"/>
                </a:lnTo>
                <a:lnTo>
                  <a:pt x="99018" y="421216"/>
                </a:lnTo>
                <a:lnTo>
                  <a:pt x="143320" y="448590"/>
                </a:lnTo>
                <a:lnTo>
                  <a:pt x="195086" y="471555"/>
                </a:lnTo>
                <a:lnTo>
                  <a:pt x="223788" y="567097"/>
                </a:lnTo>
                <a:lnTo>
                  <a:pt x="334024" y="501971"/>
                </a:lnTo>
                <a:lnTo>
                  <a:pt x="431048" y="501971"/>
                </a:lnTo>
                <a:lnTo>
                  <a:pt x="436226" y="501730"/>
                </a:lnTo>
                <a:lnTo>
                  <a:pt x="485493" y="495077"/>
                </a:lnTo>
                <a:lnTo>
                  <a:pt x="532746" y="484330"/>
                </a:lnTo>
                <a:lnTo>
                  <a:pt x="577394" y="469681"/>
                </a:lnTo>
                <a:lnTo>
                  <a:pt x="618843" y="451326"/>
                </a:lnTo>
                <a:lnTo>
                  <a:pt x="656501" y="429458"/>
                </a:lnTo>
                <a:lnTo>
                  <a:pt x="689775" y="404272"/>
                </a:lnTo>
                <a:lnTo>
                  <a:pt x="718072" y="375962"/>
                </a:lnTo>
                <a:lnTo>
                  <a:pt x="744316" y="338722"/>
                </a:lnTo>
                <a:lnTo>
                  <a:pt x="760688" y="300245"/>
                </a:lnTo>
                <a:lnTo>
                  <a:pt x="767490" y="261237"/>
                </a:lnTo>
                <a:lnTo>
                  <a:pt x="765021" y="222402"/>
                </a:lnTo>
                <a:lnTo>
                  <a:pt x="753584" y="184446"/>
                </a:lnTo>
                <a:lnTo>
                  <a:pt x="733480" y="148075"/>
                </a:lnTo>
                <a:lnTo>
                  <a:pt x="705008" y="113995"/>
                </a:lnTo>
                <a:lnTo>
                  <a:pt x="668471" y="82911"/>
                </a:lnTo>
                <a:lnTo>
                  <a:pt x="624169" y="55529"/>
                </a:lnTo>
                <a:lnTo>
                  <a:pt x="572403" y="32554"/>
                </a:lnTo>
                <a:lnTo>
                  <a:pt x="525311" y="17742"/>
                </a:lnTo>
                <a:lnTo>
                  <a:pt x="476778" y="7455"/>
                </a:lnTo>
                <a:lnTo>
                  <a:pt x="427429" y="1580"/>
                </a:lnTo>
                <a:lnTo>
                  <a:pt x="377886" y="0"/>
                </a:lnTo>
                <a:close/>
              </a:path>
              <a:path w="767714" h="567689">
                <a:moveTo>
                  <a:pt x="431048" y="501971"/>
                </a:moveTo>
                <a:lnTo>
                  <a:pt x="334024" y="501971"/>
                </a:lnTo>
                <a:lnTo>
                  <a:pt x="385539" y="504093"/>
                </a:lnTo>
                <a:lnTo>
                  <a:pt x="431048" y="50197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59418" y="3435815"/>
            <a:ext cx="767715" cy="567690"/>
          </a:xfrm>
          <a:custGeom>
            <a:avLst/>
            <a:gdLst/>
            <a:ahLst/>
            <a:cxnLst/>
            <a:rect l="l" t="t" r="r" b="b"/>
            <a:pathLst>
              <a:path w="767714" h="567689">
                <a:moveTo>
                  <a:pt x="223788" y="567097"/>
                </a:moveTo>
                <a:lnTo>
                  <a:pt x="195086" y="471555"/>
                </a:lnTo>
                <a:lnTo>
                  <a:pt x="143320" y="448590"/>
                </a:lnTo>
                <a:lnTo>
                  <a:pt x="99018" y="421216"/>
                </a:lnTo>
                <a:lnTo>
                  <a:pt x="62481" y="390139"/>
                </a:lnTo>
                <a:lnTo>
                  <a:pt x="34009" y="356063"/>
                </a:lnTo>
                <a:lnTo>
                  <a:pt x="13905" y="319696"/>
                </a:lnTo>
                <a:lnTo>
                  <a:pt x="2468" y="281743"/>
                </a:lnTo>
                <a:lnTo>
                  <a:pt x="0" y="242909"/>
                </a:lnTo>
                <a:lnTo>
                  <a:pt x="6801" y="203901"/>
                </a:lnTo>
                <a:lnTo>
                  <a:pt x="23173" y="165424"/>
                </a:lnTo>
                <a:lnTo>
                  <a:pt x="49417" y="128185"/>
                </a:lnTo>
                <a:lnTo>
                  <a:pt x="78058" y="99544"/>
                </a:lnTo>
                <a:lnTo>
                  <a:pt x="111493" y="74279"/>
                </a:lnTo>
                <a:lnTo>
                  <a:pt x="149100" y="52503"/>
                </a:lnTo>
                <a:lnTo>
                  <a:pt x="190255" y="34332"/>
                </a:lnTo>
                <a:lnTo>
                  <a:pt x="234335" y="19881"/>
                </a:lnTo>
                <a:lnTo>
                  <a:pt x="280716" y="9265"/>
                </a:lnTo>
                <a:lnTo>
                  <a:pt x="328774" y="2600"/>
                </a:lnTo>
                <a:lnTo>
                  <a:pt x="377886" y="0"/>
                </a:lnTo>
                <a:lnTo>
                  <a:pt x="427429" y="1580"/>
                </a:lnTo>
                <a:lnTo>
                  <a:pt x="476778" y="7455"/>
                </a:lnTo>
                <a:lnTo>
                  <a:pt x="525311" y="17742"/>
                </a:lnTo>
                <a:lnTo>
                  <a:pt x="572403" y="32554"/>
                </a:lnTo>
                <a:lnTo>
                  <a:pt x="624169" y="55529"/>
                </a:lnTo>
                <a:lnTo>
                  <a:pt x="668471" y="82911"/>
                </a:lnTo>
                <a:lnTo>
                  <a:pt x="705008" y="113995"/>
                </a:lnTo>
                <a:lnTo>
                  <a:pt x="733480" y="148075"/>
                </a:lnTo>
                <a:lnTo>
                  <a:pt x="753584" y="184446"/>
                </a:lnTo>
                <a:lnTo>
                  <a:pt x="765021" y="222402"/>
                </a:lnTo>
                <a:lnTo>
                  <a:pt x="767490" y="261237"/>
                </a:lnTo>
                <a:lnTo>
                  <a:pt x="760688" y="300245"/>
                </a:lnTo>
                <a:lnTo>
                  <a:pt x="744316" y="338722"/>
                </a:lnTo>
                <a:lnTo>
                  <a:pt x="718072" y="375962"/>
                </a:lnTo>
                <a:lnTo>
                  <a:pt x="689775" y="404272"/>
                </a:lnTo>
                <a:lnTo>
                  <a:pt x="656501" y="429458"/>
                </a:lnTo>
                <a:lnTo>
                  <a:pt x="618843" y="451326"/>
                </a:lnTo>
                <a:lnTo>
                  <a:pt x="577394" y="469681"/>
                </a:lnTo>
                <a:lnTo>
                  <a:pt x="532746" y="484330"/>
                </a:lnTo>
                <a:lnTo>
                  <a:pt x="485493" y="495077"/>
                </a:lnTo>
                <a:lnTo>
                  <a:pt x="436226" y="501730"/>
                </a:lnTo>
                <a:lnTo>
                  <a:pt x="385539" y="504093"/>
                </a:lnTo>
                <a:lnTo>
                  <a:pt x="334024" y="501971"/>
                </a:lnTo>
                <a:lnTo>
                  <a:pt x="223788" y="567097"/>
                </a:lnTo>
                <a:close/>
              </a:path>
            </a:pathLst>
          </a:custGeom>
          <a:ln w="19050">
            <a:solidFill>
              <a:srgbClr val="9BBA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40207" y="1100582"/>
            <a:ext cx="3157220" cy="3333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sz="1500" spc="-5" dirty="0">
                <a:latin typeface="Arial"/>
                <a:cs typeface="Arial"/>
              </a:rPr>
              <a:t>•	</a:t>
            </a:r>
            <a:r>
              <a:rPr sz="1500" dirty="0">
                <a:latin typeface="Microsoft YaHei"/>
                <a:cs typeface="Microsoft YaHei"/>
              </a:rPr>
              <a:t>同等缩进为同一条件结构</a:t>
            </a:r>
            <a:endParaRPr sz="1500">
              <a:latin typeface="Microsoft YaHei"/>
              <a:cs typeface="Microsoft YaHe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650">
              <a:latin typeface="Times New Roman"/>
              <a:cs typeface="Times New Roman"/>
            </a:endParaRPr>
          </a:p>
          <a:p>
            <a:pPr marR="343535" algn="ctr">
              <a:lnSpc>
                <a:spcPct val="100000"/>
              </a:lnSpc>
            </a:pPr>
            <a:r>
              <a:rPr sz="1800" b="1" dirty="0">
                <a:solidFill>
                  <a:srgbClr val="9BBA58"/>
                </a:solidFill>
                <a:latin typeface="Calibri"/>
                <a:cs typeface="Calibri"/>
              </a:rPr>
              <a:t>I</a:t>
            </a:r>
            <a:r>
              <a:rPr sz="600" b="1" dirty="0">
                <a:solidFill>
                  <a:srgbClr val="9BBA58"/>
                </a:solidFill>
                <a:latin typeface="Calibri"/>
                <a:cs typeface="Calibri"/>
              </a:rPr>
              <a:t>nput and</a:t>
            </a:r>
            <a:endParaRPr sz="600">
              <a:latin typeface="Calibri"/>
              <a:cs typeface="Calibri"/>
            </a:endParaRPr>
          </a:p>
          <a:p>
            <a:pPr marR="344170" algn="ctr">
              <a:lnSpc>
                <a:spcPts val="2150"/>
              </a:lnSpc>
            </a:pPr>
            <a:r>
              <a:rPr sz="1800" b="1" spc="-10" dirty="0">
                <a:solidFill>
                  <a:srgbClr val="9BBA58"/>
                </a:solidFill>
                <a:latin typeface="Calibri"/>
                <a:cs typeface="Calibri"/>
              </a:rPr>
              <a:t>O</a:t>
            </a:r>
            <a:r>
              <a:rPr sz="600" b="1" dirty="0">
                <a:solidFill>
                  <a:srgbClr val="9BBA58"/>
                </a:solidFill>
                <a:latin typeface="Calibri"/>
                <a:cs typeface="Calibri"/>
              </a:rPr>
              <a:t>u</a:t>
            </a:r>
            <a:r>
              <a:rPr sz="600" b="1" spc="-5" dirty="0">
                <a:solidFill>
                  <a:srgbClr val="9BBA58"/>
                </a:solidFill>
                <a:latin typeface="Calibri"/>
                <a:cs typeface="Calibri"/>
              </a:rPr>
              <a:t>t</a:t>
            </a:r>
            <a:r>
              <a:rPr sz="600" b="1" dirty="0">
                <a:solidFill>
                  <a:srgbClr val="9BBA58"/>
                </a:solidFill>
                <a:latin typeface="Calibri"/>
                <a:cs typeface="Calibri"/>
              </a:rPr>
              <a:t>put</a:t>
            </a:r>
            <a:endParaRPr sz="600">
              <a:latin typeface="Calibri"/>
              <a:cs typeface="Calibri"/>
            </a:endParaRPr>
          </a:p>
          <a:p>
            <a:pPr marL="986790" marR="5080">
              <a:lnSpc>
                <a:spcPts val="1920"/>
              </a:lnSpc>
              <a:spcBef>
                <a:spcPts val="50"/>
              </a:spcBef>
            </a:pPr>
            <a:r>
              <a:rPr sz="1600" spc="-5" dirty="0">
                <a:solidFill>
                  <a:srgbClr val="006FC0"/>
                </a:solidFill>
                <a:latin typeface="Calibri"/>
                <a:cs typeface="Calibri"/>
              </a:rPr>
              <a:t>input the </a:t>
            </a:r>
            <a:r>
              <a:rPr sz="1600" spc="-10" dirty="0">
                <a:solidFill>
                  <a:srgbClr val="006FC0"/>
                </a:solidFill>
                <a:latin typeface="Calibri"/>
                <a:cs typeface="Calibri"/>
              </a:rPr>
              <a:t>index </a:t>
            </a:r>
            <a:r>
              <a:rPr sz="1600" spc="-5" dirty="0">
                <a:solidFill>
                  <a:srgbClr val="006FC0"/>
                </a:solidFill>
                <a:latin typeface="Calibri"/>
                <a:cs typeface="Calibri"/>
              </a:rPr>
              <a:t>of shape:</a:t>
            </a:r>
            <a:r>
              <a:rPr sz="1600" spc="-5" dirty="0">
                <a:latin typeface="Calibri"/>
                <a:cs typeface="Calibri"/>
              </a:rPr>
              <a:t>3  </a:t>
            </a:r>
            <a:r>
              <a:rPr sz="1600" spc="-5" dirty="0">
                <a:solidFill>
                  <a:srgbClr val="006FC0"/>
                </a:solidFill>
                <a:latin typeface="Calibri"/>
                <a:cs typeface="Calibri"/>
              </a:rPr>
              <a:t>the </a:t>
            </a:r>
            <a:r>
              <a:rPr sz="1600" spc="-15" dirty="0">
                <a:solidFill>
                  <a:srgbClr val="006FC0"/>
                </a:solidFill>
                <a:latin typeface="Calibri"/>
                <a:cs typeface="Calibri"/>
              </a:rPr>
              <a:t>first</a:t>
            </a:r>
            <a:r>
              <a:rPr sz="1600" spc="-7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06FC0"/>
                </a:solidFill>
                <a:latin typeface="Calibri"/>
                <a:cs typeface="Calibri"/>
              </a:rPr>
              <a:t>side:</a:t>
            </a:r>
            <a:r>
              <a:rPr sz="1600" spc="-5" dirty="0">
                <a:latin typeface="Calibri"/>
                <a:cs typeface="Calibri"/>
              </a:rPr>
              <a:t>3</a:t>
            </a:r>
            <a:endParaRPr sz="1600">
              <a:latin typeface="Calibri"/>
              <a:cs typeface="Calibri"/>
            </a:endParaRPr>
          </a:p>
          <a:p>
            <a:pPr marL="986790">
              <a:lnSpc>
                <a:spcPts val="1860"/>
              </a:lnSpc>
            </a:pPr>
            <a:r>
              <a:rPr sz="1600" spc="-5" dirty="0">
                <a:solidFill>
                  <a:srgbClr val="006FC0"/>
                </a:solidFill>
                <a:latin typeface="Calibri"/>
                <a:cs typeface="Calibri"/>
              </a:rPr>
              <a:t>the </a:t>
            </a:r>
            <a:r>
              <a:rPr sz="1600" spc="-10" dirty="0">
                <a:solidFill>
                  <a:srgbClr val="006FC0"/>
                </a:solidFill>
                <a:latin typeface="Calibri"/>
                <a:cs typeface="Calibri"/>
              </a:rPr>
              <a:t>second</a:t>
            </a:r>
            <a:r>
              <a:rPr sz="1600" spc="-5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06FC0"/>
                </a:solidFill>
                <a:latin typeface="Calibri"/>
                <a:cs typeface="Calibri"/>
              </a:rPr>
              <a:t>side:</a:t>
            </a:r>
            <a:r>
              <a:rPr sz="1600" spc="-5" dirty="0">
                <a:latin typeface="Calibri"/>
                <a:cs typeface="Calibri"/>
              </a:rPr>
              <a:t>4</a:t>
            </a:r>
            <a:endParaRPr sz="1600">
              <a:latin typeface="Calibri"/>
              <a:cs typeface="Calibri"/>
            </a:endParaRPr>
          </a:p>
          <a:p>
            <a:pPr marL="986790">
              <a:lnSpc>
                <a:spcPct val="100000"/>
              </a:lnSpc>
            </a:pPr>
            <a:r>
              <a:rPr sz="1600" spc="-5" dirty="0">
                <a:solidFill>
                  <a:srgbClr val="006FC0"/>
                </a:solidFill>
                <a:latin typeface="Calibri"/>
                <a:cs typeface="Calibri"/>
              </a:rPr>
              <a:t>the </a:t>
            </a:r>
            <a:r>
              <a:rPr sz="1600" spc="-10" dirty="0">
                <a:solidFill>
                  <a:srgbClr val="006FC0"/>
                </a:solidFill>
                <a:latin typeface="Calibri"/>
                <a:cs typeface="Calibri"/>
              </a:rPr>
              <a:t>rectangle's area</a:t>
            </a:r>
            <a:r>
              <a:rPr sz="1600" spc="-5" dirty="0">
                <a:solidFill>
                  <a:srgbClr val="006FC0"/>
                </a:solidFill>
                <a:latin typeface="Calibri"/>
                <a:cs typeface="Calibri"/>
              </a:rPr>
              <a:t> is:</a:t>
            </a:r>
            <a:r>
              <a:rPr sz="1600" spc="-5" dirty="0">
                <a:latin typeface="Calibri"/>
                <a:cs typeface="Calibri"/>
              </a:rPr>
              <a:t>12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050">
              <a:latin typeface="Times New Roman"/>
              <a:cs typeface="Times New Roman"/>
            </a:endParaRPr>
          </a:p>
          <a:p>
            <a:pPr marR="343535" algn="ctr">
              <a:lnSpc>
                <a:spcPct val="100000"/>
              </a:lnSpc>
            </a:pPr>
            <a:r>
              <a:rPr sz="1800" b="1" dirty="0">
                <a:solidFill>
                  <a:srgbClr val="9BBA58"/>
                </a:solidFill>
                <a:latin typeface="Calibri"/>
                <a:cs typeface="Calibri"/>
              </a:rPr>
              <a:t>I</a:t>
            </a:r>
            <a:r>
              <a:rPr sz="600" b="1" dirty="0">
                <a:solidFill>
                  <a:srgbClr val="9BBA58"/>
                </a:solidFill>
                <a:latin typeface="Calibri"/>
                <a:cs typeface="Calibri"/>
              </a:rPr>
              <a:t>nput and</a:t>
            </a:r>
            <a:endParaRPr sz="600">
              <a:latin typeface="Calibri"/>
              <a:cs typeface="Calibri"/>
            </a:endParaRPr>
          </a:p>
          <a:p>
            <a:pPr marR="344170" algn="ctr">
              <a:lnSpc>
                <a:spcPts val="2060"/>
              </a:lnSpc>
            </a:pPr>
            <a:r>
              <a:rPr sz="1800" b="1" spc="-10" dirty="0">
                <a:solidFill>
                  <a:srgbClr val="9BBA58"/>
                </a:solidFill>
                <a:latin typeface="Calibri"/>
                <a:cs typeface="Calibri"/>
              </a:rPr>
              <a:t>O</a:t>
            </a:r>
            <a:r>
              <a:rPr sz="600" b="1" dirty="0">
                <a:solidFill>
                  <a:srgbClr val="9BBA58"/>
                </a:solidFill>
                <a:latin typeface="Calibri"/>
                <a:cs typeface="Calibri"/>
              </a:rPr>
              <a:t>u</a:t>
            </a:r>
            <a:r>
              <a:rPr sz="600" b="1" spc="-5" dirty="0">
                <a:solidFill>
                  <a:srgbClr val="9BBA58"/>
                </a:solidFill>
                <a:latin typeface="Calibri"/>
                <a:cs typeface="Calibri"/>
              </a:rPr>
              <a:t>t</a:t>
            </a:r>
            <a:r>
              <a:rPr sz="600" b="1" dirty="0">
                <a:solidFill>
                  <a:srgbClr val="9BBA58"/>
                </a:solidFill>
                <a:latin typeface="Calibri"/>
                <a:cs typeface="Calibri"/>
              </a:rPr>
              <a:t>put</a:t>
            </a:r>
            <a:endParaRPr sz="600">
              <a:latin typeface="Calibri"/>
              <a:cs typeface="Calibri"/>
            </a:endParaRPr>
          </a:p>
          <a:p>
            <a:pPr marL="986790">
              <a:lnSpc>
                <a:spcPts val="1820"/>
              </a:lnSpc>
            </a:pPr>
            <a:r>
              <a:rPr sz="1600" spc="-5" dirty="0">
                <a:solidFill>
                  <a:srgbClr val="006FC0"/>
                </a:solidFill>
                <a:latin typeface="Calibri"/>
                <a:cs typeface="Calibri"/>
              </a:rPr>
              <a:t>input the </a:t>
            </a:r>
            <a:r>
              <a:rPr sz="1600" spc="-10" dirty="0">
                <a:solidFill>
                  <a:srgbClr val="006FC0"/>
                </a:solidFill>
                <a:latin typeface="Calibri"/>
                <a:cs typeface="Calibri"/>
              </a:rPr>
              <a:t>index </a:t>
            </a:r>
            <a:r>
              <a:rPr sz="1600" spc="-5" dirty="0">
                <a:solidFill>
                  <a:srgbClr val="006FC0"/>
                </a:solidFill>
                <a:latin typeface="Calibri"/>
                <a:cs typeface="Calibri"/>
              </a:rPr>
              <a:t>of</a:t>
            </a:r>
            <a:r>
              <a:rPr sz="1600" spc="-5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06FC0"/>
                </a:solidFill>
                <a:latin typeface="Calibri"/>
                <a:cs typeface="Calibri"/>
              </a:rPr>
              <a:t>shape:</a:t>
            </a:r>
            <a:r>
              <a:rPr sz="1600" spc="-5" dirty="0">
                <a:latin typeface="Calibri"/>
                <a:cs typeface="Calibri"/>
              </a:rPr>
              <a:t>2</a:t>
            </a:r>
            <a:endParaRPr sz="1600">
              <a:latin typeface="Calibri"/>
              <a:cs typeface="Calibri"/>
            </a:endParaRPr>
          </a:p>
          <a:p>
            <a:pPr marL="986790">
              <a:lnSpc>
                <a:spcPct val="100000"/>
              </a:lnSpc>
            </a:pPr>
            <a:r>
              <a:rPr sz="1600" spc="-15" dirty="0">
                <a:solidFill>
                  <a:srgbClr val="006FC0"/>
                </a:solidFill>
                <a:latin typeface="Calibri"/>
                <a:cs typeface="Calibri"/>
              </a:rPr>
              <a:t>oval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970">
              <a:lnSpc>
                <a:spcPct val="100000"/>
              </a:lnSpc>
            </a:pPr>
            <a:r>
              <a:rPr spc="-10" dirty="0"/>
              <a:t>yahoo财经数据</a:t>
            </a:r>
          </a:p>
        </p:txBody>
      </p:sp>
      <p:sp>
        <p:nvSpPr>
          <p:cNvPr id="3" name="object 3"/>
          <p:cNvSpPr/>
          <p:nvPr/>
        </p:nvSpPr>
        <p:spPr>
          <a:xfrm>
            <a:off x="1691639" y="1264615"/>
            <a:ext cx="6057519" cy="34023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135251" y="946403"/>
            <a:ext cx="5142230" cy="572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800" b="1" spc="-10" dirty="0">
                <a:solidFill>
                  <a:srgbClr val="F79546"/>
                </a:solidFill>
                <a:latin typeface="Calibri"/>
                <a:cs typeface="Calibri"/>
                <a:hlinkClick r:id="rId3"/>
              </a:rPr>
              <a:t>http://finance.yahoo.com/q/cp?s=%5EDJI+Componen </a:t>
            </a:r>
            <a:r>
              <a:rPr sz="1800" b="1" spc="-10" dirty="0">
                <a:solidFill>
                  <a:srgbClr val="F79546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79546"/>
                </a:solidFill>
                <a:latin typeface="Calibri"/>
                <a:cs typeface="Calibri"/>
              </a:rPr>
              <a:t>t</a:t>
            </a:r>
            <a:endParaRPr sz="1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6161636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48840">
              <a:lnSpc>
                <a:spcPct val="100000"/>
              </a:lnSpc>
            </a:pPr>
            <a:r>
              <a:rPr spc="-5" dirty="0"/>
              <a:t>猜数字游戏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40207" y="940104"/>
            <a:ext cx="3432175" cy="1179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7180" marR="5080" indent="-285115" algn="just">
              <a:lnSpc>
                <a:spcPct val="170100"/>
              </a:lnSpc>
            </a:pPr>
            <a:r>
              <a:rPr sz="1500" spc="-5" dirty="0">
                <a:latin typeface="Arial"/>
                <a:cs typeface="Arial"/>
              </a:rPr>
              <a:t>• </a:t>
            </a:r>
            <a:r>
              <a:rPr sz="1500" spc="-5" dirty="0">
                <a:latin typeface="Microsoft YaHei"/>
                <a:cs typeface="Microsoft YaHei"/>
              </a:rPr>
              <a:t>程序随机产生一个0~300间的整数，  </a:t>
            </a:r>
            <a:r>
              <a:rPr sz="1500" dirty="0">
                <a:latin typeface="Microsoft YaHei"/>
                <a:cs typeface="Microsoft YaHei"/>
              </a:rPr>
              <a:t>玩家竞猜，系统给出“猜中”、“太  大了”或“太小了”的提示。</a:t>
            </a:r>
            <a:endParaRPr sz="1500">
              <a:latin typeface="Microsoft YaHei"/>
              <a:cs typeface="Microsoft YaHe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139946" y="1076452"/>
            <a:ext cx="4752975" cy="3439795"/>
          </a:xfrm>
          <a:custGeom>
            <a:avLst/>
            <a:gdLst/>
            <a:ahLst/>
            <a:cxnLst/>
            <a:rect l="l" t="t" r="r" b="b"/>
            <a:pathLst>
              <a:path w="4752975" h="3439795">
                <a:moveTo>
                  <a:pt x="0" y="0"/>
                </a:moveTo>
                <a:lnTo>
                  <a:pt x="0" y="3439515"/>
                </a:lnTo>
                <a:lnTo>
                  <a:pt x="4752594" y="3439515"/>
                </a:lnTo>
              </a:path>
            </a:pathLst>
          </a:custGeom>
          <a:ln w="9525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298141" y="1023664"/>
            <a:ext cx="718820" cy="417195"/>
          </a:xfrm>
          <a:custGeom>
            <a:avLst/>
            <a:gdLst/>
            <a:ahLst/>
            <a:cxnLst/>
            <a:rect l="l" t="t" r="r" b="b"/>
            <a:pathLst>
              <a:path w="718820" h="417194">
                <a:moveTo>
                  <a:pt x="372302" y="0"/>
                </a:moveTo>
                <a:lnTo>
                  <a:pt x="316963" y="1195"/>
                </a:lnTo>
                <a:lnTo>
                  <a:pt x="262873" y="6718"/>
                </a:lnTo>
                <a:lnTo>
                  <a:pt x="211038" y="16424"/>
                </a:lnTo>
                <a:lnTo>
                  <a:pt x="162466" y="30170"/>
                </a:lnTo>
                <a:lnTo>
                  <a:pt x="118165" y="47809"/>
                </a:lnTo>
                <a:lnTo>
                  <a:pt x="79141" y="69197"/>
                </a:lnTo>
                <a:lnTo>
                  <a:pt x="46402" y="94189"/>
                </a:lnTo>
                <a:lnTo>
                  <a:pt x="19700" y="124630"/>
                </a:lnTo>
                <a:lnTo>
                  <a:pt x="0" y="187971"/>
                </a:lnTo>
                <a:lnTo>
                  <a:pt x="6227" y="219448"/>
                </a:lnTo>
                <a:lnTo>
                  <a:pt x="48904" y="278452"/>
                </a:lnTo>
                <a:lnTo>
                  <a:pt x="84580" y="304556"/>
                </a:lnTo>
                <a:lnTo>
                  <a:pt x="129298" y="327447"/>
                </a:lnTo>
                <a:lnTo>
                  <a:pt x="182673" y="346411"/>
                </a:lnTo>
                <a:lnTo>
                  <a:pt x="209597" y="416642"/>
                </a:lnTo>
                <a:lnTo>
                  <a:pt x="312721" y="368763"/>
                </a:lnTo>
                <a:lnTo>
                  <a:pt x="397679" y="368763"/>
                </a:lnTo>
                <a:lnTo>
                  <a:pt x="420045" y="367656"/>
                </a:lnTo>
                <a:lnTo>
                  <a:pt x="471301" y="361079"/>
                </a:lnTo>
                <a:lnTo>
                  <a:pt x="519905" y="350761"/>
                </a:lnTo>
                <a:lnTo>
                  <a:pt x="565075" y="336906"/>
                </a:lnTo>
                <a:lnTo>
                  <a:pt x="606025" y="319721"/>
                </a:lnTo>
                <a:lnTo>
                  <a:pt x="641972" y="299411"/>
                </a:lnTo>
                <a:lnTo>
                  <a:pt x="698798" y="245701"/>
                </a:lnTo>
                <a:lnTo>
                  <a:pt x="718471" y="182308"/>
                </a:lnTo>
                <a:lnTo>
                  <a:pt x="712242" y="150816"/>
                </a:lnTo>
                <a:lnTo>
                  <a:pt x="669562" y="91795"/>
                </a:lnTo>
                <a:lnTo>
                  <a:pt x="633878" y="65687"/>
                </a:lnTo>
                <a:lnTo>
                  <a:pt x="589140" y="42796"/>
                </a:lnTo>
                <a:lnTo>
                  <a:pt x="535733" y="23831"/>
                </a:lnTo>
                <a:lnTo>
                  <a:pt x="482694" y="11173"/>
                </a:lnTo>
                <a:lnTo>
                  <a:pt x="427881" y="3277"/>
                </a:lnTo>
                <a:lnTo>
                  <a:pt x="372302" y="0"/>
                </a:lnTo>
                <a:close/>
              </a:path>
              <a:path w="718820" h="417194">
                <a:moveTo>
                  <a:pt x="397679" y="368763"/>
                </a:moveTo>
                <a:lnTo>
                  <a:pt x="312721" y="368763"/>
                </a:lnTo>
                <a:lnTo>
                  <a:pt x="366924" y="370286"/>
                </a:lnTo>
                <a:lnTo>
                  <a:pt x="397679" y="36876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298141" y="1023664"/>
            <a:ext cx="718820" cy="417195"/>
          </a:xfrm>
          <a:custGeom>
            <a:avLst/>
            <a:gdLst/>
            <a:ahLst/>
            <a:cxnLst/>
            <a:rect l="l" t="t" r="r" b="b"/>
            <a:pathLst>
              <a:path w="718820" h="417194">
                <a:moveTo>
                  <a:pt x="209597" y="416642"/>
                </a:moveTo>
                <a:lnTo>
                  <a:pt x="182673" y="346411"/>
                </a:lnTo>
                <a:lnTo>
                  <a:pt x="129298" y="327447"/>
                </a:lnTo>
                <a:lnTo>
                  <a:pt x="84580" y="304556"/>
                </a:lnTo>
                <a:lnTo>
                  <a:pt x="48904" y="278452"/>
                </a:lnTo>
                <a:lnTo>
                  <a:pt x="22657" y="249845"/>
                </a:lnTo>
                <a:lnTo>
                  <a:pt x="6227" y="219448"/>
                </a:lnTo>
                <a:lnTo>
                  <a:pt x="0" y="187971"/>
                </a:lnTo>
                <a:lnTo>
                  <a:pt x="4362" y="156128"/>
                </a:lnTo>
                <a:lnTo>
                  <a:pt x="46402" y="94189"/>
                </a:lnTo>
                <a:lnTo>
                  <a:pt x="79141" y="69197"/>
                </a:lnTo>
                <a:lnTo>
                  <a:pt x="118165" y="47809"/>
                </a:lnTo>
                <a:lnTo>
                  <a:pt x="162466" y="30170"/>
                </a:lnTo>
                <a:lnTo>
                  <a:pt x="211038" y="16424"/>
                </a:lnTo>
                <a:lnTo>
                  <a:pt x="262873" y="6718"/>
                </a:lnTo>
                <a:lnTo>
                  <a:pt x="316963" y="1195"/>
                </a:lnTo>
                <a:lnTo>
                  <a:pt x="372302" y="0"/>
                </a:lnTo>
                <a:lnTo>
                  <a:pt x="427881" y="3277"/>
                </a:lnTo>
                <a:lnTo>
                  <a:pt x="482694" y="11173"/>
                </a:lnTo>
                <a:lnTo>
                  <a:pt x="535733" y="23831"/>
                </a:lnTo>
                <a:lnTo>
                  <a:pt x="589140" y="42796"/>
                </a:lnTo>
                <a:lnTo>
                  <a:pt x="633878" y="65687"/>
                </a:lnTo>
                <a:lnTo>
                  <a:pt x="669562" y="91795"/>
                </a:lnTo>
                <a:lnTo>
                  <a:pt x="695811" y="120408"/>
                </a:lnTo>
                <a:lnTo>
                  <a:pt x="718471" y="182308"/>
                </a:lnTo>
                <a:lnTo>
                  <a:pt x="714118" y="214173"/>
                </a:lnTo>
                <a:lnTo>
                  <a:pt x="672131" y="276180"/>
                </a:lnTo>
                <a:lnTo>
                  <a:pt x="606025" y="319721"/>
                </a:lnTo>
                <a:lnTo>
                  <a:pt x="565075" y="336906"/>
                </a:lnTo>
                <a:lnTo>
                  <a:pt x="519905" y="350761"/>
                </a:lnTo>
                <a:lnTo>
                  <a:pt x="471301" y="361079"/>
                </a:lnTo>
                <a:lnTo>
                  <a:pt x="420045" y="367656"/>
                </a:lnTo>
                <a:lnTo>
                  <a:pt x="366924" y="370286"/>
                </a:lnTo>
                <a:lnTo>
                  <a:pt x="312721" y="368763"/>
                </a:lnTo>
                <a:lnTo>
                  <a:pt x="209597" y="416642"/>
                </a:lnTo>
                <a:close/>
              </a:path>
            </a:pathLst>
          </a:custGeom>
          <a:ln w="1905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219447" y="1025905"/>
            <a:ext cx="4032250" cy="3506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9250">
              <a:lnSpc>
                <a:spcPct val="100000"/>
              </a:lnSpc>
            </a:pPr>
            <a:r>
              <a:rPr sz="1800" b="1" dirty="0">
                <a:solidFill>
                  <a:srgbClr val="4F81BC"/>
                </a:solidFill>
                <a:latin typeface="Calibri"/>
                <a:cs typeface="Calibri"/>
              </a:rPr>
              <a:t>F</a:t>
            </a:r>
            <a:r>
              <a:rPr sz="600" spc="-10" dirty="0">
                <a:solidFill>
                  <a:srgbClr val="4F81BC"/>
                </a:solidFill>
                <a:latin typeface="Calibri"/>
                <a:cs typeface="Calibri"/>
              </a:rPr>
              <a:t>ile</a:t>
            </a:r>
            <a:endParaRPr sz="600">
              <a:latin typeface="Calibri"/>
              <a:cs typeface="Calibri"/>
            </a:endParaRPr>
          </a:p>
          <a:p>
            <a:pPr marL="12700">
              <a:lnSpc>
                <a:spcPts val="1920"/>
              </a:lnSpc>
              <a:spcBef>
                <a:spcPts val="894"/>
              </a:spcBef>
            </a:pPr>
            <a:r>
              <a:rPr sz="1600" spc="-5" dirty="0">
                <a:solidFill>
                  <a:srgbClr val="943735"/>
                </a:solidFill>
                <a:latin typeface="Calibri"/>
                <a:cs typeface="Calibri"/>
              </a:rPr>
              <a:t># Filename:</a:t>
            </a:r>
            <a:r>
              <a:rPr sz="1600" spc="-70" dirty="0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943735"/>
                </a:solidFill>
                <a:latin typeface="Calibri"/>
                <a:cs typeface="Calibri"/>
              </a:rPr>
              <a:t>guessnum1.py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ts val="2039"/>
              </a:lnSpc>
            </a:pPr>
            <a:r>
              <a:rPr sz="1700" spc="-10" dirty="0">
                <a:solidFill>
                  <a:srgbClr val="F79546"/>
                </a:solidFill>
                <a:latin typeface="Calibri"/>
                <a:cs typeface="Calibri"/>
              </a:rPr>
              <a:t>from </a:t>
            </a:r>
            <a:r>
              <a:rPr sz="1700" spc="-5" dirty="0">
                <a:latin typeface="Calibri"/>
                <a:cs typeface="Calibri"/>
              </a:rPr>
              <a:t>random </a:t>
            </a:r>
            <a:r>
              <a:rPr sz="1700" dirty="0">
                <a:solidFill>
                  <a:srgbClr val="F79546"/>
                </a:solidFill>
                <a:latin typeface="Calibri"/>
                <a:cs typeface="Calibri"/>
              </a:rPr>
              <a:t>import</a:t>
            </a:r>
            <a:r>
              <a:rPr sz="1700" spc="-75" dirty="0">
                <a:solidFill>
                  <a:srgbClr val="F79546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randint</a:t>
            </a:r>
            <a:endParaRPr sz="17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700" dirty="0">
                <a:latin typeface="Calibri"/>
                <a:cs typeface="Calibri"/>
              </a:rPr>
              <a:t>x = </a:t>
            </a:r>
            <a:r>
              <a:rPr sz="1700" spc="-10" dirty="0">
                <a:latin typeface="Calibri"/>
                <a:cs typeface="Calibri"/>
              </a:rPr>
              <a:t>randint(0,</a:t>
            </a:r>
            <a:r>
              <a:rPr sz="1700" spc="-8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300)</a:t>
            </a:r>
            <a:endParaRPr sz="1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700" spc="-5" dirty="0">
                <a:solidFill>
                  <a:srgbClr val="6F2F9F"/>
                </a:solidFill>
                <a:latin typeface="Calibri"/>
                <a:cs typeface="Calibri"/>
              </a:rPr>
              <a:t>print </a:t>
            </a:r>
            <a:r>
              <a:rPr sz="1700" dirty="0">
                <a:solidFill>
                  <a:srgbClr val="9BBA58"/>
                </a:solidFill>
                <a:latin typeface="Calibri"/>
                <a:cs typeface="Calibri"/>
              </a:rPr>
              <a:t>'Please input a number between</a:t>
            </a:r>
            <a:r>
              <a:rPr sz="1700" spc="-220" dirty="0">
                <a:solidFill>
                  <a:srgbClr val="9BBA58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9BBA58"/>
                </a:solidFill>
                <a:latin typeface="Calibri"/>
                <a:cs typeface="Calibri"/>
              </a:rPr>
              <a:t>0~300:'</a:t>
            </a:r>
            <a:endParaRPr sz="1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700" dirty="0">
                <a:latin typeface="Calibri"/>
                <a:cs typeface="Calibri"/>
              </a:rPr>
              <a:t>digit =</a:t>
            </a:r>
            <a:r>
              <a:rPr sz="1700" spc="-85" dirty="0"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6F2F9F"/>
                </a:solidFill>
                <a:latin typeface="Calibri"/>
                <a:cs typeface="Calibri"/>
              </a:rPr>
              <a:t>input</a:t>
            </a:r>
            <a:r>
              <a:rPr sz="1700" spc="-5" dirty="0">
                <a:latin typeface="Calibri"/>
                <a:cs typeface="Calibri"/>
              </a:rPr>
              <a:t>()</a:t>
            </a:r>
            <a:endParaRPr sz="1700">
              <a:latin typeface="Calibri"/>
              <a:cs typeface="Calibri"/>
            </a:endParaRPr>
          </a:p>
          <a:p>
            <a:pPr marL="208915" marR="2682875" indent="-196850">
              <a:lnSpc>
                <a:spcPct val="100000"/>
              </a:lnSpc>
            </a:pPr>
            <a:r>
              <a:rPr sz="1700" dirty="0">
                <a:solidFill>
                  <a:srgbClr val="F79546"/>
                </a:solidFill>
                <a:latin typeface="Calibri"/>
                <a:cs typeface="Calibri"/>
              </a:rPr>
              <a:t>if </a:t>
            </a:r>
            <a:r>
              <a:rPr sz="1700" dirty="0">
                <a:latin typeface="Calibri"/>
                <a:cs typeface="Calibri"/>
              </a:rPr>
              <a:t>digit == x :  </a:t>
            </a:r>
            <a:r>
              <a:rPr sz="1700" spc="-5" dirty="0">
                <a:solidFill>
                  <a:srgbClr val="6F2F9F"/>
                </a:solidFill>
                <a:latin typeface="Calibri"/>
                <a:cs typeface="Calibri"/>
              </a:rPr>
              <a:t>print</a:t>
            </a:r>
            <a:r>
              <a:rPr sz="1700" spc="-8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9BBA58"/>
                </a:solidFill>
                <a:latin typeface="Calibri"/>
                <a:cs typeface="Calibri"/>
              </a:rPr>
              <a:t>'Bingo!'</a:t>
            </a:r>
            <a:endParaRPr sz="1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700" dirty="0">
                <a:solidFill>
                  <a:srgbClr val="F79546"/>
                </a:solidFill>
                <a:latin typeface="Calibri"/>
                <a:cs typeface="Calibri"/>
              </a:rPr>
              <a:t>elif </a:t>
            </a:r>
            <a:r>
              <a:rPr sz="1700" dirty="0">
                <a:latin typeface="Calibri"/>
                <a:cs typeface="Calibri"/>
              </a:rPr>
              <a:t>digit &gt;</a:t>
            </a:r>
            <a:r>
              <a:rPr sz="1700" spc="-114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x:</a:t>
            </a:r>
            <a:endParaRPr sz="1700">
              <a:latin typeface="Calibri"/>
              <a:cs typeface="Calibri"/>
            </a:endParaRPr>
          </a:p>
          <a:p>
            <a:pPr marL="12700" marR="966469" indent="196215">
              <a:lnSpc>
                <a:spcPct val="100000"/>
              </a:lnSpc>
            </a:pPr>
            <a:r>
              <a:rPr sz="1700" spc="-5" dirty="0">
                <a:solidFill>
                  <a:srgbClr val="6F2F9F"/>
                </a:solidFill>
                <a:latin typeface="Calibri"/>
                <a:cs typeface="Calibri"/>
              </a:rPr>
              <a:t>print </a:t>
            </a:r>
            <a:r>
              <a:rPr sz="1700" spc="-45" dirty="0">
                <a:solidFill>
                  <a:srgbClr val="9BBA58"/>
                </a:solidFill>
                <a:latin typeface="Calibri"/>
                <a:cs typeface="Calibri"/>
              </a:rPr>
              <a:t>'Too </a:t>
            </a:r>
            <a:r>
              <a:rPr sz="1700" spc="-5" dirty="0">
                <a:solidFill>
                  <a:srgbClr val="9BBA58"/>
                </a:solidFill>
                <a:latin typeface="Calibri"/>
                <a:cs typeface="Calibri"/>
              </a:rPr>
              <a:t>large,please </a:t>
            </a:r>
            <a:r>
              <a:rPr sz="1700" spc="5" dirty="0">
                <a:solidFill>
                  <a:srgbClr val="9BBA58"/>
                </a:solidFill>
                <a:latin typeface="Calibri"/>
                <a:cs typeface="Calibri"/>
              </a:rPr>
              <a:t>try </a:t>
            </a:r>
            <a:r>
              <a:rPr sz="1700" spc="-5" dirty="0">
                <a:solidFill>
                  <a:srgbClr val="9BBA58"/>
                </a:solidFill>
                <a:latin typeface="Calibri"/>
                <a:cs typeface="Calibri"/>
              </a:rPr>
              <a:t>again.'  </a:t>
            </a:r>
            <a:r>
              <a:rPr sz="1700" dirty="0">
                <a:solidFill>
                  <a:srgbClr val="F79546"/>
                </a:solidFill>
                <a:latin typeface="Calibri"/>
                <a:cs typeface="Calibri"/>
              </a:rPr>
              <a:t>else</a:t>
            </a:r>
            <a:r>
              <a:rPr sz="1700" dirty="0">
                <a:latin typeface="Calibri"/>
                <a:cs typeface="Calibri"/>
              </a:rPr>
              <a:t>:</a:t>
            </a:r>
            <a:endParaRPr sz="1700">
              <a:latin typeface="Calibri"/>
              <a:cs typeface="Calibri"/>
            </a:endParaRPr>
          </a:p>
          <a:p>
            <a:pPr marL="208915">
              <a:lnSpc>
                <a:spcPct val="100000"/>
              </a:lnSpc>
            </a:pPr>
            <a:r>
              <a:rPr sz="1700" spc="-5" dirty="0">
                <a:solidFill>
                  <a:srgbClr val="6F2F9F"/>
                </a:solidFill>
                <a:latin typeface="Calibri"/>
                <a:cs typeface="Calibri"/>
              </a:rPr>
              <a:t>print </a:t>
            </a:r>
            <a:r>
              <a:rPr sz="1700" spc="-45" dirty="0">
                <a:solidFill>
                  <a:srgbClr val="9BBA58"/>
                </a:solidFill>
                <a:latin typeface="Calibri"/>
                <a:cs typeface="Calibri"/>
              </a:rPr>
              <a:t>'Too </a:t>
            </a:r>
            <a:r>
              <a:rPr sz="1700" spc="-5" dirty="0">
                <a:solidFill>
                  <a:srgbClr val="9BBA58"/>
                </a:solidFill>
                <a:latin typeface="Calibri"/>
                <a:cs typeface="Calibri"/>
              </a:rPr>
              <a:t>small,please </a:t>
            </a:r>
            <a:r>
              <a:rPr sz="1700" spc="5" dirty="0">
                <a:solidFill>
                  <a:srgbClr val="9BBA58"/>
                </a:solidFill>
                <a:latin typeface="Calibri"/>
                <a:cs typeface="Calibri"/>
              </a:rPr>
              <a:t>try</a:t>
            </a:r>
            <a:r>
              <a:rPr sz="1700" dirty="0">
                <a:solidFill>
                  <a:srgbClr val="9BBA58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9BBA58"/>
                </a:solidFill>
                <a:latin typeface="Calibri"/>
                <a:cs typeface="Calibri"/>
              </a:rPr>
              <a:t>again.'</a:t>
            </a:r>
            <a:endParaRPr sz="17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81200" y="2647950"/>
            <a:ext cx="4644390" cy="0"/>
          </a:xfrm>
          <a:custGeom>
            <a:avLst/>
            <a:gdLst/>
            <a:ahLst/>
            <a:cxnLst/>
            <a:rect l="l" t="t" r="r" b="b"/>
            <a:pathLst>
              <a:path w="4644390">
                <a:moveTo>
                  <a:pt x="0" y="0"/>
                </a:moveTo>
                <a:lnTo>
                  <a:pt x="4644009" y="0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788444" y="2733663"/>
            <a:ext cx="3266599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n-US" altLang="zh-CN" sz="28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roadway"/>
              </a:rPr>
              <a:t>R</a:t>
            </a:r>
            <a:r>
              <a:rPr lang="en-US" altLang="zh-CN" sz="2800" b="1" spc="-5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roadway"/>
              </a:rPr>
              <a:t>A</a:t>
            </a:r>
            <a:r>
              <a:rPr lang="en-US" altLang="zh-CN" sz="2800" b="1" spc="3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roadway"/>
              </a:rPr>
              <a:t>N</a:t>
            </a:r>
            <a:r>
              <a:rPr lang="en-US" altLang="zh-CN" sz="28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roadway"/>
              </a:rPr>
              <a:t>G</a:t>
            </a:r>
            <a:r>
              <a:rPr lang="en-US" altLang="zh-CN" sz="2800" b="1" spc="5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roadway"/>
              </a:rPr>
              <a:t>E</a:t>
            </a:r>
            <a:r>
              <a:rPr lang="zh-CN" altLang="en-US" sz="2800" b="1" spc="-5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YaHei"/>
              </a:rPr>
              <a:t>和</a:t>
            </a:r>
            <a:r>
              <a:rPr lang="en-US" altLang="zh-CN" sz="2800" b="1" spc="-5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YaHei"/>
              </a:rPr>
              <a:t>X</a:t>
            </a:r>
            <a:r>
              <a:rPr lang="en-US" altLang="zh-CN" sz="28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roadway"/>
              </a:rPr>
              <a:t>RA</a:t>
            </a:r>
            <a:r>
              <a:rPr lang="en-US" altLang="zh-CN" sz="2800" b="1" spc="25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roadway"/>
              </a:rPr>
              <a:t>N</a:t>
            </a:r>
            <a:r>
              <a:rPr lang="en-US" altLang="zh-CN" sz="28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roadway"/>
              </a:rPr>
              <a:t>G</a:t>
            </a:r>
            <a:r>
              <a:rPr lang="en-US" altLang="zh-CN" sz="2800" b="1" spc="-5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roadway"/>
              </a:rPr>
              <a:t>E</a:t>
            </a:r>
            <a:endParaRPr lang="en-US" altLang="zh-CN" sz="2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Broadway"/>
            </a:endParaRPr>
          </a:p>
          <a:p>
            <a:pPr marL="12700"/>
            <a:endParaRPr sz="28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Microsoft YaHe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19400" y="2038350"/>
            <a:ext cx="324516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roadway"/>
              </a:rPr>
              <a:t>Python</a:t>
            </a:r>
            <a:r>
              <a:rPr lang="zh-CN" altLang="en-US" sz="28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roadway"/>
              </a:rPr>
              <a:t>大</a:t>
            </a:r>
            <a:r>
              <a:rPr sz="2800" b="1" dirty="0" err="1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YaHei"/>
              </a:rPr>
              <a:t>数据</a:t>
            </a:r>
            <a:r>
              <a:rPr lang="zh-CN" altLang="en-US" sz="28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YaHei"/>
              </a:rPr>
              <a:t>编程</a:t>
            </a:r>
            <a:endParaRPr sz="28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Microsoft YaHei"/>
            </a:endParaRPr>
          </a:p>
        </p:txBody>
      </p:sp>
    </p:spTree>
    <p:extLst>
      <p:ext uri="{BB962C8B-B14F-4D97-AF65-F5344CB8AC3E}">
        <p14:creationId xmlns:p14="http://schemas.microsoft.com/office/powerpoint/2010/main" val="221158462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81885">
              <a:lnSpc>
                <a:spcPct val="100000"/>
              </a:lnSpc>
            </a:pPr>
            <a:r>
              <a:rPr spc="-5" dirty="0"/>
              <a:t>range()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11973" y="1064437"/>
            <a:ext cx="2266950" cy="323215"/>
          </a:xfrm>
          <a:prstGeom prst="rect">
            <a:avLst/>
          </a:prstGeom>
          <a:solidFill>
            <a:srgbClr val="548ED4"/>
          </a:solidFill>
        </p:spPr>
        <p:txBody>
          <a:bodyPr vert="horz" wrap="square" lIns="0" tIns="3873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305"/>
              </a:spcBef>
            </a:pPr>
            <a:r>
              <a:rPr sz="1500" b="1" dirty="0">
                <a:solidFill>
                  <a:srgbClr val="FFFFFF"/>
                </a:solidFill>
                <a:latin typeface="Microsoft YaHei"/>
                <a:cs typeface="Microsoft YaHei"/>
              </a:rPr>
              <a:t>语</a:t>
            </a:r>
            <a:r>
              <a:rPr sz="1500" b="1" spc="-110" dirty="0">
                <a:solidFill>
                  <a:srgbClr val="FFFFFF"/>
                </a:solidFill>
                <a:latin typeface="Microsoft YaHei"/>
                <a:cs typeface="Microsoft YaHei"/>
              </a:rPr>
              <a:t> </a:t>
            </a:r>
            <a:r>
              <a:rPr sz="1500" b="1" dirty="0">
                <a:solidFill>
                  <a:srgbClr val="FFFFFF"/>
                </a:solidFill>
                <a:latin typeface="Microsoft YaHei"/>
                <a:cs typeface="Microsoft YaHei"/>
              </a:rPr>
              <a:t>法</a:t>
            </a:r>
            <a:endParaRPr sz="1500">
              <a:latin typeface="Microsoft YaHei"/>
              <a:cs typeface="Microsoft YaHe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67783" y="1392428"/>
            <a:ext cx="1445895" cy="218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27329" algn="l"/>
              </a:tabLst>
            </a:pPr>
            <a:r>
              <a:rPr sz="1350" dirty="0">
                <a:solidFill>
                  <a:srgbClr val="7E7E7E"/>
                </a:solidFill>
                <a:latin typeface="Arial"/>
                <a:cs typeface="Arial"/>
              </a:rPr>
              <a:t>•	</a:t>
            </a:r>
            <a:r>
              <a:rPr sz="1350" spc="5" dirty="0">
                <a:solidFill>
                  <a:srgbClr val="7E7E7E"/>
                </a:solidFill>
                <a:latin typeface="Microsoft YaHei"/>
                <a:cs typeface="Microsoft YaHei"/>
              </a:rPr>
              <a:t>起始值（包含）</a:t>
            </a:r>
            <a:endParaRPr sz="1350">
              <a:latin typeface="Microsoft YaHei"/>
              <a:cs typeface="Microsoft YaHe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843271" y="1059611"/>
            <a:ext cx="2591435" cy="323215"/>
          </a:xfrm>
          <a:prstGeom prst="rect">
            <a:avLst/>
          </a:prstGeom>
          <a:solidFill>
            <a:srgbClr val="548ED4"/>
          </a:solidFill>
        </p:spPr>
        <p:txBody>
          <a:bodyPr vert="horz" wrap="square" lIns="0" tIns="38100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300"/>
              </a:spcBef>
            </a:pPr>
            <a:r>
              <a:rPr sz="1500" b="1" dirty="0">
                <a:solidFill>
                  <a:srgbClr val="FFFFFF"/>
                </a:solidFill>
                <a:latin typeface="Microsoft YaHei"/>
                <a:cs typeface="Microsoft YaHei"/>
              </a:rPr>
              <a:t>start</a:t>
            </a:r>
            <a:endParaRPr sz="1500">
              <a:latin typeface="Microsoft YaHei"/>
              <a:cs typeface="Microsoft YaHe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867783" y="1986788"/>
            <a:ext cx="1446530" cy="218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27329" algn="l"/>
              </a:tabLst>
            </a:pPr>
            <a:r>
              <a:rPr sz="1350" dirty="0">
                <a:solidFill>
                  <a:srgbClr val="7E7E7E"/>
                </a:solidFill>
                <a:latin typeface="Arial"/>
                <a:cs typeface="Arial"/>
              </a:rPr>
              <a:t>•	</a:t>
            </a:r>
            <a:r>
              <a:rPr sz="1350" dirty="0">
                <a:solidFill>
                  <a:srgbClr val="7E7E7E"/>
                </a:solidFill>
                <a:latin typeface="Microsoft YaHei"/>
                <a:cs typeface="Microsoft YaHei"/>
              </a:rPr>
              <a:t>终值（不包含）</a:t>
            </a:r>
            <a:endParaRPr sz="1350">
              <a:latin typeface="Microsoft YaHei"/>
              <a:cs typeface="Microsoft YaHe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843271" y="1653590"/>
            <a:ext cx="2591435" cy="323215"/>
          </a:xfrm>
          <a:prstGeom prst="rect">
            <a:avLst/>
          </a:prstGeom>
          <a:solidFill>
            <a:srgbClr val="548ED4"/>
          </a:solidFill>
        </p:spPr>
        <p:txBody>
          <a:bodyPr vert="horz" wrap="square" lIns="0" tIns="3873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305"/>
              </a:spcBef>
            </a:pPr>
            <a:r>
              <a:rPr sz="1500" b="1" dirty="0">
                <a:solidFill>
                  <a:srgbClr val="FFFFFF"/>
                </a:solidFill>
                <a:latin typeface="Microsoft YaHei"/>
                <a:cs typeface="Microsoft YaHei"/>
              </a:rPr>
              <a:t>end</a:t>
            </a:r>
            <a:endParaRPr sz="1500">
              <a:latin typeface="Microsoft YaHei"/>
              <a:cs typeface="Microsoft YaHe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867783" y="2580894"/>
            <a:ext cx="1617980" cy="218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99085" algn="l"/>
              </a:tabLst>
            </a:pPr>
            <a:r>
              <a:rPr sz="1350" dirty="0">
                <a:solidFill>
                  <a:srgbClr val="7E7E7E"/>
                </a:solidFill>
                <a:latin typeface="Arial"/>
                <a:cs typeface="Arial"/>
              </a:rPr>
              <a:t>•	</a:t>
            </a:r>
            <a:r>
              <a:rPr sz="1350" spc="5" dirty="0">
                <a:solidFill>
                  <a:srgbClr val="7E7E7E"/>
                </a:solidFill>
                <a:latin typeface="Microsoft YaHei"/>
                <a:cs typeface="Microsoft YaHei"/>
              </a:rPr>
              <a:t>步长（不能为</a:t>
            </a:r>
            <a:r>
              <a:rPr sz="1350" spc="-5" dirty="0">
                <a:solidFill>
                  <a:srgbClr val="7E7E7E"/>
                </a:solidFill>
                <a:latin typeface="Microsoft YaHei"/>
                <a:cs typeface="Microsoft YaHei"/>
              </a:rPr>
              <a:t>0</a:t>
            </a:r>
            <a:r>
              <a:rPr sz="1350" spc="5" dirty="0">
                <a:solidFill>
                  <a:srgbClr val="7E7E7E"/>
                </a:solidFill>
                <a:latin typeface="Microsoft YaHei"/>
                <a:cs typeface="Microsoft YaHei"/>
              </a:rPr>
              <a:t>）</a:t>
            </a:r>
            <a:endParaRPr sz="1350">
              <a:latin typeface="Microsoft YaHei"/>
              <a:cs typeface="Microsoft YaHe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843271" y="2247696"/>
            <a:ext cx="2591435" cy="323215"/>
          </a:xfrm>
          <a:prstGeom prst="rect">
            <a:avLst/>
          </a:prstGeom>
          <a:solidFill>
            <a:srgbClr val="548ED4"/>
          </a:solidFill>
        </p:spPr>
        <p:txBody>
          <a:bodyPr vert="horz" wrap="square" lIns="0" tIns="3873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305"/>
              </a:spcBef>
            </a:pPr>
            <a:r>
              <a:rPr sz="1500" b="1" dirty="0">
                <a:solidFill>
                  <a:srgbClr val="FFFFFF"/>
                </a:solidFill>
                <a:latin typeface="Microsoft YaHei"/>
                <a:cs typeface="Microsoft YaHei"/>
              </a:rPr>
              <a:t>step</a:t>
            </a:r>
            <a:endParaRPr sz="1500">
              <a:latin typeface="Microsoft YaHei"/>
              <a:cs typeface="Microsoft YaHe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477549" y="1059561"/>
            <a:ext cx="0" cy="3510279"/>
          </a:xfrm>
          <a:custGeom>
            <a:avLst/>
            <a:gdLst/>
            <a:ahLst/>
            <a:cxnLst/>
            <a:rect l="l" t="t" r="r" b="b"/>
            <a:pathLst>
              <a:path h="3510279">
                <a:moveTo>
                  <a:pt x="0" y="0"/>
                </a:moveTo>
                <a:lnTo>
                  <a:pt x="0" y="3510026"/>
                </a:lnTo>
              </a:path>
            </a:pathLst>
          </a:custGeom>
          <a:ln w="27000">
            <a:solidFill>
              <a:srgbClr val="548E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867783" y="3175254"/>
            <a:ext cx="1415415" cy="218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27329" algn="l"/>
              </a:tabLst>
            </a:pPr>
            <a:r>
              <a:rPr sz="1350" dirty="0">
                <a:solidFill>
                  <a:srgbClr val="7E7E7E"/>
                </a:solidFill>
                <a:latin typeface="Arial"/>
                <a:cs typeface="Arial"/>
              </a:rPr>
              <a:t>•	</a:t>
            </a:r>
            <a:r>
              <a:rPr sz="1350" dirty="0">
                <a:solidFill>
                  <a:srgbClr val="7E7E7E"/>
                </a:solidFill>
                <a:latin typeface="Microsoft YaHei"/>
                <a:cs typeface="Microsoft YaHei"/>
              </a:rPr>
              <a:t>不包含end的值</a:t>
            </a:r>
            <a:endParaRPr sz="1350">
              <a:latin typeface="Microsoft YaHei"/>
              <a:cs typeface="Microsoft YaHe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843271" y="2841802"/>
            <a:ext cx="2591435" cy="323215"/>
          </a:xfrm>
          <a:prstGeom prst="rect">
            <a:avLst/>
          </a:prstGeom>
          <a:solidFill>
            <a:srgbClr val="548ED4"/>
          </a:solidFill>
        </p:spPr>
        <p:txBody>
          <a:bodyPr vert="horz" wrap="square" lIns="0" tIns="38735" rIns="0" bIns="0" rtlCol="0">
            <a:spAutoFit/>
          </a:bodyPr>
          <a:lstStyle/>
          <a:p>
            <a:pPr marL="66675">
              <a:lnSpc>
                <a:spcPct val="100000"/>
              </a:lnSpc>
              <a:spcBef>
                <a:spcPts val="305"/>
              </a:spcBef>
            </a:pPr>
            <a:r>
              <a:rPr sz="1500" b="1" spc="-5" dirty="0">
                <a:solidFill>
                  <a:srgbClr val="FFFFFF"/>
                </a:solidFill>
                <a:latin typeface="Microsoft YaHei"/>
                <a:cs typeface="Microsoft YaHei"/>
              </a:rPr>
              <a:t>range (start, </a:t>
            </a:r>
            <a:r>
              <a:rPr sz="1500" b="1" dirty="0">
                <a:solidFill>
                  <a:srgbClr val="FFFFFF"/>
                </a:solidFill>
                <a:latin typeface="Microsoft YaHei"/>
                <a:cs typeface="Microsoft YaHei"/>
              </a:rPr>
              <a:t>end,</a:t>
            </a:r>
            <a:r>
              <a:rPr sz="1500" b="1" spc="-20" dirty="0">
                <a:solidFill>
                  <a:srgbClr val="FFFFFF"/>
                </a:solidFill>
                <a:latin typeface="Microsoft YaHei"/>
                <a:cs typeface="Microsoft YaHei"/>
              </a:rPr>
              <a:t> </a:t>
            </a:r>
            <a:r>
              <a:rPr sz="1500" b="1" dirty="0">
                <a:solidFill>
                  <a:srgbClr val="FFFFFF"/>
                </a:solidFill>
                <a:latin typeface="Microsoft YaHei"/>
                <a:cs typeface="Microsoft YaHei"/>
              </a:rPr>
              <a:t>step=1)</a:t>
            </a:r>
            <a:endParaRPr sz="1500">
              <a:latin typeface="Microsoft YaHei"/>
              <a:cs typeface="Microsoft YaHe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867783" y="3769614"/>
            <a:ext cx="1381125" cy="218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27329" algn="l"/>
              </a:tabLst>
            </a:pPr>
            <a:r>
              <a:rPr sz="1350" dirty="0">
                <a:solidFill>
                  <a:srgbClr val="7E7E7E"/>
                </a:solidFill>
                <a:latin typeface="Arial"/>
                <a:cs typeface="Arial"/>
              </a:rPr>
              <a:t>•	</a:t>
            </a:r>
            <a:r>
              <a:rPr sz="1350" spc="5" dirty="0">
                <a:solidFill>
                  <a:srgbClr val="7E7E7E"/>
                </a:solidFill>
                <a:latin typeface="Microsoft YaHei"/>
                <a:cs typeface="Microsoft YaHei"/>
              </a:rPr>
              <a:t>缺省s</a:t>
            </a:r>
            <a:r>
              <a:rPr sz="1350" spc="-5" dirty="0">
                <a:solidFill>
                  <a:srgbClr val="7E7E7E"/>
                </a:solidFill>
                <a:latin typeface="Microsoft YaHei"/>
                <a:cs typeface="Microsoft YaHei"/>
              </a:rPr>
              <a:t>tep</a:t>
            </a:r>
            <a:r>
              <a:rPr sz="1350" spc="5" dirty="0">
                <a:solidFill>
                  <a:srgbClr val="7E7E7E"/>
                </a:solidFill>
                <a:latin typeface="Microsoft YaHei"/>
                <a:cs typeface="Microsoft YaHei"/>
              </a:rPr>
              <a:t>值为1</a:t>
            </a:r>
            <a:endParaRPr sz="1350">
              <a:latin typeface="Microsoft YaHei"/>
              <a:cs typeface="Microsoft YaHe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843271" y="3435908"/>
            <a:ext cx="2591435" cy="323215"/>
          </a:xfrm>
          <a:prstGeom prst="rect">
            <a:avLst/>
          </a:prstGeom>
          <a:solidFill>
            <a:srgbClr val="548ED4"/>
          </a:solidFill>
        </p:spPr>
        <p:txBody>
          <a:bodyPr vert="horz" wrap="square" lIns="0" tIns="38735" rIns="0" bIns="0" rtlCol="0">
            <a:spAutoFit/>
          </a:bodyPr>
          <a:lstStyle/>
          <a:p>
            <a:pPr marL="458470">
              <a:lnSpc>
                <a:spcPct val="100000"/>
              </a:lnSpc>
              <a:spcBef>
                <a:spcPts val="305"/>
              </a:spcBef>
            </a:pPr>
            <a:r>
              <a:rPr sz="1500" b="1" spc="-5" dirty="0">
                <a:solidFill>
                  <a:srgbClr val="FFFFFF"/>
                </a:solidFill>
                <a:latin typeface="Microsoft YaHei"/>
                <a:cs typeface="Microsoft YaHei"/>
              </a:rPr>
              <a:t>range </a:t>
            </a:r>
            <a:r>
              <a:rPr sz="1500" b="1" dirty="0">
                <a:solidFill>
                  <a:srgbClr val="FFFFFF"/>
                </a:solidFill>
                <a:latin typeface="Microsoft YaHei"/>
                <a:cs typeface="Microsoft YaHei"/>
              </a:rPr>
              <a:t>(start,</a:t>
            </a:r>
            <a:r>
              <a:rPr sz="1500" b="1" spc="-70" dirty="0">
                <a:solidFill>
                  <a:srgbClr val="FFFFFF"/>
                </a:solidFill>
                <a:latin typeface="Microsoft YaHei"/>
                <a:cs typeface="Microsoft YaHei"/>
              </a:rPr>
              <a:t> </a:t>
            </a:r>
            <a:r>
              <a:rPr sz="1500" b="1" dirty="0">
                <a:solidFill>
                  <a:srgbClr val="FFFFFF"/>
                </a:solidFill>
                <a:latin typeface="Microsoft YaHei"/>
                <a:cs typeface="Microsoft YaHei"/>
              </a:rPr>
              <a:t>end)</a:t>
            </a:r>
            <a:endParaRPr sz="1500">
              <a:latin typeface="Microsoft YaHei"/>
              <a:cs typeface="Microsoft YaHe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848605" y="4407255"/>
            <a:ext cx="2434590" cy="218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350" spc="5" dirty="0">
                <a:solidFill>
                  <a:srgbClr val="7E7E7E"/>
                </a:solidFill>
                <a:latin typeface="Microsoft YaHei"/>
                <a:cs typeface="Microsoft YaHei"/>
              </a:rPr>
              <a:t>缺省了s</a:t>
            </a:r>
            <a:r>
              <a:rPr sz="1350" spc="-5" dirty="0">
                <a:solidFill>
                  <a:srgbClr val="7E7E7E"/>
                </a:solidFill>
                <a:latin typeface="Microsoft YaHei"/>
                <a:cs typeface="Microsoft YaHei"/>
              </a:rPr>
              <a:t>ta</a:t>
            </a:r>
            <a:r>
              <a:rPr sz="1350" dirty="0">
                <a:solidFill>
                  <a:srgbClr val="7E7E7E"/>
                </a:solidFill>
                <a:latin typeface="Microsoft YaHei"/>
                <a:cs typeface="Microsoft YaHei"/>
              </a:rPr>
              <a:t>r</a:t>
            </a:r>
            <a:r>
              <a:rPr sz="1350" spc="-5" dirty="0">
                <a:solidFill>
                  <a:srgbClr val="7E7E7E"/>
                </a:solidFill>
                <a:latin typeface="Microsoft YaHei"/>
                <a:cs typeface="Microsoft YaHei"/>
              </a:rPr>
              <a:t>t</a:t>
            </a:r>
            <a:r>
              <a:rPr sz="1350" spc="5" dirty="0">
                <a:solidFill>
                  <a:srgbClr val="7E7E7E"/>
                </a:solidFill>
                <a:latin typeface="Microsoft YaHei"/>
                <a:cs typeface="Microsoft YaHei"/>
              </a:rPr>
              <a:t>值为</a:t>
            </a:r>
            <a:r>
              <a:rPr sz="1350" spc="-5" dirty="0">
                <a:solidFill>
                  <a:srgbClr val="7E7E7E"/>
                </a:solidFill>
                <a:latin typeface="Microsoft YaHei"/>
                <a:cs typeface="Microsoft YaHei"/>
              </a:rPr>
              <a:t>0</a:t>
            </a:r>
            <a:r>
              <a:rPr sz="1350" spc="-10" dirty="0">
                <a:solidFill>
                  <a:srgbClr val="7E7E7E"/>
                </a:solidFill>
                <a:latin typeface="Microsoft YaHei"/>
                <a:cs typeface="Microsoft YaHei"/>
              </a:rPr>
              <a:t>，</a:t>
            </a:r>
            <a:r>
              <a:rPr sz="1350" dirty="0">
                <a:solidFill>
                  <a:srgbClr val="7E7E7E"/>
                </a:solidFill>
                <a:latin typeface="Microsoft YaHei"/>
                <a:cs typeface="Microsoft YaHei"/>
              </a:rPr>
              <a:t>s</a:t>
            </a:r>
            <a:r>
              <a:rPr sz="1350" spc="-5" dirty="0">
                <a:solidFill>
                  <a:srgbClr val="7E7E7E"/>
                </a:solidFill>
                <a:latin typeface="Microsoft YaHei"/>
                <a:cs typeface="Microsoft YaHei"/>
              </a:rPr>
              <a:t>te</a:t>
            </a:r>
            <a:r>
              <a:rPr sz="1350" spc="-15" dirty="0">
                <a:solidFill>
                  <a:srgbClr val="7E7E7E"/>
                </a:solidFill>
                <a:latin typeface="Microsoft YaHei"/>
                <a:cs typeface="Microsoft YaHei"/>
              </a:rPr>
              <a:t>p</a:t>
            </a:r>
            <a:r>
              <a:rPr sz="1350" dirty="0">
                <a:solidFill>
                  <a:srgbClr val="7E7E7E"/>
                </a:solidFill>
                <a:latin typeface="Microsoft YaHei"/>
                <a:cs typeface="Microsoft YaHei"/>
              </a:rPr>
              <a:t>为1</a:t>
            </a:r>
            <a:endParaRPr sz="1350">
              <a:latin typeface="Microsoft YaHei"/>
              <a:cs typeface="Microsoft YaHe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843271" y="4029913"/>
            <a:ext cx="2591435" cy="323215"/>
          </a:xfrm>
          <a:prstGeom prst="rect">
            <a:avLst/>
          </a:prstGeom>
          <a:solidFill>
            <a:srgbClr val="548ED4"/>
          </a:solidFill>
        </p:spPr>
        <p:txBody>
          <a:bodyPr vert="horz" wrap="square" lIns="0" tIns="39370" rIns="0" bIns="0" rtlCol="0">
            <a:spAutoFit/>
          </a:bodyPr>
          <a:lstStyle/>
          <a:p>
            <a:pPr marL="735965">
              <a:lnSpc>
                <a:spcPct val="100000"/>
              </a:lnSpc>
              <a:spcBef>
                <a:spcPts val="310"/>
              </a:spcBef>
            </a:pPr>
            <a:r>
              <a:rPr sz="1500" b="1" spc="-5" dirty="0">
                <a:solidFill>
                  <a:srgbClr val="FFFFFF"/>
                </a:solidFill>
                <a:latin typeface="Microsoft YaHei"/>
                <a:cs typeface="Microsoft YaHei"/>
              </a:rPr>
              <a:t>range</a:t>
            </a:r>
            <a:r>
              <a:rPr sz="1500" b="1" spc="-70" dirty="0">
                <a:solidFill>
                  <a:srgbClr val="FFFFFF"/>
                </a:solidFill>
                <a:latin typeface="Microsoft YaHei"/>
                <a:cs typeface="Microsoft YaHei"/>
              </a:rPr>
              <a:t> </a:t>
            </a:r>
            <a:r>
              <a:rPr sz="1500" b="1" dirty="0">
                <a:solidFill>
                  <a:srgbClr val="FFFFFF"/>
                </a:solidFill>
                <a:latin typeface="Microsoft YaHei"/>
                <a:cs typeface="Microsoft YaHei"/>
              </a:rPr>
              <a:t>(end)</a:t>
            </a:r>
            <a:endParaRPr sz="1500">
              <a:latin typeface="Microsoft YaHei"/>
              <a:cs typeface="Microsoft YaHe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383791" y="2630677"/>
            <a:ext cx="2972435" cy="2073275"/>
          </a:xfrm>
          <a:custGeom>
            <a:avLst/>
            <a:gdLst/>
            <a:ahLst/>
            <a:cxnLst/>
            <a:rect l="l" t="t" r="r" b="b"/>
            <a:pathLst>
              <a:path w="2972435" h="2073275">
                <a:moveTo>
                  <a:pt x="0" y="0"/>
                </a:moveTo>
                <a:lnTo>
                  <a:pt x="0" y="2073224"/>
                </a:lnTo>
                <a:lnTo>
                  <a:pt x="2972181" y="2073224"/>
                </a:lnTo>
              </a:path>
            </a:pathLst>
          </a:custGeom>
          <a:ln w="9525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547664" y="2672739"/>
            <a:ext cx="635000" cy="492125"/>
          </a:xfrm>
          <a:custGeom>
            <a:avLst/>
            <a:gdLst/>
            <a:ahLst/>
            <a:cxnLst/>
            <a:rect l="l" t="t" r="r" b="b"/>
            <a:pathLst>
              <a:path w="635000" h="492125">
                <a:moveTo>
                  <a:pt x="185123" y="492100"/>
                </a:moveTo>
                <a:lnTo>
                  <a:pt x="161374" y="409169"/>
                </a:lnTo>
                <a:lnTo>
                  <a:pt x="114205" y="386793"/>
                </a:lnTo>
                <a:lnTo>
                  <a:pt x="74694" y="359766"/>
                </a:lnTo>
                <a:lnTo>
                  <a:pt x="43180" y="328933"/>
                </a:lnTo>
                <a:lnTo>
                  <a:pt x="20000" y="295136"/>
                </a:lnTo>
                <a:lnTo>
                  <a:pt x="5493" y="259220"/>
                </a:lnTo>
                <a:lnTo>
                  <a:pt x="0" y="222027"/>
                </a:lnTo>
                <a:lnTo>
                  <a:pt x="3857" y="184402"/>
                </a:lnTo>
                <a:lnTo>
                  <a:pt x="17403" y="147187"/>
                </a:lnTo>
                <a:lnTo>
                  <a:pt x="40978" y="111227"/>
                </a:lnTo>
                <a:lnTo>
                  <a:pt x="69888" y="81713"/>
                </a:lnTo>
                <a:lnTo>
                  <a:pt x="104361" y="56454"/>
                </a:lnTo>
                <a:lnTo>
                  <a:pt x="143505" y="35623"/>
                </a:lnTo>
                <a:lnTo>
                  <a:pt x="186429" y="19390"/>
                </a:lnTo>
                <a:lnTo>
                  <a:pt x="232240" y="7928"/>
                </a:lnTo>
                <a:lnTo>
                  <a:pt x="280048" y="1407"/>
                </a:lnTo>
                <a:lnTo>
                  <a:pt x="328961" y="0"/>
                </a:lnTo>
                <a:lnTo>
                  <a:pt x="378087" y="3876"/>
                </a:lnTo>
                <a:lnTo>
                  <a:pt x="426535" y="13209"/>
                </a:lnTo>
                <a:lnTo>
                  <a:pt x="473413" y="28169"/>
                </a:lnTo>
                <a:lnTo>
                  <a:pt x="520586" y="50545"/>
                </a:lnTo>
                <a:lnTo>
                  <a:pt x="560108" y="77573"/>
                </a:lnTo>
                <a:lnTo>
                  <a:pt x="591636" y="108409"/>
                </a:lnTo>
                <a:lnTo>
                  <a:pt x="614829" y="142212"/>
                </a:lnTo>
                <a:lnTo>
                  <a:pt x="629346" y="178139"/>
                </a:lnTo>
                <a:lnTo>
                  <a:pt x="634844" y="215348"/>
                </a:lnTo>
                <a:lnTo>
                  <a:pt x="630982" y="252995"/>
                </a:lnTo>
                <a:lnTo>
                  <a:pt x="617418" y="290240"/>
                </a:lnTo>
                <a:lnTo>
                  <a:pt x="593809" y="326238"/>
                </a:lnTo>
                <a:lnTo>
                  <a:pt x="562959" y="357334"/>
                </a:lnTo>
                <a:lnTo>
                  <a:pt x="525533" y="383872"/>
                </a:lnTo>
                <a:lnTo>
                  <a:pt x="482575" y="405491"/>
                </a:lnTo>
                <a:lnTo>
                  <a:pt x="435130" y="421832"/>
                </a:lnTo>
                <a:lnTo>
                  <a:pt x="384241" y="432535"/>
                </a:lnTo>
                <a:lnTo>
                  <a:pt x="330952" y="437239"/>
                </a:lnTo>
                <a:lnTo>
                  <a:pt x="276309" y="435585"/>
                </a:lnTo>
                <a:lnTo>
                  <a:pt x="185123" y="492100"/>
                </a:lnTo>
                <a:close/>
              </a:path>
            </a:pathLst>
          </a:custGeom>
          <a:ln w="19050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256791" y="1431289"/>
            <a:ext cx="2855595" cy="3202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839469">
              <a:lnSpc>
                <a:spcPct val="120000"/>
              </a:lnSpc>
            </a:pPr>
            <a:r>
              <a:rPr sz="1500" b="1" spc="-5" dirty="0">
                <a:solidFill>
                  <a:srgbClr val="548ED4"/>
                </a:solidFill>
                <a:latin typeface="Calibri"/>
                <a:cs typeface="Calibri"/>
              </a:rPr>
              <a:t>range (start, end, step=1)  range (start,</a:t>
            </a:r>
            <a:r>
              <a:rPr sz="1500" b="1" spc="-60" dirty="0">
                <a:solidFill>
                  <a:srgbClr val="548ED4"/>
                </a:solidFill>
                <a:latin typeface="Calibri"/>
                <a:cs typeface="Calibri"/>
              </a:rPr>
              <a:t> </a:t>
            </a:r>
            <a:r>
              <a:rPr sz="1500" b="1" spc="-5" dirty="0">
                <a:solidFill>
                  <a:srgbClr val="548ED4"/>
                </a:solidFill>
                <a:latin typeface="Calibri"/>
                <a:cs typeface="Calibri"/>
              </a:rPr>
              <a:t>end)</a:t>
            </a:r>
            <a:endParaRPr sz="1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sz="1500" b="1" spc="-5" dirty="0">
                <a:solidFill>
                  <a:srgbClr val="548ED4"/>
                </a:solidFill>
                <a:latin typeface="Calibri"/>
                <a:cs typeface="Calibri"/>
              </a:rPr>
              <a:t>range</a:t>
            </a:r>
            <a:r>
              <a:rPr sz="1500" b="1" spc="-100" dirty="0">
                <a:solidFill>
                  <a:srgbClr val="548ED4"/>
                </a:solidFill>
                <a:latin typeface="Calibri"/>
                <a:cs typeface="Calibri"/>
              </a:rPr>
              <a:t> </a:t>
            </a:r>
            <a:r>
              <a:rPr sz="1500" b="1" dirty="0">
                <a:solidFill>
                  <a:srgbClr val="548ED4"/>
                </a:solidFill>
                <a:latin typeface="Calibri"/>
                <a:cs typeface="Calibri"/>
              </a:rPr>
              <a:t>(end)</a:t>
            </a:r>
            <a:endParaRPr sz="1500">
              <a:latin typeface="Calibri"/>
              <a:cs typeface="Calibri"/>
            </a:endParaRPr>
          </a:p>
          <a:p>
            <a:pPr marL="31750">
              <a:lnSpc>
                <a:spcPct val="100000"/>
              </a:lnSpc>
              <a:spcBef>
                <a:spcPts val="620"/>
              </a:spcBef>
              <a:tabLst>
                <a:tab pos="247015" algn="l"/>
              </a:tabLst>
            </a:pPr>
            <a:r>
              <a:rPr sz="1350" dirty="0">
                <a:solidFill>
                  <a:srgbClr val="7E7E7E"/>
                </a:solidFill>
                <a:latin typeface="Arial"/>
                <a:cs typeface="Arial"/>
              </a:rPr>
              <a:t>•	</a:t>
            </a:r>
            <a:r>
              <a:rPr sz="1350" b="1" dirty="0">
                <a:solidFill>
                  <a:srgbClr val="7E7E7E"/>
                </a:solidFill>
                <a:latin typeface="Microsoft YaHei"/>
                <a:cs typeface="Microsoft YaHei"/>
              </a:rPr>
              <a:t>生成一个真实的列表</a:t>
            </a:r>
            <a:endParaRPr sz="1350">
              <a:latin typeface="Microsoft YaHei"/>
              <a:cs typeface="Microsoft YaHe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350">
              <a:latin typeface="Times New Roman"/>
              <a:cs typeface="Times New Roman"/>
            </a:endParaRPr>
          </a:p>
          <a:p>
            <a:pPr marL="466725">
              <a:lnSpc>
                <a:spcPct val="100000"/>
              </a:lnSpc>
            </a:pPr>
            <a:r>
              <a:rPr sz="1800" b="1" dirty="0">
                <a:solidFill>
                  <a:srgbClr val="F79546"/>
                </a:solidFill>
                <a:latin typeface="Calibri"/>
                <a:cs typeface="Calibri"/>
              </a:rPr>
              <a:t>S</a:t>
            </a:r>
            <a:r>
              <a:rPr sz="600" spc="-5" dirty="0">
                <a:solidFill>
                  <a:srgbClr val="F79546"/>
                </a:solidFill>
                <a:latin typeface="Calibri"/>
                <a:cs typeface="Calibri"/>
              </a:rPr>
              <a:t>ou</a:t>
            </a:r>
            <a:r>
              <a:rPr sz="600" spc="-10" dirty="0">
                <a:solidFill>
                  <a:srgbClr val="F79546"/>
                </a:solidFill>
                <a:latin typeface="Calibri"/>
                <a:cs typeface="Calibri"/>
              </a:rPr>
              <a:t>r</a:t>
            </a:r>
            <a:r>
              <a:rPr sz="600" spc="-5" dirty="0">
                <a:solidFill>
                  <a:srgbClr val="F79546"/>
                </a:solidFill>
                <a:latin typeface="Calibri"/>
                <a:cs typeface="Calibri"/>
              </a:rPr>
              <a:t>c</a:t>
            </a:r>
            <a:r>
              <a:rPr sz="600" dirty="0">
                <a:solidFill>
                  <a:srgbClr val="F79546"/>
                </a:solidFill>
                <a:latin typeface="Calibri"/>
                <a:cs typeface="Calibri"/>
              </a:rPr>
              <a:t>e</a:t>
            </a:r>
            <a:endParaRPr sz="600">
              <a:latin typeface="Calibri"/>
              <a:cs typeface="Calibri"/>
            </a:endParaRPr>
          </a:p>
          <a:p>
            <a:pPr marL="218440">
              <a:lnSpc>
                <a:spcPts val="2055"/>
              </a:lnSpc>
              <a:spcBef>
                <a:spcPts val="670"/>
              </a:spcBef>
            </a:pPr>
            <a:r>
              <a:rPr sz="1800" dirty="0">
                <a:latin typeface="Calibri"/>
                <a:cs typeface="Calibri"/>
              </a:rPr>
              <a:t>&gt;&gt;&gt;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6F2F9F"/>
                </a:solidFill>
                <a:latin typeface="Calibri"/>
                <a:cs typeface="Calibri"/>
              </a:rPr>
              <a:t>range</a:t>
            </a:r>
            <a:r>
              <a:rPr sz="1800" spc="-10" dirty="0">
                <a:latin typeface="Calibri"/>
                <a:cs typeface="Calibri"/>
              </a:rPr>
              <a:t>(3,11,2)</a:t>
            </a:r>
            <a:endParaRPr sz="1800">
              <a:latin typeface="Calibri"/>
              <a:cs typeface="Calibri"/>
            </a:endParaRPr>
          </a:p>
          <a:p>
            <a:pPr marL="218440">
              <a:lnSpc>
                <a:spcPts val="1945"/>
              </a:lnSpc>
            </a:pPr>
            <a:r>
              <a:rPr sz="1800" dirty="0">
                <a:solidFill>
                  <a:srgbClr val="4F81BC"/>
                </a:solidFill>
                <a:latin typeface="Calibri"/>
                <a:cs typeface="Calibri"/>
              </a:rPr>
              <a:t>[3, 5, 7,</a:t>
            </a:r>
            <a:r>
              <a:rPr sz="1800" spc="-95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F81BC"/>
                </a:solidFill>
                <a:latin typeface="Calibri"/>
                <a:cs typeface="Calibri"/>
              </a:rPr>
              <a:t>9]</a:t>
            </a:r>
            <a:endParaRPr sz="1800">
              <a:latin typeface="Calibri"/>
              <a:cs typeface="Calibri"/>
            </a:endParaRPr>
          </a:p>
          <a:p>
            <a:pPr marL="218440">
              <a:lnSpc>
                <a:spcPts val="1945"/>
              </a:lnSpc>
            </a:pPr>
            <a:r>
              <a:rPr sz="1800" dirty="0">
                <a:latin typeface="Calibri"/>
                <a:cs typeface="Calibri"/>
              </a:rPr>
              <a:t>&gt;&gt;&gt;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6F2F9F"/>
                </a:solidFill>
                <a:latin typeface="Calibri"/>
                <a:cs typeface="Calibri"/>
              </a:rPr>
              <a:t>range</a:t>
            </a:r>
            <a:r>
              <a:rPr sz="1800" spc="-10" dirty="0">
                <a:latin typeface="Calibri"/>
                <a:cs typeface="Calibri"/>
              </a:rPr>
              <a:t>(3,11)</a:t>
            </a:r>
            <a:endParaRPr sz="1800">
              <a:latin typeface="Calibri"/>
              <a:cs typeface="Calibri"/>
            </a:endParaRPr>
          </a:p>
          <a:p>
            <a:pPr marL="218440">
              <a:lnSpc>
                <a:spcPts val="1945"/>
              </a:lnSpc>
            </a:pPr>
            <a:r>
              <a:rPr sz="1800" dirty="0">
                <a:solidFill>
                  <a:srgbClr val="4F81BC"/>
                </a:solidFill>
                <a:latin typeface="Calibri"/>
                <a:cs typeface="Calibri"/>
              </a:rPr>
              <a:t>[3, 4, 5, 6, 7, 8, 9,</a:t>
            </a:r>
            <a:r>
              <a:rPr sz="1800" spc="-105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F81BC"/>
                </a:solidFill>
                <a:latin typeface="Calibri"/>
                <a:cs typeface="Calibri"/>
              </a:rPr>
              <a:t>10]</a:t>
            </a:r>
            <a:endParaRPr sz="1800">
              <a:latin typeface="Calibri"/>
              <a:cs typeface="Calibri"/>
            </a:endParaRPr>
          </a:p>
          <a:p>
            <a:pPr marL="218440">
              <a:lnSpc>
                <a:spcPts val="1945"/>
              </a:lnSpc>
            </a:pPr>
            <a:r>
              <a:rPr sz="1800" dirty="0">
                <a:latin typeface="Calibri"/>
                <a:cs typeface="Calibri"/>
              </a:rPr>
              <a:t>&gt;&gt;&gt;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6F2F9F"/>
                </a:solidFill>
                <a:latin typeface="Calibri"/>
                <a:cs typeface="Calibri"/>
              </a:rPr>
              <a:t>range</a:t>
            </a:r>
            <a:r>
              <a:rPr sz="1800" spc="-10" dirty="0">
                <a:latin typeface="Calibri"/>
                <a:cs typeface="Calibri"/>
              </a:rPr>
              <a:t>(11)</a:t>
            </a:r>
            <a:endParaRPr sz="1800">
              <a:latin typeface="Calibri"/>
              <a:cs typeface="Calibri"/>
            </a:endParaRPr>
          </a:p>
          <a:p>
            <a:pPr marL="218440">
              <a:lnSpc>
                <a:spcPts val="2055"/>
              </a:lnSpc>
            </a:pPr>
            <a:r>
              <a:rPr sz="1800" dirty="0">
                <a:solidFill>
                  <a:srgbClr val="4F81BC"/>
                </a:solidFill>
                <a:latin typeface="Calibri"/>
                <a:cs typeface="Calibri"/>
              </a:rPr>
              <a:t>[0, 1, 2, 3, 4, 5, 6, 7, 8, 9,</a:t>
            </a:r>
            <a:r>
              <a:rPr sz="1800" spc="-90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F81BC"/>
                </a:solidFill>
                <a:latin typeface="Calibri"/>
                <a:cs typeface="Calibri"/>
              </a:rPr>
              <a:t>10]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78380">
              <a:lnSpc>
                <a:spcPct val="100000"/>
              </a:lnSpc>
            </a:pPr>
            <a:r>
              <a:rPr spc="-5" dirty="0"/>
              <a:t>xrange()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993355" y="1400175"/>
          <a:ext cx="3057055" cy="15544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5348"/>
                <a:gridCol w="955040"/>
                <a:gridCol w="1526667"/>
              </a:tblGrid>
              <a:tr h="388620"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Microsoft YaHei"/>
                          <a:cs typeface="Microsoft YaHei"/>
                        </a:rPr>
                        <a:t>异同</a:t>
                      </a:r>
                      <a:endParaRPr sz="1400">
                        <a:latin typeface="Microsoft YaHei"/>
                        <a:cs typeface="Microsoft YaHe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79546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Microsoft YaHei"/>
                          <a:cs typeface="Microsoft YaHei"/>
                        </a:rPr>
                        <a:t>range()</a:t>
                      </a:r>
                      <a:endParaRPr sz="1400">
                        <a:latin typeface="Microsoft YaHei"/>
                        <a:cs typeface="Microsoft YaHe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79546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Microsoft YaHei"/>
                          <a:cs typeface="Microsoft YaHei"/>
                        </a:rPr>
                        <a:t>xrange()</a:t>
                      </a:r>
                      <a:endParaRPr sz="1400">
                        <a:latin typeface="Microsoft YaHei"/>
                        <a:cs typeface="Microsoft YaHe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79546"/>
                    </a:solidFill>
                  </a:tcPr>
                </a:tc>
              </a:tr>
              <a:tr h="388619"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400" dirty="0">
                          <a:latin typeface="Microsoft YaHei"/>
                          <a:cs typeface="Microsoft YaHei"/>
                        </a:rPr>
                        <a:t>语法</a:t>
                      </a:r>
                      <a:endParaRPr sz="1400">
                        <a:latin typeface="Microsoft YaHei"/>
                        <a:cs typeface="Microsoft YaHe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DC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79692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400" dirty="0">
                          <a:latin typeface="Microsoft YaHei"/>
                          <a:cs typeface="Microsoft YaHei"/>
                        </a:rPr>
                        <a:t>一样</a:t>
                      </a:r>
                      <a:endParaRPr sz="1400">
                        <a:latin typeface="Microsoft YaHei"/>
                        <a:cs typeface="Microsoft YaHe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D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88620"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400" dirty="0">
                          <a:latin typeface="Microsoft YaHei"/>
                          <a:cs typeface="Microsoft YaHei"/>
                        </a:rPr>
                        <a:t>返回</a:t>
                      </a:r>
                      <a:endParaRPr sz="1400">
                        <a:latin typeface="Microsoft YaHei"/>
                        <a:cs typeface="Microsoft YaHe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EEE9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400" dirty="0">
                          <a:latin typeface="Microsoft YaHei"/>
                          <a:cs typeface="Microsoft YaHei"/>
                        </a:rPr>
                        <a:t>列表</a:t>
                      </a:r>
                      <a:endParaRPr sz="1400">
                        <a:latin typeface="Microsoft YaHei"/>
                        <a:cs typeface="Microsoft YaHe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EEE9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400" dirty="0">
                          <a:latin typeface="Microsoft YaHei"/>
                          <a:cs typeface="Microsoft YaHei"/>
                        </a:rPr>
                        <a:t>生成器</a:t>
                      </a:r>
                      <a:endParaRPr sz="1400">
                        <a:latin typeface="Microsoft YaHei"/>
                        <a:cs typeface="Microsoft YaHe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EEE9"/>
                    </a:solidFill>
                  </a:tcPr>
                </a:tc>
              </a:tr>
              <a:tr h="388619"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400" dirty="0">
                          <a:latin typeface="Microsoft YaHei"/>
                          <a:cs typeface="Microsoft YaHei"/>
                        </a:rPr>
                        <a:t>生成</a:t>
                      </a:r>
                      <a:endParaRPr sz="1400">
                        <a:latin typeface="Microsoft YaHei"/>
                        <a:cs typeface="Microsoft YaHe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DCF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400" dirty="0">
                          <a:latin typeface="Microsoft YaHei"/>
                          <a:cs typeface="Microsoft YaHei"/>
                        </a:rPr>
                        <a:t>真实列表</a:t>
                      </a:r>
                      <a:endParaRPr sz="1400">
                        <a:latin typeface="Microsoft YaHei"/>
                        <a:cs typeface="Microsoft YaHe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DCF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400" dirty="0">
                          <a:latin typeface="Microsoft YaHei"/>
                          <a:cs typeface="Microsoft YaHei"/>
                        </a:rPr>
                        <a:t>用多少生成多少</a:t>
                      </a:r>
                      <a:endParaRPr sz="1400">
                        <a:latin typeface="Microsoft YaHei"/>
                        <a:cs typeface="Microsoft YaHe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DCF"/>
                    </a:solidFill>
                  </a:tcPr>
                </a:tc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4283964" y="2067686"/>
            <a:ext cx="2616200" cy="2105025"/>
          </a:xfrm>
          <a:custGeom>
            <a:avLst/>
            <a:gdLst/>
            <a:ahLst/>
            <a:cxnLst/>
            <a:rect l="l" t="t" r="r" b="b"/>
            <a:pathLst>
              <a:path w="2616200" h="2105025">
                <a:moveTo>
                  <a:pt x="0" y="0"/>
                </a:moveTo>
                <a:lnTo>
                  <a:pt x="0" y="2104428"/>
                </a:lnTo>
                <a:lnTo>
                  <a:pt x="2616200" y="2104428"/>
                </a:lnTo>
              </a:path>
            </a:pathLst>
          </a:custGeom>
          <a:ln w="9525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363592" y="3578352"/>
            <a:ext cx="2470785" cy="572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27100" marR="5080" indent="-914400">
              <a:lnSpc>
                <a:spcPct val="100000"/>
              </a:lnSpc>
            </a:pPr>
            <a:r>
              <a:rPr sz="1800" dirty="0">
                <a:solidFill>
                  <a:srgbClr val="6F2F9F"/>
                </a:solidFill>
                <a:latin typeface="Calibri"/>
                <a:cs typeface="Calibri"/>
              </a:rPr>
              <a:t>&gt;&gt;&gt; </a:t>
            </a:r>
            <a:r>
              <a:rPr sz="1800" spc="-15" dirty="0">
                <a:solidFill>
                  <a:srgbClr val="F79546"/>
                </a:solidFill>
                <a:latin typeface="Calibri"/>
                <a:cs typeface="Calibri"/>
              </a:rPr>
              <a:t>for </a:t>
            </a:r>
            <a:r>
              <a:rPr sz="1800" dirty="0">
                <a:solidFill>
                  <a:srgbClr val="6F2F9F"/>
                </a:solidFill>
                <a:latin typeface="Calibri"/>
                <a:cs typeface="Calibri"/>
              </a:rPr>
              <a:t>i </a:t>
            </a:r>
            <a:r>
              <a:rPr sz="1800" spc="-5" dirty="0">
                <a:solidFill>
                  <a:srgbClr val="F79546"/>
                </a:solidFill>
                <a:latin typeface="Calibri"/>
                <a:cs typeface="Calibri"/>
              </a:rPr>
              <a:t>in </a:t>
            </a:r>
            <a:r>
              <a:rPr sz="1800" spc="-5" dirty="0">
                <a:solidFill>
                  <a:srgbClr val="6F2F9F"/>
                </a:solidFill>
                <a:latin typeface="Calibri"/>
                <a:cs typeface="Calibri"/>
              </a:rPr>
              <a:t>xrange</a:t>
            </a:r>
            <a:r>
              <a:rPr sz="1800" spc="-5" dirty="0">
                <a:latin typeface="Calibri"/>
                <a:cs typeface="Calibri"/>
              </a:rPr>
              <a:t>(3,11,2):  </a:t>
            </a:r>
            <a:r>
              <a:rPr sz="1800" spc="-5" dirty="0">
                <a:solidFill>
                  <a:srgbClr val="6F2F9F"/>
                </a:solidFill>
                <a:latin typeface="Calibri"/>
                <a:cs typeface="Calibri"/>
              </a:rPr>
              <a:t>print</a:t>
            </a:r>
            <a:r>
              <a:rPr sz="1800" spc="-9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412654" y="2125338"/>
            <a:ext cx="636270" cy="439420"/>
          </a:xfrm>
          <a:custGeom>
            <a:avLst/>
            <a:gdLst/>
            <a:ahLst/>
            <a:cxnLst/>
            <a:rect l="l" t="t" r="r" b="b"/>
            <a:pathLst>
              <a:path w="636270" h="439419">
                <a:moveTo>
                  <a:pt x="329630" y="0"/>
                </a:moveTo>
                <a:lnTo>
                  <a:pt x="280468" y="1260"/>
                </a:lnTo>
                <a:lnTo>
                  <a:pt x="232417" y="7087"/>
                </a:lnTo>
                <a:lnTo>
                  <a:pt x="186374" y="17325"/>
                </a:lnTo>
                <a:lnTo>
                  <a:pt x="143236" y="31822"/>
                </a:lnTo>
                <a:lnTo>
                  <a:pt x="103900" y="50422"/>
                </a:lnTo>
                <a:lnTo>
                  <a:pt x="69262" y="72973"/>
                </a:lnTo>
                <a:lnTo>
                  <a:pt x="40219" y="99320"/>
                </a:lnTo>
                <a:lnTo>
                  <a:pt x="14259" y="135527"/>
                </a:lnTo>
                <a:lnTo>
                  <a:pt x="1015" y="173040"/>
                </a:lnTo>
                <a:lnTo>
                  <a:pt x="0" y="210785"/>
                </a:lnTo>
                <a:lnTo>
                  <a:pt x="10723" y="247688"/>
                </a:lnTo>
                <a:lnTo>
                  <a:pt x="32698" y="282674"/>
                </a:lnTo>
                <a:lnTo>
                  <a:pt x="65436" y="314669"/>
                </a:lnTo>
                <a:lnTo>
                  <a:pt x="108450" y="342597"/>
                </a:lnTo>
                <a:lnTo>
                  <a:pt x="161250" y="365385"/>
                </a:lnTo>
                <a:lnTo>
                  <a:pt x="185126" y="439426"/>
                </a:lnTo>
                <a:lnTo>
                  <a:pt x="276693" y="389007"/>
                </a:lnTo>
                <a:lnTo>
                  <a:pt x="350197" y="389007"/>
                </a:lnTo>
                <a:lnTo>
                  <a:pt x="385218" y="386249"/>
                </a:lnTo>
                <a:lnTo>
                  <a:pt x="436363" y="376671"/>
                </a:lnTo>
                <a:lnTo>
                  <a:pt x="484040" y="362057"/>
                </a:lnTo>
                <a:lnTo>
                  <a:pt x="527207" y="342728"/>
                </a:lnTo>
                <a:lnTo>
                  <a:pt x="564822" y="319008"/>
                </a:lnTo>
                <a:lnTo>
                  <a:pt x="595844" y="291217"/>
                </a:lnTo>
                <a:lnTo>
                  <a:pt x="621803" y="254974"/>
                </a:lnTo>
                <a:lnTo>
                  <a:pt x="635047" y="217444"/>
                </a:lnTo>
                <a:lnTo>
                  <a:pt x="636063" y="179697"/>
                </a:lnTo>
                <a:lnTo>
                  <a:pt x="625340" y="142802"/>
                </a:lnTo>
                <a:lnTo>
                  <a:pt x="603365" y="107830"/>
                </a:lnTo>
                <a:lnTo>
                  <a:pt x="570626" y="75851"/>
                </a:lnTo>
                <a:lnTo>
                  <a:pt x="527613" y="47935"/>
                </a:lnTo>
                <a:lnTo>
                  <a:pt x="474813" y="25152"/>
                </a:lnTo>
                <a:lnTo>
                  <a:pt x="427699" y="11792"/>
                </a:lnTo>
                <a:lnTo>
                  <a:pt x="379006" y="3459"/>
                </a:lnTo>
                <a:lnTo>
                  <a:pt x="329630" y="0"/>
                </a:lnTo>
                <a:close/>
              </a:path>
              <a:path w="636270" h="439419">
                <a:moveTo>
                  <a:pt x="350197" y="389007"/>
                </a:moveTo>
                <a:lnTo>
                  <a:pt x="276693" y="389007"/>
                </a:lnTo>
                <a:lnTo>
                  <a:pt x="331648" y="390468"/>
                </a:lnTo>
                <a:lnTo>
                  <a:pt x="350197" y="3890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412654" y="2125338"/>
            <a:ext cx="636270" cy="439420"/>
          </a:xfrm>
          <a:custGeom>
            <a:avLst/>
            <a:gdLst/>
            <a:ahLst/>
            <a:cxnLst/>
            <a:rect l="l" t="t" r="r" b="b"/>
            <a:pathLst>
              <a:path w="636270" h="439419">
                <a:moveTo>
                  <a:pt x="185126" y="439426"/>
                </a:moveTo>
                <a:lnTo>
                  <a:pt x="161250" y="365385"/>
                </a:lnTo>
                <a:lnTo>
                  <a:pt x="108450" y="342597"/>
                </a:lnTo>
                <a:lnTo>
                  <a:pt x="65436" y="314669"/>
                </a:lnTo>
                <a:lnTo>
                  <a:pt x="32698" y="282674"/>
                </a:lnTo>
                <a:lnTo>
                  <a:pt x="10723" y="247688"/>
                </a:lnTo>
                <a:lnTo>
                  <a:pt x="0" y="210785"/>
                </a:lnTo>
                <a:lnTo>
                  <a:pt x="1015" y="173040"/>
                </a:lnTo>
                <a:lnTo>
                  <a:pt x="14259" y="135527"/>
                </a:lnTo>
                <a:lnTo>
                  <a:pt x="40219" y="99320"/>
                </a:lnTo>
                <a:lnTo>
                  <a:pt x="69262" y="72973"/>
                </a:lnTo>
                <a:lnTo>
                  <a:pt x="103900" y="50422"/>
                </a:lnTo>
                <a:lnTo>
                  <a:pt x="143236" y="31822"/>
                </a:lnTo>
                <a:lnTo>
                  <a:pt x="186374" y="17325"/>
                </a:lnTo>
                <a:lnTo>
                  <a:pt x="232417" y="7087"/>
                </a:lnTo>
                <a:lnTo>
                  <a:pt x="280468" y="1260"/>
                </a:lnTo>
                <a:lnTo>
                  <a:pt x="329630" y="0"/>
                </a:lnTo>
                <a:lnTo>
                  <a:pt x="379006" y="3459"/>
                </a:lnTo>
                <a:lnTo>
                  <a:pt x="427699" y="11792"/>
                </a:lnTo>
                <a:lnTo>
                  <a:pt x="474813" y="25152"/>
                </a:lnTo>
                <a:lnTo>
                  <a:pt x="527613" y="47935"/>
                </a:lnTo>
                <a:lnTo>
                  <a:pt x="570626" y="75851"/>
                </a:lnTo>
                <a:lnTo>
                  <a:pt x="603365" y="107830"/>
                </a:lnTo>
                <a:lnTo>
                  <a:pt x="625340" y="142802"/>
                </a:lnTo>
                <a:lnTo>
                  <a:pt x="636063" y="179697"/>
                </a:lnTo>
                <a:lnTo>
                  <a:pt x="635047" y="217444"/>
                </a:lnTo>
                <a:lnTo>
                  <a:pt x="621803" y="254974"/>
                </a:lnTo>
                <a:lnTo>
                  <a:pt x="595844" y="291217"/>
                </a:lnTo>
                <a:lnTo>
                  <a:pt x="564822" y="319008"/>
                </a:lnTo>
                <a:lnTo>
                  <a:pt x="527207" y="342728"/>
                </a:lnTo>
                <a:lnTo>
                  <a:pt x="484040" y="362057"/>
                </a:lnTo>
                <a:lnTo>
                  <a:pt x="436363" y="376671"/>
                </a:lnTo>
                <a:lnTo>
                  <a:pt x="385218" y="386249"/>
                </a:lnTo>
                <a:lnTo>
                  <a:pt x="331648" y="390468"/>
                </a:lnTo>
                <a:lnTo>
                  <a:pt x="276693" y="389007"/>
                </a:lnTo>
                <a:lnTo>
                  <a:pt x="185126" y="439426"/>
                </a:lnTo>
                <a:close/>
              </a:path>
            </a:pathLst>
          </a:custGeom>
          <a:ln w="19050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363592" y="2168905"/>
            <a:ext cx="2259330" cy="1433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6060">
              <a:lnSpc>
                <a:spcPct val="100000"/>
              </a:lnSpc>
            </a:pPr>
            <a:r>
              <a:rPr sz="1800" b="1" dirty="0">
                <a:solidFill>
                  <a:srgbClr val="F79546"/>
                </a:solidFill>
                <a:latin typeface="Calibri"/>
                <a:cs typeface="Calibri"/>
              </a:rPr>
              <a:t>S</a:t>
            </a:r>
            <a:r>
              <a:rPr sz="600" spc="-5" dirty="0">
                <a:solidFill>
                  <a:srgbClr val="F79546"/>
                </a:solidFill>
                <a:latin typeface="Calibri"/>
                <a:cs typeface="Calibri"/>
              </a:rPr>
              <a:t>ou</a:t>
            </a:r>
            <a:r>
              <a:rPr sz="600" spc="-10" dirty="0">
                <a:solidFill>
                  <a:srgbClr val="F79546"/>
                </a:solidFill>
                <a:latin typeface="Calibri"/>
                <a:cs typeface="Calibri"/>
              </a:rPr>
              <a:t>r</a:t>
            </a:r>
            <a:r>
              <a:rPr sz="600" spc="-5" dirty="0">
                <a:solidFill>
                  <a:srgbClr val="F79546"/>
                </a:solidFill>
                <a:latin typeface="Calibri"/>
                <a:cs typeface="Calibri"/>
              </a:rPr>
              <a:t>c</a:t>
            </a:r>
            <a:r>
              <a:rPr sz="600" dirty="0">
                <a:solidFill>
                  <a:srgbClr val="F79546"/>
                </a:solidFill>
                <a:latin typeface="Calibri"/>
                <a:cs typeface="Calibri"/>
              </a:rPr>
              <a:t>e</a:t>
            </a:r>
            <a:endParaRPr sz="600">
              <a:latin typeface="Calibri"/>
              <a:cs typeface="Calibri"/>
            </a:endParaRPr>
          </a:p>
          <a:p>
            <a:pPr marL="12700" marR="504825">
              <a:lnSpc>
                <a:spcPct val="100000"/>
              </a:lnSpc>
              <a:spcBef>
                <a:spcPts val="295"/>
              </a:spcBef>
            </a:pPr>
            <a:r>
              <a:rPr sz="1800" dirty="0">
                <a:latin typeface="Calibri"/>
                <a:cs typeface="Calibri"/>
              </a:rPr>
              <a:t>&gt;&gt;&gt; </a:t>
            </a:r>
            <a:r>
              <a:rPr sz="1800" spc="-10" dirty="0">
                <a:solidFill>
                  <a:srgbClr val="6F2F9F"/>
                </a:solidFill>
                <a:latin typeface="Calibri"/>
                <a:cs typeface="Calibri"/>
              </a:rPr>
              <a:t>xrange</a:t>
            </a:r>
            <a:r>
              <a:rPr sz="1800" spc="-10" dirty="0">
                <a:latin typeface="Calibri"/>
                <a:cs typeface="Calibri"/>
              </a:rPr>
              <a:t>(3,11,2)  </a:t>
            </a:r>
            <a:r>
              <a:rPr sz="1800" spc="-10" dirty="0">
                <a:solidFill>
                  <a:srgbClr val="006FC0"/>
                </a:solidFill>
                <a:latin typeface="Calibri"/>
                <a:cs typeface="Calibri"/>
              </a:rPr>
              <a:t>xrange(3, </a:t>
            </a:r>
            <a:r>
              <a:rPr sz="1800" dirty="0">
                <a:solidFill>
                  <a:srgbClr val="006FC0"/>
                </a:solidFill>
                <a:latin typeface="Calibri"/>
                <a:cs typeface="Calibri"/>
              </a:rPr>
              <a:t>11,</a:t>
            </a:r>
            <a:r>
              <a:rPr sz="1800" spc="-5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6FC0"/>
                </a:solidFill>
                <a:latin typeface="Calibri"/>
                <a:cs typeface="Calibri"/>
              </a:rPr>
              <a:t>2)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6F2F9F"/>
                </a:solidFill>
                <a:latin typeface="Calibri"/>
                <a:cs typeface="Calibri"/>
              </a:rPr>
              <a:t>&gt;&gt;&gt; </a:t>
            </a:r>
            <a:r>
              <a:rPr sz="1800" spc="-5" dirty="0">
                <a:solidFill>
                  <a:srgbClr val="F79546"/>
                </a:solidFill>
                <a:latin typeface="Calibri"/>
                <a:cs typeface="Calibri"/>
              </a:rPr>
              <a:t>print</a:t>
            </a:r>
            <a:r>
              <a:rPr sz="1800" spc="-25" dirty="0">
                <a:solidFill>
                  <a:srgbClr val="F79546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6F2F9F"/>
                </a:solidFill>
                <a:latin typeface="Calibri"/>
                <a:cs typeface="Calibri"/>
              </a:rPr>
              <a:t>xrange</a:t>
            </a:r>
            <a:r>
              <a:rPr sz="1800" spc="-10" dirty="0">
                <a:latin typeface="Calibri"/>
                <a:cs typeface="Calibri"/>
              </a:rPr>
              <a:t>(3,11,2)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006FC0"/>
                </a:solidFill>
                <a:latin typeface="Calibri"/>
                <a:cs typeface="Calibri"/>
              </a:rPr>
              <a:t>xrange(3, </a:t>
            </a:r>
            <a:r>
              <a:rPr sz="1800" dirty="0">
                <a:solidFill>
                  <a:srgbClr val="006FC0"/>
                </a:solidFill>
                <a:latin typeface="Calibri"/>
                <a:cs typeface="Calibri"/>
              </a:rPr>
              <a:t>11,</a:t>
            </a:r>
            <a:r>
              <a:rPr sz="1800" spc="-6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6FC0"/>
                </a:solidFill>
                <a:latin typeface="Calibri"/>
                <a:cs typeface="Calibri"/>
              </a:rPr>
              <a:t>2)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646164" y="1321308"/>
            <a:ext cx="2077212" cy="15163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598919" y="1303019"/>
            <a:ext cx="1280159" cy="15849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685788" y="1359916"/>
            <a:ext cx="1944370" cy="1384935"/>
          </a:xfrm>
          <a:custGeom>
            <a:avLst/>
            <a:gdLst/>
            <a:ahLst/>
            <a:cxnLst/>
            <a:rect l="l" t="t" r="r" b="b"/>
            <a:pathLst>
              <a:path w="1944370" h="1384935">
                <a:moveTo>
                  <a:pt x="0" y="1384935"/>
                </a:moveTo>
                <a:lnTo>
                  <a:pt x="1944243" y="1384935"/>
                </a:lnTo>
                <a:lnTo>
                  <a:pt x="1944243" y="0"/>
                </a:lnTo>
                <a:lnTo>
                  <a:pt x="0" y="0"/>
                </a:lnTo>
                <a:lnTo>
                  <a:pt x="0" y="13849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685788" y="1359916"/>
            <a:ext cx="1944370" cy="1384935"/>
          </a:xfrm>
          <a:prstGeom prst="rect">
            <a:avLst/>
          </a:prstGeom>
          <a:ln w="25400">
            <a:solidFill>
              <a:srgbClr val="4F81BC"/>
            </a:solidFill>
          </a:ln>
        </p:spPr>
        <p:txBody>
          <a:bodyPr vert="horz" wrap="square" lIns="0" tIns="17145" rIns="0" bIns="0" rtlCol="0">
            <a:spAutoFit/>
          </a:bodyPr>
          <a:lstStyle/>
          <a:p>
            <a:pPr marL="79375">
              <a:lnSpc>
                <a:spcPct val="100000"/>
              </a:lnSpc>
              <a:spcBef>
                <a:spcPts val="135"/>
              </a:spcBef>
            </a:pPr>
            <a:r>
              <a:rPr sz="2000" u="sng" dirty="0">
                <a:latin typeface="Calibri"/>
                <a:cs typeface="Calibri"/>
              </a:rPr>
              <a:t>Output</a:t>
            </a:r>
            <a:r>
              <a:rPr sz="2000" dirty="0">
                <a:latin typeface="Calibri"/>
                <a:cs typeface="Calibri"/>
              </a:rPr>
              <a:t>:</a:t>
            </a:r>
            <a:endParaRPr sz="2000">
              <a:latin typeface="Calibri"/>
              <a:cs typeface="Calibri"/>
            </a:endParaRPr>
          </a:p>
          <a:p>
            <a:pPr marL="79375">
              <a:lnSpc>
                <a:spcPct val="100000"/>
              </a:lnSpc>
              <a:spcBef>
                <a:spcPts val="25"/>
              </a:spcBef>
            </a:pPr>
            <a:r>
              <a:rPr sz="1600" spc="-5" dirty="0">
                <a:latin typeface="Calibri"/>
                <a:cs typeface="Calibri"/>
              </a:rPr>
              <a:t>3</a:t>
            </a:r>
            <a:endParaRPr sz="1600">
              <a:latin typeface="Calibri"/>
              <a:cs typeface="Calibri"/>
            </a:endParaRPr>
          </a:p>
          <a:p>
            <a:pPr marL="79375">
              <a:lnSpc>
                <a:spcPct val="100000"/>
              </a:lnSpc>
            </a:pPr>
            <a:r>
              <a:rPr sz="1600" spc="-5" dirty="0">
                <a:latin typeface="Calibri"/>
                <a:cs typeface="Calibri"/>
              </a:rPr>
              <a:t>5</a:t>
            </a:r>
            <a:endParaRPr sz="1600">
              <a:latin typeface="Calibri"/>
              <a:cs typeface="Calibri"/>
            </a:endParaRPr>
          </a:p>
          <a:p>
            <a:pPr marL="79375">
              <a:lnSpc>
                <a:spcPct val="100000"/>
              </a:lnSpc>
            </a:pPr>
            <a:r>
              <a:rPr sz="1600" spc="-5" dirty="0">
                <a:latin typeface="Calibri"/>
                <a:cs typeface="Calibri"/>
              </a:rPr>
              <a:t>7</a:t>
            </a:r>
            <a:endParaRPr sz="1600">
              <a:latin typeface="Calibri"/>
              <a:cs typeface="Calibri"/>
            </a:endParaRPr>
          </a:p>
          <a:p>
            <a:pPr marL="79375">
              <a:lnSpc>
                <a:spcPct val="100000"/>
              </a:lnSpc>
            </a:pPr>
            <a:r>
              <a:rPr sz="1600" spc="-5" dirty="0">
                <a:latin typeface="Calibri"/>
                <a:cs typeface="Calibri"/>
              </a:rPr>
              <a:t>9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619630" y="3217849"/>
            <a:ext cx="2448560" cy="1080135"/>
          </a:xfrm>
          <a:custGeom>
            <a:avLst/>
            <a:gdLst/>
            <a:ahLst/>
            <a:cxnLst/>
            <a:rect l="l" t="t" r="r" b="b"/>
            <a:pathLst>
              <a:path w="2448560" h="1080135">
                <a:moveTo>
                  <a:pt x="0" y="1080122"/>
                </a:moveTo>
                <a:lnTo>
                  <a:pt x="2448306" y="1080122"/>
                </a:lnTo>
                <a:lnTo>
                  <a:pt x="2448306" y="0"/>
                </a:lnTo>
                <a:lnTo>
                  <a:pt x="0" y="0"/>
                </a:lnTo>
                <a:lnTo>
                  <a:pt x="0" y="1080122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415669" y="3217798"/>
            <a:ext cx="0" cy="1080770"/>
          </a:xfrm>
          <a:custGeom>
            <a:avLst/>
            <a:gdLst/>
            <a:ahLst/>
            <a:cxnLst/>
            <a:rect l="l" t="t" r="r" b="b"/>
            <a:pathLst>
              <a:path h="1080770">
                <a:moveTo>
                  <a:pt x="0" y="0"/>
                </a:moveTo>
                <a:lnTo>
                  <a:pt x="0" y="1080173"/>
                </a:lnTo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211618" y="2983610"/>
            <a:ext cx="1308735" cy="436880"/>
          </a:xfrm>
          <a:custGeom>
            <a:avLst/>
            <a:gdLst/>
            <a:ahLst/>
            <a:cxnLst/>
            <a:rect l="l" t="t" r="r" b="b"/>
            <a:pathLst>
              <a:path w="1308735" h="436879">
                <a:moveTo>
                  <a:pt x="204050" y="436752"/>
                </a:moveTo>
                <a:lnTo>
                  <a:pt x="0" y="436752"/>
                </a:lnTo>
                <a:lnTo>
                  <a:pt x="1308315" y="0"/>
                </a:lnTo>
              </a:path>
            </a:pathLst>
          </a:custGeom>
          <a:ln w="25399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619630" y="3217849"/>
            <a:ext cx="2448560" cy="1080135"/>
          </a:xfrm>
          <a:prstGeom prst="rect">
            <a:avLst/>
          </a:prstGeom>
          <a:ln w="25400">
            <a:solidFill>
              <a:srgbClr val="385D89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ts val="1575"/>
              </a:lnSpc>
            </a:pPr>
            <a:r>
              <a:rPr sz="1400" dirty="0">
                <a:solidFill>
                  <a:srgbClr val="FFFFFF"/>
                </a:solidFill>
                <a:latin typeface="SimSun"/>
                <a:cs typeface="SimSun"/>
              </a:rPr>
              <a:t>在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Python</a:t>
            </a:r>
            <a:r>
              <a:rPr sz="14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3.x</a:t>
            </a:r>
            <a:r>
              <a:rPr sz="1400" spc="-5" dirty="0">
                <a:solidFill>
                  <a:srgbClr val="FFFFFF"/>
                </a:solidFill>
                <a:latin typeface="SimSun"/>
                <a:cs typeface="SimSun"/>
              </a:rPr>
              <a:t>中不支持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xrange()</a:t>
            </a:r>
            <a:endParaRPr sz="1400">
              <a:latin typeface="Calibri"/>
              <a:cs typeface="Calibri"/>
            </a:endParaRPr>
          </a:p>
          <a:p>
            <a:pPr marL="115570" marR="107950" indent="1270" algn="ctr">
              <a:lnSpc>
                <a:spcPct val="100000"/>
              </a:lnSpc>
            </a:pPr>
            <a:r>
              <a:rPr sz="1400" spc="-5" dirty="0">
                <a:solidFill>
                  <a:srgbClr val="FFFFFF"/>
                </a:solidFill>
                <a:latin typeface="SimSun"/>
                <a:cs typeface="SimSun"/>
              </a:rPr>
              <a:t>函数，都使用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range()</a:t>
            </a:r>
            <a:r>
              <a:rPr sz="1400" spc="-5" dirty="0">
                <a:solidFill>
                  <a:srgbClr val="FFFFFF"/>
                </a:solidFill>
                <a:latin typeface="SimSun"/>
                <a:cs typeface="SimSun"/>
              </a:rPr>
              <a:t>函数，  其返回值为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range</a:t>
            </a:r>
            <a:r>
              <a:rPr sz="1400" spc="-5" dirty="0">
                <a:solidFill>
                  <a:srgbClr val="FFFFFF"/>
                </a:solidFill>
                <a:latin typeface="SimSun"/>
                <a:cs typeface="SimSun"/>
              </a:rPr>
              <a:t>对象，并且</a:t>
            </a:r>
            <a:endParaRPr sz="1400">
              <a:latin typeface="SimSun"/>
              <a:cs typeface="SimSun"/>
            </a:endParaRPr>
          </a:p>
          <a:p>
            <a:pPr marL="1270" algn="ctr">
              <a:lnSpc>
                <a:spcPts val="1625"/>
              </a:lnSpc>
              <a:spcBef>
                <a:spcPts val="105"/>
              </a:spcBef>
            </a:pPr>
            <a:r>
              <a:rPr sz="1400" dirty="0">
                <a:solidFill>
                  <a:srgbClr val="FFFFFF"/>
                </a:solidFill>
                <a:latin typeface="SimSun"/>
                <a:cs typeface="SimSun"/>
              </a:rPr>
              <a:t>需要显式调用，常用</a:t>
            </a:r>
            <a:endParaRPr sz="1400">
              <a:latin typeface="SimSun"/>
              <a:cs typeface="SimSun"/>
            </a:endParaRPr>
          </a:p>
          <a:p>
            <a:pPr algn="ctr">
              <a:lnSpc>
                <a:spcPts val="1625"/>
              </a:lnSpc>
            </a:pP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list(range(10))</a:t>
            </a:r>
            <a:r>
              <a:rPr sz="1400" spc="-10" dirty="0">
                <a:solidFill>
                  <a:srgbClr val="FFFFFF"/>
                </a:solidFill>
                <a:latin typeface="SimSun"/>
                <a:cs typeface="SimSun"/>
              </a:rPr>
              <a:t>形式</a:t>
            </a:r>
            <a:endParaRPr sz="1400">
              <a:latin typeface="SimSun"/>
              <a:cs typeface="SimSu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81200" y="2647950"/>
            <a:ext cx="4644390" cy="0"/>
          </a:xfrm>
          <a:custGeom>
            <a:avLst/>
            <a:gdLst/>
            <a:ahLst/>
            <a:cxnLst/>
            <a:rect l="l" t="t" r="r" b="b"/>
            <a:pathLst>
              <a:path w="4644390">
                <a:moveTo>
                  <a:pt x="0" y="0"/>
                </a:moveTo>
                <a:lnTo>
                  <a:pt x="4644009" y="0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038600" y="2733662"/>
            <a:ext cx="3266599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zh-CN" altLang="en-US" sz="28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YaHei"/>
              </a:rPr>
              <a:t>循环</a:t>
            </a:r>
            <a:endParaRPr sz="28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Microsoft YaHe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19400" y="2038350"/>
            <a:ext cx="324516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roadway"/>
              </a:rPr>
              <a:t>Python</a:t>
            </a:r>
            <a:r>
              <a:rPr lang="zh-CN" altLang="en-US" sz="28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roadway"/>
              </a:rPr>
              <a:t>大</a:t>
            </a:r>
            <a:r>
              <a:rPr sz="2800" b="1" dirty="0" err="1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YaHei"/>
              </a:rPr>
              <a:t>数据</a:t>
            </a:r>
            <a:r>
              <a:rPr lang="zh-CN" altLang="en-US" sz="28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YaHei"/>
              </a:rPr>
              <a:t>编程</a:t>
            </a:r>
            <a:endParaRPr sz="28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Microsoft YaHei"/>
            </a:endParaRPr>
          </a:p>
        </p:txBody>
      </p:sp>
    </p:spTree>
    <p:extLst>
      <p:ext uri="{BB962C8B-B14F-4D97-AF65-F5344CB8AC3E}">
        <p14:creationId xmlns:p14="http://schemas.microsoft.com/office/powerpoint/2010/main" val="20004188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53285">
              <a:lnSpc>
                <a:spcPct val="100000"/>
              </a:lnSpc>
            </a:pPr>
            <a:r>
              <a:rPr spc="-5" dirty="0"/>
              <a:t>while</a:t>
            </a:r>
            <a:r>
              <a:rPr spc="-75" dirty="0"/>
              <a:t> </a:t>
            </a:r>
            <a:r>
              <a:rPr spc="-10" dirty="0"/>
              <a:t>循环</a:t>
            </a:r>
          </a:p>
        </p:txBody>
      </p:sp>
      <p:sp>
        <p:nvSpPr>
          <p:cNvPr id="3" name="object 3"/>
          <p:cNvSpPr/>
          <p:nvPr/>
        </p:nvSpPr>
        <p:spPr>
          <a:xfrm>
            <a:off x="4976367" y="1203578"/>
            <a:ext cx="2242185" cy="3024505"/>
          </a:xfrm>
          <a:custGeom>
            <a:avLst/>
            <a:gdLst/>
            <a:ahLst/>
            <a:cxnLst/>
            <a:rect l="l" t="t" r="r" b="b"/>
            <a:pathLst>
              <a:path w="2242184" h="3024504">
                <a:moveTo>
                  <a:pt x="0" y="0"/>
                </a:moveTo>
                <a:lnTo>
                  <a:pt x="0" y="3024352"/>
                </a:lnTo>
                <a:lnTo>
                  <a:pt x="2241931" y="3024352"/>
                </a:lnTo>
              </a:path>
            </a:pathLst>
          </a:custGeom>
          <a:ln w="9525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85205" y="1304388"/>
            <a:ext cx="538480" cy="488315"/>
          </a:xfrm>
          <a:custGeom>
            <a:avLst/>
            <a:gdLst/>
            <a:ahLst/>
            <a:cxnLst/>
            <a:rect l="l" t="t" r="r" b="b"/>
            <a:pathLst>
              <a:path w="538479" h="488314">
                <a:moveTo>
                  <a:pt x="156592" y="487962"/>
                </a:moveTo>
                <a:lnTo>
                  <a:pt x="136399" y="405793"/>
                </a:lnTo>
                <a:lnTo>
                  <a:pt x="91730" y="380457"/>
                </a:lnTo>
                <a:lnTo>
                  <a:pt x="55343" y="349436"/>
                </a:lnTo>
                <a:lnTo>
                  <a:pt x="27651" y="313915"/>
                </a:lnTo>
                <a:lnTo>
                  <a:pt x="9066" y="275078"/>
                </a:lnTo>
                <a:lnTo>
                  <a:pt x="0" y="234110"/>
                </a:lnTo>
                <a:lnTo>
                  <a:pt x="864" y="192195"/>
                </a:lnTo>
                <a:lnTo>
                  <a:pt x="12073" y="150518"/>
                </a:lnTo>
                <a:lnTo>
                  <a:pt x="34037" y="110264"/>
                </a:lnTo>
                <a:lnTo>
                  <a:pt x="61673" y="78044"/>
                </a:lnTo>
                <a:lnTo>
                  <a:pt x="95035" y="51052"/>
                </a:lnTo>
                <a:lnTo>
                  <a:pt x="133088" y="29520"/>
                </a:lnTo>
                <a:lnTo>
                  <a:pt x="174794" y="13679"/>
                </a:lnTo>
                <a:lnTo>
                  <a:pt x="219116" y="3761"/>
                </a:lnTo>
                <a:lnTo>
                  <a:pt x="265017" y="0"/>
                </a:lnTo>
                <a:lnTo>
                  <a:pt x="311461" y="2625"/>
                </a:lnTo>
                <a:lnTo>
                  <a:pt x="357411" y="11871"/>
                </a:lnTo>
                <a:lnTo>
                  <a:pt x="401829" y="27968"/>
                </a:lnTo>
                <a:lnTo>
                  <a:pt x="446540" y="53303"/>
                </a:lnTo>
                <a:lnTo>
                  <a:pt x="482958" y="84324"/>
                </a:lnTo>
                <a:lnTo>
                  <a:pt x="510673" y="119845"/>
                </a:lnTo>
                <a:lnTo>
                  <a:pt x="529274" y="158682"/>
                </a:lnTo>
                <a:lnTo>
                  <a:pt x="538349" y="199651"/>
                </a:lnTo>
                <a:lnTo>
                  <a:pt x="537489" y="241566"/>
                </a:lnTo>
                <a:lnTo>
                  <a:pt x="526282" y="283243"/>
                </a:lnTo>
                <a:lnTo>
                  <a:pt x="504318" y="323497"/>
                </a:lnTo>
                <a:lnTo>
                  <a:pt x="473099" y="359047"/>
                </a:lnTo>
                <a:lnTo>
                  <a:pt x="434482" y="388361"/>
                </a:lnTo>
                <a:lnTo>
                  <a:pt x="389875" y="410873"/>
                </a:lnTo>
                <a:lnTo>
                  <a:pt x="340686" y="426019"/>
                </a:lnTo>
                <a:lnTo>
                  <a:pt x="288321" y="433234"/>
                </a:lnTo>
                <a:lnTo>
                  <a:pt x="234189" y="431955"/>
                </a:lnTo>
                <a:lnTo>
                  <a:pt x="156592" y="487962"/>
                </a:lnTo>
                <a:close/>
              </a:path>
            </a:pathLst>
          </a:custGeom>
          <a:ln w="19050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055870" y="1369440"/>
            <a:ext cx="1851660" cy="2865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7480">
              <a:lnSpc>
                <a:spcPct val="100000"/>
              </a:lnSpc>
            </a:pPr>
            <a:r>
              <a:rPr sz="1800" b="1" dirty="0">
                <a:solidFill>
                  <a:srgbClr val="F79546"/>
                </a:solidFill>
                <a:latin typeface="Calibri"/>
                <a:cs typeface="Calibri"/>
              </a:rPr>
              <a:t>S</a:t>
            </a:r>
            <a:r>
              <a:rPr sz="600" spc="-10" dirty="0">
                <a:solidFill>
                  <a:srgbClr val="F79546"/>
                </a:solidFill>
                <a:latin typeface="Calibri"/>
                <a:cs typeface="Calibri"/>
              </a:rPr>
              <a:t>o</a:t>
            </a:r>
            <a:r>
              <a:rPr sz="600" spc="-5" dirty="0">
                <a:solidFill>
                  <a:srgbClr val="F79546"/>
                </a:solidFill>
                <a:latin typeface="Calibri"/>
                <a:cs typeface="Calibri"/>
              </a:rPr>
              <a:t>u</a:t>
            </a:r>
            <a:r>
              <a:rPr sz="600" spc="-10" dirty="0">
                <a:solidFill>
                  <a:srgbClr val="F79546"/>
                </a:solidFill>
                <a:latin typeface="Calibri"/>
                <a:cs typeface="Calibri"/>
              </a:rPr>
              <a:t>r</a:t>
            </a:r>
            <a:r>
              <a:rPr sz="600" spc="-5" dirty="0">
                <a:solidFill>
                  <a:srgbClr val="F79546"/>
                </a:solidFill>
                <a:latin typeface="Calibri"/>
                <a:cs typeface="Calibri"/>
              </a:rPr>
              <a:t>c</a:t>
            </a:r>
            <a:r>
              <a:rPr sz="600" dirty="0">
                <a:solidFill>
                  <a:srgbClr val="F79546"/>
                </a:solidFill>
                <a:latin typeface="Calibri"/>
                <a:cs typeface="Calibri"/>
              </a:rPr>
              <a:t>e</a:t>
            </a:r>
            <a:endParaRPr sz="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sz="1800" dirty="0">
                <a:latin typeface="Calibri"/>
                <a:cs typeface="Calibri"/>
              </a:rPr>
              <a:t>&gt;&gt;&gt; sumA =</a:t>
            </a:r>
            <a:r>
              <a:rPr sz="1800" spc="-9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0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&gt;&gt;&gt; j =</a:t>
            </a:r>
            <a:r>
              <a:rPr sz="1800" spc="-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&gt;&gt;&gt; </a:t>
            </a:r>
            <a:r>
              <a:rPr sz="1800" spc="-5" dirty="0">
                <a:solidFill>
                  <a:srgbClr val="F79546"/>
                </a:solidFill>
                <a:latin typeface="Calibri"/>
                <a:cs typeface="Calibri"/>
              </a:rPr>
              <a:t>while </a:t>
            </a:r>
            <a:r>
              <a:rPr sz="1800" dirty="0">
                <a:latin typeface="Calibri"/>
                <a:cs typeface="Calibri"/>
              </a:rPr>
              <a:t>j &lt;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10:</a:t>
            </a:r>
            <a:endParaRPr sz="1800">
              <a:latin typeface="Calibri"/>
              <a:cs typeface="Calibri"/>
            </a:endParaRPr>
          </a:p>
          <a:p>
            <a:pPr marL="927100" marR="508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sumA +=</a:t>
            </a:r>
            <a:r>
              <a:rPr sz="1800" spc="-1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j  j +=</a:t>
            </a:r>
            <a:r>
              <a:rPr sz="1800" spc="-10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  <a:p>
            <a:pPr marL="12700" marR="909955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&gt;&gt;&gt;</a:t>
            </a:r>
            <a:r>
              <a:rPr sz="1800" spc="-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sumA  </a:t>
            </a:r>
            <a:r>
              <a:rPr sz="1800" dirty="0">
                <a:solidFill>
                  <a:srgbClr val="006FC0"/>
                </a:solidFill>
                <a:latin typeface="Calibri"/>
                <a:cs typeface="Calibri"/>
              </a:rPr>
              <a:t>45</a:t>
            </a:r>
            <a:endParaRPr sz="1800">
              <a:latin typeface="Calibri"/>
              <a:cs typeface="Calibri"/>
            </a:endParaRPr>
          </a:p>
          <a:p>
            <a:pPr marL="12700" marR="1381125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&gt;&gt;&gt;</a:t>
            </a:r>
            <a:r>
              <a:rPr sz="1800" spc="-9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j  </a:t>
            </a:r>
            <a:r>
              <a:rPr sz="1800" dirty="0">
                <a:solidFill>
                  <a:srgbClr val="006FC0"/>
                </a:solidFill>
                <a:latin typeface="Calibri"/>
                <a:cs typeface="Calibri"/>
              </a:rPr>
              <a:t>10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842642" y="1513458"/>
            <a:ext cx="1649095" cy="754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8290" marR="5080" indent="-276225">
              <a:lnSpc>
                <a:spcPct val="150000"/>
              </a:lnSpc>
            </a:pPr>
            <a:r>
              <a:rPr sz="1600" b="1" spc="-10" dirty="0">
                <a:solidFill>
                  <a:srgbClr val="548ED4"/>
                </a:solidFill>
                <a:latin typeface="Calibri"/>
                <a:cs typeface="Calibri"/>
              </a:rPr>
              <a:t>while expression:  </a:t>
            </a:r>
            <a:r>
              <a:rPr sz="1600" b="1" spc="-5" dirty="0">
                <a:solidFill>
                  <a:srgbClr val="548ED4"/>
                </a:solidFill>
                <a:latin typeface="Calibri"/>
                <a:cs typeface="Calibri"/>
              </a:rPr>
              <a:t>s</a:t>
            </a:r>
            <a:r>
              <a:rPr sz="1600" b="1" spc="-15" dirty="0">
                <a:solidFill>
                  <a:srgbClr val="548ED4"/>
                </a:solidFill>
                <a:latin typeface="Calibri"/>
                <a:cs typeface="Calibri"/>
              </a:rPr>
              <a:t>u</a:t>
            </a:r>
            <a:r>
              <a:rPr sz="1600" b="1" spc="-5" dirty="0">
                <a:solidFill>
                  <a:srgbClr val="548ED4"/>
                </a:solidFill>
                <a:latin typeface="Calibri"/>
                <a:cs typeface="Calibri"/>
              </a:rPr>
              <a:t>ite_to_re</a:t>
            </a:r>
            <a:r>
              <a:rPr sz="1600" b="1" spc="-20" dirty="0">
                <a:solidFill>
                  <a:srgbClr val="548ED4"/>
                </a:solidFill>
                <a:latin typeface="Calibri"/>
                <a:cs typeface="Calibri"/>
              </a:rPr>
              <a:t>p</a:t>
            </a:r>
            <a:r>
              <a:rPr sz="1600" b="1" spc="-10" dirty="0">
                <a:solidFill>
                  <a:srgbClr val="548ED4"/>
                </a:solidFill>
                <a:latin typeface="Calibri"/>
                <a:cs typeface="Calibri"/>
              </a:rPr>
              <a:t>e</a:t>
            </a:r>
            <a:r>
              <a:rPr sz="1600" b="1" spc="-5" dirty="0">
                <a:solidFill>
                  <a:srgbClr val="548ED4"/>
                </a:solidFill>
                <a:latin typeface="Calibri"/>
                <a:cs typeface="Calibri"/>
              </a:rPr>
              <a:t>at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802257" y="1203629"/>
            <a:ext cx="2265680" cy="323215"/>
          </a:xfrm>
          <a:prstGeom prst="rect">
            <a:avLst/>
          </a:prstGeom>
          <a:solidFill>
            <a:srgbClr val="548ED4"/>
          </a:solidFill>
        </p:spPr>
        <p:txBody>
          <a:bodyPr vert="horz" wrap="square" lIns="0" tIns="3810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300"/>
              </a:spcBef>
            </a:pPr>
            <a:r>
              <a:rPr sz="1500" b="1" dirty="0">
                <a:solidFill>
                  <a:srgbClr val="FFFFFF"/>
                </a:solidFill>
                <a:latin typeface="Microsoft YaHei"/>
                <a:cs typeface="Microsoft YaHei"/>
              </a:rPr>
              <a:t>语法</a:t>
            </a:r>
            <a:endParaRPr sz="1500">
              <a:latin typeface="Microsoft YaHei"/>
              <a:cs typeface="Microsoft YaHe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842642" y="2742819"/>
            <a:ext cx="2147570" cy="1186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27329" algn="l"/>
              </a:tabLst>
            </a:pPr>
            <a:r>
              <a:rPr sz="1400" dirty="0">
                <a:solidFill>
                  <a:srgbClr val="7E7E7E"/>
                </a:solidFill>
                <a:latin typeface="Arial"/>
                <a:cs typeface="Arial"/>
              </a:rPr>
              <a:t>•	</a:t>
            </a:r>
            <a:r>
              <a:rPr sz="1400" dirty="0">
                <a:solidFill>
                  <a:srgbClr val="7E7E7E"/>
                </a:solidFill>
                <a:latin typeface="Microsoft YaHei"/>
                <a:cs typeface="Microsoft YaHei"/>
              </a:rPr>
              <a:t>条件表达式</a:t>
            </a:r>
            <a:endParaRPr sz="1400">
              <a:latin typeface="Microsoft YaHei"/>
              <a:cs typeface="Microsoft YaHei"/>
            </a:endParaRPr>
          </a:p>
          <a:p>
            <a:pPr marL="227329" marR="5080" indent="-214629" algn="just">
              <a:lnSpc>
                <a:spcPts val="2520"/>
              </a:lnSpc>
              <a:spcBef>
                <a:spcPts val="220"/>
              </a:spcBef>
              <a:buFont typeface="Arial"/>
              <a:buChar char="•"/>
              <a:tabLst>
                <a:tab pos="227965" algn="l"/>
              </a:tabLst>
            </a:pPr>
            <a:r>
              <a:rPr sz="1400" dirty="0">
                <a:solidFill>
                  <a:srgbClr val="7E7E7E"/>
                </a:solidFill>
                <a:latin typeface="Microsoft YaHei"/>
                <a:cs typeface="Microsoft YaHei"/>
              </a:rPr>
              <a:t>当</a:t>
            </a:r>
            <a:r>
              <a:rPr sz="1400" spc="-285" dirty="0">
                <a:solidFill>
                  <a:srgbClr val="7E7E7E"/>
                </a:solidFill>
                <a:latin typeface="Microsoft YaHei"/>
                <a:cs typeface="Microsoft YaHei"/>
              </a:rPr>
              <a:t> </a:t>
            </a:r>
            <a:r>
              <a:rPr sz="1400" dirty="0">
                <a:solidFill>
                  <a:srgbClr val="7E7E7E"/>
                </a:solidFill>
                <a:latin typeface="Microsoft YaHei"/>
                <a:cs typeface="Microsoft YaHei"/>
              </a:rPr>
              <a:t>expression</a:t>
            </a:r>
            <a:r>
              <a:rPr sz="1400" spc="-290" dirty="0">
                <a:solidFill>
                  <a:srgbClr val="7E7E7E"/>
                </a:solidFill>
                <a:latin typeface="Microsoft YaHei"/>
                <a:cs typeface="Microsoft YaHei"/>
              </a:rPr>
              <a:t> </a:t>
            </a:r>
            <a:r>
              <a:rPr sz="1400" spc="80" dirty="0">
                <a:solidFill>
                  <a:srgbClr val="7E7E7E"/>
                </a:solidFill>
                <a:latin typeface="Microsoft YaHei"/>
                <a:cs typeface="Microsoft YaHei"/>
              </a:rPr>
              <a:t>值为</a:t>
            </a:r>
            <a:r>
              <a:rPr sz="1400" spc="-280" dirty="0">
                <a:solidFill>
                  <a:srgbClr val="7E7E7E"/>
                </a:solidFill>
                <a:latin typeface="Microsoft YaHei"/>
                <a:cs typeface="Microsoft YaHei"/>
              </a:rPr>
              <a:t> </a:t>
            </a:r>
            <a:r>
              <a:rPr sz="1400" spc="-5" dirty="0">
                <a:solidFill>
                  <a:srgbClr val="7E7E7E"/>
                </a:solidFill>
                <a:latin typeface="Microsoft YaHei"/>
                <a:cs typeface="Microsoft YaHei"/>
              </a:rPr>
              <a:t>True  </a:t>
            </a:r>
            <a:r>
              <a:rPr sz="1400" dirty="0">
                <a:solidFill>
                  <a:srgbClr val="7E7E7E"/>
                </a:solidFill>
                <a:latin typeface="Microsoft YaHei"/>
                <a:cs typeface="Microsoft YaHei"/>
              </a:rPr>
              <a:t>时</a:t>
            </a:r>
            <a:r>
              <a:rPr sz="1400" spc="-220" dirty="0">
                <a:solidFill>
                  <a:srgbClr val="7E7E7E"/>
                </a:solidFill>
                <a:latin typeface="Microsoft YaHei"/>
                <a:cs typeface="Microsoft YaHei"/>
              </a:rPr>
              <a:t> </a:t>
            </a:r>
            <a:r>
              <a:rPr sz="1400" dirty="0">
                <a:solidFill>
                  <a:srgbClr val="7E7E7E"/>
                </a:solidFill>
                <a:latin typeface="Microsoft YaHei"/>
                <a:cs typeface="Microsoft YaHei"/>
              </a:rPr>
              <a:t>执</a:t>
            </a:r>
            <a:r>
              <a:rPr sz="1400" spc="-235" dirty="0">
                <a:solidFill>
                  <a:srgbClr val="7E7E7E"/>
                </a:solidFill>
                <a:latin typeface="Microsoft YaHei"/>
                <a:cs typeface="Microsoft YaHei"/>
              </a:rPr>
              <a:t> </a:t>
            </a:r>
            <a:r>
              <a:rPr sz="1400" dirty="0">
                <a:solidFill>
                  <a:srgbClr val="7E7E7E"/>
                </a:solidFill>
                <a:latin typeface="Microsoft YaHei"/>
                <a:cs typeface="Microsoft YaHei"/>
              </a:rPr>
              <a:t>行</a:t>
            </a:r>
            <a:r>
              <a:rPr sz="1400" spc="-225" dirty="0">
                <a:solidFill>
                  <a:srgbClr val="7E7E7E"/>
                </a:solidFill>
                <a:latin typeface="Microsoft YaHei"/>
                <a:cs typeface="Microsoft YaHei"/>
              </a:rPr>
              <a:t> </a:t>
            </a:r>
            <a:r>
              <a:rPr sz="1400" spc="-5" dirty="0">
                <a:solidFill>
                  <a:srgbClr val="7E7E7E"/>
                </a:solidFill>
                <a:latin typeface="Microsoft YaHei"/>
                <a:cs typeface="Microsoft YaHei"/>
              </a:rPr>
              <a:t>suite_to_repeat  </a:t>
            </a:r>
            <a:r>
              <a:rPr sz="1400" dirty="0">
                <a:solidFill>
                  <a:srgbClr val="7E7E7E"/>
                </a:solidFill>
                <a:latin typeface="Microsoft YaHei"/>
                <a:cs typeface="Microsoft YaHei"/>
              </a:rPr>
              <a:t>代码块</a:t>
            </a:r>
            <a:endParaRPr sz="1400">
              <a:latin typeface="Microsoft YaHei"/>
              <a:cs typeface="Microsoft YaHe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802257" y="2318816"/>
            <a:ext cx="2265680" cy="323215"/>
          </a:xfrm>
          <a:prstGeom prst="rect">
            <a:avLst/>
          </a:prstGeom>
          <a:solidFill>
            <a:srgbClr val="548ED4"/>
          </a:solidFill>
        </p:spPr>
        <p:txBody>
          <a:bodyPr vert="horz" wrap="square" lIns="0" tIns="38735" rIns="0" bIns="0" rtlCol="0">
            <a:spAutoFit/>
          </a:bodyPr>
          <a:lstStyle/>
          <a:p>
            <a:pPr marL="614680">
              <a:lnSpc>
                <a:spcPct val="100000"/>
              </a:lnSpc>
              <a:spcBef>
                <a:spcPts val="305"/>
              </a:spcBef>
            </a:pPr>
            <a:r>
              <a:rPr sz="1500" b="1" dirty="0">
                <a:solidFill>
                  <a:srgbClr val="FFFFFF"/>
                </a:solidFill>
                <a:latin typeface="Microsoft YaHei"/>
                <a:cs typeface="Microsoft YaHei"/>
              </a:rPr>
              <a:t>expression</a:t>
            </a:r>
            <a:endParaRPr sz="1500">
              <a:latin typeface="Microsoft YaHei"/>
              <a:cs typeface="Microsoft YaHe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30070">
              <a:lnSpc>
                <a:spcPct val="100000"/>
              </a:lnSpc>
            </a:pPr>
            <a:r>
              <a:rPr spc="-5" dirty="0"/>
              <a:t>for</a:t>
            </a:r>
            <a:r>
              <a:rPr spc="-75" dirty="0"/>
              <a:t> </a:t>
            </a:r>
            <a:r>
              <a:rPr spc="-5" dirty="0"/>
              <a:t>循环（一）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545716" y="1554226"/>
            <a:ext cx="2543175" cy="708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2880" marR="5080" indent="-170815">
              <a:lnSpc>
                <a:spcPct val="150000"/>
              </a:lnSpc>
            </a:pPr>
            <a:r>
              <a:rPr sz="1500" b="1" dirty="0">
                <a:solidFill>
                  <a:srgbClr val="548ED4"/>
                </a:solidFill>
                <a:latin typeface="Calibri"/>
                <a:cs typeface="Calibri"/>
              </a:rPr>
              <a:t>for </a:t>
            </a:r>
            <a:r>
              <a:rPr sz="1500" b="1" spc="-5" dirty="0">
                <a:solidFill>
                  <a:srgbClr val="548ED4"/>
                </a:solidFill>
                <a:latin typeface="Calibri"/>
                <a:cs typeface="Calibri"/>
              </a:rPr>
              <a:t>iter_var </a:t>
            </a:r>
            <a:r>
              <a:rPr sz="1500" b="1" dirty="0">
                <a:solidFill>
                  <a:srgbClr val="548ED4"/>
                </a:solidFill>
                <a:latin typeface="Calibri"/>
                <a:cs typeface="Calibri"/>
              </a:rPr>
              <a:t>in </a:t>
            </a:r>
            <a:r>
              <a:rPr sz="1500" b="1" spc="-5" dirty="0">
                <a:solidFill>
                  <a:srgbClr val="548ED4"/>
                </a:solidFill>
                <a:latin typeface="Calibri"/>
                <a:cs typeface="Calibri"/>
              </a:rPr>
              <a:t>iterable_object:  suite_to_repeat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21841" y="1240713"/>
            <a:ext cx="2564130" cy="323215"/>
          </a:xfrm>
          <a:prstGeom prst="rect">
            <a:avLst/>
          </a:prstGeom>
          <a:solidFill>
            <a:srgbClr val="548ED4"/>
          </a:solidFill>
        </p:spPr>
        <p:txBody>
          <a:bodyPr vert="horz" wrap="square" lIns="0" tIns="381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00"/>
              </a:spcBef>
            </a:pPr>
            <a:r>
              <a:rPr sz="1500" b="1" dirty="0">
                <a:solidFill>
                  <a:srgbClr val="FFFFFF"/>
                </a:solidFill>
                <a:latin typeface="Microsoft YaHei"/>
                <a:cs typeface="Microsoft YaHei"/>
              </a:rPr>
              <a:t>语</a:t>
            </a:r>
            <a:r>
              <a:rPr sz="1500" b="1" spc="-100" dirty="0">
                <a:solidFill>
                  <a:srgbClr val="FFFFFF"/>
                </a:solidFill>
                <a:latin typeface="Microsoft YaHei"/>
                <a:cs typeface="Microsoft YaHei"/>
              </a:rPr>
              <a:t> </a:t>
            </a:r>
            <a:r>
              <a:rPr sz="1500" b="1" dirty="0">
                <a:solidFill>
                  <a:srgbClr val="FFFFFF"/>
                </a:solidFill>
                <a:latin typeface="Microsoft YaHei"/>
                <a:cs typeface="Microsoft YaHei"/>
              </a:rPr>
              <a:t>法</a:t>
            </a:r>
            <a:endParaRPr sz="1500">
              <a:latin typeface="Microsoft YaHei"/>
              <a:cs typeface="Microsoft YaHe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055234" y="1620139"/>
            <a:ext cx="2131695" cy="835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27329" algn="l"/>
              </a:tabLst>
            </a:pPr>
            <a:r>
              <a:rPr sz="1350" dirty="0">
                <a:solidFill>
                  <a:srgbClr val="7E7E7E"/>
                </a:solidFill>
                <a:latin typeface="Arial"/>
                <a:cs typeface="Arial"/>
              </a:rPr>
              <a:t>•	</a:t>
            </a:r>
            <a:r>
              <a:rPr sz="1350" dirty="0">
                <a:solidFill>
                  <a:srgbClr val="7E7E7E"/>
                </a:solidFill>
                <a:latin typeface="Microsoft YaHei"/>
                <a:cs typeface="Microsoft YaHei"/>
              </a:rPr>
              <a:t>遍历一个数据集内的成员</a:t>
            </a:r>
            <a:endParaRPr sz="1350">
              <a:latin typeface="Microsoft YaHei"/>
              <a:cs typeface="Microsoft YaHei"/>
            </a:endParaRPr>
          </a:p>
          <a:p>
            <a:pPr marL="12700">
              <a:lnSpc>
                <a:spcPct val="100000"/>
              </a:lnSpc>
              <a:spcBef>
                <a:spcPts val="800"/>
              </a:spcBef>
              <a:tabLst>
                <a:tab pos="227329" algn="l"/>
              </a:tabLst>
            </a:pPr>
            <a:r>
              <a:rPr sz="1350" dirty="0">
                <a:solidFill>
                  <a:srgbClr val="7E7E7E"/>
                </a:solidFill>
                <a:latin typeface="Arial"/>
                <a:cs typeface="Arial"/>
              </a:rPr>
              <a:t>•	</a:t>
            </a:r>
            <a:r>
              <a:rPr sz="1350" dirty="0">
                <a:solidFill>
                  <a:srgbClr val="7E7E7E"/>
                </a:solidFill>
                <a:latin typeface="Microsoft YaHei"/>
                <a:cs typeface="Microsoft YaHei"/>
              </a:rPr>
              <a:t>在列表解析中使用</a:t>
            </a:r>
            <a:endParaRPr sz="1350">
              <a:latin typeface="Microsoft YaHei"/>
              <a:cs typeface="Microsoft YaHei"/>
            </a:endParaRPr>
          </a:p>
          <a:p>
            <a:pPr marL="12700">
              <a:lnSpc>
                <a:spcPct val="100000"/>
              </a:lnSpc>
              <a:spcBef>
                <a:spcPts val="815"/>
              </a:spcBef>
              <a:tabLst>
                <a:tab pos="227329" algn="l"/>
              </a:tabLst>
            </a:pPr>
            <a:r>
              <a:rPr sz="1350" dirty="0">
                <a:solidFill>
                  <a:srgbClr val="7E7E7E"/>
                </a:solidFill>
                <a:latin typeface="Arial"/>
                <a:cs typeface="Arial"/>
              </a:rPr>
              <a:t>•	</a:t>
            </a:r>
            <a:r>
              <a:rPr sz="1350" dirty="0">
                <a:solidFill>
                  <a:srgbClr val="7E7E7E"/>
                </a:solidFill>
                <a:latin typeface="Microsoft YaHei"/>
                <a:cs typeface="Microsoft YaHei"/>
              </a:rPr>
              <a:t>生成器表达式中使用</a:t>
            </a:r>
            <a:endParaRPr sz="1350">
              <a:latin typeface="Microsoft YaHei"/>
              <a:cs typeface="Microsoft YaHe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054600" y="1221663"/>
            <a:ext cx="2106295" cy="323215"/>
          </a:xfrm>
          <a:prstGeom prst="rect">
            <a:avLst/>
          </a:prstGeom>
          <a:solidFill>
            <a:srgbClr val="548ED4"/>
          </a:solidFill>
        </p:spPr>
        <p:txBody>
          <a:bodyPr vert="horz" wrap="square" lIns="0" tIns="38100" rIns="0" bIns="0" rtlCol="0">
            <a:spAutoFit/>
          </a:bodyPr>
          <a:lstStyle/>
          <a:p>
            <a:pPr marL="195580">
              <a:lnSpc>
                <a:spcPct val="100000"/>
              </a:lnSpc>
              <a:spcBef>
                <a:spcPts val="300"/>
              </a:spcBef>
            </a:pPr>
            <a:r>
              <a:rPr sz="1500" b="1" dirty="0">
                <a:solidFill>
                  <a:srgbClr val="FFFFFF"/>
                </a:solidFill>
                <a:latin typeface="Microsoft YaHei"/>
                <a:cs typeface="Microsoft YaHei"/>
              </a:rPr>
              <a:t>可以明确循环的次数</a:t>
            </a:r>
            <a:endParaRPr sz="1500">
              <a:latin typeface="Microsoft YaHei"/>
              <a:cs typeface="Microsoft YaHe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055234" y="2941447"/>
            <a:ext cx="1153160" cy="1453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350" dirty="0">
                <a:solidFill>
                  <a:srgbClr val="7E7E7E"/>
                </a:solidFill>
                <a:latin typeface="Microsoft YaHei"/>
                <a:cs typeface="Microsoft YaHei"/>
              </a:rPr>
              <a:t>String</a:t>
            </a:r>
            <a:endParaRPr sz="1350">
              <a:latin typeface="Microsoft YaHei"/>
              <a:cs typeface="Microsoft YaHei"/>
            </a:endParaRPr>
          </a:p>
          <a:p>
            <a:pPr marL="299085" indent="-286385">
              <a:lnSpc>
                <a:spcPct val="100000"/>
              </a:lnSpc>
              <a:spcBef>
                <a:spcPts val="80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350" spc="-5" dirty="0">
                <a:solidFill>
                  <a:srgbClr val="7E7E7E"/>
                </a:solidFill>
                <a:latin typeface="Microsoft YaHei"/>
                <a:cs typeface="Microsoft YaHei"/>
              </a:rPr>
              <a:t>List</a:t>
            </a:r>
            <a:endParaRPr sz="1350">
              <a:latin typeface="Microsoft YaHei"/>
              <a:cs typeface="Microsoft YaHei"/>
            </a:endParaRPr>
          </a:p>
          <a:p>
            <a:pPr marL="299085" indent="-286385">
              <a:lnSpc>
                <a:spcPct val="100000"/>
              </a:lnSpc>
              <a:spcBef>
                <a:spcPts val="81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350" dirty="0">
                <a:solidFill>
                  <a:srgbClr val="7E7E7E"/>
                </a:solidFill>
                <a:latin typeface="Microsoft YaHei"/>
                <a:cs typeface="Microsoft YaHei"/>
              </a:rPr>
              <a:t>Tuple</a:t>
            </a:r>
            <a:endParaRPr sz="1350">
              <a:latin typeface="Microsoft YaHei"/>
              <a:cs typeface="Microsoft YaHei"/>
            </a:endParaRPr>
          </a:p>
          <a:p>
            <a:pPr marL="299085" indent="-286385">
              <a:lnSpc>
                <a:spcPct val="100000"/>
              </a:lnSpc>
              <a:spcBef>
                <a:spcPts val="8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350" dirty="0">
                <a:solidFill>
                  <a:srgbClr val="7E7E7E"/>
                </a:solidFill>
                <a:latin typeface="Microsoft YaHei"/>
                <a:cs typeface="Microsoft YaHei"/>
              </a:rPr>
              <a:t>Diction</a:t>
            </a:r>
            <a:r>
              <a:rPr sz="1350" spc="-5" dirty="0">
                <a:solidFill>
                  <a:srgbClr val="7E7E7E"/>
                </a:solidFill>
                <a:latin typeface="Microsoft YaHei"/>
                <a:cs typeface="Microsoft YaHei"/>
              </a:rPr>
              <a:t>a</a:t>
            </a:r>
            <a:r>
              <a:rPr sz="1350" dirty="0">
                <a:solidFill>
                  <a:srgbClr val="7E7E7E"/>
                </a:solidFill>
                <a:latin typeface="Microsoft YaHei"/>
                <a:cs typeface="Microsoft YaHei"/>
              </a:rPr>
              <a:t>ry</a:t>
            </a:r>
            <a:endParaRPr sz="1350">
              <a:latin typeface="Microsoft YaHei"/>
              <a:cs typeface="Microsoft YaHei"/>
            </a:endParaRPr>
          </a:p>
          <a:p>
            <a:pPr marL="299085" indent="-286385">
              <a:lnSpc>
                <a:spcPct val="100000"/>
              </a:lnSpc>
              <a:spcBef>
                <a:spcPts val="81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350" spc="-5" dirty="0">
                <a:solidFill>
                  <a:srgbClr val="7E7E7E"/>
                </a:solidFill>
                <a:latin typeface="Microsoft YaHei"/>
                <a:cs typeface="Microsoft YaHei"/>
              </a:rPr>
              <a:t>File</a:t>
            </a:r>
            <a:endParaRPr sz="1350">
              <a:latin typeface="Microsoft YaHei"/>
              <a:cs typeface="Microsoft YaHe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054600" y="2571800"/>
            <a:ext cx="2106295" cy="323215"/>
          </a:xfrm>
          <a:prstGeom prst="rect">
            <a:avLst/>
          </a:prstGeom>
          <a:solidFill>
            <a:srgbClr val="548ED4"/>
          </a:solidFill>
        </p:spPr>
        <p:txBody>
          <a:bodyPr vert="horz" wrap="square" lIns="0" tIns="38735" rIns="0" bIns="0" rtlCol="0">
            <a:spAutoFit/>
          </a:bodyPr>
          <a:lstStyle/>
          <a:p>
            <a:pPr marL="345440">
              <a:lnSpc>
                <a:spcPct val="100000"/>
              </a:lnSpc>
              <a:spcBef>
                <a:spcPts val="305"/>
              </a:spcBef>
            </a:pPr>
            <a:r>
              <a:rPr sz="1500" b="1" spc="-5" dirty="0">
                <a:solidFill>
                  <a:srgbClr val="FFFFFF"/>
                </a:solidFill>
                <a:latin typeface="Microsoft YaHei"/>
                <a:cs typeface="Microsoft YaHei"/>
              </a:rPr>
              <a:t>iterable_object</a:t>
            </a:r>
            <a:endParaRPr sz="1500">
              <a:latin typeface="Microsoft YaHei"/>
              <a:cs typeface="Microsoft YaHe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481194" y="1203642"/>
            <a:ext cx="0" cy="3204210"/>
          </a:xfrm>
          <a:custGeom>
            <a:avLst/>
            <a:gdLst/>
            <a:ahLst/>
            <a:cxnLst/>
            <a:rect l="l" t="t" r="r" b="b"/>
            <a:pathLst>
              <a:path h="3204210">
                <a:moveTo>
                  <a:pt x="0" y="0"/>
                </a:moveTo>
                <a:lnTo>
                  <a:pt x="0" y="3203956"/>
                </a:lnTo>
              </a:path>
            </a:pathLst>
          </a:custGeom>
          <a:ln w="34288">
            <a:solidFill>
              <a:srgbClr val="548E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30070">
              <a:lnSpc>
                <a:spcPct val="100000"/>
              </a:lnSpc>
            </a:pPr>
            <a:r>
              <a:rPr spc="-5" dirty="0"/>
              <a:t>for</a:t>
            </a:r>
            <a:r>
              <a:rPr spc="-75" dirty="0"/>
              <a:t> </a:t>
            </a:r>
            <a:r>
              <a:rPr spc="-5" dirty="0"/>
              <a:t>循环（二）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83944" y="1310385"/>
            <a:ext cx="3042920" cy="981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500" spc="-25" dirty="0">
                <a:latin typeface="Microsoft YaHei"/>
                <a:cs typeface="Microsoft YaHei"/>
              </a:rPr>
              <a:t>字符串就是一个</a:t>
            </a:r>
            <a:r>
              <a:rPr sz="1550" i="1" spc="-25" dirty="0">
                <a:solidFill>
                  <a:srgbClr val="548ED4"/>
                </a:solidFill>
                <a:latin typeface="Lucida Sans"/>
                <a:cs typeface="Lucida Sans"/>
              </a:rPr>
              <a:t>iterable_object</a:t>
            </a:r>
            <a:endParaRPr sz="1550">
              <a:latin typeface="Lucida Sans"/>
              <a:cs typeface="Lucida Sans"/>
            </a:endParaRPr>
          </a:p>
          <a:p>
            <a:pPr marL="12700">
              <a:lnSpc>
                <a:spcPct val="100000"/>
              </a:lnSpc>
              <a:spcBef>
                <a:spcPts val="1250"/>
              </a:spcBef>
              <a:tabLst>
                <a:tab pos="354965" algn="l"/>
              </a:tabLst>
            </a:pPr>
            <a:r>
              <a:rPr sz="1500" dirty="0">
                <a:latin typeface="Arial"/>
                <a:cs typeface="Arial"/>
              </a:rPr>
              <a:t>•	</a:t>
            </a:r>
            <a:r>
              <a:rPr sz="1500" spc="-5" dirty="0">
                <a:latin typeface="Microsoft YaHei"/>
                <a:cs typeface="Microsoft YaHei"/>
              </a:rPr>
              <a:t>range()返回的也是</a:t>
            </a:r>
            <a:endParaRPr sz="1500">
              <a:latin typeface="Microsoft YaHei"/>
              <a:cs typeface="Microsoft YaHei"/>
            </a:endParaRPr>
          </a:p>
          <a:p>
            <a:pPr marR="982980" algn="ctr">
              <a:lnSpc>
                <a:spcPct val="100000"/>
              </a:lnSpc>
              <a:spcBef>
                <a:spcPts val="850"/>
              </a:spcBef>
            </a:pPr>
            <a:r>
              <a:rPr sz="1550" i="1" spc="-35" dirty="0">
                <a:solidFill>
                  <a:srgbClr val="548ED4"/>
                </a:solidFill>
                <a:latin typeface="Lucida Sans"/>
                <a:cs typeface="Lucida Sans"/>
              </a:rPr>
              <a:t>iterable_object</a:t>
            </a:r>
            <a:endParaRPr sz="1550">
              <a:latin typeface="Lucida Sans"/>
              <a:cs typeface="Lucida San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076063" y="1247266"/>
            <a:ext cx="2808605" cy="3268979"/>
          </a:xfrm>
          <a:custGeom>
            <a:avLst/>
            <a:gdLst/>
            <a:ahLst/>
            <a:cxnLst/>
            <a:rect l="l" t="t" r="r" b="b"/>
            <a:pathLst>
              <a:path w="2808604" h="3268979">
                <a:moveTo>
                  <a:pt x="0" y="0"/>
                </a:moveTo>
                <a:lnTo>
                  <a:pt x="0" y="3268700"/>
                </a:lnTo>
                <a:lnTo>
                  <a:pt x="2808351" y="3268700"/>
                </a:lnTo>
              </a:path>
            </a:pathLst>
          </a:custGeom>
          <a:ln w="9525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155819" y="3784498"/>
            <a:ext cx="2101215" cy="7550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latin typeface="Calibri"/>
                <a:cs typeface="Calibri"/>
              </a:rPr>
              <a:t>&gt;&gt;&gt; </a:t>
            </a:r>
            <a:r>
              <a:rPr sz="1600" spc="-15" dirty="0">
                <a:solidFill>
                  <a:srgbClr val="F79546"/>
                </a:solidFill>
                <a:latin typeface="Calibri"/>
                <a:cs typeface="Calibri"/>
              </a:rPr>
              <a:t>for </a:t>
            </a:r>
            <a:r>
              <a:rPr sz="1600" spc="-5" dirty="0">
                <a:latin typeface="Calibri"/>
                <a:cs typeface="Calibri"/>
              </a:rPr>
              <a:t>i </a:t>
            </a:r>
            <a:r>
              <a:rPr sz="1600" dirty="0">
                <a:solidFill>
                  <a:srgbClr val="F79546"/>
                </a:solidFill>
                <a:latin typeface="Calibri"/>
                <a:cs typeface="Calibri"/>
              </a:rPr>
              <a:t>in</a:t>
            </a:r>
            <a:r>
              <a:rPr sz="1600" spc="-30" dirty="0">
                <a:solidFill>
                  <a:srgbClr val="F79546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6F2F9F"/>
                </a:solidFill>
                <a:latin typeface="Calibri"/>
                <a:cs typeface="Calibri"/>
              </a:rPr>
              <a:t>range</a:t>
            </a:r>
            <a:r>
              <a:rPr sz="1600" spc="-10" dirty="0">
                <a:latin typeface="Calibri"/>
                <a:cs typeface="Calibri"/>
              </a:rPr>
              <a:t>(3,11,2):</a:t>
            </a:r>
            <a:endParaRPr sz="1600">
              <a:latin typeface="Calibri"/>
              <a:cs typeface="Calibri"/>
            </a:endParaRPr>
          </a:p>
          <a:p>
            <a:pPr marL="927100">
              <a:lnSpc>
                <a:spcPct val="100000"/>
              </a:lnSpc>
            </a:pPr>
            <a:r>
              <a:rPr sz="1600" spc="-10" dirty="0">
                <a:solidFill>
                  <a:srgbClr val="6F2F9F"/>
                </a:solidFill>
                <a:latin typeface="Calibri"/>
                <a:cs typeface="Calibri"/>
              </a:rPr>
              <a:t>print</a:t>
            </a:r>
            <a:r>
              <a:rPr sz="1600" spc="-8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i,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006FC0"/>
                </a:solidFill>
                <a:latin typeface="Calibri"/>
                <a:cs typeface="Calibri"/>
              </a:rPr>
              <a:t>3 5 7</a:t>
            </a:r>
            <a:r>
              <a:rPr sz="1600" spc="-7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06FC0"/>
                </a:solidFill>
                <a:latin typeface="Calibri"/>
                <a:cs typeface="Calibri"/>
              </a:rPr>
              <a:t>9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227724" y="1203980"/>
            <a:ext cx="758825" cy="434340"/>
          </a:xfrm>
          <a:custGeom>
            <a:avLst/>
            <a:gdLst/>
            <a:ahLst/>
            <a:cxnLst/>
            <a:rect l="l" t="t" r="r" b="b"/>
            <a:pathLst>
              <a:path w="758825" h="434339">
                <a:moveTo>
                  <a:pt x="355773" y="0"/>
                </a:moveTo>
                <a:lnTo>
                  <a:pt x="303233" y="3563"/>
                </a:lnTo>
                <a:lnTo>
                  <a:pt x="252265" y="10789"/>
                </a:lnTo>
                <a:lnTo>
                  <a:pt x="203667" y="21564"/>
                </a:lnTo>
                <a:lnTo>
                  <a:pt x="158242" y="35774"/>
                </a:lnTo>
                <a:lnTo>
                  <a:pt x="116788" y="53308"/>
                </a:lnTo>
                <a:lnTo>
                  <a:pt x="80107" y="74053"/>
                </a:lnTo>
                <a:lnTo>
                  <a:pt x="48998" y="97896"/>
                </a:lnTo>
                <a:lnTo>
                  <a:pt x="20802" y="129677"/>
                </a:lnTo>
                <a:lnTo>
                  <a:pt x="0" y="195780"/>
                </a:lnTo>
                <a:lnTo>
                  <a:pt x="6576" y="228618"/>
                </a:lnTo>
                <a:lnTo>
                  <a:pt x="51641" y="290164"/>
                </a:lnTo>
                <a:lnTo>
                  <a:pt x="89313" y="317390"/>
                </a:lnTo>
                <a:lnTo>
                  <a:pt x="136531" y="341262"/>
                </a:lnTo>
                <a:lnTo>
                  <a:pt x="192889" y="361040"/>
                </a:lnTo>
                <a:lnTo>
                  <a:pt x="221210" y="434319"/>
                </a:lnTo>
                <a:lnTo>
                  <a:pt x="330176" y="384408"/>
                </a:lnTo>
                <a:lnTo>
                  <a:pt x="419550" y="384408"/>
                </a:lnTo>
                <a:lnTo>
                  <a:pt x="443438" y="383237"/>
                </a:lnTo>
                <a:lnTo>
                  <a:pt x="497543" y="376375"/>
                </a:lnTo>
                <a:lnTo>
                  <a:pt x="548854" y="365612"/>
                </a:lnTo>
                <a:lnTo>
                  <a:pt x="596540" y="351157"/>
                </a:lnTo>
                <a:lnTo>
                  <a:pt x="639768" y="333223"/>
                </a:lnTo>
                <a:lnTo>
                  <a:pt x="677707" y="312020"/>
                </a:lnTo>
                <a:lnTo>
                  <a:pt x="709525" y="287761"/>
                </a:lnTo>
                <a:lnTo>
                  <a:pt x="737688" y="255975"/>
                </a:lnTo>
                <a:lnTo>
                  <a:pt x="758467" y="189848"/>
                </a:lnTo>
                <a:lnTo>
                  <a:pt x="751895" y="156996"/>
                </a:lnTo>
                <a:lnTo>
                  <a:pt x="706853" y="95436"/>
                </a:lnTo>
                <a:lnTo>
                  <a:pt x="669196" y="68216"/>
                </a:lnTo>
                <a:lnTo>
                  <a:pt x="621987" y="44361"/>
                </a:lnTo>
                <a:lnTo>
                  <a:pt x="565634" y="24617"/>
                </a:lnTo>
                <a:lnTo>
                  <a:pt x="514814" y="12406"/>
                </a:lnTo>
                <a:lnTo>
                  <a:pt x="462364" y="4308"/>
                </a:lnTo>
                <a:lnTo>
                  <a:pt x="409083" y="210"/>
                </a:lnTo>
                <a:lnTo>
                  <a:pt x="355773" y="0"/>
                </a:lnTo>
                <a:close/>
              </a:path>
              <a:path w="758825" h="434339">
                <a:moveTo>
                  <a:pt x="419550" y="384408"/>
                </a:moveTo>
                <a:lnTo>
                  <a:pt x="330176" y="384408"/>
                </a:lnTo>
                <a:lnTo>
                  <a:pt x="387372" y="385985"/>
                </a:lnTo>
                <a:lnTo>
                  <a:pt x="419550" y="3844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27724" y="1203980"/>
            <a:ext cx="758825" cy="434340"/>
          </a:xfrm>
          <a:custGeom>
            <a:avLst/>
            <a:gdLst/>
            <a:ahLst/>
            <a:cxnLst/>
            <a:rect l="l" t="t" r="r" b="b"/>
            <a:pathLst>
              <a:path w="758825" h="434339">
                <a:moveTo>
                  <a:pt x="221210" y="434319"/>
                </a:moveTo>
                <a:lnTo>
                  <a:pt x="192889" y="361040"/>
                </a:lnTo>
                <a:lnTo>
                  <a:pt x="136531" y="341262"/>
                </a:lnTo>
                <a:lnTo>
                  <a:pt x="89313" y="317390"/>
                </a:lnTo>
                <a:lnTo>
                  <a:pt x="51641" y="290164"/>
                </a:lnTo>
                <a:lnTo>
                  <a:pt x="23926" y="260327"/>
                </a:lnTo>
                <a:lnTo>
                  <a:pt x="6576" y="228618"/>
                </a:lnTo>
                <a:lnTo>
                  <a:pt x="0" y="195780"/>
                </a:lnTo>
                <a:lnTo>
                  <a:pt x="4605" y="162552"/>
                </a:lnTo>
                <a:lnTo>
                  <a:pt x="48998" y="97896"/>
                </a:lnTo>
                <a:lnTo>
                  <a:pt x="80107" y="74053"/>
                </a:lnTo>
                <a:lnTo>
                  <a:pt x="116788" y="53308"/>
                </a:lnTo>
                <a:lnTo>
                  <a:pt x="158242" y="35774"/>
                </a:lnTo>
                <a:lnTo>
                  <a:pt x="203667" y="21564"/>
                </a:lnTo>
                <a:lnTo>
                  <a:pt x="252265" y="10789"/>
                </a:lnTo>
                <a:lnTo>
                  <a:pt x="303233" y="3563"/>
                </a:lnTo>
                <a:lnTo>
                  <a:pt x="355773" y="0"/>
                </a:lnTo>
                <a:lnTo>
                  <a:pt x="409083" y="210"/>
                </a:lnTo>
                <a:lnTo>
                  <a:pt x="462364" y="4308"/>
                </a:lnTo>
                <a:lnTo>
                  <a:pt x="514814" y="12406"/>
                </a:lnTo>
                <a:lnTo>
                  <a:pt x="565634" y="24617"/>
                </a:lnTo>
                <a:lnTo>
                  <a:pt x="621987" y="44361"/>
                </a:lnTo>
                <a:lnTo>
                  <a:pt x="669196" y="68216"/>
                </a:lnTo>
                <a:lnTo>
                  <a:pt x="706853" y="95436"/>
                </a:lnTo>
                <a:lnTo>
                  <a:pt x="734555" y="125277"/>
                </a:lnTo>
                <a:lnTo>
                  <a:pt x="758467" y="189848"/>
                </a:lnTo>
                <a:lnTo>
                  <a:pt x="753867" y="223089"/>
                </a:lnTo>
                <a:lnTo>
                  <a:pt x="709525" y="287761"/>
                </a:lnTo>
                <a:lnTo>
                  <a:pt x="677707" y="312020"/>
                </a:lnTo>
                <a:lnTo>
                  <a:pt x="639768" y="333223"/>
                </a:lnTo>
                <a:lnTo>
                  <a:pt x="596540" y="351157"/>
                </a:lnTo>
                <a:lnTo>
                  <a:pt x="548854" y="365612"/>
                </a:lnTo>
                <a:lnTo>
                  <a:pt x="497543" y="376375"/>
                </a:lnTo>
                <a:lnTo>
                  <a:pt x="443438" y="383237"/>
                </a:lnTo>
                <a:lnTo>
                  <a:pt x="387372" y="385985"/>
                </a:lnTo>
                <a:lnTo>
                  <a:pt x="330176" y="384408"/>
                </a:lnTo>
                <a:lnTo>
                  <a:pt x="221210" y="434319"/>
                </a:lnTo>
                <a:close/>
              </a:path>
            </a:pathLst>
          </a:custGeom>
          <a:ln w="19050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155819" y="1244853"/>
            <a:ext cx="1467485" cy="2562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9245">
              <a:lnSpc>
                <a:spcPct val="100000"/>
              </a:lnSpc>
            </a:pPr>
            <a:r>
              <a:rPr sz="1800" b="1" dirty="0">
                <a:solidFill>
                  <a:srgbClr val="F79546"/>
                </a:solidFill>
                <a:latin typeface="Calibri"/>
                <a:cs typeface="Calibri"/>
              </a:rPr>
              <a:t>S</a:t>
            </a:r>
            <a:r>
              <a:rPr sz="600" spc="-5" dirty="0">
                <a:solidFill>
                  <a:srgbClr val="F79546"/>
                </a:solidFill>
                <a:latin typeface="Calibri"/>
                <a:cs typeface="Calibri"/>
              </a:rPr>
              <a:t>ou</a:t>
            </a:r>
            <a:r>
              <a:rPr sz="600" spc="-10" dirty="0">
                <a:solidFill>
                  <a:srgbClr val="F79546"/>
                </a:solidFill>
                <a:latin typeface="Calibri"/>
                <a:cs typeface="Calibri"/>
              </a:rPr>
              <a:t>r</a:t>
            </a:r>
            <a:r>
              <a:rPr sz="600" spc="-5" dirty="0">
                <a:solidFill>
                  <a:srgbClr val="F79546"/>
                </a:solidFill>
                <a:latin typeface="Calibri"/>
                <a:cs typeface="Calibri"/>
              </a:rPr>
              <a:t>c</a:t>
            </a:r>
            <a:r>
              <a:rPr sz="600" dirty="0">
                <a:solidFill>
                  <a:srgbClr val="F79546"/>
                </a:solidFill>
                <a:latin typeface="Calibri"/>
                <a:cs typeface="Calibri"/>
              </a:rPr>
              <a:t>e</a:t>
            </a:r>
            <a:endParaRPr sz="6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550"/>
              </a:spcBef>
            </a:pPr>
            <a:r>
              <a:rPr sz="1600" spc="-10" dirty="0">
                <a:latin typeface="Calibri"/>
                <a:cs typeface="Calibri"/>
              </a:rPr>
              <a:t>&gt;&gt;&gt; </a:t>
            </a:r>
            <a:r>
              <a:rPr sz="1600" spc="-5" dirty="0">
                <a:latin typeface="Calibri"/>
                <a:cs typeface="Calibri"/>
              </a:rPr>
              <a:t>s =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9BBA58"/>
                </a:solidFill>
                <a:latin typeface="Calibri"/>
                <a:cs typeface="Calibri"/>
              </a:rPr>
              <a:t>'python'</a:t>
            </a:r>
            <a:endParaRPr sz="16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</a:pPr>
            <a:r>
              <a:rPr sz="1600" spc="-10" dirty="0">
                <a:latin typeface="Calibri"/>
                <a:cs typeface="Calibri"/>
              </a:rPr>
              <a:t>&gt;&gt;&gt; </a:t>
            </a:r>
            <a:r>
              <a:rPr sz="1600" spc="-15" dirty="0">
                <a:solidFill>
                  <a:srgbClr val="F79546"/>
                </a:solidFill>
                <a:latin typeface="Calibri"/>
                <a:cs typeface="Calibri"/>
              </a:rPr>
              <a:t>for </a:t>
            </a:r>
            <a:r>
              <a:rPr sz="1600" spc="-5" dirty="0">
                <a:latin typeface="Calibri"/>
                <a:cs typeface="Calibri"/>
              </a:rPr>
              <a:t>c </a:t>
            </a:r>
            <a:r>
              <a:rPr sz="1600" dirty="0">
                <a:solidFill>
                  <a:srgbClr val="F79546"/>
                </a:solidFill>
                <a:latin typeface="Calibri"/>
                <a:cs typeface="Calibri"/>
              </a:rPr>
              <a:t>in</a:t>
            </a:r>
            <a:r>
              <a:rPr sz="1600" spc="-25" dirty="0">
                <a:solidFill>
                  <a:srgbClr val="F79546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s:</a:t>
            </a:r>
            <a:endParaRPr sz="1600">
              <a:latin typeface="Calibri"/>
              <a:cs typeface="Calibri"/>
            </a:endParaRPr>
          </a:p>
          <a:p>
            <a:pPr marL="927100">
              <a:lnSpc>
                <a:spcPct val="100000"/>
              </a:lnSpc>
            </a:pPr>
            <a:r>
              <a:rPr sz="1600" spc="-10" dirty="0">
                <a:solidFill>
                  <a:srgbClr val="6F2F9F"/>
                </a:solidFill>
                <a:latin typeface="Calibri"/>
                <a:cs typeface="Calibri"/>
              </a:rPr>
              <a:t>print</a:t>
            </a:r>
            <a:r>
              <a:rPr sz="1600" spc="-9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c</a:t>
            </a:r>
            <a:endParaRPr sz="1600">
              <a:latin typeface="Calibri"/>
              <a:cs typeface="Calibri"/>
            </a:endParaRPr>
          </a:p>
          <a:p>
            <a:pPr marL="12700" marR="1339850" algn="just">
              <a:lnSpc>
                <a:spcPct val="100000"/>
              </a:lnSpc>
            </a:pPr>
            <a:r>
              <a:rPr sz="1600" spc="-5" dirty="0">
                <a:solidFill>
                  <a:srgbClr val="006FC0"/>
                </a:solidFill>
                <a:latin typeface="Calibri"/>
                <a:cs typeface="Calibri"/>
              </a:rPr>
              <a:t>p  y  t  h  o  n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014336" y="2760217"/>
            <a:ext cx="0" cy="868680"/>
          </a:xfrm>
          <a:custGeom>
            <a:avLst/>
            <a:gdLst/>
            <a:ahLst/>
            <a:cxnLst/>
            <a:rect l="l" t="t" r="r" b="b"/>
            <a:pathLst>
              <a:path h="868679">
                <a:moveTo>
                  <a:pt x="0" y="0"/>
                </a:moveTo>
                <a:lnTo>
                  <a:pt x="0" y="868172"/>
                </a:lnTo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674357" y="2923032"/>
            <a:ext cx="340360" cy="1261745"/>
          </a:xfrm>
          <a:custGeom>
            <a:avLst/>
            <a:gdLst/>
            <a:ahLst/>
            <a:cxnLst/>
            <a:rect l="l" t="t" r="r" b="b"/>
            <a:pathLst>
              <a:path w="340359" h="1261745">
                <a:moveTo>
                  <a:pt x="339978" y="0"/>
                </a:moveTo>
                <a:lnTo>
                  <a:pt x="189865" y="0"/>
                </a:lnTo>
                <a:lnTo>
                  <a:pt x="0" y="1261338"/>
                </a:lnTo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164323" y="2760230"/>
            <a:ext cx="1800225" cy="868680"/>
          </a:xfrm>
          <a:prstGeom prst="rect">
            <a:avLst/>
          </a:prstGeom>
          <a:solidFill>
            <a:srgbClr val="4F81BC"/>
          </a:solidFill>
          <a:ln w="25400">
            <a:solidFill>
              <a:srgbClr val="385D89"/>
            </a:solidFill>
          </a:ln>
        </p:spPr>
        <p:txBody>
          <a:bodyPr vert="horz" wrap="square" lIns="0" tIns="50165" rIns="0" bIns="0" rtlCol="0">
            <a:spAutoFit/>
          </a:bodyPr>
          <a:lstStyle/>
          <a:p>
            <a:pPr marL="59690" marR="48895" indent="24130" algn="just">
              <a:lnSpc>
                <a:spcPct val="100099"/>
              </a:lnSpc>
              <a:spcBef>
                <a:spcPts val="395"/>
              </a:spcBef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Python 3.x</a:t>
            </a:r>
            <a:r>
              <a:rPr sz="1200" dirty="0">
                <a:solidFill>
                  <a:srgbClr val="FFFFFF"/>
                </a:solidFill>
                <a:latin typeface="SimSun"/>
                <a:cs typeface="SimSun"/>
              </a:rPr>
              <a:t>中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print</a:t>
            </a:r>
            <a:r>
              <a:rPr sz="1200" dirty="0">
                <a:solidFill>
                  <a:srgbClr val="FFFFFF"/>
                </a:solidFill>
                <a:latin typeface="SimSun"/>
                <a:cs typeface="SimSun"/>
              </a:rPr>
              <a:t>函数用  法与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Python 2.x</a:t>
            </a:r>
            <a:r>
              <a:rPr sz="1200" dirty="0">
                <a:solidFill>
                  <a:srgbClr val="FFFFFF"/>
                </a:solidFill>
                <a:latin typeface="SimSun"/>
                <a:cs typeface="SimSun"/>
              </a:rPr>
              <a:t>中的语句  用法也有所改变，例如  </a:t>
            </a:r>
            <a:r>
              <a:rPr sz="1200" spc="-5" dirty="0">
                <a:solidFill>
                  <a:srgbClr val="FFFFFF"/>
                </a:solidFill>
                <a:latin typeface="SimSun"/>
                <a:cs typeface="SimSun"/>
              </a:rPr>
              <a:t>此处变成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print(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i, 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end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= '</a:t>
            </a:r>
            <a:r>
              <a:rPr sz="12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')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48840">
              <a:lnSpc>
                <a:spcPct val="100000"/>
              </a:lnSpc>
            </a:pPr>
            <a:r>
              <a:rPr spc="-5" dirty="0"/>
              <a:t>猜数字游戏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0207" y="940104"/>
            <a:ext cx="3432175" cy="156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70200"/>
              </a:lnSpc>
              <a:tabLst>
                <a:tab pos="354965" algn="l"/>
              </a:tabLst>
            </a:pPr>
            <a:r>
              <a:rPr sz="1500" spc="-5" dirty="0">
                <a:latin typeface="Arial"/>
                <a:cs typeface="Arial"/>
              </a:rPr>
              <a:t>•	</a:t>
            </a:r>
            <a:r>
              <a:rPr sz="1500" spc="-5" dirty="0">
                <a:latin typeface="Microsoft YaHei"/>
                <a:cs typeface="Microsoft YaHei"/>
              </a:rPr>
              <a:t>程序随机产生一个0~3</a:t>
            </a:r>
            <a:r>
              <a:rPr sz="1500" spc="-10" dirty="0">
                <a:latin typeface="Microsoft YaHei"/>
                <a:cs typeface="Microsoft YaHei"/>
              </a:rPr>
              <a:t>0</a:t>
            </a:r>
            <a:r>
              <a:rPr sz="1500" spc="-5" dirty="0">
                <a:latin typeface="Microsoft YaHei"/>
                <a:cs typeface="Microsoft YaHei"/>
              </a:rPr>
              <a:t>0</a:t>
            </a:r>
            <a:r>
              <a:rPr sz="1500" dirty="0">
                <a:latin typeface="Microsoft YaHei"/>
                <a:cs typeface="Microsoft YaHei"/>
              </a:rPr>
              <a:t>间的整数，  玩家竞猜，允许猜多次，系统给出</a:t>
            </a:r>
            <a:endParaRPr sz="1500">
              <a:latin typeface="Microsoft YaHei"/>
              <a:cs typeface="Microsoft YaHei"/>
            </a:endParaRPr>
          </a:p>
          <a:p>
            <a:pPr marL="182880">
              <a:lnSpc>
                <a:spcPct val="100000"/>
              </a:lnSpc>
              <a:spcBef>
                <a:spcPts val="1260"/>
              </a:spcBef>
            </a:pPr>
            <a:r>
              <a:rPr sz="1500" dirty="0">
                <a:latin typeface="Microsoft YaHei"/>
                <a:cs typeface="Microsoft YaHei"/>
              </a:rPr>
              <a:t>“猜中”、“太大了”或“太小了”</a:t>
            </a:r>
            <a:endParaRPr sz="1500">
              <a:latin typeface="Microsoft YaHei"/>
              <a:cs typeface="Microsoft YaHei"/>
            </a:endParaRPr>
          </a:p>
          <a:p>
            <a:pPr marL="355600">
              <a:lnSpc>
                <a:spcPct val="100000"/>
              </a:lnSpc>
              <a:spcBef>
                <a:spcPts val="1260"/>
              </a:spcBef>
            </a:pPr>
            <a:r>
              <a:rPr sz="1500" spc="-5" dirty="0">
                <a:latin typeface="Microsoft YaHei"/>
                <a:cs typeface="Microsoft YaHei"/>
              </a:rPr>
              <a:t>的提示。</a:t>
            </a:r>
            <a:endParaRPr sz="1500">
              <a:latin typeface="Microsoft YaHei"/>
              <a:cs typeface="Microsoft YaHe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139946" y="1043686"/>
            <a:ext cx="4752975" cy="3652520"/>
          </a:xfrm>
          <a:custGeom>
            <a:avLst/>
            <a:gdLst/>
            <a:ahLst/>
            <a:cxnLst/>
            <a:rect l="l" t="t" r="r" b="b"/>
            <a:pathLst>
              <a:path w="4752975" h="3652520">
                <a:moveTo>
                  <a:pt x="0" y="0"/>
                </a:moveTo>
                <a:lnTo>
                  <a:pt x="0" y="3652253"/>
                </a:lnTo>
                <a:lnTo>
                  <a:pt x="4752594" y="3652253"/>
                </a:lnTo>
              </a:path>
            </a:pathLst>
          </a:custGeom>
          <a:ln w="9525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298141" y="987945"/>
            <a:ext cx="718820" cy="442595"/>
          </a:xfrm>
          <a:custGeom>
            <a:avLst/>
            <a:gdLst/>
            <a:ahLst/>
            <a:cxnLst/>
            <a:rect l="l" t="t" r="r" b="b"/>
            <a:pathLst>
              <a:path w="718820" h="442594">
                <a:moveTo>
                  <a:pt x="336995" y="0"/>
                </a:moveTo>
                <a:lnTo>
                  <a:pt x="287240" y="3638"/>
                </a:lnTo>
                <a:lnTo>
                  <a:pt x="238972" y="11002"/>
                </a:lnTo>
                <a:lnTo>
                  <a:pt x="192945" y="21977"/>
                </a:lnTo>
                <a:lnTo>
                  <a:pt x="149918" y="36447"/>
                </a:lnTo>
                <a:lnTo>
                  <a:pt x="110647" y="54298"/>
                </a:lnTo>
                <a:lnTo>
                  <a:pt x="75889" y="75415"/>
                </a:lnTo>
                <a:lnTo>
                  <a:pt x="46402" y="99682"/>
                </a:lnTo>
                <a:lnTo>
                  <a:pt x="19700" y="131997"/>
                </a:lnTo>
                <a:lnTo>
                  <a:pt x="0" y="199264"/>
                </a:lnTo>
                <a:lnTo>
                  <a:pt x="6227" y="232699"/>
                </a:lnTo>
                <a:lnTo>
                  <a:pt x="48904" y="295375"/>
                </a:lnTo>
                <a:lnTo>
                  <a:pt x="84580" y="323099"/>
                </a:lnTo>
                <a:lnTo>
                  <a:pt x="129298" y="347402"/>
                </a:lnTo>
                <a:lnTo>
                  <a:pt x="182673" y="367525"/>
                </a:lnTo>
                <a:lnTo>
                  <a:pt x="209597" y="442074"/>
                </a:lnTo>
                <a:lnTo>
                  <a:pt x="312721" y="391274"/>
                </a:lnTo>
                <a:lnTo>
                  <a:pt x="397014" y="391274"/>
                </a:lnTo>
                <a:lnTo>
                  <a:pt x="420045" y="390058"/>
                </a:lnTo>
                <a:lnTo>
                  <a:pt x="471301" y="383070"/>
                </a:lnTo>
                <a:lnTo>
                  <a:pt x="519905" y="372113"/>
                </a:lnTo>
                <a:lnTo>
                  <a:pt x="565075" y="357400"/>
                </a:lnTo>
                <a:lnTo>
                  <a:pt x="606025" y="339143"/>
                </a:lnTo>
                <a:lnTo>
                  <a:pt x="641972" y="317555"/>
                </a:lnTo>
                <a:lnTo>
                  <a:pt x="672131" y="292849"/>
                </a:lnTo>
                <a:lnTo>
                  <a:pt x="698798" y="260534"/>
                </a:lnTo>
                <a:lnTo>
                  <a:pt x="718471" y="193267"/>
                </a:lnTo>
                <a:lnTo>
                  <a:pt x="712242" y="159833"/>
                </a:lnTo>
                <a:lnTo>
                  <a:pt x="669562" y="97156"/>
                </a:lnTo>
                <a:lnTo>
                  <a:pt x="633878" y="69432"/>
                </a:lnTo>
                <a:lnTo>
                  <a:pt x="589140" y="45129"/>
                </a:lnTo>
                <a:lnTo>
                  <a:pt x="535733" y="25006"/>
                </a:lnTo>
                <a:lnTo>
                  <a:pt x="487604" y="12591"/>
                </a:lnTo>
                <a:lnTo>
                  <a:pt x="437934" y="4361"/>
                </a:lnTo>
                <a:lnTo>
                  <a:pt x="387478" y="202"/>
                </a:lnTo>
                <a:lnTo>
                  <a:pt x="336995" y="0"/>
                </a:lnTo>
                <a:close/>
              </a:path>
              <a:path w="718820" h="442594">
                <a:moveTo>
                  <a:pt x="397014" y="391274"/>
                </a:moveTo>
                <a:lnTo>
                  <a:pt x="312721" y="391274"/>
                </a:lnTo>
                <a:lnTo>
                  <a:pt x="366924" y="392864"/>
                </a:lnTo>
                <a:lnTo>
                  <a:pt x="397014" y="39127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298141" y="987945"/>
            <a:ext cx="718820" cy="442595"/>
          </a:xfrm>
          <a:custGeom>
            <a:avLst/>
            <a:gdLst/>
            <a:ahLst/>
            <a:cxnLst/>
            <a:rect l="l" t="t" r="r" b="b"/>
            <a:pathLst>
              <a:path w="718820" h="442594">
                <a:moveTo>
                  <a:pt x="209597" y="442074"/>
                </a:moveTo>
                <a:lnTo>
                  <a:pt x="182673" y="367525"/>
                </a:lnTo>
                <a:lnTo>
                  <a:pt x="129298" y="347402"/>
                </a:lnTo>
                <a:lnTo>
                  <a:pt x="84580" y="323099"/>
                </a:lnTo>
                <a:lnTo>
                  <a:pt x="48904" y="295375"/>
                </a:lnTo>
                <a:lnTo>
                  <a:pt x="22657" y="264989"/>
                </a:lnTo>
                <a:lnTo>
                  <a:pt x="6227" y="232699"/>
                </a:lnTo>
                <a:lnTo>
                  <a:pt x="0" y="199264"/>
                </a:lnTo>
                <a:lnTo>
                  <a:pt x="4362" y="165444"/>
                </a:lnTo>
                <a:lnTo>
                  <a:pt x="46402" y="99682"/>
                </a:lnTo>
                <a:lnTo>
                  <a:pt x="75889" y="75415"/>
                </a:lnTo>
                <a:lnTo>
                  <a:pt x="110647" y="54298"/>
                </a:lnTo>
                <a:lnTo>
                  <a:pt x="149918" y="36447"/>
                </a:lnTo>
                <a:lnTo>
                  <a:pt x="192945" y="21977"/>
                </a:lnTo>
                <a:lnTo>
                  <a:pt x="238972" y="11002"/>
                </a:lnTo>
                <a:lnTo>
                  <a:pt x="287240" y="3638"/>
                </a:lnTo>
                <a:lnTo>
                  <a:pt x="336995" y="0"/>
                </a:lnTo>
                <a:lnTo>
                  <a:pt x="387478" y="202"/>
                </a:lnTo>
                <a:lnTo>
                  <a:pt x="437934" y="4361"/>
                </a:lnTo>
                <a:lnTo>
                  <a:pt x="487604" y="12591"/>
                </a:lnTo>
                <a:lnTo>
                  <a:pt x="535733" y="25006"/>
                </a:lnTo>
                <a:lnTo>
                  <a:pt x="589140" y="45129"/>
                </a:lnTo>
                <a:lnTo>
                  <a:pt x="633878" y="69432"/>
                </a:lnTo>
                <a:lnTo>
                  <a:pt x="669562" y="97156"/>
                </a:lnTo>
                <a:lnTo>
                  <a:pt x="695811" y="127543"/>
                </a:lnTo>
                <a:lnTo>
                  <a:pt x="718471" y="193267"/>
                </a:lnTo>
                <a:lnTo>
                  <a:pt x="714118" y="227087"/>
                </a:lnTo>
                <a:lnTo>
                  <a:pt x="672131" y="292849"/>
                </a:lnTo>
                <a:lnTo>
                  <a:pt x="641972" y="317555"/>
                </a:lnTo>
                <a:lnTo>
                  <a:pt x="606025" y="339143"/>
                </a:lnTo>
                <a:lnTo>
                  <a:pt x="565075" y="357400"/>
                </a:lnTo>
                <a:lnTo>
                  <a:pt x="519905" y="372113"/>
                </a:lnTo>
                <a:lnTo>
                  <a:pt x="471301" y="383070"/>
                </a:lnTo>
                <a:lnTo>
                  <a:pt x="420045" y="390058"/>
                </a:lnTo>
                <a:lnTo>
                  <a:pt x="366924" y="392864"/>
                </a:lnTo>
                <a:lnTo>
                  <a:pt x="312721" y="391274"/>
                </a:lnTo>
                <a:lnTo>
                  <a:pt x="209597" y="442074"/>
                </a:lnTo>
                <a:close/>
              </a:path>
            </a:pathLst>
          </a:custGeom>
          <a:ln w="1905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219447" y="1001267"/>
            <a:ext cx="4229100" cy="3734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9250">
              <a:lnSpc>
                <a:spcPct val="100000"/>
              </a:lnSpc>
            </a:pPr>
            <a:r>
              <a:rPr sz="1800" b="1" dirty="0">
                <a:solidFill>
                  <a:srgbClr val="4F81BC"/>
                </a:solidFill>
                <a:latin typeface="Calibri"/>
                <a:cs typeface="Calibri"/>
              </a:rPr>
              <a:t>F</a:t>
            </a:r>
            <a:r>
              <a:rPr sz="600" spc="-10" dirty="0">
                <a:solidFill>
                  <a:srgbClr val="4F81BC"/>
                </a:solidFill>
                <a:latin typeface="Calibri"/>
                <a:cs typeface="Calibri"/>
              </a:rPr>
              <a:t>ile</a:t>
            </a:r>
            <a:endParaRPr sz="600">
              <a:latin typeface="Calibri"/>
              <a:cs typeface="Calibri"/>
            </a:endParaRPr>
          </a:p>
          <a:p>
            <a:pPr marL="12700">
              <a:lnSpc>
                <a:spcPts val="1920"/>
              </a:lnSpc>
              <a:spcBef>
                <a:spcPts val="655"/>
              </a:spcBef>
            </a:pPr>
            <a:r>
              <a:rPr sz="1600" spc="-5" dirty="0">
                <a:solidFill>
                  <a:srgbClr val="943735"/>
                </a:solidFill>
                <a:latin typeface="Calibri"/>
                <a:cs typeface="Calibri"/>
              </a:rPr>
              <a:t># Filename:</a:t>
            </a:r>
            <a:r>
              <a:rPr sz="1600" spc="-70" dirty="0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943735"/>
                </a:solidFill>
                <a:latin typeface="Calibri"/>
                <a:cs typeface="Calibri"/>
              </a:rPr>
              <a:t>guessnum2.py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ts val="2039"/>
              </a:lnSpc>
            </a:pPr>
            <a:r>
              <a:rPr sz="1700" spc="-10" dirty="0">
                <a:solidFill>
                  <a:srgbClr val="F79546"/>
                </a:solidFill>
                <a:latin typeface="Calibri"/>
                <a:cs typeface="Calibri"/>
              </a:rPr>
              <a:t>from </a:t>
            </a:r>
            <a:r>
              <a:rPr sz="1700" spc="-5" dirty="0">
                <a:latin typeface="Calibri"/>
                <a:cs typeface="Calibri"/>
              </a:rPr>
              <a:t>random </a:t>
            </a:r>
            <a:r>
              <a:rPr sz="1700" dirty="0">
                <a:solidFill>
                  <a:srgbClr val="F79546"/>
                </a:solidFill>
                <a:latin typeface="Calibri"/>
                <a:cs typeface="Calibri"/>
              </a:rPr>
              <a:t>import</a:t>
            </a:r>
            <a:r>
              <a:rPr sz="1700" spc="-95" dirty="0">
                <a:solidFill>
                  <a:srgbClr val="F79546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randint</a:t>
            </a:r>
            <a:endParaRPr sz="17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700" dirty="0">
                <a:latin typeface="Calibri"/>
                <a:cs typeface="Calibri"/>
              </a:rPr>
              <a:t>x = </a:t>
            </a:r>
            <a:r>
              <a:rPr sz="1700" spc="-10" dirty="0">
                <a:latin typeface="Calibri"/>
                <a:cs typeface="Calibri"/>
              </a:rPr>
              <a:t>randint(0,</a:t>
            </a:r>
            <a:r>
              <a:rPr sz="1700" spc="-7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300)</a:t>
            </a:r>
            <a:endParaRPr sz="1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700" spc="-15" dirty="0">
                <a:solidFill>
                  <a:srgbClr val="F79546"/>
                </a:solidFill>
                <a:latin typeface="Calibri"/>
                <a:cs typeface="Calibri"/>
              </a:rPr>
              <a:t>for </a:t>
            </a:r>
            <a:r>
              <a:rPr sz="1700" spc="-5" dirty="0">
                <a:latin typeface="Calibri"/>
                <a:cs typeface="Calibri"/>
              </a:rPr>
              <a:t>count </a:t>
            </a:r>
            <a:r>
              <a:rPr sz="1700" dirty="0">
                <a:solidFill>
                  <a:srgbClr val="F79546"/>
                </a:solidFill>
                <a:latin typeface="Calibri"/>
                <a:cs typeface="Calibri"/>
              </a:rPr>
              <a:t>in</a:t>
            </a:r>
            <a:r>
              <a:rPr sz="1700" spc="-70" dirty="0">
                <a:solidFill>
                  <a:srgbClr val="F79546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6F2F9F"/>
                </a:solidFill>
                <a:latin typeface="Calibri"/>
                <a:cs typeface="Calibri"/>
              </a:rPr>
              <a:t>range</a:t>
            </a:r>
            <a:r>
              <a:rPr sz="1700" spc="-5" dirty="0">
                <a:latin typeface="Calibri"/>
                <a:cs typeface="Calibri"/>
              </a:rPr>
              <a:t>(0,5):</a:t>
            </a:r>
            <a:endParaRPr sz="1700">
              <a:latin typeface="Calibri"/>
              <a:cs typeface="Calibri"/>
            </a:endParaRPr>
          </a:p>
          <a:p>
            <a:pPr marL="208915" marR="5080">
              <a:lnSpc>
                <a:spcPct val="100000"/>
              </a:lnSpc>
            </a:pPr>
            <a:r>
              <a:rPr sz="1700" spc="-5" dirty="0">
                <a:solidFill>
                  <a:srgbClr val="6F2F9F"/>
                </a:solidFill>
                <a:latin typeface="Calibri"/>
                <a:cs typeface="Calibri"/>
              </a:rPr>
              <a:t>print </a:t>
            </a:r>
            <a:r>
              <a:rPr sz="1700" dirty="0">
                <a:solidFill>
                  <a:srgbClr val="9BBA58"/>
                </a:solidFill>
                <a:latin typeface="Calibri"/>
                <a:cs typeface="Calibri"/>
              </a:rPr>
              <a:t>'Please input a number between</a:t>
            </a:r>
            <a:r>
              <a:rPr sz="1700" spc="-204" dirty="0">
                <a:solidFill>
                  <a:srgbClr val="9BBA58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9BBA58"/>
                </a:solidFill>
                <a:latin typeface="Calibri"/>
                <a:cs typeface="Calibri"/>
              </a:rPr>
              <a:t>0~300:'  </a:t>
            </a:r>
            <a:r>
              <a:rPr sz="1700" dirty="0">
                <a:latin typeface="Calibri"/>
                <a:cs typeface="Calibri"/>
              </a:rPr>
              <a:t>digit =</a:t>
            </a:r>
            <a:r>
              <a:rPr sz="1700" spc="-80" dirty="0"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6F2F9F"/>
                </a:solidFill>
                <a:latin typeface="Calibri"/>
                <a:cs typeface="Calibri"/>
              </a:rPr>
              <a:t>input</a:t>
            </a:r>
            <a:r>
              <a:rPr sz="1700" spc="-5" dirty="0">
                <a:latin typeface="Calibri"/>
                <a:cs typeface="Calibri"/>
              </a:rPr>
              <a:t>()</a:t>
            </a:r>
            <a:endParaRPr sz="1700">
              <a:latin typeface="Calibri"/>
              <a:cs typeface="Calibri"/>
            </a:endParaRPr>
          </a:p>
          <a:p>
            <a:pPr marL="208915">
              <a:lnSpc>
                <a:spcPct val="100000"/>
              </a:lnSpc>
            </a:pPr>
            <a:r>
              <a:rPr sz="1700" dirty="0">
                <a:solidFill>
                  <a:srgbClr val="F79546"/>
                </a:solidFill>
                <a:latin typeface="Calibri"/>
                <a:cs typeface="Calibri"/>
              </a:rPr>
              <a:t>if </a:t>
            </a:r>
            <a:r>
              <a:rPr sz="1700" dirty="0">
                <a:latin typeface="Calibri"/>
                <a:cs typeface="Calibri"/>
              </a:rPr>
              <a:t>digit  == x</a:t>
            </a:r>
            <a:r>
              <a:rPr sz="1700" spc="-10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:</a:t>
            </a:r>
            <a:endParaRPr sz="1700">
              <a:latin typeface="Calibri"/>
              <a:cs typeface="Calibri"/>
            </a:endParaRPr>
          </a:p>
          <a:p>
            <a:pPr marL="208915" marR="2684780" indent="196215">
              <a:lnSpc>
                <a:spcPct val="100000"/>
              </a:lnSpc>
            </a:pPr>
            <a:r>
              <a:rPr sz="1700" spc="-5" dirty="0">
                <a:solidFill>
                  <a:srgbClr val="6F2F9F"/>
                </a:solidFill>
                <a:latin typeface="Calibri"/>
                <a:cs typeface="Calibri"/>
              </a:rPr>
              <a:t>print</a:t>
            </a:r>
            <a:r>
              <a:rPr sz="1700" spc="-9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9BBA58"/>
                </a:solidFill>
                <a:latin typeface="Calibri"/>
                <a:cs typeface="Calibri"/>
              </a:rPr>
              <a:t>'Bingo!'  </a:t>
            </a:r>
            <a:r>
              <a:rPr sz="1700" dirty="0">
                <a:solidFill>
                  <a:srgbClr val="F79546"/>
                </a:solidFill>
                <a:latin typeface="Calibri"/>
                <a:cs typeface="Calibri"/>
              </a:rPr>
              <a:t>elif </a:t>
            </a:r>
            <a:r>
              <a:rPr sz="1700" dirty="0">
                <a:latin typeface="Calibri"/>
                <a:cs typeface="Calibri"/>
              </a:rPr>
              <a:t>digit &gt;</a:t>
            </a:r>
            <a:r>
              <a:rPr sz="1700" spc="-114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x:</a:t>
            </a:r>
            <a:endParaRPr sz="1700">
              <a:latin typeface="Calibri"/>
              <a:cs typeface="Calibri"/>
            </a:endParaRPr>
          </a:p>
          <a:p>
            <a:pPr marL="208915" marR="967105" indent="196215">
              <a:lnSpc>
                <a:spcPct val="100000"/>
              </a:lnSpc>
            </a:pPr>
            <a:r>
              <a:rPr sz="1700" spc="-5" dirty="0">
                <a:solidFill>
                  <a:srgbClr val="6F2F9F"/>
                </a:solidFill>
                <a:latin typeface="Calibri"/>
                <a:cs typeface="Calibri"/>
              </a:rPr>
              <a:t>print </a:t>
            </a:r>
            <a:r>
              <a:rPr sz="1700" spc="-45" dirty="0">
                <a:solidFill>
                  <a:srgbClr val="9BBA58"/>
                </a:solidFill>
                <a:latin typeface="Calibri"/>
                <a:cs typeface="Calibri"/>
              </a:rPr>
              <a:t>'Too </a:t>
            </a:r>
            <a:r>
              <a:rPr sz="1700" spc="-5" dirty="0">
                <a:solidFill>
                  <a:srgbClr val="9BBA58"/>
                </a:solidFill>
                <a:latin typeface="Calibri"/>
                <a:cs typeface="Calibri"/>
              </a:rPr>
              <a:t>large,please </a:t>
            </a:r>
            <a:r>
              <a:rPr sz="1700" spc="5" dirty="0">
                <a:solidFill>
                  <a:srgbClr val="9BBA58"/>
                </a:solidFill>
                <a:latin typeface="Calibri"/>
                <a:cs typeface="Calibri"/>
              </a:rPr>
              <a:t>try </a:t>
            </a:r>
            <a:r>
              <a:rPr sz="1700" spc="-5" dirty="0">
                <a:solidFill>
                  <a:srgbClr val="9BBA58"/>
                </a:solidFill>
                <a:latin typeface="Calibri"/>
                <a:cs typeface="Calibri"/>
              </a:rPr>
              <a:t>again.'  </a:t>
            </a:r>
            <a:r>
              <a:rPr sz="1700" dirty="0">
                <a:solidFill>
                  <a:srgbClr val="F79546"/>
                </a:solidFill>
                <a:latin typeface="Calibri"/>
                <a:cs typeface="Calibri"/>
              </a:rPr>
              <a:t>else</a:t>
            </a:r>
            <a:r>
              <a:rPr sz="1700" dirty="0">
                <a:latin typeface="Calibri"/>
                <a:cs typeface="Calibri"/>
              </a:rPr>
              <a:t>:</a:t>
            </a:r>
            <a:endParaRPr sz="1700">
              <a:latin typeface="Calibri"/>
              <a:cs typeface="Calibri"/>
            </a:endParaRPr>
          </a:p>
          <a:p>
            <a:pPr marL="405765">
              <a:lnSpc>
                <a:spcPct val="100000"/>
              </a:lnSpc>
            </a:pPr>
            <a:r>
              <a:rPr sz="1700" spc="-5" dirty="0">
                <a:solidFill>
                  <a:srgbClr val="6F2F9F"/>
                </a:solidFill>
                <a:latin typeface="Calibri"/>
                <a:cs typeface="Calibri"/>
              </a:rPr>
              <a:t>print </a:t>
            </a:r>
            <a:r>
              <a:rPr sz="1700" spc="-45" dirty="0">
                <a:solidFill>
                  <a:srgbClr val="9BBA58"/>
                </a:solidFill>
                <a:latin typeface="Calibri"/>
                <a:cs typeface="Calibri"/>
              </a:rPr>
              <a:t>'Too </a:t>
            </a:r>
            <a:r>
              <a:rPr sz="1700" dirty="0">
                <a:solidFill>
                  <a:srgbClr val="9BBA58"/>
                </a:solidFill>
                <a:latin typeface="Calibri"/>
                <a:cs typeface="Calibri"/>
              </a:rPr>
              <a:t>small,please try</a:t>
            </a:r>
            <a:r>
              <a:rPr sz="1700" spc="-55" dirty="0">
                <a:solidFill>
                  <a:srgbClr val="9BBA58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9BBA58"/>
                </a:solidFill>
                <a:latin typeface="Calibri"/>
                <a:cs typeface="Calibri"/>
              </a:rPr>
              <a:t>again.'</a:t>
            </a:r>
            <a:endParaRPr sz="17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81200" y="2647950"/>
            <a:ext cx="4644390" cy="0"/>
          </a:xfrm>
          <a:custGeom>
            <a:avLst/>
            <a:gdLst/>
            <a:ahLst/>
            <a:cxnLst/>
            <a:rect l="l" t="t" r="r" b="b"/>
            <a:pathLst>
              <a:path w="4644390">
                <a:moveTo>
                  <a:pt x="0" y="0"/>
                </a:moveTo>
                <a:lnTo>
                  <a:pt x="4644009" y="0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981200" y="2733662"/>
            <a:ext cx="5943600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zh-CN" altLang="en-US" sz="2800" b="1" spc="-5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YaHei"/>
              </a:rPr>
              <a:t>循环中</a:t>
            </a:r>
            <a:r>
              <a:rPr lang="zh-CN" altLang="en-US" sz="2800" b="1" spc="-5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YaHei"/>
              </a:rPr>
              <a:t>的</a:t>
            </a:r>
            <a:r>
              <a:rPr lang="en-US" altLang="zh-CN" sz="2000" b="1" spc="-1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roadway"/>
              </a:rPr>
              <a:t>BREAK,CONTINUE</a:t>
            </a:r>
            <a:r>
              <a:rPr lang="zh-CN" altLang="en-US" sz="2000" b="1" spc="-1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YaHei"/>
              </a:rPr>
              <a:t>和</a:t>
            </a:r>
            <a:r>
              <a:rPr lang="en-US" altLang="zh-CN" sz="2000" b="1" spc="-1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roadway"/>
              </a:rPr>
              <a:t>ELSE</a:t>
            </a:r>
            <a:endParaRPr lang="en-US" altLang="zh-CN" sz="20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Broadway"/>
            </a:endParaRPr>
          </a:p>
          <a:p>
            <a:pPr marL="12700"/>
            <a:endParaRPr sz="28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Microsoft YaHe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19400" y="2038350"/>
            <a:ext cx="324516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roadway"/>
              </a:rPr>
              <a:t>Python</a:t>
            </a:r>
            <a:r>
              <a:rPr lang="zh-CN" altLang="en-US" sz="28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roadway"/>
              </a:rPr>
              <a:t>大</a:t>
            </a:r>
            <a:r>
              <a:rPr sz="2800" b="1" dirty="0" err="1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YaHei"/>
              </a:rPr>
              <a:t>数据</a:t>
            </a:r>
            <a:r>
              <a:rPr lang="zh-CN" altLang="en-US" sz="28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YaHei"/>
              </a:rPr>
              <a:t>编程</a:t>
            </a:r>
            <a:endParaRPr sz="28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Microsoft YaHei"/>
            </a:endParaRPr>
          </a:p>
        </p:txBody>
      </p:sp>
    </p:spTree>
    <p:extLst>
      <p:ext uri="{BB962C8B-B14F-4D97-AF65-F5344CB8AC3E}">
        <p14:creationId xmlns:p14="http://schemas.microsoft.com/office/powerpoint/2010/main" val="213988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利用urllib库获取yahoo财经数据</a:t>
            </a:r>
          </a:p>
        </p:txBody>
      </p:sp>
      <p:sp>
        <p:nvSpPr>
          <p:cNvPr id="4" name="object 4"/>
          <p:cNvSpPr/>
          <p:nvPr/>
        </p:nvSpPr>
        <p:spPr>
          <a:xfrm>
            <a:off x="611555" y="1059561"/>
            <a:ext cx="8065134" cy="3528695"/>
          </a:xfrm>
          <a:custGeom>
            <a:avLst/>
            <a:gdLst/>
            <a:ahLst/>
            <a:cxnLst/>
            <a:rect l="l" t="t" r="r" b="b"/>
            <a:pathLst>
              <a:path w="8065134" h="3528695">
                <a:moveTo>
                  <a:pt x="0" y="0"/>
                </a:moveTo>
                <a:lnTo>
                  <a:pt x="0" y="3528415"/>
                </a:lnTo>
                <a:lnTo>
                  <a:pt x="8064957" y="3528415"/>
                </a:lnTo>
              </a:path>
            </a:pathLst>
          </a:custGeom>
          <a:ln w="9524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55641" y="1104919"/>
            <a:ext cx="720090" cy="405130"/>
          </a:xfrm>
          <a:custGeom>
            <a:avLst/>
            <a:gdLst/>
            <a:ahLst/>
            <a:cxnLst/>
            <a:rect l="l" t="t" r="r" b="b"/>
            <a:pathLst>
              <a:path w="720090" h="405130">
                <a:moveTo>
                  <a:pt x="210016" y="404856"/>
                </a:moveTo>
                <a:lnTo>
                  <a:pt x="183104" y="336657"/>
                </a:lnTo>
                <a:lnTo>
                  <a:pt x="129595" y="318221"/>
                </a:lnTo>
                <a:lnTo>
                  <a:pt x="84769" y="295969"/>
                </a:lnTo>
                <a:lnTo>
                  <a:pt x="49010" y="270593"/>
                </a:lnTo>
                <a:lnTo>
                  <a:pt x="22705" y="242784"/>
                </a:lnTo>
                <a:lnTo>
                  <a:pt x="6239" y="213233"/>
                </a:lnTo>
                <a:lnTo>
                  <a:pt x="0" y="182629"/>
                </a:lnTo>
                <a:lnTo>
                  <a:pt x="4371" y="151666"/>
                </a:lnTo>
                <a:lnTo>
                  <a:pt x="46490" y="91420"/>
                </a:lnTo>
                <a:lnTo>
                  <a:pt x="79289" y="67174"/>
                </a:lnTo>
                <a:lnTo>
                  <a:pt x="118391" y="46421"/>
                </a:lnTo>
                <a:lnTo>
                  <a:pt x="162786" y="29303"/>
                </a:lnTo>
                <a:lnTo>
                  <a:pt x="211465" y="15961"/>
                </a:lnTo>
                <a:lnTo>
                  <a:pt x="263419" y="6536"/>
                </a:lnTo>
                <a:lnTo>
                  <a:pt x="317637" y="1169"/>
                </a:lnTo>
                <a:lnTo>
                  <a:pt x="373111" y="0"/>
                </a:lnTo>
                <a:lnTo>
                  <a:pt x="428830" y="3170"/>
                </a:lnTo>
                <a:lnTo>
                  <a:pt x="483784" y="10821"/>
                </a:lnTo>
                <a:lnTo>
                  <a:pt x="536964" y="23094"/>
                </a:lnTo>
                <a:lnTo>
                  <a:pt x="590456" y="41534"/>
                </a:lnTo>
                <a:lnTo>
                  <a:pt x="635272" y="63796"/>
                </a:lnTo>
                <a:lnTo>
                  <a:pt x="671025" y="89186"/>
                </a:lnTo>
                <a:lnTo>
                  <a:pt x="697326" y="117008"/>
                </a:lnTo>
                <a:lnTo>
                  <a:pt x="720023" y="177178"/>
                </a:lnTo>
                <a:lnTo>
                  <a:pt x="715644" y="208136"/>
                </a:lnTo>
                <a:lnTo>
                  <a:pt x="673489" y="268331"/>
                </a:lnTo>
                <a:lnTo>
                  <a:pt x="607315" y="310689"/>
                </a:lnTo>
                <a:lnTo>
                  <a:pt x="566289" y="327405"/>
                </a:lnTo>
                <a:lnTo>
                  <a:pt x="521026" y="340880"/>
                </a:lnTo>
                <a:lnTo>
                  <a:pt x="472317" y="350913"/>
                </a:lnTo>
                <a:lnTo>
                  <a:pt x="420954" y="357306"/>
                </a:lnTo>
                <a:lnTo>
                  <a:pt x="367729" y="359860"/>
                </a:lnTo>
                <a:lnTo>
                  <a:pt x="313432" y="358374"/>
                </a:lnTo>
                <a:lnTo>
                  <a:pt x="210016" y="404856"/>
                </a:lnTo>
                <a:close/>
              </a:path>
            </a:pathLst>
          </a:custGeom>
          <a:ln w="19049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2280">
              <a:lnSpc>
                <a:spcPct val="100000"/>
              </a:lnSpc>
            </a:pPr>
            <a:r>
              <a:rPr sz="2400" b="1" dirty="0">
                <a:solidFill>
                  <a:srgbClr val="4F81BC"/>
                </a:solidFill>
                <a:latin typeface="Calibri"/>
                <a:cs typeface="Calibri"/>
              </a:rPr>
              <a:t>F</a:t>
            </a:r>
            <a:r>
              <a:rPr spc="-5" dirty="0">
                <a:solidFill>
                  <a:srgbClr val="4F81BC"/>
                </a:solidFill>
              </a:rPr>
              <a:t>ile</a:t>
            </a:r>
            <a:endParaRPr sz="2400">
              <a:latin typeface="Calibri"/>
              <a:cs typeface="Calibri"/>
            </a:endParaRPr>
          </a:p>
          <a:p>
            <a:pPr marL="155575">
              <a:lnSpc>
                <a:spcPct val="100000"/>
              </a:lnSpc>
            </a:pPr>
            <a:endParaRPr sz="1900">
              <a:latin typeface="Times New Roman"/>
              <a:cs typeface="Times New Roman"/>
            </a:endParaRPr>
          </a:p>
          <a:p>
            <a:pPr marL="168275" marR="6445885">
              <a:lnSpc>
                <a:spcPct val="90100"/>
              </a:lnSpc>
            </a:pPr>
            <a:r>
              <a:rPr sz="1600" spc="-5" dirty="0">
                <a:solidFill>
                  <a:srgbClr val="943735"/>
                </a:solidFill>
              </a:rPr>
              <a:t># Filename:</a:t>
            </a:r>
            <a:r>
              <a:rPr sz="1600" spc="-75" dirty="0">
                <a:solidFill>
                  <a:srgbClr val="943735"/>
                </a:solidFill>
              </a:rPr>
              <a:t> </a:t>
            </a:r>
            <a:r>
              <a:rPr sz="1600" spc="-5" dirty="0">
                <a:solidFill>
                  <a:srgbClr val="943735"/>
                </a:solidFill>
              </a:rPr>
              <a:t>dji.py  </a:t>
            </a:r>
            <a:r>
              <a:rPr sz="1600" spc="-5" dirty="0"/>
              <a:t>import </a:t>
            </a:r>
            <a:r>
              <a:rPr sz="1600" spc="-5" dirty="0">
                <a:solidFill>
                  <a:srgbClr val="000000"/>
                </a:solidFill>
              </a:rPr>
              <a:t>urllib  </a:t>
            </a:r>
            <a:r>
              <a:rPr sz="1600" spc="-5" dirty="0"/>
              <a:t>import</a:t>
            </a:r>
            <a:r>
              <a:rPr sz="1600" spc="-70" dirty="0"/>
              <a:t> </a:t>
            </a:r>
            <a:r>
              <a:rPr sz="1600" spc="-35" dirty="0">
                <a:solidFill>
                  <a:srgbClr val="000000"/>
                </a:solidFill>
              </a:rPr>
              <a:t>re</a:t>
            </a:r>
            <a:endParaRPr sz="1600"/>
          </a:p>
          <a:p>
            <a:pPr marL="168275" marR="5080">
              <a:lnSpc>
                <a:spcPts val="1730"/>
              </a:lnSpc>
              <a:spcBef>
                <a:spcPts val="20"/>
              </a:spcBef>
            </a:pPr>
            <a:r>
              <a:rPr sz="1600" spc="-10" dirty="0">
                <a:solidFill>
                  <a:srgbClr val="000000"/>
                </a:solidFill>
              </a:rPr>
              <a:t>dBytes </a:t>
            </a:r>
            <a:r>
              <a:rPr sz="1600" spc="-5" dirty="0">
                <a:solidFill>
                  <a:srgbClr val="000000"/>
                </a:solidFill>
              </a:rPr>
              <a:t>= </a:t>
            </a:r>
            <a:r>
              <a:rPr sz="1600" spc="-10" dirty="0">
                <a:solidFill>
                  <a:srgbClr val="000000"/>
                </a:solidFill>
              </a:rPr>
              <a:t>urllib.request.urlopen(</a:t>
            </a:r>
            <a:r>
              <a:rPr sz="1600" spc="-10" dirty="0">
                <a:solidFill>
                  <a:srgbClr val="9BBA58"/>
                </a:solidFill>
                <a:hlinkClick r:id="rId2"/>
              </a:rPr>
              <a:t>'h</a:t>
            </a:r>
            <a:r>
              <a:rPr sz="1600" spc="-10" dirty="0">
                <a:solidFill>
                  <a:srgbClr val="9BBA58"/>
                </a:solidFill>
              </a:rPr>
              <a:t>t</a:t>
            </a:r>
            <a:r>
              <a:rPr sz="1600" spc="-10" dirty="0">
                <a:solidFill>
                  <a:srgbClr val="9BBA58"/>
                </a:solidFill>
                <a:hlinkClick r:id="rId2"/>
              </a:rPr>
              <a:t>tp://finance.yahoo.com/q/cp?s=%5EDJI+Components'</a:t>
            </a:r>
            <a:r>
              <a:rPr sz="1600" spc="-10" dirty="0">
                <a:solidFill>
                  <a:srgbClr val="000000"/>
                </a:solidFill>
                <a:hlinkClick r:id="rId2"/>
              </a:rPr>
              <a:t>).read() </a:t>
            </a:r>
            <a:r>
              <a:rPr sz="1600" spc="-10" dirty="0">
                <a:solidFill>
                  <a:srgbClr val="000000"/>
                </a:solidFill>
              </a:rPr>
              <a:t> </a:t>
            </a:r>
            <a:r>
              <a:rPr sz="1600" spc="-5" dirty="0">
                <a:solidFill>
                  <a:srgbClr val="000000"/>
                </a:solidFill>
              </a:rPr>
              <a:t>dStr = dBytes.decode(</a:t>
            </a:r>
            <a:r>
              <a:rPr sz="1600" spc="-5" dirty="0">
                <a:solidFill>
                  <a:srgbClr val="9BBA58"/>
                </a:solidFill>
              </a:rPr>
              <a:t>'GBK'</a:t>
            </a:r>
            <a:r>
              <a:rPr sz="1600" spc="-5" dirty="0">
                <a:solidFill>
                  <a:srgbClr val="000000"/>
                </a:solidFill>
              </a:rPr>
              <a:t>)</a:t>
            </a:r>
            <a:r>
              <a:rPr sz="1600" spc="90" dirty="0">
                <a:solidFill>
                  <a:srgbClr val="000000"/>
                </a:solidFill>
              </a:rPr>
              <a:t> </a:t>
            </a:r>
            <a:r>
              <a:rPr sz="1200" spc="-5" dirty="0">
                <a:solidFill>
                  <a:srgbClr val="000000"/>
                </a:solidFill>
              </a:rPr>
              <a:t>#</a:t>
            </a:r>
            <a:r>
              <a:rPr sz="1200" spc="-5" dirty="0">
                <a:solidFill>
                  <a:srgbClr val="000000"/>
                </a:solidFill>
                <a:latin typeface="SimSun"/>
                <a:cs typeface="SimSun"/>
              </a:rPr>
              <a:t>在</a:t>
            </a:r>
            <a:r>
              <a:rPr sz="1200" spc="-5" dirty="0">
                <a:solidFill>
                  <a:srgbClr val="000000"/>
                </a:solidFill>
              </a:rPr>
              <a:t>python3</a:t>
            </a:r>
            <a:r>
              <a:rPr sz="1200" spc="-5" dirty="0">
                <a:solidFill>
                  <a:srgbClr val="000000"/>
                </a:solidFill>
                <a:latin typeface="SimSun"/>
                <a:cs typeface="SimSun"/>
              </a:rPr>
              <a:t>中</a:t>
            </a:r>
            <a:r>
              <a:rPr sz="1200" spc="-5" dirty="0">
                <a:solidFill>
                  <a:srgbClr val="000000"/>
                </a:solidFill>
              </a:rPr>
              <a:t>urllib.read()</a:t>
            </a:r>
            <a:r>
              <a:rPr sz="1200" spc="-5" dirty="0">
                <a:solidFill>
                  <a:srgbClr val="000000"/>
                </a:solidFill>
                <a:latin typeface="SimSun"/>
                <a:cs typeface="SimSun"/>
              </a:rPr>
              <a:t>返回</a:t>
            </a:r>
            <a:r>
              <a:rPr sz="1200" spc="-5" dirty="0">
                <a:solidFill>
                  <a:srgbClr val="000000"/>
                </a:solidFill>
              </a:rPr>
              <a:t>bytes</a:t>
            </a:r>
            <a:r>
              <a:rPr sz="1200" spc="-5" dirty="0">
                <a:solidFill>
                  <a:srgbClr val="000000"/>
                </a:solidFill>
                <a:latin typeface="SimSun"/>
                <a:cs typeface="SimSun"/>
              </a:rPr>
              <a:t>对象而非</a:t>
            </a:r>
            <a:r>
              <a:rPr sz="1200" spc="-5" dirty="0">
                <a:solidFill>
                  <a:srgbClr val="000000"/>
                </a:solidFill>
              </a:rPr>
              <a:t>str</a:t>
            </a:r>
            <a:r>
              <a:rPr sz="1200" spc="-5" dirty="0">
                <a:solidFill>
                  <a:srgbClr val="000000"/>
                </a:solidFill>
                <a:latin typeface="SimSun"/>
                <a:cs typeface="SimSun"/>
              </a:rPr>
              <a:t>，语句功能是将</a:t>
            </a:r>
            <a:r>
              <a:rPr sz="1200" spc="-5" dirty="0">
                <a:solidFill>
                  <a:srgbClr val="000000"/>
                </a:solidFill>
              </a:rPr>
              <a:t>dBytes</a:t>
            </a:r>
            <a:r>
              <a:rPr sz="1200" spc="-5" dirty="0">
                <a:solidFill>
                  <a:srgbClr val="000000"/>
                </a:solidFill>
                <a:latin typeface="SimSun"/>
                <a:cs typeface="SimSun"/>
              </a:rPr>
              <a:t>转换成</a:t>
            </a:r>
            <a:r>
              <a:rPr sz="1200" spc="-5" dirty="0">
                <a:solidFill>
                  <a:srgbClr val="000000"/>
                </a:solidFill>
              </a:rPr>
              <a:t>Str</a:t>
            </a:r>
            <a:endParaRPr sz="1200">
              <a:latin typeface="SimSun"/>
              <a:cs typeface="SimSun"/>
            </a:endParaRPr>
          </a:p>
          <a:p>
            <a:pPr marL="1082675" indent="-915035">
              <a:lnSpc>
                <a:spcPts val="1605"/>
              </a:lnSpc>
            </a:pPr>
            <a:r>
              <a:rPr sz="1600" spc="-5" dirty="0">
                <a:solidFill>
                  <a:srgbClr val="000000"/>
                </a:solidFill>
              </a:rPr>
              <a:t>m = </a:t>
            </a:r>
            <a:r>
              <a:rPr sz="1600" spc="-10" dirty="0">
                <a:solidFill>
                  <a:srgbClr val="000000"/>
                </a:solidFill>
              </a:rPr>
              <a:t>re.findall(</a:t>
            </a:r>
            <a:r>
              <a:rPr sz="1600" spc="-10" dirty="0">
                <a:solidFill>
                  <a:srgbClr val="9BBA58"/>
                </a:solidFill>
              </a:rPr>
              <a:t>'&lt;tr&gt;&lt;td </a:t>
            </a:r>
            <a:r>
              <a:rPr sz="1600" spc="-5" dirty="0">
                <a:solidFill>
                  <a:srgbClr val="9BBA58"/>
                </a:solidFill>
              </a:rPr>
              <a:t>class="yfnc_tabledata1"&gt;&lt;b&gt;&lt;a</a:t>
            </a:r>
            <a:r>
              <a:rPr sz="1600" spc="75" dirty="0">
                <a:solidFill>
                  <a:srgbClr val="9BBA58"/>
                </a:solidFill>
              </a:rPr>
              <a:t> </a:t>
            </a:r>
            <a:r>
              <a:rPr sz="1600" spc="-10" dirty="0">
                <a:solidFill>
                  <a:srgbClr val="9BBA58"/>
                </a:solidFill>
              </a:rPr>
              <a:t>href=".*?"&gt;(.*?)&lt;/a&gt;&lt;/b&gt;&lt;/td&gt;&lt;td</a:t>
            </a:r>
            <a:endParaRPr sz="1600"/>
          </a:p>
          <a:p>
            <a:pPr marL="154940" marR="626745" algn="ctr">
              <a:lnSpc>
                <a:spcPts val="1730"/>
              </a:lnSpc>
            </a:pPr>
            <a:r>
              <a:rPr sz="1600" spc="-5" dirty="0">
                <a:solidFill>
                  <a:srgbClr val="9BBA58"/>
                </a:solidFill>
              </a:rPr>
              <a:t>class="yfnc_tabledata1"&gt;(.*?)&lt;/td&gt;.*?&lt;b&gt;(.*?)&lt;/b&gt;.*?&lt;/tr&gt;'</a:t>
            </a:r>
            <a:r>
              <a:rPr sz="1600" spc="-5" dirty="0">
                <a:solidFill>
                  <a:srgbClr val="000000"/>
                </a:solidFill>
              </a:rPr>
              <a:t>,</a:t>
            </a:r>
            <a:r>
              <a:rPr sz="1600" spc="-15" dirty="0">
                <a:solidFill>
                  <a:srgbClr val="000000"/>
                </a:solidFill>
              </a:rPr>
              <a:t> </a:t>
            </a:r>
            <a:r>
              <a:rPr sz="1600" spc="-5" dirty="0">
                <a:solidFill>
                  <a:srgbClr val="000000"/>
                </a:solidFill>
              </a:rPr>
              <a:t>dStr)</a:t>
            </a:r>
            <a:endParaRPr sz="1600"/>
          </a:p>
          <a:p>
            <a:pPr marL="168275">
              <a:lnSpc>
                <a:spcPts val="1730"/>
              </a:lnSpc>
            </a:pPr>
            <a:r>
              <a:rPr sz="1600" dirty="0"/>
              <a:t>if</a:t>
            </a:r>
            <a:r>
              <a:rPr sz="1600" spc="-105" dirty="0"/>
              <a:t> </a:t>
            </a:r>
            <a:r>
              <a:rPr sz="1600" spc="-10" dirty="0">
                <a:solidFill>
                  <a:srgbClr val="000000"/>
                </a:solidFill>
              </a:rPr>
              <a:t>m:</a:t>
            </a:r>
            <a:endParaRPr sz="1600"/>
          </a:p>
          <a:p>
            <a:pPr marL="352425" marR="6733540">
              <a:lnSpc>
                <a:spcPct val="90100"/>
              </a:lnSpc>
              <a:spcBef>
                <a:spcPts val="95"/>
              </a:spcBef>
            </a:pPr>
            <a:r>
              <a:rPr sz="1600" spc="-10" dirty="0">
                <a:solidFill>
                  <a:srgbClr val="6F2F9F"/>
                </a:solidFill>
              </a:rPr>
              <a:t>print </a:t>
            </a:r>
            <a:r>
              <a:rPr sz="1600" spc="-5" dirty="0">
                <a:solidFill>
                  <a:srgbClr val="000000"/>
                </a:solidFill>
              </a:rPr>
              <a:t>m  </a:t>
            </a:r>
            <a:r>
              <a:rPr sz="1600" spc="-10" dirty="0">
                <a:solidFill>
                  <a:srgbClr val="6F2F9F"/>
                </a:solidFill>
              </a:rPr>
              <a:t>print </a:t>
            </a:r>
            <a:r>
              <a:rPr sz="1600" spc="-5" dirty="0">
                <a:solidFill>
                  <a:srgbClr val="9BBA58"/>
                </a:solidFill>
              </a:rPr>
              <a:t>'\n'  </a:t>
            </a:r>
            <a:r>
              <a:rPr sz="1600" spc="-5" dirty="0">
                <a:solidFill>
                  <a:srgbClr val="6F2F9F"/>
                </a:solidFill>
              </a:rPr>
              <a:t>print</a:t>
            </a:r>
            <a:r>
              <a:rPr sz="1600" spc="-100" dirty="0">
                <a:solidFill>
                  <a:srgbClr val="6F2F9F"/>
                </a:solidFill>
              </a:rPr>
              <a:t> </a:t>
            </a:r>
            <a:r>
              <a:rPr sz="1600" spc="-5" dirty="0">
                <a:solidFill>
                  <a:srgbClr val="6F2F9F"/>
                </a:solidFill>
              </a:rPr>
              <a:t>len</a:t>
            </a:r>
            <a:r>
              <a:rPr sz="1600" spc="-5" dirty="0">
                <a:solidFill>
                  <a:srgbClr val="000000"/>
                </a:solidFill>
              </a:rPr>
              <a:t>(m)</a:t>
            </a:r>
            <a:endParaRPr sz="1600"/>
          </a:p>
          <a:p>
            <a:pPr marL="168275">
              <a:lnSpc>
                <a:spcPts val="1630"/>
              </a:lnSpc>
            </a:pPr>
            <a:r>
              <a:rPr sz="1600" spc="-5" dirty="0"/>
              <a:t>else</a:t>
            </a:r>
            <a:r>
              <a:rPr sz="1600" spc="-5" dirty="0">
                <a:solidFill>
                  <a:srgbClr val="000000"/>
                </a:solidFill>
              </a:rPr>
              <a:t>:</a:t>
            </a:r>
            <a:endParaRPr sz="1600"/>
          </a:p>
          <a:p>
            <a:pPr marL="352425">
              <a:lnSpc>
                <a:spcPts val="1825"/>
              </a:lnSpc>
            </a:pPr>
            <a:r>
              <a:rPr sz="1600" spc="-10" dirty="0">
                <a:solidFill>
                  <a:srgbClr val="6F2F9F"/>
                </a:solidFill>
              </a:rPr>
              <a:t>print </a:t>
            </a:r>
            <a:r>
              <a:rPr sz="1600" spc="-5" dirty="0">
                <a:solidFill>
                  <a:srgbClr val="9BBA58"/>
                </a:solidFill>
              </a:rPr>
              <a:t>'not</a:t>
            </a:r>
            <a:r>
              <a:rPr sz="1600" spc="-55" dirty="0">
                <a:solidFill>
                  <a:srgbClr val="9BBA58"/>
                </a:solidFill>
              </a:rPr>
              <a:t> </a:t>
            </a:r>
            <a:r>
              <a:rPr sz="1600" spc="-10" dirty="0">
                <a:solidFill>
                  <a:srgbClr val="9BBA58"/>
                </a:solidFill>
              </a:rPr>
              <a:t>match'</a:t>
            </a:r>
            <a:endParaRPr sz="1600"/>
          </a:p>
        </p:txBody>
      </p:sp>
    </p:spTree>
    <p:extLst>
      <p:ext uri="{BB962C8B-B14F-4D97-AF65-F5344CB8AC3E}">
        <p14:creationId xmlns:p14="http://schemas.microsoft.com/office/powerpoint/2010/main" val="377866371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22805">
              <a:lnSpc>
                <a:spcPct val="100000"/>
              </a:lnSpc>
            </a:pPr>
            <a:r>
              <a:rPr spc="-10" dirty="0"/>
              <a:t>break</a:t>
            </a:r>
            <a:r>
              <a:rPr spc="-75" dirty="0"/>
              <a:t> </a:t>
            </a:r>
            <a:r>
              <a:rPr spc="-10" dirty="0"/>
              <a:t>语句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68958" y="1122426"/>
            <a:ext cx="6130925" cy="317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sz="2000" dirty="0">
                <a:latin typeface="Arial"/>
                <a:cs typeface="Arial"/>
              </a:rPr>
              <a:t>•	</a:t>
            </a:r>
            <a:r>
              <a:rPr sz="2000" spc="-5" dirty="0">
                <a:latin typeface="Microsoft YaHei"/>
                <a:cs typeface="Microsoft YaHei"/>
              </a:rPr>
              <a:t>break语句终止当前循环，转而执行循环之后的语句</a:t>
            </a:r>
            <a:endParaRPr sz="2000">
              <a:latin typeface="Microsoft YaHei"/>
              <a:cs typeface="Microsoft YaHe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64335" y="1563624"/>
            <a:ext cx="3168650" cy="2997200"/>
          </a:xfrm>
          <a:custGeom>
            <a:avLst/>
            <a:gdLst/>
            <a:ahLst/>
            <a:cxnLst/>
            <a:rect l="l" t="t" r="r" b="b"/>
            <a:pathLst>
              <a:path w="3168650" h="2997200">
                <a:moveTo>
                  <a:pt x="0" y="0"/>
                </a:moveTo>
                <a:lnTo>
                  <a:pt x="0" y="2996958"/>
                </a:lnTo>
                <a:lnTo>
                  <a:pt x="3168395" y="2996958"/>
                </a:lnTo>
              </a:path>
            </a:pathLst>
          </a:custGeom>
          <a:ln w="9525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34867" y="1563638"/>
            <a:ext cx="851535" cy="486409"/>
          </a:xfrm>
          <a:custGeom>
            <a:avLst/>
            <a:gdLst/>
            <a:ahLst/>
            <a:cxnLst/>
            <a:rect l="l" t="t" r="r" b="b"/>
            <a:pathLst>
              <a:path w="851535" h="486410">
                <a:moveTo>
                  <a:pt x="248186" y="486014"/>
                </a:moveTo>
                <a:lnTo>
                  <a:pt x="216309" y="404099"/>
                </a:lnTo>
                <a:lnTo>
                  <a:pt x="158918" y="384438"/>
                </a:lnTo>
                <a:lnTo>
                  <a:pt x="109800" y="360987"/>
                </a:lnTo>
                <a:lnTo>
                  <a:pt x="69290" y="334355"/>
                </a:lnTo>
                <a:lnTo>
                  <a:pt x="37721" y="305147"/>
                </a:lnTo>
                <a:lnTo>
                  <a:pt x="15427" y="273972"/>
                </a:lnTo>
                <a:lnTo>
                  <a:pt x="0" y="208149"/>
                </a:lnTo>
                <a:lnTo>
                  <a:pt x="7533" y="174715"/>
                </a:lnTo>
                <a:lnTo>
                  <a:pt x="54765" y="109840"/>
                </a:lnTo>
                <a:lnTo>
                  <a:pt x="86546" y="85285"/>
                </a:lnTo>
                <a:lnTo>
                  <a:pt x="123641" y="63626"/>
                </a:lnTo>
                <a:lnTo>
                  <a:pt x="165360" y="44963"/>
                </a:lnTo>
                <a:lnTo>
                  <a:pt x="211013" y="29393"/>
                </a:lnTo>
                <a:lnTo>
                  <a:pt x="259907" y="17014"/>
                </a:lnTo>
                <a:lnTo>
                  <a:pt x="311353" y="7923"/>
                </a:lnTo>
                <a:lnTo>
                  <a:pt x="364658" y="2219"/>
                </a:lnTo>
                <a:lnTo>
                  <a:pt x="419133" y="0"/>
                </a:lnTo>
                <a:lnTo>
                  <a:pt x="474085" y="1363"/>
                </a:lnTo>
                <a:lnTo>
                  <a:pt x="528825" y="6406"/>
                </a:lnTo>
                <a:lnTo>
                  <a:pt x="582661" y="15228"/>
                </a:lnTo>
                <a:lnTo>
                  <a:pt x="634901" y="27925"/>
                </a:lnTo>
                <a:lnTo>
                  <a:pt x="692293" y="47587"/>
                </a:lnTo>
                <a:lnTo>
                  <a:pt x="741411" y="71037"/>
                </a:lnTo>
                <a:lnTo>
                  <a:pt x="781921" y="97670"/>
                </a:lnTo>
                <a:lnTo>
                  <a:pt x="813490" y="126878"/>
                </a:lnTo>
                <a:lnTo>
                  <a:pt x="835783" y="158053"/>
                </a:lnTo>
                <a:lnTo>
                  <a:pt x="851211" y="223876"/>
                </a:lnTo>
                <a:lnTo>
                  <a:pt x="843677" y="257310"/>
                </a:lnTo>
                <a:lnTo>
                  <a:pt x="796445" y="322184"/>
                </a:lnTo>
                <a:lnTo>
                  <a:pt x="765026" y="346466"/>
                </a:lnTo>
                <a:lnTo>
                  <a:pt x="728099" y="368062"/>
                </a:lnTo>
                <a:lnTo>
                  <a:pt x="686322" y="386809"/>
                </a:lnTo>
                <a:lnTo>
                  <a:pt x="640349" y="402542"/>
                </a:lnTo>
                <a:lnTo>
                  <a:pt x="590836" y="415097"/>
                </a:lnTo>
                <a:lnTo>
                  <a:pt x="538438" y="424311"/>
                </a:lnTo>
                <a:lnTo>
                  <a:pt x="483810" y="430019"/>
                </a:lnTo>
                <a:lnTo>
                  <a:pt x="427608" y="432057"/>
                </a:lnTo>
                <a:lnTo>
                  <a:pt x="370487" y="430261"/>
                </a:lnTo>
                <a:lnTo>
                  <a:pt x="248186" y="486014"/>
                </a:lnTo>
                <a:close/>
              </a:path>
            </a:pathLst>
          </a:custGeom>
          <a:ln w="1905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743582" y="1627885"/>
            <a:ext cx="2966720" cy="2846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27990">
              <a:lnSpc>
                <a:spcPct val="100000"/>
              </a:lnSpc>
            </a:pPr>
            <a:r>
              <a:rPr sz="1800" b="1" dirty="0">
                <a:solidFill>
                  <a:srgbClr val="4F81BC"/>
                </a:solidFill>
                <a:latin typeface="Calibri"/>
                <a:cs typeface="Calibri"/>
              </a:rPr>
              <a:t>F</a:t>
            </a:r>
            <a:r>
              <a:rPr sz="600" spc="-10" dirty="0">
                <a:solidFill>
                  <a:srgbClr val="4F81BC"/>
                </a:solidFill>
                <a:latin typeface="Calibri"/>
                <a:cs typeface="Calibri"/>
              </a:rPr>
              <a:t>ile</a:t>
            </a:r>
            <a:endParaRPr sz="600">
              <a:latin typeface="Calibri"/>
              <a:cs typeface="Calibri"/>
            </a:endParaRPr>
          </a:p>
          <a:p>
            <a:pPr marL="12700">
              <a:lnSpc>
                <a:spcPts val="1910"/>
              </a:lnSpc>
              <a:spcBef>
                <a:spcPts val="880"/>
              </a:spcBef>
            </a:pPr>
            <a:r>
              <a:rPr sz="1600" spc="-5" dirty="0">
                <a:solidFill>
                  <a:srgbClr val="943735"/>
                </a:solidFill>
                <a:latin typeface="Calibri"/>
                <a:cs typeface="Calibri"/>
              </a:rPr>
              <a:t># Filename:</a:t>
            </a:r>
            <a:r>
              <a:rPr sz="1600" spc="-75" dirty="0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943735"/>
                </a:solidFill>
                <a:latin typeface="Calibri"/>
                <a:cs typeface="Calibri"/>
              </a:rPr>
              <a:t>breakpro.py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ts val="2150"/>
              </a:lnSpc>
            </a:pPr>
            <a:r>
              <a:rPr sz="1800" spc="-5" dirty="0">
                <a:latin typeface="Calibri"/>
                <a:cs typeface="Calibri"/>
              </a:rPr>
              <a:t>sumA </a:t>
            </a:r>
            <a:r>
              <a:rPr sz="1800" dirty="0">
                <a:latin typeface="Calibri"/>
                <a:cs typeface="Calibri"/>
              </a:rPr>
              <a:t>=</a:t>
            </a:r>
            <a:r>
              <a:rPr sz="1800" spc="-9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0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i =</a:t>
            </a:r>
            <a:r>
              <a:rPr sz="1800" spc="-10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  <a:p>
            <a:pPr marL="274320" marR="1774825" indent="-262255">
              <a:lnSpc>
                <a:spcPct val="100000"/>
              </a:lnSpc>
            </a:pPr>
            <a:r>
              <a:rPr sz="1800" spc="-5" dirty="0">
                <a:solidFill>
                  <a:srgbClr val="F79546"/>
                </a:solidFill>
                <a:latin typeface="Calibri"/>
                <a:cs typeface="Calibri"/>
              </a:rPr>
              <a:t>while </a:t>
            </a:r>
            <a:r>
              <a:rPr sz="1800" spc="-25" dirty="0">
                <a:solidFill>
                  <a:srgbClr val="6F2F9F"/>
                </a:solidFill>
                <a:latin typeface="Calibri"/>
                <a:cs typeface="Calibri"/>
              </a:rPr>
              <a:t>True</a:t>
            </a:r>
            <a:r>
              <a:rPr sz="1800" spc="-25" dirty="0">
                <a:latin typeface="Calibri"/>
                <a:cs typeface="Calibri"/>
              </a:rPr>
              <a:t>:  </a:t>
            </a:r>
            <a:r>
              <a:rPr sz="1800" spc="-5" dirty="0">
                <a:latin typeface="Calibri"/>
                <a:cs typeface="Calibri"/>
              </a:rPr>
              <a:t>sumA </a:t>
            </a:r>
            <a:r>
              <a:rPr sz="1800" dirty="0">
                <a:latin typeface="Calibri"/>
                <a:cs typeface="Calibri"/>
              </a:rPr>
              <a:t>+=</a:t>
            </a:r>
            <a:r>
              <a:rPr sz="1800" spc="-8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  i +=</a:t>
            </a:r>
            <a:r>
              <a:rPr sz="1800" spc="-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  <a:p>
            <a:pPr marL="274320">
              <a:lnSpc>
                <a:spcPct val="100000"/>
              </a:lnSpc>
            </a:pPr>
            <a:r>
              <a:rPr sz="1800" spc="-5" dirty="0">
                <a:solidFill>
                  <a:srgbClr val="F79546"/>
                </a:solidFill>
                <a:latin typeface="Calibri"/>
                <a:cs typeface="Calibri"/>
              </a:rPr>
              <a:t>if </a:t>
            </a:r>
            <a:r>
              <a:rPr sz="1800" spc="-5" dirty="0">
                <a:latin typeface="Calibri"/>
                <a:cs typeface="Calibri"/>
              </a:rPr>
              <a:t>sumA </a:t>
            </a:r>
            <a:r>
              <a:rPr sz="1800" dirty="0">
                <a:latin typeface="Calibri"/>
                <a:cs typeface="Calibri"/>
              </a:rPr>
              <a:t>&gt;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10:</a:t>
            </a:r>
            <a:endParaRPr sz="1800">
              <a:latin typeface="Calibri"/>
              <a:cs typeface="Calibri"/>
            </a:endParaRPr>
          </a:p>
          <a:p>
            <a:pPr marL="536575">
              <a:lnSpc>
                <a:spcPct val="100000"/>
              </a:lnSpc>
            </a:pPr>
            <a:r>
              <a:rPr sz="1800" spc="-10" dirty="0">
                <a:solidFill>
                  <a:srgbClr val="F79546"/>
                </a:solidFill>
                <a:latin typeface="Calibri"/>
                <a:cs typeface="Calibri"/>
              </a:rPr>
              <a:t>break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F79546"/>
                </a:solidFill>
                <a:latin typeface="Calibri"/>
                <a:cs typeface="Calibri"/>
              </a:rPr>
              <a:t>print </a:t>
            </a:r>
            <a:r>
              <a:rPr sz="1800" spc="-5" dirty="0">
                <a:solidFill>
                  <a:srgbClr val="9BBA58"/>
                </a:solidFill>
                <a:latin typeface="Calibri"/>
                <a:cs typeface="Calibri"/>
              </a:rPr>
              <a:t>'i=%d,sum=%d' </a:t>
            </a:r>
            <a:r>
              <a:rPr sz="1800" dirty="0">
                <a:latin typeface="Calibri"/>
                <a:cs typeface="Calibri"/>
              </a:rPr>
              <a:t>% </a:t>
            </a:r>
            <a:r>
              <a:rPr sz="1800" spc="-5" dirty="0">
                <a:latin typeface="Calibri"/>
                <a:cs typeface="Calibri"/>
              </a:rPr>
              <a:t>(i,sumA)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994147" y="2964179"/>
            <a:ext cx="2075688" cy="8092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945379" y="2947416"/>
            <a:ext cx="1658112" cy="8976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033136" y="3003854"/>
            <a:ext cx="1944370" cy="677545"/>
          </a:xfrm>
          <a:custGeom>
            <a:avLst/>
            <a:gdLst/>
            <a:ahLst/>
            <a:cxnLst/>
            <a:rect l="l" t="t" r="r" b="b"/>
            <a:pathLst>
              <a:path w="1944370" h="677545">
                <a:moveTo>
                  <a:pt x="0" y="677113"/>
                </a:moveTo>
                <a:lnTo>
                  <a:pt x="1944242" y="677113"/>
                </a:lnTo>
                <a:lnTo>
                  <a:pt x="1944242" y="0"/>
                </a:lnTo>
                <a:lnTo>
                  <a:pt x="0" y="0"/>
                </a:lnTo>
                <a:lnTo>
                  <a:pt x="0" y="67711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033136" y="3003854"/>
            <a:ext cx="1944370" cy="677545"/>
          </a:xfrm>
          <a:prstGeom prst="rect">
            <a:avLst/>
          </a:prstGeom>
          <a:ln w="25400">
            <a:solidFill>
              <a:srgbClr val="4F81BC"/>
            </a:solidFill>
          </a:ln>
        </p:spPr>
        <p:txBody>
          <a:bodyPr vert="horz" wrap="square" lIns="0" tIns="17145" rIns="0" bIns="0" rtlCol="0">
            <a:spAutoFit/>
          </a:bodyPr>
          <a:lstStyle/>
          <a:p>
            <a:pPr marL="79375">
              <a:lnSpc>
                <a:spcPct val="100000"/>
              </a:lnSpc>
              <a:spcBef>
                <a:spcPts val="135"/>
              </a:spcBef>
            </a:pPr>
            <a:r>
              <a:rPr sz="2000" u="sng" dirty="0">
                <a:latin typeface="Calibri"/>
                <a:cs typeface="Calibri"/>
              </a:rPr>
              <a:t>Output</a:t>
            </a:r>
            <a:r>
              <a:rPr sz="2000" dirty="0">
                <a:latin typeface="Calibri"/>
                <a:cs typeface="Calibri"/>
              </a:rPr>
              <a:t>:</a:t>
            </a:r>
            <a:endParaRPr sz="2000">
              <a:latin typeface="Calibri"/>
              <a:cs typeface="Calibri"/>
            </a:endParaRPr>
          </a:p>
          <a:p>
            <a:pPr marL="79375">
              <a:lnSpc>
                <a:spcPct val="100000"/>
              </a:lnSpc>
              <a:spcBef>
                <a:spcPts val="10"/>
              </a:spcBef>
            </a:pPr>
            <a:r>
              <a:rPr sz="1800" spc="-5" dirty="0">
                <a:latin typeface="Calibri"/>
                <a:cs typeface="Calibri"/>
              </a:rPr>
              <a:t>i=6,sumA=15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70660">
              <a:lnSpc>
                <a:spcPct val="100000"/>
              </a:lnSpc>
            </a:pPr>
            <a:r>
              <a:rPr spc="-5" dirty="0"/>
              <a:t>while</a:t>
            </a:r>
            <a:r>
              <a:rPr spc="-80" dirty="0"/>
              <a:t> </a:t>
            </a:r>
            <a:r>
              <a:rPr spc="-5" dirty="0"/>
              <a:t>循环和break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10716" y="1106469"/>
            <a:ext cx="2536190" cy="1019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50100"/>
              </a:lnSpc>
              <a:tabLst>
                <a:tab pos="354965" algn="l"/>
              </a:tabLst>
            </a:pPr>
            <a:r>
              <a:rPr sz="2200" spc="-5" dirty="0">
                <a:latin typeface="Arial"/>
                <a:cs typeface="Arial"/>
              </a:rPr>
              <a:t>•	</a:t>
            </a:r>
            <a:r>
              <a:rPr sz="2200" spc="-5" dirty="0">
                <a:latin typeface="Microsoft YaHei"/>
                <a:cs typeface="Microsoft YaHei"/>
              </a:rPr>
              <a:t>输出</a:t>
            </a:r>
            <a:r>
              <a:rPr sz="2200" spc="-10" dirty="0">
                <a:latin typeface="Microsoft YaHei"/>
                <a:cs typeface="Microsoft YaHei"/>
              </a:rPr>
              <a:t>2-100</a:t>
            </a:r>
            <a:r>
              <a:rPr sz="2200" spc="-5" dirty="0">
                <a:latin typeface="Microsoft YaHei"/>
                <a:cs typeface="Microsoft YaHei"/>
              </a:rPr>
              <a:t>之间的  素数</a:t>
            </a:r>
            <a:endParaRPr sz="2200">
              <a:latin typeface="Microsoft YaHei"/>
              <a:cs typeface="Microsoft YaHe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788027" y="1143000"/>
            <a:ext cx="2754630" cy="3466465"/>
          </a:xfrm>
          <a:custGeom>
            <a:avLst/>
            <a:gdLst/>
            <a:ahLst/>
            <a:cxnLst/>
            <a:rect l="l" t="t" r="r" b="b"/>
            <a:pathLst>
              <a:path w="2754629" h="3466465">
                <a:moveTo>
                  <a:pt x="0" y="0"/>
                </a:moveTo>
                <a:lnTo>
                  <a:pt x="0" y="3466007"/>
                </a:lnTo>
                <a:lnTo>
                  <a:pt x="2754249" y="3466007"/>
                </a:lnTo>
              </a:path>
            </a:pathLst>
          </a:custGeom>
          <a:ln w="9525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939646" y="1078941"/>
            <a:ext cx="688975" cy="505459"/>
          </a:xfrm>
          <a:custGeom>
            <a:avLst/>
            <a:gdLst/>
            <a:ahLst/>
            <a:cxnLst/>
            <a:rect l="l" t="t" r="r" b="b"/>
            <a:pathLst>
              <a:path w="688975" h="505459">
                <a:moveTo>
                  <a:pt x="356806" y="0"/>
                </a:moveTo>
                <a:lnTo>
                  <a:pt x="303765" y="1451"/>
                </a:lnTo>
                <a:lnTo>
                  <a:pt x="251923" y="8146"/>
                </a:lnTo>
                <a:lnTo>
                  <a:pt x="202245" y="19908"/>
                </a:lnTo>
                <a:lnTo>
                  <a:pt x="155696" y="36561"/>
                </a:lnTo>
                <a:lnTo>
                  <a:pt x="113240" y="57928"/>
                </a:lnTo>
                <a:lnTo>
                  <a:pt x="75843" y="83832"/>
                </a:lnTo>
                <a:lnTo>
                  <a:pt x="44468" y="114096"/>
                </a:lnTo>
                <a:lnTo>
                  <a:pt x="18879" y="151050"/>
                </a:lnTo>
                <a:lnTo>
                  <a:pt x="4180" y="189284"/>
                </a:lnTo>
                <a:lnTo>
                  <a:pt x="0" y="227935"/>
                </a:lnTo>
                <a:lnTo>
                  <a:pt x="5966" y="266137"/>
                </a:lnTo>
                <a:lnTo>
                  <a:pt x="21709" y="303026"/>
                </a:lnTo>
                <a:lnTo>
                  <a:pt x="46858" y="337738"/>
                </a:lnTo>
                <a:lnTo>
                  <a:pt x="81040" y="369408"/>
                </a:lnTo>
                <a:lnTo>
                  <a:pt x="123886" y="397172"/>
                </a:lnTo>
                <a:lnTo>
                  <a:pt x="175024" y="420166"/>
                </a:lnTo>
                <a:lnTo>
                  <a:pt x="200805" y="505256"/>
                </a:lnTo>
                <a:lnTo>
                  <a:pt x="299738" y="447217"/>
                </a:lnTo>
                <a:lnTo>
                  <a:pt x="381769" y="447217"/>
                </a:lnTo>
                <a:lnTo>
                  <a:pt x="402505" y="445927"/>
                </a:lnTo>
                <a:lnTo>
                  <a:pt x="451606" y="437970"/>
                </a:lnTo>
                <a:lnTo>
                  <a:pt x="498176" y="425468"/>
                </a:lnTo>
                <a:lnTo>
                  <a:pt x="541460" y="408668"/>
                </a:lnTo>
                <a:lnTo>
                  <a:pt x="580702" y="387816"/>
                </a:lnTo>
                <a:lnTo>
                  <a:pt x="615146" y="363161"/>
                </a:lnTo>
                <a:lnTo>
                  <a:pt x="644035" y="334949"/>
                </a:lnTo>
                <a:lnTo>
                  <a:pt x="669624" y="297994"/>
                </a:lnTo>
                <a:lnTo>
                  <a:pt x="684323" y="259760"/>
                </a:lnTo>
                <a:lnTo>
                  <a:pt x="688504" y="221110"/>
                </a:lnTo>
                <a:lnTo>
                  <a:pt x="682537" y="182907"/>
                </a:lnTo>
                <a:lnTo>
                  <a:pt x="666794" y="146018"/>
                </a:lnTo>
                <a:lnTo>
                  <a:pt x="641646" y="111306"/>
                </a:lnTo>
                <a:lnTo>
                  <a:pt x="607463" y="79636"/>
                </a:lnTo>
                <a:lnTo>
                  <a:pt x="564617" y="51872"/>
                </a:lnTo>
                <a:lnTo>
                  <a:pt x="513479" y="28879"/>
                </a:lnTo>
                <a:lnTo>
                  <a:pt x="462628" y="13537"/>
                </a:lnTo>
                <a:lnTo>
                  <a:pt x="410082" y="3969"/>
                </a:lnTo>
                <a:lnTo>
                  <a:pt x="356806" y="0"/>
                </a:lnTo>
                <a:close/>
              </a:path>
              <a:path w="688975" h="505459">
                <a:moveTo>
                  <a:pt x="381769" y="447217"/>
                </a:moveTo>
                <a:lnTo>
                  <a:pt x="299738" y="447217"/>
                </a:lnTo>
                <a:lnTo>
                  <a:pt x="351631" y="449091"/>
                </a:lnTo>
                <a:lnTo>
                  <a:pt x="381769" y="44721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939646" y="1078941"/>
            <a:ext cx="688975" cy="505459"/>
          </a:xfrm>
          <a:custGeom>
            <a:avLst/>
            <a:gdLst/>
            <a:ahLst/>
            <a:cxnLst/>
            <a:rect l="l" t="t" r="r" b="b"/>
            <a:pathLst>
              <a:path w="688975" h="505459">
                <a:moveTo>
                  <a:pt x="200805" y="505256"/>
                </a:moveTo>
                <a:lnTo>
                  <a:pt x="175024" y="420166"/>
                </a:lnTo>
                <a:lnTo>
                  <a:pt x="123886" y="397172"/>
                </a:lnTo>
                <a:lnTo>
                  <a:pt x="81040" y="369408"/>
                </a:lnTo>
                <a:lnTo>
                  <a:pt x="46858" y="337738"/>
                </a:lnTo>
                <a:lnTo>
                  <a:pt x="21709" y="303026"/>
                </a:lnTo>
                <a:lnTo>
                  <a:pt x="5966" y="266137"/>
                </a:lnTo>
                <a:lnTo>
                  <a:pt x="0" y="227935"/>
                </a:lnTo>
                <a:lnTo>
                  <a:pt x="4180" y="189284"/>
                </a:lnTo>
                <a:lnTo>
                  <a:pt x="18879" y="151050"/>
                </a:lnTo>
                <a:lnTo>
                  <a:pt x="44468" y="114096"/>
                </a:lnTo>
                <a:lnTo>
                  <a:pt x="75843" y="83832"/>
                </a:lnTo>
                <a:lnTo>
                  <a:pt x="113240" y="57928"/>
                </a:lnTo>
                <a:lnTo>
                  <a:pt x="155696" y="36561"/>
                </a:lnTo>
                <a:lnTo>
                  <a:pt x="202245" y="19908"/>
                </a:lnTo>
                <a:lnTo>
                  <a:pt x="251923" y="8146"/>
                </a:lnTo>
                <a:lnTo>
                  <a:pt x="303765" y="1451"/>
                </a:lnTo>
                <a:lnTo>
                  <a:pt x="356806" y="0"/>
                </a:lnTo>
                <a:lnTo>
                  <a:pt x="410082" y="3969"/>
                </a:lnTo>
                <a:lnTo>
                  <a:pt x="462628" y="13537"/>
                </a:lnTo>
                <a:lnTo>
                  <a:pt x="513479" y="28879"/>
                </a:lnTo>
                <a:lnTo>
                  <a:pt x="564617" y="51872"/>
                </a:lnTo>
                <a:lnTo>
                  <a:pt x="607463" y="79636"/>
                </a:lnTo>
                <a:lnTo>
                  <a:pt x="641646" y="111306"/>
                </a:lnTo>
                <a:lnTo>
                  <a:pt x="666794" y="146018"/>
                </a:lnTo>
                <a:lnTo>
                  <a:pt x="682537" y="182907"/>
                </a:lnTo>
                <a:lnTo>
                  <a:pt x="688504" y="221110"/>
                </a:lnTo>
                <a:lnTo>
                  <a:pt x="684323" y="259760"/>
                </a:lnTo>
                <a:lnTo>
                  <a:pt x="669624" y="297994"/>
                </a:lnTo>
                <a:lnTo>
                  <a:pt x="644035" y="334949"/>
                </a:lnTo>
                <a:lnTo>
                  <a:pt x="615146" y="363161"/>
                </a:lnTo>
                <a:lnTo>
                  <a:pt x="580702" y="387816"/>
                </a:lnTo>
                <a:lnTo>
                  <a:pt x="541460" y="408668"/>
                </a:lnTo>
                <a:lnTo>
                  <a:pt x="498176" y="425468"/>
                </a:lnTo>
                <a:lnTo>
                  <a:pt x="451606" y="437970"/>
                </a:lnTo>
                <a:lnTo>
                  <a:pt x="402505" y="445927"/>
                </a:lnTo>
                <a:lnTo>
                  <a:pt x="351631" y="449091"/>
                </a:lnTo>
                <a:lnTo>
                  <a:pt x="299738" y="447217"/>
                </a:lnTo>
                <a:lnTo>
                  <a:pt x="200805" y="505256"/>
                </a:lnTo>
                <a:close/>
              </a:path>
            </a:pathLst>
          </a:custGeom>
          <a:ln w="1905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867783" y="1151509"/>
            <a:ext cx="2117090" cy="33851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1276985" algn="ctr">
              <a:lnSpc>
                <a:spcPct val="100000"/>
              </a:lnSpc>
            </a:pPr>
            <a:r>
              <a:rPr sz="1800" b="1" dirty="0">
                <a:solidFill>
                  <a:srgbClr val="4F81BC"/>
                </a:solidFill>
                <a:latin typeface="Calibri"/>
                <a:cs typeface="Calibri"/>
              </a:rPr>
              <a:t>F</a:t>
            </a:r>
            <a:r>
              <a:rPr sz="600" spc="-10" dirty="0">
                <a:solidFill>
                  <a:srgbClr val="4F81BC"/>
                </a:solidFill>
                <a:latin typeface="Calibri"/>
                <a:cs typeface="Calibri"/>
              </a:rPr>
              <a:t>ile</a:t>
            </a:r>
            <a:endParaRPr sz="600">
              <a:latin typeface="Calibri"/>
              <a:cs typeface="Calibri"/>
            </a:endParaRPr>
          </a:p>
          <a:p>
            <a:pPr marL="12700" marR="5080">
              <a:lnSpc>
                <a:spcPct val="89000"/>
              </a:lnSpc>
              <a:spcBef>
                <a:spcPts val="1225"/>
              </a:spcBef>
            </a:pPr>
            <a:r>
              <a:rPr sz="1600" spc="-5" dirty="0">
                <a:solidFill>
                  <a:srgbClr val="943735"/>
                </a:solidFill>
                <a:latin typeface="Calibri"/>
                <a:cs typeface="Calibri"/>
              </a:rPr>
              <a:t># Filename: prime.py  </a:t>
            </a:r>
            <a:r>
              <a:rPr sz="1800" spc="-10" dirty="0">
                <a:solidFill>
                  <a:srgbClr val="F79546"/>
                </a:solidFill>
                <a:latin typeface="Calibri"/>
                <a:cs typeface="Calibri"/>
              </a:rPr>
              <a:t>from </a:t>
            </a:r>
            <a:r>
              <a:rPr sz="1800" spc="-5" dirty="0">
                <a:latin typeface="Calibri"/>
                <a:cs typeface="Calibri"/>
              </a:rPr>
              <a:t>math </a:t>
            </a:r>
            <a:r>
              <a:rPr sz="1800" spc="-5" dirty="0">
                <a:solidFill>
                  <a:srgbClr val="F79546"/>
                </a:solidFill>
                <a:latin typeface="Calibri"/>
                <a:cs typeface="Calibri"/>
              </a:rPr>
              <a:t>import </a:t>
            </a:r>
            <a:r>
              <a:rPr sz="1800" spc="-5" dirty="0">
                <a:latin typeface="Calibri"/>
                <a:cs typeface="Calibri"/>
              </a:rPr>
              <a:t>sqrt  j=2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1835"/>
              </a:lnSpc>
            </a:pPr>
            <a:r>
              <a:rPr sz="1800" spc="-5" dirty="0">
                <a:solidFill>
                  <a:srgbClr val="F79546"/>
                </a:solidFill>
                <a:latin typeface="Calibri"/>
                <a:cs typeface="Calibri"/>
              </a:rPr>
              <a:t>while </a:t>
            </a:r>
            <a:r>
              <a:rPr sz="1800" dirty="0">
                <a:latin typeface="Calibri"/>
                <a:cs typeface="Calibri"/>
              </a:rPr>
              <a:t>j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&lt;=100:</a:t>
            </a:r>
            <a:endParaRPr sz="1800">
              <a:latin typeface="Calibri"/>
              <a:cs typeface="Calibri"/>
            </a:endParaRPr>
          </a:p>
          <a:p>
            <a:pPr marL="220979">
              <a:lnSpc>
                <a:spcPts val="1945"/>
              </a:lnSpc>
            </a:pPr>
            <a:r>
              <a:rPr sz="1800" dirty="0">
                <a:latin typeface="Calibri"/>
                <a:cs typeface="Calibri"/>
              </a:rPr>
              <a:t>i =</a:t>
            </a:r>
            <a:r>
              <a:rPr sz="1800" spc="-8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  <a:p>
            <a:pPr marL="220979" marR="591185">
              <a:lnSpc>
                <a:spcPts val="1939"/>
              </a:lnSpc>
              <a:spcBef>
                <a:spcPts val="140"/>
              </a:spcBef>
            </a:pPr>
            <a:r>
              <a:rPr sz="1800" dirty="0">
                <a:latin typeface="Calibri"/>
                <a:cs typeface="Calibri"/>
              </a:rPr>
              <a:t>k= sqrt(j)  </a:t>
            </a:r>
            <a:r>
              <a:rPr sz="1800" spc="-5" dirty="0">
                <a:solidFill>
                  <a:srgbClr val="F79546"/>
                </a:solidFill>
                <a:latin typeface="Calibri"/>
                <a:cs typeface="Calibri"/>
              </a:rPr>
              <a:t>while</a:t>
            </a:r>
            <a:r>
              <a:rPr sz="1800" spc="-5" dirty="0">
                <a:latin typeface="Calibri"/>
                <a:cs typeface="Calibri"/>
              </a:rPr>
              <a:t>( </a:t>
            </a:r>
            <a:r>
              <a:rPr sz="1800" dirty="0">
                <a:latin typeface="Calibri"/>
                <a:cs typeface="Calibri"/>
              </a:rPr>
              <a:t>i &lt;= k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):</a:t>
            </a:r>
            <a:endParaRPr sz="1800">
              <a:latin typeface="Calibri"/>
              <a:cs typeface="Calibri"/>
            </a:endParaRPr>
          </a:p>
          <a:p>
            <a:pPr marL="431800">
              <a:lnSpc>
                <a:spcPts val="1810"/>
              </a:lnSpc>
            </a:pPr>
            <a:r>
              <a:rPr sz="1800" spc="-5" dirty="0">
                <a:solidFill>
                  <a:srgbClr val="F79546"/>
                </a:solidFill>
                <a:latin typeface="Calibri"/>
                <a:cs typeface="Calibri"/>
              </a:rPr>
              <a:t>if </a:t>
            </a:r>
            <a:r>
              <a:rPr sz="1800" spc="-5" dirty="0">
                <a:latin typeface="Calibri"/>
                <a:cs typeface="Calibri"/>
              </a:rPr>
              <a:t>j%i </a:t>
            </a:r>
            <a:r>
              <a:rPr sz="1800" dirty="0">
                <a:latin typeface="Calibri"/>
                <a:cs typeface="Calibri"/>
              </a:rPr>
              <a:t>== 0: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79546"/>
                </a:solidFill>
                <a:latin typeface="Calibri"/>
                <a:cs typeface="Calibri"/>
              </a:rPr>
              <a:t>break</a:t>
            </a:r>
            <a:endParaRPr sz="1800">
              <a:latin typeface="Calibri"/>
              <a:cs typeface="Calibri"/>
            </a:endParaRPr>
          </a:p>
          <a:p>
            <a:pPr marL="220979" marR="1065530" indent="210185" algn="r">
              <a:lnSpc>
                <a:spcPts val="1939"/>
              </a:lnSpc>
              <a:spcBef>
                <a:spcPts val="140"/>
              </a:spcBef>
            </a:pPr>
            <a:r>
              <a:rPr sz="1800" dirty="0">
                <a:latin typeface="Calibri"/>
                <a:cs typeface="Calibri"/>
              </a:rPr>
              <a:t>i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=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i+1  </a:t>
            </a:r>
            <a:r>
              <a:rPr sz="1800" spc="-5" dirty="0">
                <a:solidFill>
                  <a:srgbClr val="F79546"/>
                </a:solidFill>
                <a:latin typeface="Calibri"/>
                <a:cs typeface="Calibri"/>
              </a:rPr>
              <a:t>if</a:t>
            </a:r>
            <a:r>
              <a:rPr sz="1800" spc="-5" dirty="0">
                <a:latin typeface="Calibri"/>
                <a:cs typeface="Calibri"/>
              </a:rPr>
              <a:t>( </a:t>
            </a:r>
            <a:r>
              <a:rPr sz="1800" dirty="0">
                <a:latin typeface="Calibri"/>
                <a:cs typeface="Calibri"/>
              </a:rPr>
              <a:t>i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&gt;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k):  </a:t>
            </a:r>
            <a:r>
              <a:rPr sz="1800" spc="-5" dirty="0">
                <a:solidFill>
                  <a:srgbClr val="6F2F9F"/>
                </a:solidFill>
                <a:latin typeface="Calibri"/>
                <a:cs typeface="Calibri"/>
              </a:rPr>
              <a:t>print</a:t>
            </a:r>
            <a:r>
              <a:rPr sz="1800" spc="-9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j,</a:t>
            </a:r>
            <a:endParaRPr sz="1800">
              <a:latin typeface="Calibri"/>
              <a:cs typeface="Calibri"/>
            </a:endParaRPr>
          </a:p>
          <a:p>
            <a:pPr marL="220979">
              <a:lnSpc>
                <a:spcPts val="1914"/>
              </a:lnSpc>
            </a:pPr>
            <a:r>
              <a:rPr sz="1800" dirty="0">
                <a:latin typeface="Calibri"/>
                <a:cs typeface="Calibri"/>
              </a:rPr>
              <a:t>j +=</a:t>
            </a:r>
            <a:r>
              <a:rPr sz="1800" spc="-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437132" y="2461260"/>
            <a:ext cx="2075688" cy="16398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88363" y="2442972"/>
            <a:ext cx="2206752" cy="17205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75613" y="2499702"/>
            <a:ext cx="1944370" cy="1508125"/>
          </a:xfrm>
          <a:custGeom>
            <a:avLst/>
            <a:gdLst/>
            <a:ahLst/>
            <a:cxnLst/>
            <a:rect l="l" t="t" r="r" b="b"/>
            <a:pathLst>
              <a:path w="1944370" h="1508125">
                <a:moveTo>
                  <a:pt x="0" y="1508125"/>
                </a:moveTo>
                <a:lnTo>
                  <a:pt x="1944242" y="1508125"/>
                </a:lnTo>
                <a:lnTo>
                  <a:pt x="1944242" y="0"/>
                </a:lnTo>
                <a:lnTo>
                  <a:pt x="0" y="0"/>
                </a:lnTo>
                <a:lnTo>
                  <a:pt x="0" y="15081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475613" y="2499702"/>
            <a:ext cx="1944370" cy="1508125"/>
          </a:xfrm>
          <a:prstGeom prst="rect">
            <a:avLst/>
          </a:prstGeom>
          <a:ln w="25400">
            <a:solidFill>
              <a:srgbClr val="4F81BC"/>
            </a:solidFill>
          </a:ln>
        </p:spPr>
        <p:txBody>
          <a:bodyPr vert="horz" wrap="square" lIns="0" tIns="17780" rIns="0" bIns="0" rtlCol="0">
            <a:spAutoFit/>
          </a:bodyPr>
          <a:lstStyle/>
          <a:p>
            <a:pPr marL="78740">
              <a:lnSpc>
                <a:spcPct val="100000"/>
              </a:lnSpc>
              <a:spcBef>
                <a:spcPts val="140"/>
              </a:spcBef>
            </a:pPr>
            <a:r>
              <a:rPr sz="2000" u="sng" dirty="0">
                <a:latin typeface="Calibri"/>
                <a:cs typeface="Calibri"/>
              </a:rPr>
              <a:t>Output</a:t>
            </a:r>
            <a:r>
              <a:rPr sz="2000" dirty="0">
                <a:latin typeface="Calibri"/>
                <a:cs typeface="Calibri"/>
              </a:rPr>
              <a:t>:</a:t>
            </a:r>
            <a:endParaRPr sz="2000">
              <a:latin typeface="Calibri"/>
              <a:cs typeface="Calibri"/>
            </a:endParaRPr>
          </a:p>
          <a:p>
            <a:pPr marL="7874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Calibri"/>
                <a:cs typeface="Calibri"/>
              </a:rPr>
              <a:t>2 3 5 7 11 13 17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19</a:t>
            </a:r>
            <a:endParaRPr sz="1800">
              <a:latin typeface="Calibri"/>
              <a:cs typeface="Calibri"/>
            </a:endParaRPr>
          </a:p>
          <a:p>
            <a:pPr marL="7874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23 29 31 37 41</a:t>
            </a:r>
            <a:r>
              <a:rPr sz="1800" spc="-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43</a:t>
            </a:r>
            <a:endParaRPr sz="1800">
              <a:latin typeface="Calibri"/>
              <a:cs typeface="Calibri"/>
            </a:endParaRPr>
          </a:p>
          <a:p>
            <a:pPr marL="7874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47 53 59 61 67</a:t>
            </a:r>
            <a:r>
              <a:rPr sz="1800" spc="-9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71</a:t>
            </a:r>
            <a:endParaRPr sz="1800">
              <a:latin typeface="Calibri"/>
              <a:cs typeface="Calibri"/>
            </a:endParaRPr>
          </a:p>
          <a:p>
            <a:pPr marL="7874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73 79 83 89</a:t>
            </a:r>
            <a:r>
              <a:rPr sz="1800" spc="-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97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80845">
              <a:lnSpc>
                <a:spcPct val="100000"/>
              </a:lnSpc>
            </a:pPr>
            <a:r>
              <a:rPr spc="-5" dirty="0"/>
              <a:t>for</a:t>
            </a:r>
            <a:r>
              <a:rPr spc="-85" dirty="0"/>
              <a:t> </a:t>
            </a:r>
            <a:r>
              <a:rPr spc="-5" dirty="0"/>
              <a:t>循环和break</a:t>
            </a:r>
          </a:p>
        </p:txBody>
      </p:sp>
      <p:sp>
        <p:nvSpPr>
          <p:cNvPr id="3" name="object 3"/>
          <p:cNvSpPr/>
          <p:nvPr/>
        </p:nvSpPr>
        <p:spPr>
          <a:xfrm>
            <a:off x="4860035" y="1169542"/>
            <a:ext cx="2592705" cy="3418840"/>
          </a:xfrm>
          <a:custGeom>
            <a:avLst/>
            <a:gdLst/>
            <a:ahLst/>
            <a:cxnLst/>
            <a:rect l="l" t="t" r="r" b="b"/>
            <a:pathLst>
              <a:path w="2592704" h="3418840">
                <a:moveTo>
                  <a:pt x="0" y="0"/>
                </a:moveTo>
                <a:lnTo>
                  <a:pt x="0" y="3418433"/>
                </a:lnTo>
                <a:lnTo>
                  <a:pt x="2592323" y="3418433"/>
                </a:lnTo>
              </a:path>
            </a:pathLst>
          </a:custGeom>
          <a:ln w="9525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04044" y="1040391"/>
            <a:ext cx="654050" cy="546735"/>
          </a:xfrm>
          <a:custGeom>
            <a:avLst/>
            <a:gdLst/>
            <a:ahLst/>
            <a:cxnLst/>
            <a:rect l="l" t="t" r="r" b="b"/>
            <a:pathLst>
              <a:path w="654050" h="546735">
                <a:moveTo>
                  <a:pt x="338632" y="0"/>
                </a:moveTo>
                <a:lnTo>
                  <a:pt x="288284" y="1565"/>
                </a:lnTo>
                <a:lnTo>
                  <a:pt x="239071" y="8803"/>
                </a:lnTo>
                <a:lnTo>
                  <a:pt x="191911" y="21523"/>
                </a:lnTo>
                <a:lnTo>
                  <a:pt x="147723" y="39537"/>
                </a:lnTo>
                <a:lnTo>
                  <a:pt x="107426" y="62653"/>
                </a:lnTo>
                <a:lnTo>
                  <a:pt x="71936" y="90683"/>
                </a:lnTo>
                <a:lnTo>
                  <a:pt x="42173" y="123436"/>
                </a:lnTo>
                <a:lnTo>
                  <a:pt x="17905" y="163384"/>
                </a:lnTo>
                <a:lnTo>
                  <a:pt x="3964" y="204713"/>
                </a:lnTo>
                <a:lnTo>
                  <a:pt x="0" y="246490"/>
                </a:lnTo>
                <a:lnTo>
                  <a:pt x="5662" y="287780"/>
                </a:lnTo>
                <a:lnTo>
                  <a:pt x="20602" y="327651"/>
                </a:lnTo>
                <a:lnTo>
                  <a:pt x="44468" y="365169"/>
                </a:lnTo>
                <a:lnTo>
                  <a:pt x="76911" y="399401"/>
                </a:lnTo>
                <a:lnTo>
                  <a:pt x="117580" y="429413"/>
                </a:lnTo>
                <a:lnTo>
                  <a:pt x="166125" y="454271"/>
                </a:lnTo>
                <a:lnTo>
                  <a:pt x="190636" y="546346"/>
                </a:lnTo>
                <a:lnTo>
                  <a:pt x="284489" y="483608"/>
                </a:lnTo>
                <a:lnTo>
                  <a:pt x="359945" y="483608"/>
                </a:lnTo>
                <a:lnTo>
                  <a:pt x="395594" y="480207"/>
                </a:lnTo>
                <a:lnTo>
                  <a:pt x="447968" y="468309"/>
                </a:lnTo>
                <a:lnTo>
                  <a:pt x="496800" y="450147"/>
                </a:lnTo>
                <a:lnTo>
                  <a:pt x="541025" y="426119"/>
                </a:lnTo>
                <a:lnTo>
                  <a:pt x="579576" y="396627"/>
                </a:lnTo>
                <a:lnTo>
                  <a:pt x="611387" y="362069"/>
                </a:lnTo>
                <a:lnTo>
                  <a:pt x="635655" y="322121"/>
                </a:lnTo>
                <a:lnTo>
                  <a:pt x="649595" y="280792"/>
                </a:lnTo>
                <a:lnTo>
                  <a:pt x="653556" y="239016"/>
                </a:lnTo>
                <a:lnTo>
                  <a:pt x="647886" y="197725"/>
                </a:lnTo>
                <a:lnTo>
                  <a:pt x="632936" y="157854"/>
                </a:lnTo>
                <a:lnTo>
                  <a:pt x="609054" y="120337"/>
                </a:lnTo>
                <a:lnTo>
                  <a:pt x="576589" y="86105"/>
                </a:lnTo>
                <a:lnTo>
                  <a:pt x="535891" y="56093"/>
                </a:lnTo>
                <a:lnTo>
                  <a:pt x="487308" y="31234"/>
                </a:lnTo>
                <a:lnTo>
                  <a:pt x="439063" y="14644"/>
                </a:lnTo>
                <a:lnTo>
                  <a:pt x="389198" y="4296"/>
                </a:lnTo>
                <a:lnTo>
                  <a:pt x="338632" y="0"/>
                </a:lnTo>
                <a:close/>
              </a:path>
              <a:path w="654050" h="546735">
                <a:moveTo>
                  <a:pt x="359945" y="483608"/>
                </a:moveTo>
                <a:lnTo>
                  <a:pt x="284489" y="483608"/>
                </a:lnTo>
                <a:lnTo>
                  <a:pt x="340746" y="485440"/>
                </a:lnTo>
                <a:lnTo>
                  <a:pt x="359945" y="4836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04044" y="1040391"/>
            <a:ext cx="654050" cy="546735"/>
          </a:xfrm>
          <a:custGeom>
            <a:avLst/>
            <a:gdLst/>
            <a:ahLst/>
            <a:cxnLst/>
            <a:rect l="l" t="t" r="r" b="b"/>
            <a:pathLst>
              <a:path w="654050" h="546735">
                <a:moveTo>
                  <a:pt x="190636" y="546346"/>
                </a:moveTo>
                <a:lnTo>
                  <a:pt x="166125" y="454271"/>
                </a:lnTo>
                <a:lnTo>
                  <a:pt x="117580" y="429413"/>
                </a:lnTo>
                <a:lnTo>
                  <a:pt x="76911" y="399401"/>
                </a:lnTo>
                <a:lnTo>
                  <a:pt x="44468" y="365169"/>
                </a:lnTo>
                <a:lnTo>
                  <a:pt x="20602" y="327651"/>
                </a:lnTo>
                <a:lnTo>
                  <a:pt x="5662" y="287780"/>
                </a:lnTo>
                <a:lnTo>
                  <a:pt x="0" y="246490"/>
                </a:lnTo>
                <a:lnTo>
                  <a:pt x="3964" y="204713"/>
                </a:lnTo>
                <a:lnTo>
                  <a:pt x="17905" y="163384"/>
                </a:lnTo>
                <a:lnTo>
                  <a:pt x="42173" y="123436"/>
                </a:lnTo>
                <a:lnTo>
                  <a:pt x="71936" y="90683"/>
                </a:lnTo>
                <a:lnTo>
                  <a:pt x="107426" y="62653"/>
                </a:lnTo>
                <a:lnTo>
                  <a:pt x="147723" y="39537"/>
                </a:lnTo>
                <a:lnTo>
                  <a:pt x="191911" y="21523"/>
                </a:lnTo>
                <a:lnTo>
                  <a:pt x="239071" y="8803"/>
                </a:lnTo>
                <a:lnTo>
                  <a:pt x="288284" y="1565"/>
                </a:lnTo>
                <a:lnTo>
                  <a:pt x="338632" y="0"/>
                </a:lnTo>
                <a:lnTo>
                  <a:pt x="389198" y="4296"/>
                </a:lnTo>
                <a:lnTo>
                  <a:pt x="439063" y="14644"/>
                </a:lnTo>
                <a:lnTo>
                  <a:pt x="487308" y="31234"/>
                </a:lnTo>
                <a:lnTo>
                  <a:pt x="535891" y="56093"/>
                </a:lnTo>
                <a:lnTo>
                  <a:pt x="576589" y="86105"/>
                </a:lnTo>
                <a:lnTo>
                  <a:pt x="609054" y="120337"/>
                </a:lnTo>
                <a:lnTo>
                  <a:pt x="632936" y="157854"/>
                </a:lnTo>
                <a:lnTo>
                  <a:pt x="647886" y="197725"/>
                </a:lnTo>
                <a:lnTo>
                  <a:pt x="653556" y="239016"/>
                </a:lnTo>
                <a:lnTo>
                  <a:pt x="649595" y="280792"/>
                </a:lnTo>
                <a:lnTo>
                  <a:pt x="635655" y="322121"/>
                </a:lnTo>
                <a:lnTo>
                  <a:pt x="611387" y="362069"/>
                </a:lnTo>
                <a:lnTo>
                  <a:pt x="579576" y="396627"/>
                </a:lnTo>
                <a:lnTo>
                  <a:pt x="541025" y="426119"/>
                </a:lnTo>
                <a:lnTo>
                  <a:pt x="496800" y="450147"/>
                </a:lnTo>
                <a:lnTo>
                  <a:pt x="447968" y="468309"/>
                </a:lnTo>
                <a:lnTo>
                  <a:pt x="395594" y="480207"/>
                </a:lnTo>
                <a:lnTo>
                  <a:pt x="340746" y="485440"/>
                </a:lnTo>
                <a:lnTo>
                  <a:pt x="284489" y="483608"/>
                </a:lnTo>
                <a:lnTo>
                  <a:pt x="190636" y="546346"/>
                </a:lnTo>
                <a:close/>
              </a:path>
            </a:pathLst>
          </a:custGeom>
          <a:ln w="1905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229605" y="1131061"/>
            <a:ext cx="201295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4F81BC"/>
                </a:solidFill>
                <a:latin typeface="Calibri"/>
                <a:cs typeface="Calibri"/>
              </a:rPr>
              <a:t>F</a:t>
            </a:r>
            <a:r>
              <a:rPr sz="600" spc="-10" dirty="0">
                <a:solidFill>
                  <a:srgbClr val="4F81BC"/>
                </a:solidFill>
                <a:latin typeface="Calibri"/>
                <a:cs typeface="Calibri"/>
              </a:rPr>
              <a:t>ile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45411" y="1391158"/>
            <a:ext cx="2376170" cy="698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sz="1800" spc="-5" dirty="0">
                <a:latin typeface="Arial"/>
                <a:cs typeface="Arial"/>
              </a:rPr>
              <a:t>•	</a:t>
            </a:r>
            <a:r>
              <a:rPr sz="1800" spc="-5" dirty="0">
                <a:latin typeface="Microsoft YaHei"/>
                <a:cs typeface="Microsoft YaHei"/>
              </a:rPr>
              <a:t>输出2-100之间的素</a:t>
            </a:r>
            <a:endParaRPr sz="1800">
              <a:latin typeface="Microsoft YaHei"/>
              <a:cs typeface="Microsoft YaHei"/>
            </a:endParaRPr>
          </a:p>
          <a:p>
            <a:pPr marL="355600">
              <a:lnSpc>
                <a:spcPct val="100000"/>
              </a:lnSpc>
              <a:spcBef>
                <a:spcPts val="1080"/>
              </a:spcBef>
            </a:pPr>
            <a:r>
              <a:rPr sz="1800" dirty="0">
                <a:latin typeface="Microsoft YaHei"/>
                <a:cs typeface="Microsoft YaHei"/>
              </a:rPr>
              <a:t>数</a:t>
            </a:r>
            <a:endParaRPr sz="1800">
              <a:latin typeface="Microsoft YaHei"/>
              <a:cs typeface="Microsoft YaHe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868423" y="2604516"/>
            <a:ext cx="2077212" cy="16398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819655" y="2586227"/>
            <a:ext cx="2206751" cy="17205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907667" y="2643733"/>
            <a:ext cx="1944370" cy="1508125"/>
          </a:xfrm>
          <a:custGeom>
            <a:avLst/>
            <a:gdLst/>
            <a:ahLst/>
            <a:cxnLst/>
            <a:rect l="l" t="t" r="r" b="b"/>
            <a:pathLst>
              <a:path w="1944370" h="1508125">
                <a:moveTo>
                  <a:pt x="0" y="1508125"/>
                </a:moveTo>
                <a:lnTo>
                  <a:pt x="1944243" y="1508125"/>
                </a:lnTo>
                <a:lnTo>
                  <a:pt x="1944243" y="0"/>
                </a:lnTo>
                <a:lnTo>
                  <a:pt x="0" y="0"/>
                </a:lnTo>
                <a:lnTo>
                  <a:pt x="0" y="15081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907667" y="2643733"/>
            <a:ext cx="1944370" cy="1508125"/>
          </a:xfrm>
          <a:prstGeom prst="rect">
            <a:avLst/>
          </a:prstGeom>
          <a:ln w="25400">
            <a:solidFill>
              <a:srgbClr val="4F81BC"/>
            </a:solidFill>
          </a:ln>
        </p:spPr>
        <p:txBody>
          <a:bodyPr vert="horz" wrap="square" lIns="0" tIns="17780" rIns="0" bIns="0" rtlCol="0">
            <a:spAutoFit/>
          </a:bodyPr>
          <a:lstStyle/>
          <a:p>
            <a:pPr marL="78740">
              <a:lnSpc>
                <a:spcPct val="100000"/>
              </a:lnSpc>
              <a:spcBef>
                <a:spcPts val="140"/>
              </a:spcBef>
            </a:pPr>
            <a:r>
              <a:rPr sz="2000" u="sng" dirty="0">
                <a:latin typeface="Calibri"/>
                <a:cs typeface="Calibri"/>
              </a:rPr>
              <a:t>Output</a:t>
            </a:r>
            <a:r>
              <a:rPr sz="2000" dirty="0">
                <a:latin typeface="Calibri"/>
                <a:cs typeface="Calibri"/>
              </a:rPr>
              <a:t>:</a:t>
            </a:r>
            <a:endParaRPr sz="2000">
              <a:latin typeface="Calibri"/>
              <a:cs typeface="Calibri"/>
            </a:endParaRPr>
          </a:p>
          <a:p>
            <a:pPr marL="7874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Calibri"/>
                <a:cs typeface="Calibri"/>
              </a:rPr>
              <a:t>2 3 5 7 11 13 17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19</a:t>
            </a:r>
            <a:endParaRPr sz="1800">
              <a:latin typeface="Calibri"/>
              <a:cs typeface="Calibri"/>
            </a:endParaRPr>
          </a:p>
          <a:p>
            <a:pPr marL="7874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23 29 31 37 41</a:t>
            </a:r>
            <a:r>
              <a:rPr sz="1800" spc="-9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43</a:t>
            </a:r>
            <a:endParaRPr sz="1800">
              <a:latin typeface="Calibri"/>
              <a:cs typeface="Calibri"/>
            </a:endParaRPr>
          </a:p>
          <a:p>
            <a:pPr marL="7874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47 53 59 61 67</a:t>
            </a:r>
            <a:r>
              <a:rPr sz="1800" spc="-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71</a:t>
            </a:r>
            <a:endParaRPr sz="1800">
              <a:latin typeface="Calibri"/>
              <a:cs typeface="Calibri"/>
            </a:endParaRPr>
          </a:p>
          <a:p>
            <a:pPr marL="7874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73 79 83 89</a:t>
            </a:r>
            <a:r>
              <a:rPr sz="1800" spc="-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97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414641" y="2305811"/>
            <a:ext cx="700405" cy="299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flag </a:t>
            </a:r>
            <a:r>
              <a:rPr sz="1800" dirty="0">
                <a:latin typeface="Calibri"/>
                <a:cs typeface="Calibri"/>
              </a:rPr>
              <a:t>=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939665" y="1694510"/>
            <a:ext cx="2167890" cy="2185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4610">
              <a:lnSpc>
                <a:spcPct val="99500"/>
              </a:lnSpc>
            </a:pPr>
            <a:r>
              <a:rPr sz="1600" spc="-5" dirty="0">
                <a:solidFill>
                  <a:srgbClr val="943735"/>
                </a:solidFill>
                <a:latin typeface="Calibri"/>
                <a:cs typeface="Calibri"/>
              </a:rPr>
              <a:t># Filename: </a:t>
            </a:r>
            <a:r>
              <a:rPr sz="1600" spc="-10" dirty="0">
                <a:solidFill>
                  <a:srgbClr val="943735"/>
                </a:solidFill>
                <a:latin typeface="Calibri"/>
                <a:cs typeface="Calibri"/>
              </a:rPr>
              <a:t>prime.py  </a:t>
            </a:r>
            <a:r>
              <a:rPr sz="1800" spc="-10" dirty="0">
                <a:solidFill>
                  <a:srgbClr val="F79546"/>
                </a:solidFill>
                <a:latin typeface="Calibri"/>
                <a:cs typeface="Calibri"/>
              </a:rPr>
              <a:t>from </a:t>
            </a:r>
            <a:r>
              <a:rPr sz="1800" spc="-5" dirty="0">
                <a:latin typeface="Calibri"/>
                <a:cs typeface="Calibri"/>
              </a:rPr>
              <a:t>math </a:t>
            </a:r>
            <a:r>
              <a:rPr sz="1800" spc="-5" dirty="0">
                <a:solidFill>
                  <a:srgbClr val="F79546"/>
                </a:solidFill>
                <a:latin typeface="Calibri"/>
                <a:cs typeface="Calibri"/>
              </a:rPr>
              <a:t>import </a:t>
            </a:r>
            <a:r>
              <a:rPr sz="1800" spc="-5" dirty="0">
                <a:latin typeface="Calibri"/>
                <a:cs typeface="Calibri"/>
              </a:rPr>
              <a:t>sqrt  </a:t>
            </a:r>
            <a:r>
              <a:rPr sz="1800" spc="-15" dirty="0">
                <a:solidFill>
                  <a:srgbClr val="F79546"/>
                </a:solidFill>
                <a:latin typeface="Calibri"/>
                <a:cs typeface="Calibri"/>
              </a:rPr>
              <a:t>for </a:t>
            </a:r>
            <a:r>
              <a:rPr sz="1800" dirty="0">
                <a:latin typeface="Calibri"/>
                <a:cs typeface="Calibri"/>
              </a:rPr>
              <a:t>i </a:t>
            </a:r>
            <a:r>
              <a:rPr sz="1800" spc="-5" dirty="0">
                <a:solidFill>
                  <a:srgbClr val="F79546"/>
                </a:solidFill>
                <a:latin typeface="Calibri"/>
                <a:cs typeface="Calibri"/>
              </a:rPr>
              <a:t>in</a:t>
            </a:r>
            <a:r>
              <a:rPr sz="1800" dirty="0">
                <a:solidFill>
                  <a:srgbClr val="F79546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6F2F9F"/>
                </a:solidFill>
                <a:latin typeface="Calibri"/>
                <a:cs typeface="Calibri"/>
              </a:rPr>
              <a:t>range</a:t>
            </a:r>
            <a:r>
              <a:rPr sz="1800" spc="-10" dirty="0">
                <a:latin typeface="Calibri"/>
                <a:cs typeface="Calibri"/>
              </a:rPr>
              <a:t>(2,101):</a:t>
            </a:r>
            <a:endParaRPr sz="1800">
              <a:latin typeface="Calibri"/>
              <a:cs typeface="Calibri"/>
            </a:endParaRPr>
          </a:p>
          <a:p>
            <a:pPr marL="27432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k =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6F2F9F"/>
                </a:solidFill>
                <a:latin typeface="Calibri"/>
                <a:cs typeface="Calibri"/>
              </a:rPr>
              <a:t>int</a:t>
            </a:r>
            <a:r>
              <a:rPr sz="1800" spc="-10" dirty="0">
                <a:latin typeface="Calibri"/>
                <a:cs typeface="Calibri"/>
              </a:rPr>
              <a:t>(sqrt(i))</a:t>
            </a:r>
            <a:endParaRPr sz="1800">
              <a:latin typeface="Calibri"/>
              <a:cs typeface="Calibri"/>
            </a:endParaRPr>
          </a:p>
          <a:p>
            <a:pPr marL="483234" marR="5080" indent="-208915">
              <a:lnSpc>
                <a:spcPct val="100000"/>
              </a:lnSpc>
            </a:pPr>
            <a:r>
              <a:rPr sz="1800" spc="-15" dirty="0">
                <a:solidFill>
                  <a:srgbClr val="F79546"/>
                </a:solidFill>
                <a:latin typeface="Calibri"/>
                <a:cs typeface="Calibri"/>
              </a:rPr>
              <a:t>for </a:t>
            </a:r>
            <a:r>
              <a:rPr sz="1800" dirty="0">
                <a:latin typeface="Calibri"/>
                <a:cs typeface="Calibri"/>
              </a:rPr>
              <a:t>j </a:t>
            </a:r>
            <a:r>
              <a:rPr sz="1800" spc="-5" dirty="0">
                <a:solidFill>
                  <a:srgbClr val="F79546"/>
                </a:solidFill>
                <a:latin typeface="Calibri"/>
                <a:cs typeface="Calibri"/>
              </a:rPr>
              <a:t>in </a:t>
            </a:r>
            <a:r>
              <a:rPr sz="1800" spc="-10" dirty="0">
                <a:solidFill>
                  <a:srgbClr val="6F2F9F"/>
                </a:solidFill>
                <a:latin typeface="Calibri"/>
                <a:cs typeface="Calibri"/>
              </a:rPr>
              <a:t>range</a:t>
            </a:r>
            <a:r>
              <a:rPr sz="1800" spc="-10" dirty="0">
                <a:latin typeface="Calibri"/>
                <a:cs typeface="Calibri"/>
              </a:rPr>
              <a:t>(2,k+1):  </a:t>
            </a:r>
            <a:r>
              <a:rPr sz="1800" spc="-5" dirty="0">
                <a:solidFill>
                  <a:srgbClr val="F79546"/>
                </a:solidFill>
                <a:latin typeface="Calibri"/>
                <a:cs typeface="Calibri"/>
              </a:rPr>
              <a:t>if </a:t>
            </a:r>
            <a:r>
              <a:rPr sz="1800" spc="-5" dirty="0">
                <a:latin typeface="Calibri"/>
                <a:cs typeface="Calibri"/>
              </a:rPr>
              <a:t>i%j </a:t>
            </a:r>
            <a:r>
              <a:rPr sz="1800" dirty="0">
                <a:latin typeface="Calibri"/>
                <a:cs typeface="Calibri"/>
              </a:rPr>
              <a:t>==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0:</a:t>
            </a:r>
            <a:endParaRPr sz="1800">
              <a:latin typeface="Calibri"/>
              <a:cs typeface="Calibri"/>
            </a:endParaRPr>
          </a:p>
          <a:p>
            <a:pPr marL="798830" marR="697230" indent="-12700">
              <a:lnSpc>
                <a:spcPts val="1960"/>
              </a:lnSpc>
              <a:spcBef>
                <a:spcPts val="430"/>
              </a:spcBef>
            </a:pPr>
            <a:r>
              <a:rPr sz="1800" spc="-5" dirty="0">
                <a:latin typeface="Calibri"/>
                <a:cs typeface="Calibri"/>
              </a:rPr>
              <a:t>flag </a:t>
            </a:r>
            <a:r>
              <a:rPr sz="1800" dirty="0">
                <a:latin typeface="Calibri"/>
                <a:cs typeface="Calibri"/>
              </a:rPr>
              <a:t>=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0  </a:t>
            </a:r>
            <a:r>
              <a:rPr sz="1800" spc="-10" dirty="0">
                <a:solidFill>
                  <a:srgbClr val="F79546"/>
                </a:solidFill>
                <a:latin typeface="Calibri"/>
                <a:cs typeface="Calibri"/>
              </a:rPr>
              <a:t>break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201792" y="3855415"/>
            <a:ext cx="1028065" cy="572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0979" marR="5080" indent="-208915">
              <a:lnSpc>
                <a:spcPct val="100000"/>
              </a:lnSpc>
              <a:tabLst>
                <a:tab pos="364490" algn="l"/>
                <a:tab pos="884555" algn="l"/>
              </a:tabLst>
            </a:pPr>
            <a:r>
              <a:rPr sz="1800" spc="-5" dirty="0">
                <a:solidFill>
                  <a:srgbClr val="F79546"/>
                </a:solidFill>
                <a:latin typeface="Calibri"/>
                <a:cs typeface="Calibri"/>
              </a:rPr>
              <a:t>if</a:t>
            </a:r>
            <a:r>
              <a:rPr sz="1800" spc="-5" dirty="0">
                <a:latin typeface="Calibri"/>
                <a:cs typeface="Calibri"/>
              </a:rPr>
              <a:t>( 		</a:t>
            </a:r>
            <a:r>
              <a:rPr sz="2700" spc="-7" baseline="-9259" dirty="0">
                <a:latin typeface="Calibri"/>
                <a:cs typeface="Calibri"/>
              </a:rPr>
              <a:t>fla</a:t>
            </a:r>
            <a:r>
              <a:rPr sz="2700" baseline="-9259" dirty="0">
                <a:latin typeface="Calibri"/>
                <a:cs typeface="Calibri"/>
              </a:rPr>
              <a:t>g	</a:t>
            </a:r>
            <a:r>
              <a:rPr sz="1800" spc="-5" dirty="0">
                <a:latin typeface="Calibri"/>
                <a:cs typeface="Calibri"/>
              </a:rPr>
              <a:t>):  </a:t>
            </a:r>
            <a:r>
              <a:rPr sz="1800" spc="-5" dirty="0">
                <a:solidFill>
                  <a:srgbClr val="6F2F9F"/>
                </a:solidFill>
                <a:latin typeface="Calibri"/>
                <a:cs typeface="Calibri"/>
              </a:rPr>
              <a:t>print</a:t>
            </a:r>
            <a:r>
              <a:rPr sz="1800" spc="-9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i,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4039">
              <a:lnSpc>
                <a:spcPct val="100000"/>
              </a:lnSpc>
            </a:pPr>
            <a:r>
              <a:rPr spc="-5" dirty="0"/>
              <a:t>continue</a:t>
            </a:r>
            <a:r>
              <a:rPr spc="-70" dirty="0"/>
              <a:t> </a:t>
            </a:r>
            <a:r>
              <a:rPr spc="-5" dirty="0"/>
              <a:t>语句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40207" y="1132459"/>
            <a:ext cx="5965190" cy="1908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latin typeface="Microsoft YaHei"/>
                <a:cs typeface="Microsoft YaHei"/>
              </a:rPr>
              <a:t>在while和for循环中，continue语句的作用：</a:t>
            </a:r>
            <a:endParaRPr sz="2200">
              <a:latin typeface="Microsoft YaHei"/>
              <a:cs typeface="Microsoft YaHei"/>
            </a:endParaRPr>
          </a:p>
          <a:p>
            <a:pPr marL="469900">
              <a:lnSpc>
                <a:spcPct val="100000"/>
              </a:lnSpc>
              <a:spcBef>
                <a:spcPts val="1720"/>
              </a:spcBef>
              <a:tabLst>
                <a:tab pos="756285" algn="l"/>
              </a:tabLst>
            </a:pPr>
            <a:r>
              <a:rPr sz="2000" dirty="0">
                <a:latin typeface="Arial"/>
                <a:cs typeface="Arial"/>
              </a:rPr>
              <a:t>–	</a:t>
            </a:r>
            <a:r>
              <a:rPr sz="2000" dirty="0">
                <a:latin typeface="Microsoft YaHei"/>
                <a:cs typeface="Microsoft YaHei"/>
              </a:rPr>
              <a:t>停止当前循环，重新进入循环</a:t>
            </a:r>
            <a:endParaRPr sz="2000">
              <a:latin typeface="Microsoft YaHei"/>
              <a:cs typeface="Microsoft YaHei"/>
            </a:endParaRPr>
          </a:p>
          <a:p>
            <a:pPr marL="469900">
              <a:lnSpc>
                <a:spcPct val="100000"/>
              </a:lnSpc>
              <a:spcBef>
                <a:spcPts val="1680"/>
              </a:spcBef>
              <a:tabLst>
                <a:tab pos="756285" algn="l"/>
              </a:tabLst>
            </a:pPr>
            <a:r>
              <a:rPr sz="2000" dirty="0">
                <a:latin typeface="Arial"/>
                <a:cs typeface="Arial"/>
              </a:rPr>
              <a:t>–	</a:t>
            </a:r>
            <a:r>
              <a:rPr sz="2000" dirty="0">
                <a:latin typeface="Microsoft YaHei"/>
                <a:cs typeface="Microsoft YaHei"/>
              </a:rPr>
              <a:t>while循环则判断循环条件是否满足</a:t>
            </a:r>
            <a:endParaRPr sz="2000">
              <a:latin typeface="Microsoft YaHei"/>
              <a:cs typeface="Microsoft YaHei"/>
            </a:endParaRPr>
          </a:p>
          <a:p>
            <a:pPr marL="469900">
              <a:lnSpc>
                <a:spcPct val="100000"/>
              </a:lnSpc>
              <a:spcBef>
                <a:spcPts val="1680"/>
              </a:spcBef>
              <a:tabLst>
                <a:tab pos="756285" algn="l"/>
              </a:tabLst>
            </a:pPr>
            <a:r>
              <a:rPr sz="2000" dirty="0">
                <a:latin typeface="Arial"/>
                <a:cs typeface="Arial"/>
              </a:rPr>
              <a:t>–	</a:t>
            </a:r>
            <a:r>
              <a:rPr sz="2000" dirty="0">
                <a:latin typeface="Microsoft YaHei"/>
                <a:cs typeface="Microsoft YaHei"/>
              </a:rPr>
              <a:t>for循环则判断迭代是否已经结束</a:t>
            </a:r>
            <a:endParaRPr sz="2000">
              <a:latin typeface="Microsoft YaHei"/>
              <a:cs typeface="Microsoft YaHe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98650">
              <a:lnSpc>
                <a:spcPct val="100000"/>
              </a:lnSpc>
            </a:pPr>
            <a:r>
              <a:rPr spc="-5" dirty="0"/>
              <a:t>c</a:t>
            </a:r>
            <a:r>
              <a:rPr spc="-15" dirty="0"/>
              <a:t>o</a:t>
            </a:r>
            <a:r>
              <a:rPr spc="-5" dirty="0"/>
              <a:t>nti</a:t>
            </a:r>
            <a:r>
              <a:rPr spc="-15" dirty="0"/>
              <a:t>n</a:t>
            </a:r>
            <a:r>
              <a:rPr spc="-5" dirty="0"/>
              <a:t>ue</a:t>
            </a:r>
            <a:r>
              <a:rPr spc="-10" dirty="0"/>
              <a:t>语句</a:t>
            </a:r>
          </a:p>
        </p:txBody>
      </p:sp>
      <p:sp>
        <p:nvSpPr>
          <p:cNvPr id="4" name="object 4"/>
          <p:cNvSpPr/>
          <p:nvPr/>
        </p:nvSpPr>
        <p:spPr>
          <a:xfrm>
            <a:off x="1187627" y="1558416"/>
            <a:ext cx="3456940" cy="2997200"/>
          </a:xfrm>
          <a:custGeom>
            <a:avLst/>
            <a:gdLst/>
            <a:ahLst/>
            <a:cxnLst/>
            <a:rect l="l" t="t" r="r" b="b"/>
            <a:pathLst>
              <a:path w="3456940" h="2997200">
                <a:moveTo>
                  <a:pt x="0" y="0"/>
                </a:moveTo>
                <a:lnTo>
                  <a:pt x="0" y="2996996"/>
                </a:lnTo>
                <a:lnTo>
                  <a:pt x="3456381" y="2996996"/>
                </a:lnTo>
              </a:path>
            </a:pathLst>
          </a:custGeom>
          <a:ln w="9525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74286" y="1558464"/>
            <a:ext cx="927735" cy="486409"/>
          </a:xfrm>
          <a:custGeom>
            <a:avLst/>
            <a:gdLst/>
            <a:ahLst/>
            <a:cxnLst/>
            <a:rect l="l" t="t" r="r" b="b"/>
            <a:pathLst>
              <a:path w="927735" h="486410">
                <a:moveTo>
                  <a:pt x="270109" y="486108"/>
                </a:moveTo>
                <a:lnTo>
                  <a:pt x="235438" y="404193"/>
                </a:lnTo>
                <a:lnTo>
                  <a:pt x="178110" y="386456"/>
                </a:lnTo>
                <a:lnTo>
                  <a:pt x="128227" y="365552"/>
                </a:lnTo>
                <a:lnTo>
                  <a:pt x="86060" y="341935"/>
                </a:lnTo>
                <a:lnTo>
                  <a:pt x="51882" y="316059"/>
                </a:lnTo>
                <a:lnTo>
                  <a:pt x="8580" y="259346"/>
                </a:lnTo>
                <a:lnTo>
                  <a:pt x="0" y="229416"/>
                </a:lnTo>
                <a:lnTo>
                  <a:pt x="496" y="199044"/>
                </a:lnTo>
                <a:lnTo>
                  <a:pt x="29805" y="138785"/>
                </a:lnTo>
                <a:lnTo>
                  <a:pt x="59162" y="109807"/>
                </a:lnTo>
                <a:lnTo>
                  <a:pt x="90930" y="87039"/>
                </a:lnTo>
                <a:lnTo>
                  <a:pt x="127690" y="66733"/>
                </a:lnTo>
                <a:lnTo>
                  <a:pt x="168851" y="48966"/>
                </a:lnTo>
                <a:lnTo>
                  <a:pt x="213817" y="33815"/>
                </a:lnTo>
                <a:lnTo>
                  <a:pt x="261996" y="21358"/>
                </a:lnTo>
                <a:lnTo>
                  <a:pt x="312795" y="11670"/>
                </a:lnTo>
                <a:lnTo>
                  <a:pt x="365619" y="4830"/>
                </a:lnTo>
                <a:lnTo>
                  <a:pt x="419876" y="914"/>
                </a:lnTo>
                <a:lnTo>
                  <a:pt x="474972" y="0"/>
                </a:lnTo>
                <a:lnTo>
                  <a:pt x="530313" y="2163"/>
                </a:lnTo>
                <a:lnTo>
                  <a:pt x="585307" y="7481"/>
                </a:lnTo>
                <a:lnTo>
                  <a:pt x="639359" y="16032"/>
                </a:lnTo>
                <a:lnTo>
                  <a:pt x="691876" y="27892"/>
                </a:lnTo>
                <a:lnTo>
                  <a:pt x="749176" y="45629"/>
                </a:lnTo>
                <a:lnTo>
                  <a:pt x="799042" y="66532"/>
                </a:lnTo>
                <a:lnTo>
                  <a:pt x="841200" y="90147"/>
                </a:lnTo>
                <a:lnTo>
                  <a:pt x="875376" y="116020"/>
                </a:lnTo>
                <a:lnTo>
                  <a:pt x="918692" y="172719"/>
                </a:lnTo>
                <a:lnTo>
                  <a:pt x="927283" y="202636"/>
                </a:lnTo>
                <a:lnTo>
                  <a:pt x="926798" y="232993"/>
                </a:lnTo>
                <a:lnTo>
                  <a:pt x="897506" y="293205"/>
                </a:lnTo>
                <a:lnTo>
                  <a:pt x="868152" y="322151"/>
                </a:lnTo>
                <a:lnTo>
                  <a:pt x="802159" y="363944"/>
                </a:lnTo>
                <a:lnTo>
                  <a:pt x="762285" y="381484"/>
                </a:lnTo>
                <a:lnTo>
                  <a:pt x="718524" y="396624"/>
                </a:lnTo>
                <a:lnTo>
                  <a:pt x="671397" y="409241"/>
                </a:lnTo>
                <a:lnTo>
                  <a:pt x="621429" y="419215"/>
                </a:lnTo>
                <a:lnTo>
                  <a:pt x="569141" y="426422"/>
                </a:lnTo>
                <a:lnTo>
                  <a:pt x="515056" y="430741"/>
                </a:lnTo>
                <a:lnTo>
                  <a:pt x="459697" y="432051"/>
                </a:lnTo>
                <a:lnTo>
                  <a:pt x="403586" y="430228"/>
                </a:lnTo>
                <a:lnTo>
                  <a:pt x="270109" y="486108"/>
                </a:lnTo>
                <a:close/>
              </a:path>
            </a:pathLst>
          </a:custGeom>
          <a:ln w="1905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pc="-10" dirty="0"/>
              <a:t>循环中的break：</a:t>
            </a:r>
          </a:p>
          <a:p>
            <a:pPr marL="626745">
              <a:lnSpc>
                <a:spcPct val="100000"/>
              </a:lnSpc>
              <a:spcBef>
                <a:spcPts val="1365"/>
              </a:spcBef>
            </a:pPr>
            <a:r>
              <a:rPr sz="1800" b="1" dirty="0">
                <a:solidFill>
                  <a:srgbClr val="4F81BC"/>
                </a:solidFill>
                <a:latin typeface="Calibri"/>
                <a:cs typeface="Calibri"/>
              </a:rPr>
              <a:t>F</a:t>
            </a:r>
            <a:r>
              <a:rPr sz="600" spc="-10" dirty="0">
                <a:solidFill>
                  <a:srgbClr val="4F81BC"/>
                </a:solidFill>
                <a:latin typeface="Calibri"/>
                <a:cs typeface="Calibri"/>
              </a:rPr>
              <a:t>ile</a:t>
            </a:r>
            <a:endParaRPr sz="600">
              <a:latin typeface="Calibri"/>
              <a:cs typeface="Calibri"/>
            </a:endParaRPr>
          </a:p>
          <a:p>
            <a:pPr marL="156210">
              <a:lnSpc>
                <a:spcPts val="1910"/>
              </a:lnSpc>
              <a:spcBef>
                <a:spcPts val="875"/>
              </a:spcBef>
            </a:pPr>
            <a:r>
              <a:rPr sz="1600" spc="-5" dirty="0">
                <a:solidFill>
                  <a:srgbClr val="943735"/>
                </a:solidFill>
                <a:latin typeface="Calibri"/>
                <a:cs typeface="Calibri"/>
              </a:rPr>
              <a:t># Filename:</a:t>
            </a:r>
            <a:r>
              <a:rPr sz="1600" spc="-75" dirty="0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943735"/>
                </a:solidFill>
                <a:latin typeface="Calibri"/>
                <a:cs typeface="Calibri"/>
              </a:rPr>
              <a:t>breakpro.py</a:t>
            </a:r>
            <a:endParaRPr sz="1600">
              <a:latin typeface="Calibri"/>
              <a:cs typeface="Calibri"/>
            </a:endParaRPr>
          </a:p>
          <a:p>
            <a:pPr marL="156210">
              <a:lnSpc>
                <a:spcPts val="2150"/>
              </a:lnSpc>
            </a:pPr>
            <a:r>
              <a:rPr sz="1800" spc="-5" dirty="0">
                <a:latin typeface="Calibri"/>
                <a:cs typeface="Calibri"/>
              </a:rPr>
              <a:t>sumA </a:t>
            </a:r>
            <a:r>
              <a:rPr sz="1800" dirty="0">
                <a:latin typeface="Calibri"/>
                <a:cs typeface="Calibri"/>
              </a:rPr>
              <a:t>=</a:t>
            </a:r>
            <a:r>
              <a:rPr sz="1800" spc="-9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0</a:t>
            </a:r>
            <a:endParaRPr sz="1800">
              <a:latin typeface="Calibri"/>
              <a:cs typeface="Calibri"/>
            </a:endParaRPr>
          </a:p>
          <a:p>
            <a:pPr marL="15621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i =</a:t>
            </a:r>
            <a:r>
              <a:rPr sz="1800" spc="-10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  <a:p>
            <a:pPr marL="418465" marR="2035810" indent="-262255" algn="just">
              <a:lnSpc>
                <a:spcPct val="100000"/>
              </a:lnSpc>
            </a:pPr>
            <a:r>
              <a:rPr sz="1800" spc="-5" dirty="0">
                <a:solidFill>
                  <a:srgbClr val="F79546"/>
                </a:solidFill>
                <a:latin typeface="Calibri"/>
                <a:cs typeface="Calibri"/>
              </a:rPr>
              <a:t>while </a:t>
            </a:r>
            <a:r>
              <a:rPr sz="1800" dirty="0">
                <a:solidFill>
                  <a:srgbClr val="6F2F9F"/>
                </a:solidFill>
                <a:latin typeface="Calibri"/>
                <a:cs typeface="Calibri"/>
              </a:rPr>
              <a:t>i &lt;= 5</a:t>
            </a:r>
            <a:r>
              <a:rPr sz="1800" dirty="0">
                <a:latin typeface="Calibri"/>
                <a:cs typeface="Calibri"/>
              </a:rPr>
              <a:t>:  </a:t>
            </a:r>
            <a:r>
              <a:rPr sz="1800" spc="-5" dirty="0">
                <a:latin typeface="Calibri"/>
                <a:cs typeface="Calibri"/>
              </a:rPr>
              <a:t>sumA </a:t>
            </a:r>
            <a:r>
              <a:rPr sz="1800" dirty="0">
                <a:latin typeface="Calibri"/>
                <a:cs typeface="Calibri"/>
              </a:rPr>
              <a:t>+=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  </a:t>
            </a:r>
            <a:r>
              <a:rPr sz="1800" spc="-5" dirty="0">
                <a:solidFill>
                  <a:srgbClr val="F79546"/>
                </a:solidFill>
                <a:latin typeface="Calibri"/>
                <a:cs typeface="Calibri"/>
              </a:rPr>
              <a:t>if </a:t>
            </a:r>
            <a:r>
              <a:rPr sz="1800" dirty="0">
                <a:latin typeface="Calibri"/>
                <a:cs typeface="Calibri"/>
              </a:rPr>
              <a:t>i  ==</a:t>
            </a:r>
            <a:r>
              <a:rPr sz="1800" spc="3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3:</a:t>
            </a:r>
            <a:endParaRPr sz="1800">
              <a:latin typeface="Calibri"/>
              <a:cs typeface="Calibri"/>
            </a:endParaRPr>
          </a:p>
          <a:p>
            <a:pPr marL="680720">
              <a:lnSpc>
                <a:spcPct val="100000"/>
              </a:lnSpc>
            </a:pPr>
            <a:r>
              <a:rPr sz="1800" spc="-10" dirty="0">
                <a:solidFill>
                  <a:srgbClr val="F79546"/>
                </a:solidFill>
                <a:latin typeface="Calibri"/>
                <a:cs typeface="Calibri"/>
              </a:rPr>
              <a:t>break</a:t>
            </a:r>
            <a:endParaRPr sz="1800">
              <a:latin typeface="Calibri"/>
              <a:cs typeface="Calibri"/>
            </a:endParaRPr>
          </a:p>
          <a:p>
            <a:pPr marL="418465">
              <a:lnSpc>
                <a:spcPct val="100000"/>
              </a:lnSpc>
            </a:pPr>
            <a:r>
              <a:rPr sz="1800" spc="-10" dirty="0">
                <a:solidFill>
                  <a:srgbClr val="F79546"/>
                </a:solidFill>
                <a:latin typeface="Calibri"/>
                <a:cs typeface="Calibri"/>
              </a:rPr>
              <a:t>print </a:t>
            </a:r>
            <a:r>
              <a:rPr sz="1800" spc="-5" dirty="0">
                <a:solidFill>
                  <a:srgbClr val="9BBA58"/>
                </a:solidFill>
                <a:latin typeface="Calibri"/>
                <a:cs typeface="Calibri"/>
              </a:rPr>
              <a:t>'i=%d,sum=%d' </a:t>
            </a:r>
            <a:r>
              <a:rPr sz="1800" dirty="0">
                <a:latin typeface="Calibri"/>
                <a:cs typeface="Calibri"/>
              </a:rPr>
              <a:t>%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(i,sumA)</a:t>
            </a:r>
            <a:endParaRPr sz="1800">
              <a:latin typeface="Calibri"/>
              <a:cs typeface="Calibri"/>
            </a:endParaRPr>
          </a:p>
          <a:p>
            <a:pPr marL="418465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i +=</a:t>
            </a:r>
            <a:r>
              <a:rPr sz="1800" spc="-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087620" y="1558416"/>
            <a:ext cx="3599179" cy="2997200"/>
          </a:xfrm>
          <a:custGeom>
            <a:avLst/>
            <a:gdLst/>
            <a:ahLst/>
            <a:cxnLst/>
            <a:rect l="l" t="t" r="r" b="b"/>
            <a:pathLst>
              <a:path w="3599179" h="2997200">
                <a:moveTo>
                  <a:pt x="0" y="0"/>
                </a:moveTo>
                <a:lnTo>
                  <a:pt x="0" y="2996996"/>
                </a:lnTo>
                <a:lnTo>
                  <a:pt x="3599179" y="2996996"/>
                </a:lnTo>
              </a:path>
            </a:pathLst>
          </a:custGeom>
          <a:ln w="9525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281929" y="1558703"/>
            <a:ext cx="965835" cy="486409"/>
          </a:xfrm>
          <a:custGeom>
            <a:avLst/>
            <a:gdLst/>
            <a:ahLst/>
            <a:cxnLst/>
            <a:rect l="l" t="t" r="r" b="b"/>
            <a:pathLst>
              <a:path w="965835" h="486410">
                <a:moveTo>
                  <a:pt x="281305" y="485869"/>
                </a:moveTo>
                <a:lnTo>
                  <a:pt x="245110" y="403954"/>
                </a:lnTo>
                <a:lnTo>
                  <a:pt x="185435" y="386217"/>
                </a:lnTo>
                <a:lnTo>
                  <a:pt x="133506" y="365313"/>
                </a:lnTo>
                <a:lnTo>
                  <a:pt x="89608" y="341696"/>
                </a:lnTo>
                <a:lnTo>
                  <a:pt x="54024" y="315820"/>
                </a:lnTo>
                <a:lnTo>
                  <a:pt x="27039" y="288138"/>
                </a:lnTo>
                <a:lnTo>
                  <a:pt x="0" y="229177"/>
                </a:lnTo>
                <a:lnTo>
                  <a:pt x="513" y="198804"/>
                </a:lnTo>
                <a:lnTo>
                  <a:pt x="31027" y="138545"/>
                </a:lnTo>
                <a:lnTo>
                  <a:pt x="61595" y="109568"/>
                </a:lnTo>
                <a:lnTo>
                  <a:pt x="127238" y="69240"/>
                </a:lnTo>
                <a:lnTo>
                  <a:pt x="166341" y="52316"/>
                </a:lnTo>
                <a:lnTo>
                  <a:pt x="208972" y="37633"/>
                </a:lnTo>
                <a:lnTo>
                  <a:pt x="254637" y="25253"/>
                </a:lnTo>
                <a:lnTo>
                  <a:pt x="302842" y="15238"/>
                </a:lnTo>
                <a:lnTo>
                  <a:pt x="353092" y="7650"/>
                </a:lnTo>
                <a:lnTo>
                  <a:pt x="404894" y="2550"/>
                </a:lnTo>
                <a:lnTo>
                  <a:pt x="457752" y="0"/>
                </a:lnTo>
                <a:lnTo>
                  <a:pt x="511174" y="61"/>
                </a:lnTo>
                <a:lnTo>
                  <a:pt x="564663" y="2795"/>
                </a:lnTo>
                <a:lnTo>
                  <a:pt x="617727" y="8264"/>
                </a:lnTo>
                <a:lnTo>
                  <a:pt x="669870" y="16529"/>
                </a:lnTo>
                <a:lnTo>
                  <a:pt x="720598" y="27653"/>
                </a:lnTo>
                <a:lnTo>
                  <a:pt x="780245" y="45389"/>
                </a:lnTo>
                <a:lnTo>
                  <a:pt x="832156" y="66293"/>
                </a:lnTo>
                <a:lnTo>
                  <a:pt x="876045" y="89908"/>
                </a:lnTo>
                <a:lnTo>
                  <a:pt x="911628" y="115780"/>
                </a:lnTo>
                <a:lnTo>
                  <a:pt x="938618" y="143456"/>
                </a:lnTo>
                <a:lnTo>
                  <a:pt x="965677" y="202397"/>
                </a:lnTo>
                <a:lnTo>
                  <a:pt x="965175" y="232753"/>
                </a:lnTo>
                <a:lnTo>
                  <a:pt x="934679" y="292965"/>
                </a:lnTo>
                <a:lnTo>
                  <a:pt x="904113" y="321912"/>
                </a:lnTo>
                <a:lnTo>
                  <a:pt x="872299" y="343886"/>
                </a:lnTo>
                <a:lnTo>
                  <a:pt x="835357" y="363705"/>
                </a:lnTo>
                <a:lnTo>
                  <a:pt x="793829" y="381245"/>
                </a:lnTo>
                <a:lnTo>
                  <a:pt x="748257" y="396384"/>
                </a:lnTo>
                <a:lnTo>
                  <a:pt x="699183" y="409002"/>
                </a:lnTo>
                <a:lnTo>
                  <a:pt x="647149" y="418975"/>
                </a:lnTo>
                <a:lnTo>
                  <a:pt x="592696" y="426182"/>
                </a:lnTo>
                <a:lnTo>
                  <a:pt x="536366" y="430502"/>
                </a:lnTo>
                <a:lnTo>
                  <a:pt x="478701" y="431811"/>
                </a:lnTo>
                <a:lnTo>
                  <a:pt x="420243" y="429989"/>
                </a:lnTo>
                <a:lnTo>
                  <a:pt x="281305" y="485869"/>
                </a:lnTo>
                <a:close/>
              </a:path>
            </a:pathLst>
          </a:custGeom>
          <a:ln w="1905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735195" y="1114171"/>
            <a:ext cx="3659504" cy="3355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latin typeface="Microsoft YaHei"/>
                <a:cs typeface="Microsoft YaHei"/>
              </a:rPr>
              <a:t>循环中的continue：</a:t>
            </a:r>
            <a:endParaRPr sz="2200">
              <a:latin typeface="Microsoft YaHei"/>
              <a:cs typeface="Microsoft YaHei"/>
            </a:endParaRPr>
          </a:p>
          <a:p>
            <a:pPr marL="941705">
              <a:lnSpc>
                <a:spcPct val="100000"/>
              </a:lnSpc>
              <a:spcBef>
                <a:spcPts val="1365"/>
              </a:spcBef>
            </a:pPr>
            <a:r>
              <a:rPr sz="1800" b="1" dirty="0">
                <a:solidFill>
                  <a:srgbClr val="4F81BC"/>
                </a:solidFill>
                <a:latin typeface="Calibri"/>
                <a:cs typeface="Calibri"/>
              </a:rPr>
              <a:t>F</a:t>
            </a:r>
            <a:r>
              <a:rPr sz="600" spc="-10" dirty="0">
                <a:solidFill>
                  <a:srgbClr val="4F81BC"/>
                </a:solidFill>
                <a:latin typeface="Calibri"/>
                <a:cs typeface="Calibri"/>
              </a:rPr>
              <a:t>ile</a:t>
            </a:r>
            <a:endParaRPr sz="600">
              <a:latin typeface="Calibri"/>
              <a:cs typeface="Calibri"/>
            </a:endParaRPr>
          </a:p>
          <a:p>
            <a:pPr marL="444500">
              <a:lnSpc>
                <a:spcPts val="1910"/>
              </a:lnSpc>
              <a:spcBef>
                <a:spcPts val="875"/>
              </a:spcBef>
            </a:pPr>
            <a:r>
              <a:rPr sz="1600" spc="-5" dirty="0">
                <a:solidFill>
                  <a:srgbClr val="943735"/>
                </a:solidFill>
                <a:latin typeface="Calibri"/>
                <a:cs typeface="Calibri"/>
              </a:rPr>
              <a:t># Filename:</a:t>
            </a:r>
            <a:r>
              <a:rPr sz="1600" spc="-55" dirty="0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943735"/>
                </a:solidFill>
                <a:latin typeface="Calibri"/>
                <a:cs typeface="Calibri"/>
              </a:rPr>
              <a:t>continuepro.py</a:t>
            </a:r>
            <a:endParaRPr sz="1600">
              <a:latin typeface="Calibri"/>
              <a:cs typeface="Calibri"/>
            </a:endParaRPr>
          </a:p>
          <a:p>
            <a:pPr marL="444500">
              <a:lnSpc>
                <a:spcPts val="2150"/>
              </a:lnSpc>
            </a:pPr>
            <a:r>
              <a:rPr sz="1800" spc="-5" dirty="0">
                <a:latin typeface="Calibri"/>
                <a:cs typeface="Calibri"/>
              </a:rPr>
              <a:t>sumA </a:t>
            </a:r>
            <a:r>
              <a:rPr sz="1800" dirty="0">
                <a:latin typeface="Calibri"/>
                <a:cs typeface="Calibri"/>
              </a:rPr>
              <a:t>=</a:t>
            </a:r>
            <a:r>
              <a:rPr sz="1800" spc="-9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0</a:t>
            </a:r>
            <a:endParaRPr sz="1800">
              <a:latin typeface="Calibri"/>
              <a:cs typeface="Calibri"/>
            </a:endParaRPr>
          </a:p>
          <a:p>
            <a:pPr marL="4445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i =</a:t>
            </a:r>
            <a:r>
              <a:rPr sz="1800" spc="-10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  <a:p>
            <a:pPr marL="706755" marR="2035175" indent="-262255" algn="just">
              <a:lnSpc>
                <a:spcPct val="100000"/>
              </a:lnSpc>
            </a:pPr>
            <a:r>
              <a:rPr sz="1800" spc="-5" dirty="0">
                <a:solidFill>
                  <a:srgbClr val="F79546"/>
                </a:solidFill>
                <a:latin typeface="Calibri"/>
                <a:cs typeface="Calibri"/>
              </a:rPr>
              <a:t>while </a:t>
            </a:r>
            <a:r>
              <a:rPr sz="1800" dirty="0">
                <a:solidFill>
                  <a:srgbClr val="6F2F9F"/>
                </a:solidFill>
                <a:latin typeface="Calibri"/>
                <a:cs typeface="Calibri"/>
              </a:rPr>
              <a:t>i &lt;= 5</a:t>
            </a:r>
            <a:r>
              <a:rPr sz="1800" dirty="0">
                <a:latin typeface="Calibri"/>
                <a:cs typeface="Calibri"/>
              </a:rPr>
              <a:t>:  </a:t>
            </a:r>
            <a:r>
              <a:rPr sz="1800" spc="-5" dirty="0">
                <a:latin typeface="Calibri"/>
                <a:cs typeface="Calibri"/>
              </a:rPr>
              <a:t>sumA </a:t>
            </a:r>
            <a:r>
              <a:rPr sz="1800" dirty="0">
                <a:latin typeface="Calibri"/>
                <a:cs typeface="Calibri"/>
              </a:rPr>
              <a:t>+=</a:t>
            </a:r>
            <a:r>
              <a:rPr sz="1800" spc="-8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  i +=</a:t>
            </a:r>
            <a:r>
              <a:rPr sz="1800" spc="-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  <a:p>
            <a:pPr marL="706755">
              <a:lnSpc>
                <a:spcPct val="100000"/>
              </a:lnSpc>
            </a:pPr>
            <a:r>
              <a:rPr sz="1800" spc="-5" dirty="0">
                <a:solidFill>
                  <a:srgbClr val="F79546"/>
                </a:solidFill>
                <a:latin typeface="Calibri"/>
                <a:cs typeface="Calibri"/>
              </a:rPr>
              <a:t>if </a:t>
            </a:r>
            <a:r>
              <a:rPr sz="1800" dirty="0">
                <a:latin typeface="Calibri"/>
                <a:cs typeface="Calibri"/>
              </a:rPr>
              <a:t>i ==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3:</a:t>
            </a:r>
            <a:endParaRPr sz="1800">
              <a:latin typeface="Calibri"/>
              <a:cs typeface="Calibri"/>
            </a:endParaRPr>
          </a:p>
          <a:p>
            <a:pPr marL="969010">
              <a:lnSpc>
                <a:spcPct val="100000"/>
              </a:lnSpc>
            </a:pPr>
            <a:r>
              <a:rPr sz="1800" spc="-10" dirty="0">
                <a:solidFill>
                  <a:srgbClr val="F79546"/>
                </a:solidFill>
                <a:latin typeface="Calibri"/>
                <a:cs typeface="Calibri"/>
              </a:rPr>
              <a:t>continue</a:t>
            </a:r>
            <a:endParaRPr sz="1800">
              <a:latin typeface="Calibri"/>
              <a:cs typeface="Calibri"/>
            </a:endParaRPr>
          </a:p>
          <a:p>
            <a:pPr marL="706755">
              <a:lnSpc>
                <a:spcPct val="100000"/>
              </a:lnSpc>
            </a:pPr>
            <a:r>
              <a:rPr sz="1800" spc="-5" dirty="0">
                <a:solidFill>
                  <a:srgbClr val="F79546"/>
                </a:solidFill>
                <a:latin typeface="Calibri"/>
                <a:cs typeface="Calibri"/>
              </a:rPr>
              <a:t>print </a:t>
            </a:r>
            <a:r>
              <a:rPr sz="1800" spc="-5" dirty="0">
                <a:solidFill>
                  <a:srgbClr val="9BBA58"/>
                </a:solidFill>
                <a:latin typeface="Calibri"/>
                <a:cs typeface="Calibri"/>
              </a:rPr>
              <a:t>'i=%d,sum=%d' </a:t>
            </a:r>
            <a:r>
              <a:rPr sz="1800" dirty="0">
                <a:latin typeface="Calibri"/>
                <a:cs typeface="Calibri"/>
              </a:rPr>
              <a:t>%</a:t>
            </a:r>
            <a:r>
              <a:rPr sz="1800" spc="-5" dirty="0">
                <a:latin typeface="Calibri"/>
                <a:cs typeface="Calibri"/>
              </a:rPr>
              <a:t> (i,sumA)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510">
              <a:lnSpc>
                <a:spcPct val="100000"/>
              </a:lnSpc>
            </a:pPr>
            <a:r>
              <a:rPr spc="-5" dirty="0"/>
              <a:t>猜数字游戏（想停就停，非固定次数）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0207" y="940104"/>
            <a:ext cx="3432175" cy="2345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70100"/>
              </a:lnSpc>
              <a:tabLst>
                <a:tab pos="354965" algn="l"/>
              </a:tabLst>
            </a:pPr>
            <a:r>
              <a:rPr sz="1500" spc="-5" dirty="0">
                <a:latin typeface="Arial"/>
                <a:cs typeface="Arial"/>
              </a:rPr>
              <a:t>•	</a:t>
            </a:r>
            <a:r>
              <a:rPr sz="1500" spc="-5" dirty="0">
                <a:latin typeface="Microsoft YaHei"/>
                <a:cs typeface="Microsoft YaHei"/>
              </a:rPr>
              <a:t>程序随机产生一个0~3</a:t>
            </a:r>
            <a:r>
              <a:rPr sz="1500" spc="-10" dirty="0">
                <a:latin typeface="Microsoft YaHei"/>
                <a:cs typeface="Microsoft YaHei"/>
              </a:rPr>
              <a:t>0</a:t>
            </a:r>
            <a:r>
              <a:rPr sz="1500" spc="-5" dirty="0">
                <a:latin typeface="Microsoft YaHei"/>
                <a:cs typeface="Microsoft YaHei"/>
              </a:rPr>
              <a:t>0</a:t>
            </a:r>
            <a:r>
              <a:rPr sz="1500" dirty="0">
                <a:latin typeface="Microsoft YaHei"/>
                <a:cs typeface="Microsoft YaHei"/>
              </a:rPr>
              <a:t>间的整数，  玩家竞猜，允许玩家自己控制游戏  次数，如果猜中系统给出提示并退  </a:t>
            </a:r>
            <a:r>
              <a:rPr sz="1500" spc="-5" dirty="0">
                <a:latin typeface="Microsoft YaHei"/>
                <a:cs typeface="Microsoft YaHei"/>
              </a:rPr>
              <a:t>出程序，如果猜错给出“太大了”  </a:t>
            </a:r>
            <a:r>
              <a:rPr sz="1500" dirty="0">
                <a:latin typeface="Microsoft YaHei"/>
                <a:cs typeface="Microsoft YaHei"/>
              </a:rPr>
              <a:t>或“太小了”的提示，如果不想继  续玩可以退出。</a:t>
            </a:r>
            <a:endParaRPr sz="1500">
              <a:latin typeface="Microsoft YaHei"/>
              <a:cs typeface="Microsoft YaHe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139946" y="1043686"/>
            <a:ext cx="4752975" cy="3652520"/>
          </a:xfrm>
          <a:custGeom>
            <a:avLst/>
            <a:gdLst/>
            <a:ahLst/>
            <a:cxnLst/>
            <a:rect l="l" t="t" r="r" b="b"/>
            <a:pathLst>
              <a:path w="4752975" h="3652520">
                <a:moveTo>
                  <a:pt x="0" y="0"/>
                </a:moveTo>
                <a:lnTo>
                  <a:pt x="0" y="3652253"/>
                </a:lnTo>
                <a:lnTo>
                  <a:pt x="4752594" y="3652253"/>
                </a:lnTo>
              </a:path>
            </a:pathLst>
          </a:custGeom>
          <a:ln w="9525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298141" y="987945"/>
            <a:ext cx="718820" cy="442595"/>
          </a:xfrm>
          <a:custGeom>
            <a:avLst/>
            <a:gdLst/>
            <a:ahLst/>
            <a:cxnLst/>
            <a:rect l="l" t="t" r="r" b="b"/>
            <a:pathLst>
              <a:path w="718820" h="442594">
                <a:moveTo>
                  <a:pt x="336995" y="0"/>
                </a:moveTo>
                <a:lnTo>
                  <a:pt x="287240" y="3638"/>
                </a:lnTo>
                <a:lnTo>
                  <a:pt x="238972" y="11002"/>
                </a:lnTo>
                <a:lnTo>
                  <a:pt x="192945" y="21977"/>
                </a:lnTo>
                <a:lnTo>
                  <a:pt x="149918" y="36447"/>
                </a:lnTo>
                <a:lnTo>
                  <a:pt x="110647" y="54298"/>
                </a:lnTo>
                <a:lnTo>
                  <a:pt x="75889" y="75415"/>
                </a:lnTo>
                <a:lnTo>
                  <a:pt x="46402" y="99682"/>
                </a:lnTo>
                <a:lnTo>
                  <a:pt x="19700" y="131997"/>
                </a:lnTo>
                <a:lnTo>
                  <a:pt x="0" y="199264"/>
                </a:lnTo>
                <a:lnTo>
                  <a:pt x="6227" y="232699"/>
                </a:lnTo>
                <a:lnTo>
                  <a:pt x="48904" y="295375"/>
                </a:lnTo>
                <a:lnTo>
                  <a:pt x="84580" y="323099"/>
                </a:lnTo>
                <a:lnTo>
                  <a:pt x="129298" y="347402"/>
                </a:lnTo>
                <a:lnTo>
                  <a:pt x="182673" y="367525"/>
                </a:lnTo>
                <a:lnTo>
                  <a:pt x="209597" y="442074"/>
                </a:lnTo>
                <a:lnTo>
                  <a:pt x="312721" y="391274"/>
                </a:lnTo>
                <a:lnTo>
                  <a:pt x="397014" y="391274"/>
                </a:lnTo>
                <a:lnTo>
                  <a:pt x="420045" y="390058"/>
                </a:lnTo>
                <a:lnTo>
                  <a:pt x="471301" y="383070"/>
                </a:lnTo>
                <a:lnTo>
                  <a:pt x="519905" y="372113"/>
                </a:lnTo>
                <a:lnTo>
                  <a:pt x="565075" y="357400"/>
                </a:lnTo>
                <a:lnTo>
                  <a:pt x="606025" y="339143"/>
                </a:lnTo>
                <a:lnTo>
                  <a:pt x="641972" y="317555"/>
                </a:lnTo>
                <a:lnTo>
                  <a:pt x="672131" y="292849"/>
                </a:lnTo>
                <a:lnTo>
                  <a:pt x="698798" y="260534"/>
                </a:lnTo>
                <a:lnTo>
                  <a:pt x="718471" y="193267"/>
                </a:lnTo>
                <a:lnTo>
                  <a:pt x="712242" y="159833"/>
                </a:lnTo>
                <a:lnTo>
                  <a:pt x="669562" y="97156"/>
                </a:lnTo>
                <a:lnTo>
                  <a:pt x="633878" y="69432"/>
                </a:lnTo>
                <a:lnTo>
                  <a:pt x="589140" y="45129"/>
                </a:lnTo>
                <a:lnTo>
                  <a:pt x="535733" y="25006"/>
                </a:lnTo>
                <a:lnTo>
                  <a:pt x="487604" y="12591"/>
                </a:lnTo>
                <a:lnTo>
                  <a:pt x="437934" y="4361"/>
                </a:lnTo>
                <a:lnTo>
                  <a:pt x="387478" y="202"/>
                </a:lnTo>
                <a:lnTo>
                  <a:pt x="336995" y="0"/>
                </a:lnTo>
                <a:close/>
              </a:path>
              <a:path w="718820" h="442594">
                <a:moveTo>
                  <a:pt x="397014" y="391274"/>
                </a:moveTo>
                <a:lnTo>
                  <a:pt x="312721" y="391274"/>
                </a:lnTo>
                <a:lnTo>
                  <a:pt x="366924" y="392864"/>
                </a:lnTo>
                <a:lnTo>
                  <a:pt x="397014" y="39127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298141" y="987945"/>
            <a:ext cx="718820" cy="442595"/>
          </a:xfrm>
          <a:custGeom>
            <a:avLst/>
            <a:gdLst/>
            <a:ahLst/>
            <a:cxnLst/>
            <a:rect l="l" t="t" r="r" b="b"/>
            <a:pathLst>
              <a:path w="718820" h="442594">
                <a:moveTo>
                  <a:pt x="209597" y="442074"/>
                </a:moveTo>
                <a:lnTo>
                  <a:pt x="182673" y="367525"/>
                </a:lnTo>
                <a:lnTo>
                  <a:pt x="129298" y="347402"/>
                </a:lnTo>
                <a:lnTo>
                  <a:pt x="84580" y="323099"/>
                </a:lnTo>
                <a:lnTo>
                  <a:pt x="48904" y="295375"/>
                </a:lnTo>
                <a:lnTo>
                  <a:pt x="22657" y="264989"/>
                </a:lnTo>
                <a:lnTo>
                  <a:pt x="6227" y="232699"/>
                </a:lnTo>
                <a:lnTo>
                  <a:pt x="0" y="199264"/>
                </a:lnTo>
                <a:lnTo>
                  <a:pt x="4362" y="165444"/>
                </a:lnTo>
                <a:lnTo>
                  <a:pt x="46402" y="99682"/>
                </a:lnTo>
                <a:lnTo>
                  <a:pt x="75889" y="75415"/>
                </a:lnTo>
                <a:lnTo>
                  <a:pt x="110647" y="54298"/>
                </a:lnTo>
                <a:lnTo>
                  <a:pt x="149918" y="36447"/>
                </a:lnTo>
                <a:lnTo>
                  <a:pt x="192945" y="21977"/>
                </a:lnTo>
                <a:lnTo>
                  <a:pt x="238972" y="11002"/>
                </a:lnTo>
                <a:lnTo>
                  <a:pt x="287240" y="3638"/>
                </a:lnTo>
                <a:lnTo>
                  <a:pt x="336995" y="0"/>
                </a:lnTo>
                <a:lnTo>
                  <a:pt x="387478" y="202"/>
                </a:lnTo>
                <a:lnTo>
                  <a:pt x="437934" y="4361"/>
                </a:lnTo>
                <a:lnTo>
                  <a:pt x="487604" y="12591"/>
                </a:lnTo>
                <a:lnTo>
                  <a:pt x="535733" y="25006"/>
                </a:lnTo>
                <a:lnTo>
                  <a:pt x="589140" y="45129"/>
                </a:lnTo>
                <a:lnTo>
                  <a:pt x="633878" y="69432"/>
                </a:lnTo>
                <a:lnTo>
                  <a:pt x="669562" y="97156"/>
                </a:lnTo>
                <a:lnTo>
                  <a:pt x="695811" y="127543"/>
                </a:lnTo>
                <a:lnTo>
                  <a:pt x="718471" y="193267"/>
                </a:lnTo>
                <a:lnTo>
                  <a:pt x="714118" y="227087"/>
                </a:lnTo>
                <a:lnTo>
                  <a:pt x="672131" y="292849"/>
                </a:lnTo>
                <a:lnTo>
                  <a:pt x="641972" y="317555"/>
                </a:lnTo>
                <a:lnTo>
                  <a:pt x="606025" y="339143"/>
                </a:lnTo>
                <a:lnTo>
                  <a:pt x="565075" y="357400"/>
                </a:lnTo>
                <a:lnTo>
                  <a:pt x="519905" y="372113"/>
                </a:lnTo>
                <a:lnTo>
                  <a:pt x="471301" y="383070"/>
                </a:lnTo>
                <a:lnTo>
                  <a:pt x="420045" y="390058"/>
                </a:lnTo>
                <a:lnTo>
                  <a:pt x="366924" y="392864"/>
                </a:lnTo>
                <a:lnTo>
                  <a:pt x="312721" y="391274"/>
                </a:lnTo>
                <a:lnTo>
                  <a:pt x="209597" y="442074"/>
                </a:lnTo>
                <a:close/>
              </a:path>
            </a:pathLst>
          </a:custGeom>
          <a:ln w="1905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219447" y="1001267"/>
            <a:ext cx="4178935" cy="3683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9250">
              <a:lnSpc>
                <a:spcPct val="100000"/>
              </a:lnSpc>
            </a:pPr>
            <a:r>
              <a:rPr sz="1800" b="1" dirty="0">
                <a:solidFill>
                  <a:srgbClr val="4F81BC"/>
                </a:solidFill>
                <a:latin typeface="Calibri"/>
                <a:cs typeface="Calibri"/>
              </a:rPr>
              <a:t>F</a:t>
            </a:r>
            <a:r>
              <a:rPr sz="600" spc="-10" dirty="0">
                <a:solidFill>
                  <a:srgbClr val="4F81BC"/>
                </a:solidFill>
                <a:latin typeface="Calibri"/>
                <a:cs typeface="Calibri"/>
              </a:rPr>
              <a:t>ile</a:t>
            </a:r>
            <a:endParaRPr sz="600">
              <a:latin typeface="Calibri"/>
              <a:cs typeface="Calibri"/>
            </a:endParaRPr>
          </a:p>
          <a:p>
            <a:pPr marL="12700" marR="2108835">
              <a:lnSpc>
                <a:spcPct val="80000"/>
              </a:lnSpc>
              <a:spcBef>
                <a:spcPts val="1130"/>
              </a:spcBef>
            </a:pPr>
            <a:r>
              <a:rPr sz="1400" dirty="0">
                <a:solidFill>
                  <a:srgbClr val="943735"/>
                </a:solidFill>
                <a:latin typeface="Calibri"/>
                <a:cs typeface="Calibri"/>
              </a:rPr>
              <a:t># </a:t>
            </a:r>
            <a:r>
              <a:rPr sz="1400" spc="-5" dirty="0">
                <a:solidFill>
                  <a:srgbClr val="943735"/>
                </a:solidFill>
                <a:latin typeface="Calibri"/>
                <a:cs typeface="Calibri"/>
              </a:rPr>
              <a:t>Filename: guessnum3.py  </a:t>
            </a:r>
            <a:r>
              <a:rPr sz="1400" spc="-10" dirty="0">
                <a:solidFill>
                  <a:srgbClr val="F79546"/>
                </a:solidFill>
                <a:latin typeface="Calibri"/>
                <a:cs typeface="Calibri"/>
              </a:rPr>
              <a:t>from </a:t>
            </a:r>
            <a:r>
              <a:rPr sz="1400" spc="-10" dirty="0">
                <a:latin typeface="Calibri"/>
                <a:cs typeface="Calibri"/>
              </a:rPr>
              <a:t>random </a:t>
            </a:r>
            <a:r>
              <a:rPr sz="1400" spc="-5" dirty="0">
                <a:solidFill>
                  <a:srgbClr val="F79546"/>
                </a:solidFill>
                <a:latin typeface="Calibri"/>
                <a:cs typeface="Calibri"/>
              </a:rPr>
              <a:t>import </a:t>
            </a:r>
            <a:r>
              <a:rPr sz="1400" spc="-10" dirty="0">
                <a:latin typeface="Calibri"/>
                <a:cs typeface="Calibri"/>
              </a:rPr>
              <a:t>randint  </a:t>
            </a:r>
            <a:r>
              <a:rPr sz="1400" dirty="0">
                <a:latin typeface="Calibri"/>
                <a:cs typeface="Calibri"/>
              </a:rPr>
              <a:t>x = </a:t>
            </a:r>
            <a:r>
              <a:rPr sz="1400" spc="-10" dirty="0">
                <a:latin typeface="Calibri"/>
                <a:cs typeface="Calibri"/>
              </a:rPr>
              <a:t>randint(0,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300)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ts val="1175"/>
              </a:lnSpc>
            </a:pPr>
            <a:r>
              <a:rPr sz="1400" spc="-10" dirty="0">
                <a:latin typeface="Calibri"/>
                <a:cs typeface="Calibri"/>
              </a:rPr>
              <a:t>go </a:t>
            </a:r>
            <a:r>
              <a:rPr sz="1400" dirty="0">
                <a:latin typeface="Calibri"/>
                <a:cs typeface="Calibri"/>
              </a:rPr>
              <a:t>=</a:t>
            </a:r>
            <a:r>
              <a:rPr sz="1400" spc="-9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'y'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ts val="1345"/>
              </a:lnSpc>
            </a:pPr>
            <a:r>
              <a:rPr sz="1400" dirty="0">
                <a:solidFill>
                  <a:srgbClr val="F79546"/>
                </a:solidFill>
                <a:latin typeface="Calibri"/>
                <a:cs typeface="Calibri"/>
              </a:rPr>
              <a:t>while </a:t>
            </a:r>
            <a:r>
              <a:rPr sz="1400" spc="-5" dirty="0">
                <a:latin typeface="Calibri"/>
                <a:cs typeface="Calibri"/>
              </a:rPr>
              <a:t>(go ==</a:t>
            </a:r>
            <a:r>
              <a:rPr sz="1400" spc="-70" dirty="0"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9BBA58"/>
                </a:solidFill>
                <a:latin typeface="Calibri"/>
                <a:cs typeface="Calibri"/>
              </a:rPr>
              <a:t>'y'</a:t>
            </a:r>
            <a:r>
              <a:rPr sz="1400" spc="-5" dirty="0">
                <a:latin typeface="Calibri"/>
                <a:cs typeface="Calibri"/>
              </a:rPr>
              <a:t>):</a:t>
            </a:r>
            <a:endParaRPr sz="1400">
              <a:latin typeface="Calibri"/>
              <a:cs typeface="Calibri"/>
            </a:endParaRPr>
          </a:p>
          <a:p>
            <a:pPr marL="170815" marR="691515">
              <a:lnSpc>
                <a:spcPct val="80000"/>
              </a:lnSpc>
              <a:spcBef>
                <a:spcPts val="170"/>
              </a:spcBef>
            </a:pPr>
            <a:r>
              <a:rPr sz="1400" spc="-5" dirty="0">
                <a:solidFill>
                  <a:srgbClr val="6F2F9F"/>
                </a:solidFill>
                <a:latin typeface="Calibri"/>
                <a:cs typeface="Calibri"/>
              </a:rPr>
              <a:t>print </a:t>
            </a:r>
            <a:r>
              <a:rPr sz="1400" dirty="0">
                <a:solidFill>
                  <a:srgbClr val="9BBA58"/>
                </a:solidFill>
                <a:latin typeface="Calibri"/>
                <a:cs typeface="Calibri"/>
              </a:rPr>
              <a:t>'Please </a:t>
            </a:r>
            <a:r>
              <a:rPr sz="1400" spc="-5" dirty="0">
                <a:solidFill>
                  <a:srgbClr val="9BBA58"/>
                </a:solidFill>
                <a:latin typeface="Calibri"/>
                <a:cs typeface="Calibri"/>
              </a:rPr>
              <a:t>input </a:t>
            </a:r>
            <a:r>
              <a:rPr sz="1400" dirty="0">
                <a:solidFill>
                  <a:srgbClr val="9BBA58"/>
                </a:solidFill>
                <a:latin typeface="Calibri"/>
                <a:cs typeface="Calibri"/>
              </a:rPr>
              <a:t>a </a:t>
            </a:r>
            <a:r>
              <a:rPr sz="1400" spc="-5" dirty="0">
                <a:solidFill>
                  <a:srgbClr val="9BBA58"/>
                </a:solidFill>
                <a:latin typeface="Calibri"/>
                <a:cs typeface="Calibri"/>
              </a:rPr>
              <a:t>number between 0~300:'  </a:t>
            </a:r>
            <a:r>
              <a:rPr sz="1400" spc="-5" dirty="0">
                <a:latin typeface="Calibri"/>
                <a:cs typeface="Calibri"/>
              </a:rPr>
              <a:t>digit </a:t>
            </a:r>
            <a:r>
              <a:rPr sz="1400" dirty="0">
                <a:latin typeface="Calibri"/>
                <a:cs typeface="Calibri"/>
              </a:rPr>
              <a:t>=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6F2F9F"/>
                </a:solidFill>
                <a:latin typeface="Calibri"/>
                <a:cs typeface="Calibri"/>
              </a:rPr>
              <a:t>input</a:t>
            </a:r>
            <a:r>
              <a:rPr sz="1400" spc="-10" dirty="0">
                <a:latin typeface="Calibri"/>
                <a:cs typeface="Calibri"/>
              </a:rPr>
              <a:t>()</a:t>
            </a:r>
            <a:endParaRPr sz="1400">
              <a:latin typeface="Calibri"/>
              <a:cs typeface="Calibri"/>
            </a:endParaRPr>
          </a:p>
          <a:p>
            <a:pPr marL="329565" marR="2901315" indent="-158750">
              <a:lnSpc>
                <a:spcPct val="80000"/>
              </a:lnSpc>
            </a:pPr>
            <a:r>
              <a:rPr sz="1400" dirty="0">
                <a:solidFill>
                  <a:srgbClr val="F79546"/>
                </a:solidFill>
                <a:latin typeface="Calibri"/>
                <a:cs typeface="Calibri"/>
              </a:rPr>
              <a:t>if </a:t>
            </a:r>
            <a:r>
              <a:rPr sz="1400" spc="-5" dirty="0">
                <a:latin typeface="Calibri"/>
                <a:cs typeface="Calibri"/>
              </a:rPr>
              <a:t>digit </a:t>
            </a:r>
            <a:r>
              <a:rPr sz="1400" dirty="0">
                <a:latin typeface="Calibri"/>
                <a:cs typeface="Calibri"/>
              </a:rPr>
              <a:t>== x :  </a:t>
            </a:r>
            <a:r>
              <a:rPr sz="1400" spc="-5" dirty="0">
                <a:solidFill>
                  <a:srgbClr val="6F2F9F"/>
                </a:solidFill>
                <a:latin typeface="Calibri"/>
                <a:cs typeface="Calibri"/>
              </a:rPr>
              <a:t>print</a:t>
            </a:r>
            <a:r>
              <a:rPr sz="1400" spc="-5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9BBA58"/>
                </a:solidFill>
                <a:latin typeface="Calibri"/>
                <a:cs typeface="Calibri"/>
              </a:rPr>
              <a:t>'Bingo!‘  </a:t>
            </a:r>
            <a:r>
              <a:rPr sz="1400" spc="-10" dirty="0">
                <a:solidFill>
                  <a:srgbClr val="F79546"/>
                </a:solidFill>
                <a:latin typeface="Calibri"/>
                <a:cs typeface="Calibri"/>
              </a:rPr>
              <a:t>break</a:t>
            </a:r>
            <a:endParaRPr sz="1400">
              <a:latin typeface="Calibri"/>
              <a:cs typeface="Calibri"/>
            </a:endParaRPr>
          </a:p>
          <a:p>
            <a:pPr marL="170815">
              <a:lnSpc>
                <a:spcPts val="1180"/>
              </a:lnSpc>
            </a:pPr>
            <a:r>
              <a:rPr sz="1400" dirty="0">
                <a:solidFill>
                  <a:srgbClr val="F79546"/>
                </a:solidFill>
                <a:latin typeface="Calibri"/>
                <a:cs typeface="Calibri"/>
              </a:rPr>
              <a:t>elif </a:t>
            </a:r>
            <a:r>
              <a:rPr sz="1400" dirty="0">
                <a:latin typeface="Calibri"/>
                <a:cs typeface="Calibri"/>
              </a:rPr>
              <a:t>digit &gt;</a:t>
            </a:r>
            <a:r>
              <a:rPr sz="1400" spc="-9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x:</a:t>
            </a:r>
            <a:endParaRPr sz="1400">
              <a:latin typeface="Calibri"/>
              <a:cs typeface="Calibri"/>
            </a:endParaRPr>
          </a:p>
          <a:p>
            <a:pPr marL="170815" marR="1488440" indent="158115">
              <a:lnSpc>
                <a:spcPts val="1340"/>
              </a:lnSpc>
              <a:spcBef>
                <a:spcPts val="160"/>
              </a:spcBef>
            </a:pPr>
            <a:r>
              <a:rPr sz="1400" spc="-5" dirty="0">
                <a:solidFill>
                  <a:srgbClr val="6F2F9F"/>
                </a:solidFill>
                <a:latin typeface="Calibri"/>
                <a:cs typeface="Calibri"/>
              </a:rPr>
              <a:t>print </a:t>
            </a:r>
            <a:r>
              <a:rPr sz="1400" spc="-30" dirty="0">
                <a:solidFill>
                  <a:srgbClr val="9BBA58"/>
                </a:solidFill>
                <a:latin typeface="Calibri"/>
                <a:cs typeface="Calibri"/>
              </a:rPr>
              <a:t>'Too </a:t>
            </a:r>
            <a:r>
              <a:rPr sz="1400" spc="-5" dirty="0">
                <a:solidFill>
                  <a:srgbClr val="9BBA58"/>
                </a:solidFill>
                <a:latin typeface="Calibri"/>
                <a:cs typeface="Calibri"/>
              </a:rPr>
              <a:t>large,please </a:t>
            </a:r>
            <a:r>
              <a:rPr sz="1400" dirty="0">
                <a:solidFill>
                  <a:srgbClr val="9BBA58"/>
                </a:solidFill>
                <a:latin typeface="Calibri"/>
                <a:cs typeface="Calibri"/>
              </a:rPr>
              <a:t>try </a:t>
            </a:r>
            <a:r>
              <a:rPr sz="1400" spc="-5" dirty="0">
                <a:solidFill>
                  <a:srgbClr val="9BBA58"/>
                </a:solidFill>
                <a:latin typeface="Calibri"/>
                <a:cs typeface="Calibri"/>
              </a:rPr>
              <a:t>again.'  </a:t>
            </a:r>
            <a:r>
              <a:rPr sz="1400" dirty="0">
                <a:solidFill>
                  <a:srgbClr val="F79546"/>
                </a:solidFill>
                <a:latin typeface="Calibri"/>
                <a:cs typeface="Calibri"/>
              </a:rPr>
              <a:t>else</a:t>
            </a:r>
            <a:r>
              <a:rPr sz="1400" dirty="0">
                <a:latin typeface="Calibri"/>
                <a:cs typeface="Calibri"/>
              </a:rPr>
              <a:t>:</a:t>
            </a:r>
            <a:endParaRPr sz="1400">
              <a:latin typeface="Calibri"/>
              <a:cs typeface="Calibri"/>
            </a:endParaRPr>
          </a:p>
          <a:p>
            <a:pPr marL="329565">
              <a:lnSpc>
                <a:spcPts val="1190"/>
              </a:lnSpc>
            </a:pPr>
            <a:r>
              <a:rPr sz="1400" spc="-5" dirty="0">
                <a:solidFill>
                  <a:srgbClr val="6F2F9F"/>
                </a:solidFill>
                <a:latin typeface="Calibri"/>
                <a:cs typeface="Calibri"/>
              </a:rPr>
              <a:t>print </a:t>
            </a:r>
            <a:r>
              <a:rPr sz="1400" spc="-30" dirty="0">
                <a:solidFill>
                  <a:srgbClr val="9BBA58"/>
                </a:solidFill>
                <a:latin typeface="Calibri"/>
                <a:cs typeface="Calibri"/>
              </a:rPr>
              <a:t>'Too </a:t>
            </a:r>
            <a:r>
              <a:rPr sz="1400" spc="-5" dirty="0">
                <a:solidFill>
                  <a:srgbClr val="9BBA58"/>
                </a:solidFill>
                <a:latin typeface="Calibri"/>
                <a:cs typeface="Calibri"/>
              </a:rPr>
              <a:t>small,please </a:t>
            </a:r>
            <a:r>
              <a:rPr sz="1400" dirty="0">
                <a:solidFill>
                  <a:srgbClr val="9BBA58"/>
                </a:solidFill>
                <a:latin typeface="Calibri"/>
                <a:cs typeface="Calibri"/>
              </a:rPr>
              <a:t>try</a:t>
            </a:r>
            <a:r>
              <a:rPr sz="1400" spc="10" dirty="0">
                <a:solidFill>
                  <a:srgbClr val="9BBA58"/>
                </a:solidFill>
                <a:latin typeface="Calibri"/>
                <a:cs typeface="Calibri"/>
              </a:rPr>
              <a:t> </a:t>
            </a:r>
            <a:r>
              <a:rPr sz="1400" spc="-40" dirty="0">
                <a:solidFill>
                  <a:srgbClr val="9BBA58"/>
                </a:solidFill>
                <a:latin typeface="Calibri"/>
                <a:cs typeface="Calibri"/>
              </a:rPr>
              <a:t>again.‘</a:t>
            </a:r>
            <a:endParaRPr sz="1400">
              <a:latin typeface="Calibri"/>
              <a:cs typeface="Calibri"/>
            </a:endParaRPr>
          </a:p>
          <a:p>
            <a:pPr marL="170815" marR="5080">
              <a:lnSpc>
                <a:spcPts val="1340"/>
              </a:lnSpc>
              <a:spcBef>
                <a:spcPts val="160"/>
              </a:spcBef>
            </a:pPr>
            <a:r>
              <a:rPr sz="1400" spc="-5" dirty="0">
                <a:solidFill>
                  <a:srgbClr val="6F2F9F"/>
                </a:solidFill>
                <a:latin typeface="Calibri"/>
                <a:cs typeface="Calibri"/>
              </a:rPr>
              <a:t>print </a:t>
            </a:r>
            <a:r>
              <a:rPr sz="1400" dirty="0">
                <a:solidFill>
                  <a:srgbClr val="9BBA58"/>
                </a:solidFill>
                <a:latin typeface="Calibri"/>
                <a:cs typeface="Calibri"/>
              </a:rPr>
              <a:t>'If </a:t>
            </a:r>
            <a:r>
              <a:rPr sz="1400" spc="-5" dirty="0">
                <a:solidFill>
                  <a:srgbClr val="9BBA58"/>
                </a:solidFill>
                <a:latin typeface="Calibri"/>
                <a:cs typeface="Calibri"/>
              </a:rPr>
              <a:t>you do not </a:t>
            </a:r>
            <a:r>
              <a:rPr sz="1400" spc="-10" dirty="0">
                <a:solidFill>
                  <a:srgbClr val="9BBA58"/>
                </a:solidFill>
                <a:latin typeface="Calibri"/>
                <a:cs typeface="Calibri"/>
              </a:rPr>
              <a:t>want to </a:t>
            </a:r>
            <a:r>
              <a:rPr sz="1400" spc="-5" dirty="0">
                <a:solidFill>
                  <a:srgbClr val="9BBA58"/>
                </a:solidFill>
                <a:latin typeface="Calibri"/>
                <a:cs typeface="Calibri"/>
              </a:rPr>
              <a:t>continue,input n,or input </a:t>
            </a:r>
            <a:r>
              <a:rPr sz="1400" spc="-35" dirty="0">
                <a:solidFill>
                  <a:srgbClr val="9BBA58"/>
                </a:solidFill>
                <a:latin typeface="Calibri"/>
                <a:cs typeface="Calibri"/>
              </a:rPr>
              <a:t>y.'  </a:t>
            </a:r>
            <a:r>
              <a:rPr sz="1400" spc="-10" dirty="0">
                <a:latin typeface="Calibri"/>
                <a:cs typeface="Calibri"/>
              </a:rPr>
              <a:t>go </a:t>
            </a:r>
            <a:r>
              <a:rPr sz="1400" dirty="0">
                <a:latin typeface="Calibri"/>
                <a:cs typeface="Calibri"/>
              </a:rPr>
              <a:t>=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6F2F9F"/>
                </a:solidFill>
                <a:latin typeface="Calibri"/>
                <a:cs typeface="Calibri"/>
              </a:rPr>
              <a:t>raw_input</a:t>
            </a:r>
            <a:r>
              <a:rPr sz="1400" spc="-10" dirty="0">
                <a:latin typeface="Calibri"/>
                <a:cs typeface="Calibri"/>
              </a:rPr>
              <a:t>()</a:t>
            </a:r>
            <a:endParaRPr sz="1400">
              <a:latin typeface="Calibri"/>
              <a:cs typeface="Calibri"/>
            </a:endParaRPr>
          </a:p>
          <a:p>
            <a:pPr marL="170815">
              <a:lnSpc>
                <a:spcPts val="1190"/>
              </a:lnSpc>
            </a:pPr>
            <a:r>
              <a:rPr sz="1400" spc="-5" dirty="0">
                <a:solidFill>
                  <a:srgbClr val="6F2F9F"/>
                </a:solidFill>
                <a:latin typeface="Calibri"/>
                <a:cs typeface="Calibri"/>
              </a:rPr>
              <a:t>print</a:t>
            </a:r>
            <a:r>
              <a:rPr sz="1400" spc="-8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go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ts val="1345"/>
              </a:lnSpc>
            </a:pPr>
            <a:r>
              <a:rPr sz="1400" dirty="0">
                <a:solidFill>
                  <a:srgbClr val="F79546"/>
                </a:solidFill>
                <a:latin typeface="Calibri"/>
                <a:cs typeface="Calibri"/>
              </a:rPr>
              <a:t>else</a:t>
            </a:r>
            <a:r>
              <a:rPr sz="1400" dirty="0">
                <a:latin typeface="Calibri"/>
                <a:cs typeface="Calibri"/>
              </a:rPr>
              <a:t>:</a:t>
            </a:r>
            <a:endParaRPr sz="1400">
              <a:latin typeface="Calibri"/>
              <a:cs typeface="Calibri"/>
            </a:endParaRPr>
          </a:p>
          <a:p>
            <a:pPr marL="170815">
              <a:lnSpc>
                <a:spcPts val="1510"/>
              </a:lnSpc>
            </a:pPr>
            <a:r>
              <a:rPr sz="1400" spc="-5" dirty="0">
                <a:solidFill>
                  <a:srgbClr val="6F2F9F"/>
                </a:solidFill>
                <a:latin typeface="Calibri"/>
                <a:cs typeface="Calibri"/>
              </a:rPr>
              <a:t>print</a:t>
            </a:r>
            <a:r>
              <a:rPr sz="1400" spc="-6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9BBA58"/>
                </a:solidFill>
                <a:latin typeface="Calibri"/>
                <a:cs typeface="Calibri"/>
              </a:rPr>
              <a:t>'Goodbye!'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23060">
              <a:lnSpc>
                <a:spcPct val="100000"/>
              </a:lnSpc>
            </a:pPr>
            <a:r>
              <a:rPr spc="-10" dirty="0"/>
              <a:t>循环中的</a:t>
            </a:r>
            <a:r>
              <a:rPr spc="-5" dirty="0"/>
              <a:t>els</a:t>
            </a:r>
            <a:r>
              <a:rPr dirty="0"/>
              <a:t>e</a:t>
            </a:r>
            <a:r>
              <a:rPr spc="-10" dirty="0"/>
              <a:t>语句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82597" y="1276350"/>
            <a:ext cx="2805430" cy="2762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sz="2200" spc="-5" dirty="0">
                <a:latin typeface="Arial"/>
                <a:cs typeface="Arial"/>
              </a:rPr>
              <a:t>•	</a:t>
            </a:r>
            <a:r>
              <a:rPr sz="2200" spc="-5" dirty="0">
                <a:latin typeface="Microsoft YaHei"/>
                <a:cs typeface="Microsoft YaHei"/>
              </a:rPr>
              <a:t>循环中的else：</a:t>
            </a:r>
            <a:endParaRPr sz="2200">
              <a:latin typeface="Microsoft YaHei"/>
              <a:cs typeface="Microsoft YaHei"/>
            </a:endParaRPr>
          </a:p>
          <a:p>
            <a:pPr marL="756285" marR="88265" indent="-287020">
              <a:lnSpc>
                <a:spcPct val="150000"/>
              </a:lnSpc>
              <a:spcBef>
                <a:spcPts val="525"/>
              </a:spcBef>
              <a:tabLst>
                <a:tab pos="756285" algn="l"/>
              </a:tabLst>
            </a:pPr>
            <a:r>
              <a:rPr sz="2000" dirty="0">
                <a:latin typeface="Arial"/>
                <a:cs typeface="Arial"/>
              </a:rPr>
              <a:t>–	</a:t>
            </a:r>
            <a:r>
              <a:rPr sz="2000" dirty="0">
                <a:latin typeface="Microsoft YaHei"/>
                <a:cs typeface="Microsoft YaHei"/>
              </a:rPr>
              <a:t>如果循环代码从  b</a:t>
            </a:r>
            <a:r>
              <a:rPr sz="2000" spc="-20" dirty="0">
                <a:latin typeface="Microsoft YaHei"/>
                <a:cs typeface="Microsoft YaHei"/>
              </a:rPr>
              <a:t>r</a:t>
            </a:r>
            <a:r>
              <a:rPr sz="2000" spc="-5" dirty="0">
                <a:latin typeface="Microsoft YaHei"/>
                <a:cs typeface="Microsoft YaHei"/>
              </a:rPr>
              <a:t>ea</a:t>
            </a:r>
            <a:r>
              <a:rPr sz="2000" dirty="0">
                <a:latin typeface="Microsoft YaHei"/>
                <a:cs typeface="Microsoft YaHei"/>
              </a:rPr>
              <a:t>k处终</a:t>
            </a:r>
            <a:r>
              <a:rPr sz="2000" spc="-15" dirty="0">
                <a:latin typeface="Microsoft YaHei"/>
                <a:cs typeface="Microsoft YaHei"/>
              </a:rPr>
              <a:t>止</a:t>
            </a:r>
            <a:r>
              <a:rPr sz="2000" dirty="0">
                <a:latin typeface="Microsoft YaHei"/>
                <a:cs typeface="Microsoft YaHei"/>
              </a:rPr>
              <a:t>，跳  出循环</a:t>
            </a:r>
            <a:endParaRPr sz="2000">
              <a:latin typeface="Microsoft YaHei"/>
              <a:cs typeface="Microsoft YaHei"/>
            </a:endParaRPr>
          </a:p>
          <a:p>
            <a:pPr marL="469900">
              <a:lnSpc>
                <a:spcPct val="100000"/>
              </a:lnSpc>
              <a:spcBef>
                <a:spcPts val="1680"/>
              </a:spcBef>
              <a:tabLst>
                <a:tab pos="756285" algn="l"/>
              </a:tabLst>
            </a:pPr>
            <a:r>
              <a:rPr sz="2000" dirty="0">
                <a:latin typeface="Arial"/>
                <a:cs typeface="Arial"/>
              </a:rPr>
              <a:t>–	</a:t>
            </a:r>
            <a:r>
              <a:rPr sz="2000" dirty="0">
                <a:latin typeface="Microsoft YaHei"/>
                <a:cs typeface="Microsoft YaHei"/>
              </a:rPr>
              <a:t>正常结束循环，则</a:t>
            </a:r>
            <a:endParaRPr sz="2000">
              <a:latin typeface="Microsoft YaHei"/>
              <a:cs typeface="Microsoft YaHei"/>
            </a:endParaRPr>
          </a:p>
          <a:p>
            <a:pPr marL="454025" algn="ctr">
              <a:lnSpc>
                <a:spcPct val="100000"/>
              </a:lnSpc>
              <a:spcBef>
                <a:spcPts val="1200"/>
              </a:spcBef>
            </a:pPr>
            <a:r>
              <a:rPr sz="2000" dirty="0">
                <a:latin typeface="Microsoft YaHei"/>
                <a:cs typeface="Microsoft YaHei"/>
              </a:rPr>
              <a:t>执行else中代码</a:t>
            </a:r>
            <a:endParaRPr sz="2000">
              <a:latin typeface="Microsoft YaHei"/>
              <a:cs typeface="Microsoft YaHe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058283" y="1329563"/>
            <a:ext cx="2970530" cy="2754630"/>
          </a:xfrm>
          <a:custGeom>
            <a:avLst/>
            <a:gdLst/>
            <a:ahLst/>
            <a:cxnLst/>
            <a:rect l="l" t="t" r="r" b="b"/>
            <a:pathLst>
              <a:path w="2970529" h="2754629">
                <a:moveTo>
                  <a:pt x="0" y="0"/>
                </a:moveTo>
                <a:lnTo>
                  <a:pt x="0" y="2754350"/>
                </a:lnTo>
                <a:lnTo>
                  <a:pt x="2970148" y="2754350"/>
                </a:lnTo>
              </a:path>
            </a:pathLst>
          </a:custGeom>
          <a:ln w="9525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138165" y="1915032"/>
            <a:ext cx="2196465" cy="1945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&gt;&gt;&gt;</a:t>
            </a:r>
            <a:r>
              <a:rPr sz="1800" spc="-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k=5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&gt;&gt;&gt; </a:t>
            </a:r>
            <a:r>
              <a:rPr sz="1800" spc="-15" dirty="0">
                <a:solidFill>
                  <a:srgbClr val="F79546"/>
                </a:solidFill>
                <a:latin typeface="Calibri"/>
                <a:cs typeface="Calibri"/>
              </a:rPr>
              <a:t>for </a:t>
            </a:r>
            <a:r>
              <a:rPr sz="1800" dirty="0">
                <a:latin typeface="Calibri"/>
                <a:cs typeface="Calibri"/>
              </a:rPr>
              <a:t>i </a:t>
            </a:r>
            <a:r>
              <a:rPr sz="1800" spc="-5" dirty="0">
                <a:solidFill>
                  <a:srgbClr val="F79546"/>
                </a:solidFill>
                <a:latin typeface="Calibri"/>
                <a:cs typeface="Calibri"/>
              </a:rPr>
              <a:t>in</a:t>
            </a:r>
            <a:r>
              <a:rPr sz="1800" spc="-10" dirty="0">
                <a:solidFill>
                  <a:srgbClr val="F79546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6F2F9F"/>
                </a:solidFill>
                <a:latin typeface="Calibri"/>
                <a:cs typeface="Calibri"/>
              </a:rPr>
              <a:t>range</a:t>
            </a:r>
            <a:r>
              <a:rPr sz="1800" spc="-10" dirty="0">
                <a:latin typeface="Calibri"/>
                <a:cs typeface="Calibri"/>
              </a:rPr>
              <a:t>(1,10):</a:t>
            </a:r>
            <a:endParaRPr sz="1800">
              <a:latin typeface="Calibri"/>
              <a:cs typeface="Calibri"/>
            </a:endParaRPr>
          </a:p>
          <a:p>
            <a:pPr marL="927100">
              <a:lnSpc>
                <a:spcPct val="100000"/>
              </a:lnSpc>
            </a:pPr>
            <a:r>
              <a:rPr sz="1800" spc="-5" dirty="0">
                <a:solidFill>
                  <a:srgbClr val="F79546"/>
                </a:solidFill>
                <a:latin typeface="Calibri"/>
                <a:cs typeface="Calibri"/>
              </a:rPr>
              <a:t>if</a:t>
            </a:r>
            <a:r>
              <a:rPr sz="1800" spc="-80" dirty="0">
                <a:solidFill>
                  <a:srgbClr val="F79546"/>
                </a:solidFill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k==3:</a:t>
            </a:r>
            <a:endParaRPr sz="1800">
              <a:latin typeface="Calibri"/>
              <a:cs typeface="Calibri"/>
            </a:endParaRPr>
          </a:p>
          <a:p>
            <a:pPr marL="1346200">
              <a:lnSpc>
                <a:spcPct val="100000"/>
              </a:lnSpc>
            </a:pPr>
            <a:r>
              <a:rPr sz="1800" spc="-10" dirty="0">
                <a:solidFill>
                  <a:srgbClr val="F79546"/>
                </a:solidFill>
                <a:latin typeface="Calibri"/>
                <a:cs typeface="Calibri"/>
              </a:rPr>
              <a:t>break</a:t>
            </a:r>
            <a:endParaRPr sz="1800">
              <a:latin typeface="Calibri"/>
              <a:cs typeface="Calibri"/>
            </a:endParaRPr>
          </a:p>
          <a:p>
            <a:pPr marL="431800">
              <a:lnSpc>
                <a:spcPct val="100000"/>
              </a:lnSpc>
            </a:pPr>
            <a:r>
              <a:rPr sz="1800" dirty="0">
                <a:solidFill>
                  <a:srgbClr val="F79546"/>
                </a:solidFill>
                <a:latin typeface="Calibri"/>
                <a:cs typeface="Calibri"/>
              </a:rPr>
              <a:t>else:</a:t>
            </a:r>
            <a:endParaRPr sz="1800">
              <a:latin typeface="Calibri"/>
              <a:cs typeface="Calibri"/>
            </a:endParaRPr>
          </a:p>
          <a:p>
            <a:pPr marL="927100">
              <a:lnSpc>
                <a:spcPct val="100000"/>
              </a:lnSpc>
            </a:pPr>
            <a:r>
              <a:rPr sz="1800" spc="-5" dirty="0">
                <a:solidFill>
                  <a:srgbClr val="6F2F9F"/>
                </a:solidFill>
                <a:latin typeface="Calibri"/>
                <a:cs typeface="Calibri"/>
              </a:rPr>
              <a:t>print</a:t>
            </a:r>
            <a:r>
              <a:rPr sz="1800" spc="-9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006FC0"/>
                </a:solidFill>
                <a:latin typeface="Calibri"/>
                <a:cs typeface="Calibri"/>
              </a:rPr>
              <a:t>9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203353" y="1330108"/>
            <a:ext cx="724535" cy="556260"/>
          </a:xfrm>
          <a:custGeom>
            <a:avLst/>
            <a:gdLst/>
            <a:ahLst/>
            <a:cxnLst/>
            <a:rect l="l" t="t" r="r" b="b"/>
            <a:pathLst>
              <a:path w="724535" h="556260">
                <a:moveTo>
                  <a:pt x="211164" y="555714"/>
                </a:moveTo>
                <a:lnTo>
                  <a:pt x="184113" y="461988"/>
                </a:lnTo>
                <a:lnTo>
                  <a:pt x="135267" y="439476"/>
                </a:lnTo>
                <a:lnTo>
                  <a:pt x="93463" y="412636"/>
                </a:lnTo>
                <a:lnTo>
                  <a:pt x="58984" y="382161"/>
                </a:lnTo>
                <a:lnTo>
                  <a:pt x="32116" y="348745"/>
                </a:lnTo>
                <a:lnTo>
                  <a:pt x="13139" y="313081"/>
                </a:lnTo>
                <a:lnTo>
                  <a:pt x="2340" y="275862"/>
                </a:lnTo>
                <a:lnTo>
                  <a:pt x="0" y="237782"/>
                </a:lnTo>
                <a:lnTo>
                  <a:pt x="6403" y="199535"/>
                </a:lnTo>
                <a:lnTo>
                  <a:pt x="21832" y="161813"/>
                </a:lnTo>
                <a:lnTo>
                  <a:pt x="46572" y="125311"/>
                </a:lnTo>
                <a:lnTo>
                  <a:pt x="76324" y="94792"/>
                </a:lnTo>
                <a:lnTo>
                  <a:pt x="111384" y="68239"/>
                </a:lnTo>
                <a:lnTo>
                  <a:pt x="150991" y="45797"/>
                </a:lnTo>
                <a:lnTo>
                  <a:pt x="194383" y="27608"/>
                </a:lnTo>
                <a:lnTo>
                  <a:pt x="240798" y="13816"/>
                </a:lnTo>
                <a:lnTo>
                  <a:pt x="289474" y="4565"/>
                </a:lnTo>
                <a:lnTo>
                  <a:pt x="339648" y="0"/>
                </a:lnTo>
                <a:lnTo>
                  <a:pt x="390560" y="262"/>
                </a:lnTo>
                <a:lnTo>
                  <a:pt x="441446" y="5497"/>
                </a:lnTo>
                <a:lnTo>
                  <a:pt x="491544" y="15848"/>
                </a:lnTo>
                <a:lnTo>
                  <a:pt x="540094" y="31458"/>
                </a:lnTo>
                <a:lnTo>
                  <a:pt x="588937" y="53970"/>
                </a:lnTo>
                <a:lnTo>
                  <a:pt x="630732" y="80810"/>
                </a:lnTo>
                <a:lnTo>
                  <a:pt x="665196" y="111285"/>
                </a:lnTo>
                <a:lnTo>
                  <a:pt x="692047" y="144701"/>
                </a:lnTo>
                <a:lnTo>
                  <a:pt x="711004" y="180366"/>
                </a:lnTo>
                <a:lnTo>
                  <a:pt x="721785" y="217584"/>
                </a:lnTo>
                <a:lnTo>
                  <a:pt x="724108" y="255664"/>
                </a:lnTo>
                <a:lnTo>
                  <a:pt x="717691" y="293911"/>
                </a:lnTo>
                <a:lnTo>
                  <a:pt x="702252" y="331633"/>
                </a:lnTo>
                <a:lnTo>
                  <a:pt x="677508" y="368135"/>
                </a:lnTo>
                <a:lnTo>
                  <a:pt x="647125" y="399177"/>
                </a:lnTo>
                <a:lnTo>
                  <a:pt x="610893" y="426307"/>
                </a:lnTo>
                <a:lnTo>
                  <a:pt x="569606" y="449255"/>
                </a:lnTo>
                <a:lnTo>
                  <a:pt x="524060" y="467751"/>
                </a:lnTo>
                <a:lnTo>
                  <a:pt x="475050" y="481526"/>
                </a:lnTo>
                <a:lnTo>
                  <a:pt x="423369" y="490311"/>
                </a:lnTo>
                <a:lnTo>
                  <a:pt x="369813" y="493837"/>
                </a:lnTo>
                <a:lnTo>
                  <a:pt x="315177" y="491833"/>
                </a:lnTo>
                <a:lnTo>
                  <a:pt x="211164" y="555714"/>
                </a:lnTo>
                <a:close/>
              </a:path>
            </a:pathLst>
          </a:custGeom>
          <a:ln w="19049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410961" y="1424940"/>
            <a:ext cx="309245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F79546"/>
                </a:solidFill>
                <a:latin typeface="Calibri"/>
                <a:cs typeface="Calibri"/>
              </a:rPr>
              <a:t>S</a:t>
            </a:r>
            <a:r>
              <a:rPr sz="600" spc="-5" dirty="0">
                <a:solidFill>
                  <a:srgbClr val="F79546"/>
                </a:solidFill>
                <a:latin typeface="Calibri"/>
                <a:cs typeface="Calibri"/>
              </a:rPr>
              <a:t>ou</a:t>
            </a:r>
            <a:r>
              <a:rPr sz="600" spc="-10" dirty="0">
                <a:solidFill>
                  <a:srgbClr val="F79546"/>
                </a:solidFill>
                <a:latin typeface="Calibri"/>
                <a:cs typeface="Calibri"/>
              </a:rPr>
              <a:t>r</a:t>
            </a:r>
            <a:r>
              <a:rPr sz="600" spc="-5" dirty="0">
                <a:solidFill>
                  <a:srgbClr val="F79546"/>
                </a:solidFill>
                <a:latin typeface="Calibri"/>
                <a:cs typeface="Calibri"/>
              </a:rPr>
              <a:t>c</a:t>
            </a:r>
            <a:r>
              <a:rPr sz="600" dirty="0">
                <a:solidFill>
                  <a:srgbClr val="F79546"/>
                </a:solidFill>
                <a:latin typeface="Calibri"/>
                <a:cs typeface="Calibri"/>
              </a:rPr>
              <a:t>e</a:t>
            </a:r>
            <a:endParaRPr sz="6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81200" y="2647950"/>
            <a:ext cx="4644390" cy="0"/>
          </a:xfrm>
          <a:custGeom>
            <a:avLst/>
            <a:gdLst/>
            <a:ahLst/>
            <a:cxnLst/>
            <a:rect l="l" t="t" r="r" b="b"/>
            <a:pathLst>
              <a:path w="4644390">
                <a:moveTo>
                  <a:pt x="0" y="0"/>
                </a:moveTo>
                <a:lnTo>
                  <a:pt x="4644009" y="0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352800" y="2743174"/>
            <a:ext cx="5943600" cy="11695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zh-CN" altLang="en-US" sz="2800" b="1" spc="-5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YaHei"/>
              </a:rPr>
              <a:t>自定义函数</a:t>
            </a:r>
            <a:endParaRPr lang="zh-CN" altLang="en-US" sz="2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Microsoft YaHei"/>
            </a:endParaRPr>
          </a:p>
          <a:p>
            <a:pPr marL="12700"/>
            <a:endParaRPr lang="en-US" altLang="zh-CN" sz="20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Broadway"/>
            </a:endParaRPr>
          </a:p>
          <a:p>
            <a:pPr marL="12700"/>
            <a:endParaRPr sz="28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Microsoft YaHe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19400" y="2038350"/>
            <a:ext cx="324516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roadway"/>
              </a:rPr>
              <a:t>Python</a:t>
            </a:r>
            <a:r>
              <a:rPr lang="zh-CN" altLang="en-US" sz="28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roadway"/>
              </a:rPr>
              <a:t>大</a:t>
            </a:r>
            <a:r>
              <a:rPr sz="2800" b="1" dirty="0" err="1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YaHei"/>
              </a:rPr>
              <a:t>数据</a:t>
            </a:r>
            <a:r>
              <a:rPr lang="zh-CN" altLang="en-US" sz="28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YaHei"/>
              </a:rPr>
              <a:t>编程</a:t>
            </a:r>
            <a:endParaRPr sz="28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Microsoft YaHei"/>
            </a:endParaRPr>
          </a:p>
        </p:txBody>
      </p:sp>
    </p:spTree>
    <p:extLst>
      <p:ext uri="{BB962C8B-B14F-4D97-AF65-F5344CB8AC3E}">
        <p14:creationId xmlns:p14="http://schemas.microsoft.com/office/powerpoint/2010/main" val="304493216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7537" y="915542"/>
            <a:ext cx="8209280" cy="0"/>
          </a:xfrm>
          <a:custGeom>
            <a:avLst/>
            <a:gdLst/>
            <a:ahLst/>
            <a:cxnLst/>
            <a:rect l="l" t="t" r="r" b="b"/>
            <a:pathLst>
              <a:path w="8209280">
                <a:moveTo>
                  <a:pt x="0" y="0"/>
                </a:moveTo>
                <a:lnTo>
                  <a:pt x="8208975" y="0"/>
                </a:lnTo>
              </a:path>
            </a:pathLst>
          </a:custGeom>
          <a:ln w="1270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203953" y="436245"/>
            <a:ext cx="736600" cy="4387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5" dirty="0">
                <a:solidFill>
                  <a:srgbClr val="3674A8"/>
                </a:solidFill>
                <a:latin typeface="Microsoft YaHei"/>
                <a:cs typeface="Microsoft YaHei"/>
              </a:rPr>
              <a:t>函数</a:t>
            </a:r>
            <a:endParaRPr sz="2800">
              <a:latin typeface="Microsoft YaHei"/>
              <a:cs typeface="Microsoft YaHe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19704" y="2500122"/>
            <a:ext cx="2406015" cy="271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00" dirty="0">
                <a:solidFill>
                  <a:srgbClr val="7E7E7E"/>
                </a:solidFill>
                <a:latin typeface="Microsoft YaHei"/>
                <a:cs typeface="Microsoft YaHei"/>
              </a:rPr>
              <a:t>函数调用之前必须先定义</a:t>
            </a:r>
            <a:endParaRPr sz="1700">
              <a:latin typeface="Microsoft YaHei"/>
              <a:cs typeface="Microsoft YaHe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924685" y="2075814"/>
            <a:ext cx="5186045" cy="1144270"/>
          </a:xfrm>
          <a:custGeom>
            <a:avLst/>
            <a:gdLst/>
            <a:ahLst/>
            <a:cxnLst/>
            <a:rect l="l" t="t" r="r" b="b"/>
            <a:pathLst>
              <a:path w="5186045" h="1144270">
                <a:moveTo>
                  <a:pt x="0" y="572008"/>
                </a:moveTo>
                <a:lnTo>
                  <a:pt x="1895" y="525102"/>
                </a:lnTo>
                <a:lnTo>
                  <a:pt x="7484" y="479240"/>
                </a:lnTo>
                <a:lnTo>
                  <a:pt x="16620" y="434568"/>
                </a:lnTo>
                <a:lnTo>
                  <a:pt x="29155" y="391233"/>
                </a:lnTo>
                <a:lnTo>
                  <a:pt x="44942" y="349382"/>
                </a:lnTo>
                <a:lnTo>
                  <a:pt x="63834" y="309164"/>
                </a:lnTo>
                <a:lnTo>
                  <a:pt x="85684" y="270726"/>
                </a:lnTo>
                <a:lnTo>
                  <a:pt x="110345" y="234214"/>
                </a:lnTo>
                <a:lnTo>
                  <a:pt x="137670" y="199776"/>
                </a:lnTo>
                <a:lnTo>
                  <a:pt x="167513" y="167560"/>
                </a:lnTo>
                <a:lnTo>
                  <a:pt x="199724" y="137713"/>
                </a:lnTo>
                <a:lnTo>
                  <a:pt x="234159" y="110382"/>
                </a:lnTo>
                <a:lnTo>
                  <a:pt x="270669" y="85714"/>
                </a:lnTo>
                <a:lnTo>
                  <a:pt x="309108" y="63858"/>
                </a:lnTo>
                <a:lnTo>
                  <a:pt x="349329" y="44959"/>
                </a:lnTo>
                <a:lnTo>
                  <a:pt x="391184" y="29167"/>
                </a:lnTo>
                <a:lnTo>
                  <a:pt x="434526" y="16627"/>
                </a:lnTo>
                <a:lnTo>
                  <a:pt x="479209" y="7488"/>
                </a:lnTo>
                <a:lnTo>
                  <a:pt x="525085" y="1896"/>
                </a:lnTo>
                <a:lnTo>
                  <a:pt x="572007" y="0"/>
                </a:lnTo>
                <a:lnTo>
                  <a:pt x="4613656" y="0"/>
                </a:lnTo>
                <a:lnTo>
                  <a:pt x="4660560" y="1896"/>
                </a:lnTo>
                <a:lnTo>
                  <a:pt x="4706419" y="7488"/>
                </a:lnTo>
                <a:lnTo>
                  <a:pt x="4751088" y="16627"/>
                </a:lnTo>
                <a:lnTo>
                  <a:pt x="4794417" y="29167"/>
                </a:lnTo>
                <a:lnTo>
                  <a:pt x="4836261" y="44959"/>
                </a:lnTo>
                <a:lnTo>
                  <a:pt x="4876471" y="63858"/>
                </a:lnTo>
                <a:lnTo>
                  <a:pt x="4914901" y="85714"/>
                </a:lnTo>
                <a:lnTo>
                  <a:pt x="4951404" y="110382"/>
                </a:lnTo>
                <a:lnTo>
                  <a:pt x="4985833" y="137713"/>
                </a:lnTo>
                <a:lnTo>
                  <a:pt x="5018039" y="167560"/>
                </a:lnTo>
                <a:lnTo>
                  <a:pt x="5047877" y="199776"/>
                </a:lnTo>
                <a:lnTo>
                  <a:pt x="5075199" y="234214"/>
                </a:lnTo>
                <a:lnTo>
                  <a:pt x="5099857" y="270726"/>
                </a:lnTo>
                <a:lnTo>
                  <a:pt x="5121706" y="309164"/>
                </a:lnTo>
                <a:lnTo>
                  <a:pt x="5140596" y="349382"/>
                </a:lnTo>
                <a:lnTo>
                  <a:pt x="5156382" y="391233"/>
                </a:lnTo>
                <a:lnTo>
                  <a:pt x="5168917" y="434568"/>
                </a:lnTo>
                <a:lnTo>
                  <a:pt x="5178052" y="479240"/>
                </a:lnTo>
                <a:lnTo>
                  <a:pt x="5183641" y="525102"/>
                </a:lnTo>
                <a:lnTo>
                  <a:pt x="5185537" y="572008"/>
                </a:lnTo>
                <a:lnTo>
                  <a:pt x="5183641" y="618913"/>
                </a:lnTo>
                <a:lnTo>
                  <a:pt x="5178052" y="664775"/>
                </a:lnTo>
                <a:lnTo>
                  <a:pt x="5168917" y="709447"/>
                </a:lnTo>
                <a:lnTo>
                  <a:pt x="5156382" y="752782"/>
                </a:lnTo>
                <a:lnTo>
                  <a:pt x="5140596" y="794633"/>
                </a:lnTo>
                <a:lnTo>
                  <a:pt x="5121706" y="834851"/>
                </a:lnTo>
                <a:lnTo>
                  <a:pt x="5099857" y="873289"/>
                </a:lnTo>
                <a:lnTo>
                  <a:pt x="5075199" y="909801"/>
                </a:lnTo>
                <a:lnTo>
                  <a:pt x="5047877" y="944239"/>
                </a:lnTo>
                <a:lnTo>
                  <a:pt x="5018039" y="976455"/>
                </a:lnTo>
                <a:lnTo>
                  <a:pt x="4985833" y="1006302"/>
                </a:lnTo>
                <a:lnTo>
                  <a:pt x="4951404" y="1033633"/>
                </a:lnTo>
                <a:lnTo>
                  <a:pt x="4914901" y="1058301"/>
                </a:lnTo>
                <a:lnTo>
                  <a:pt x="4876471" y="1080157"/>
                </a:lnTo>
                <a:lnTo>
                  <a:pt x="4836261" y="1099056"/>
                </a:lnTo>
                <a:lnTo>
                  <a:pt x="4794417" y="1114848"/>
                </a:lnTo>
                <a:lnTo>
                  <a:pt x="4751088" y="1127388"/>
                </a:lnTo>
                <a:lnTo>
                  <a:pt x="4706419" y="1136527"/>
                </a:lnTo>
                <a:lnTo>
                  <a:pt x="4660560" y="1142119"/>
                </a:lnTo>
                <a:lnTo>
                  <a:pt x="4613656" y="1144016"/>
                </a:lnTo>
                <a:lnTo>
                  <a:pt x="572007" y="1144016"/>
                </a:lnTo>
                <a:lnTo>
                  <a:pt x="525085" y="1142119"/>
                </a:lnTo>
                <a:lnTo>
                  <a:pt x="479209" y="1136527"/>
                </a:lnTo>
                <a:lnTo>
                  <a:pt x="434526" y="1127388"/>
                </a:lnTo>
                <a:lnTo>
                  <a:pt x="391184" y="1114848"/>
                </a:lnTo>
                <a:lnTo>
                  <a:pt x="349329" y="1099056"/>
                </a:lnTo>
                <a:lnTo>
                  <a:pt x="309108" y="1080157"/>
                </a:lnTo>
                <a:lnTo>
                  <a:pt x="270669" y="1058301"/>
                </a:lnTo>
                <a:lnTo>
                  <a:pt x="234159" y="1033633"/>
                </a:lnTo>
                <a:lnTo>
                  <a:pt x="199724" y="1006302"/>
                </a:lnTo>
                <a:lnTo>
                  <a:pt x="167512" y="976455"/>
                </a:lnTo>
                <a:lnTo>
                  <a:pt x="137670" y="944239"/>
                </a:lnTo>
                <a:lnTo>
                  <a:pt x="110345" y="909801"/>
                </a:lnTo>
                <a:lnTo>
                  <a:pt x="85684" y="873289"/>
                </a:lnTo>
                <a:lnTo>
                  <a:pt x="63834" y="834851"/>
                </a:lnTo>
                <a:lnTo>
                  <a:pt x="44942" y="794633"/>
                </a:lnTo>
                <a:lnTo>
                  <a:pt x="29155" y="752782"/>
                </a:lnTo>
                <a:lnTo>
                  <a:pt x="16620" y="709447"/>
                </a:lnTo>
                <a:lnTo>
                  <a:pt x="7484" y="664775"/>
                </a:lnTo>
                <a:lnTo>
                  <a:pt x="1895" y="618913"/>
                </a:lnTo>
                <a:lnTo>
                  <a:pt x="0" y="572008"/>
                </a:lnTo>
                <a:close/>
              </a:path>
            </a:pathLst>
          </a:custGeom>
          <a:ln w="3810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20239" y="2133600"/>
            <a:ext cx="1051560" cy="10515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243708" y="2424429"/>
            <a:ext cx="406400" cy="469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500" b="1" dirty="0">
                <a:solidFill>
                  <a:srgbClr val="FFFFFF"/>
                </a:solidFill>
                <a:latin typeface="Microsoft YaHei"/>
                <a:cs typeface="Microsoft YaHei"/>
              </a:rPr>
              <a:t>内置  函数</a:t>
            </a:r>
            <a:endParaRPr sz="1500">
              <a:latin typeface="Microsoft YaHei"/>
              <a:cs typeface="Microsoft YaHe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062471" y="2133600"/>
            <a:ext cx="1051559" cy="10515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386321" y="2310129"/>
            <a:ext cx="406400" cy="698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sz="1500" b="1" spc="-5" dirty="0">
                <a:solidFill>
                  <a:srgbClr val="FFFFFF"/>
                </a:solidFill>
                <a:latin typeface="Microsoft YaHei"/>
                <a:cs typeface="Microsoft YaHei"/>
              </a:rPr>
              <a:t>自定  </a:t>
            </a:r>
            <a:r>
              <a:rPr sz="1500" b="1" dirty="0">
                <a:solidFill>
                  <a:srgbClr val="FFFFFF"/>
                </a:solidFill>
                <a:latin typeface="Microsoft YaHei"/>
                <a:cs typeface="Microsoft YaHei"/>
              </a:rPr>
              <a:t>义  函数</a:t>
            </a:r>
            <a:endParaRPr sz="1500">
              <a:latin typeface="Microsoft YaHei"/>
              <a:cs typeface="Microsoft YaHe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999488" y="2002535"/>
            <a:ext cx="1066800" cy="10226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141720" y="2002535"/>
            <a:ext cx="1066800" cy="10226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21841" y="1240713"/>
            <a:ext cx="2830195" cy="323215"/>
          </a:xfrm>
          <a:prstGeom prst="rect">
            <a:avLst/>
          </a:prstGeom>
          <a:solidFill>
            <a:srgbClr val="548ED4"/>
          </a:solidFill>
        </p:spPr>
        <p:txBody>
          <a:bodyPr vert="horz" wrap="square" lIns="0" tIns="3810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300"/>
              </a:spcBef>
            </a:pPr>
            <a:r>
              <a:rPr sz="1500" b="1" dirty="0">
                <a:solidFill>
                  <a:srgbClr val="FFFFFF"/>
                </a:solidFill>
                <a:latin typeface="Microsoft YaHei"/>
                <a:cs typeface="Microsoft YaHei"/>
              </a:rPr>
              <a:t>语</a:t>
            </a:r>
            <a:r>
              <a:rPr sz="1500" b="1" spc="-105" dirty="0">
                <a:solidFill>
                  <a:srgbClr val="FFFFFF"/>
                </a:solidFill>
                <a:latin typeface="Microsoft YaHei"/>
                <a:cs typeface="Microsoft YaHei"/>
              </a:rPr>
              <a:t> </a:t>
            </a:r>
            <a:r>
              <a:rPr sz="1500" b="1" dirty="0">
                <a:solidFill>
                  <a:srgbClr val="FFFFFF"/>
                </a:solidFill>
                <a:latin typeface="Microsoft YaHei"/>
                <a:cs typeface="Microsoft YaHei"/>
              </a:rPr>
              <a:t>法</a:t>
            </a:r>
            <a:endParaRPr sz="1500">
              <a:latin typeface="Microsoft YaHei"/>
              <a:cs typeface="Microsoft YaHe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15440">
              <a:lnSpc>
                <a:spcPct val="100000"/>
              </a:lnSpc>
            </a:pPr>
            <a:r>
              <a:rPr spc="-5" dirty="0"/>
              <a:t>自定义函数的创建</a:t>
            </a:r>
          </a:p>
        </p:txBody>
      </p:sp>
      <p:sp>
        <p:nvSpPr>
          <p:cNvPr id="4" name="object 4"/>
          <p:cNvSpPr/>
          <p:nvPr/>
        </p:nvSpPr>
        <p:spPr>
          <a:xfrm>
            <a:off x="4193921" y="2669413"/>
            <a:ext cx="4493260" cy="1414780"/>
          </a:xfrm>
          <a:custGeom>
            <a:avLst/>
            <a:gdLst/>
            <a:ahLst/>
            <a:cxnLst/>
            <a:rect l="l" t="t" r="r" b="b"/>
            <a:pathLst>
              <a:path w="4493259" h="1414779">
                <a:moveTo>
                  <a:pt x="0" y="0"/>
                </a:moveTo>
                <a:lnTo>
                  <a:pt x="0" y="1414500"/>
                </a:lnTo>
                <a:lnTo>
                  <a:pt x="4492879" y="1414500"/>
                </a:lnTo>
              </a:path>
            </a:pathLst>
          </a:custGeom>
          <a:ln w="9525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352581" y="2669607"/>
            <a:ext cx="650875" cy="407670"/>
          </a:xfrm>
          <a:custGeom>
            <a:avLst/>
            <a:gdLst/>
            <a:ahLst/>
            <a:cxnLst/>
            <a:rect l="l" t="t" r="r" b="b"/>
            <a:pathLst>
              <a:path w="650875" h="407669">
                <a:moveTo>
                  <a:pt x="189319" y="407221"/>
                </a:moveTo>
                <a:lnTo>
                  <a:pt x="164935" y="338514"/>
                </a:lnTo>
                <a:lnTo>
                  <a:pt x="110915" y="317378"/>
                </a:lnTo>
                <a:lnTo>
                  <a:pt x="66916" y="291496"/>
                </a:lnTo>
                <a:lnTo>
                  <a:pt x="33434" y="261857"/>
                </a:lnTo>
                <a:lnTo>
                  <a:pt x="10963" y="229452"/>
                </a:lnTo>
                <a:lnTo>
                  <a:pt x="0" y="195274"/>
                </a:lnTo>
                <a:lnTo>
                  <a:pt x="1039" y="160313"/>
                </a:lnTo>
                <a:lnTo>
                  <a:pt x="41110" y="92007"/>
                </a:lnTo>
                <a:lnTo>
                  <a:pt x="70827" y="67585"/>
                </a:lnTo>
                <a:lnTo>
                  <a:pt x="106260" y="46688"/>
                </a:lnTo>
                <a:lnTo>
                  <a:pt x="146491" y="29456"/>
                </a:lnTo>
                <a:lnTo>
                  <a:pt x="190606" y="16030"/>
                </a:lnTo>
                <a:lnTo>
                  <a:pt x="237690" y="6551"/>
                </a:lnTo>
                <a:lnTo>
                  <a:pt x="286827" y="1161"/>
                </a:lnTo>
                <a:lnTo>
                  <a:pt x="337103" y="0"/>
                </a:lnTo>
                <a:lnTo>
                  <a:pt x="387602" y="3208"/>
                </a:lnTo>
                <a:lnTo>
                  <a:pt x="437409" y="10928"/>
                </a:lnTo>
                <a:lnTo>
                  <a:pt x="485610" y="23300"/>
                </a:lnTo>
                <a:lnTo>
                  <a:pt x="539592" y="44435"/>
                </a:lnTo>
                <a:lnTo>
                  <a:pt x="583572" y="70317"/>
                </a:lnTo>
                <a:lnTo>
                  <a:pt x="617048" y="99956"/>
                </a:lnTo>
                <a:lnTo>
                  <a:pt x="639518" y="132361"/>
                </a:lnTo>
                <a:lnTo>
                  <a:pt x="650480" y="166539"/>
                </a:lnTo>
                <a:lnTo>
                  <a:pt x="649434" y="201500"/>
                </a:lnTo>
                <a:lnTo>
                  <a:pt x="609308" y="269807"/>
                </a:lnTo>
                <a:lnTo>
                  <a:pt x="577599" y="295556"/>
                </a:lnTo>
                <a:lnTo>
                  <a:pt x="539138" y="317527"/>
                </a:lnTo>
                <a:lnTo>
                  <a:pt x="494998" y="335424"/>
                </a:lnTo>
                <a:lnTo>
                  <a:pt x="446247" y="348951"/>
                </a:lnTo>
                <a:lnTo>
                  <a:pt x="393957" y="357812"/>
                </a:lnTo>
                <a:lnTo>
                  <a:pt x="339200" y="361713"/>
                </a:lnTo>
                <a:lnTo>
                  <a:pt x="283045" y="360358"/>
                </a:lnTo>
                <a:lnTo>
                  <a:pt x="189319" y="407221"/>
                </a:lnTo>
                <a:close/>
              </a:path>
            </a:pathLst>
          </a:custGeom>
          <a:ln w="19050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3772535">
              <a:lnSpc>
                <a:spcPct val="150100"/>
              </a:lnSpc>
            </a:pPr>
            <a:r>
              <a:rPr spc="-10" dirty="0"/>
              <a:t>def </a:t>
            </a:r>
            <a:r>
              <a:rPr spc="-5" dirty="0"/>
              <a:t>function_name([arguments]):  </a:t>
            </a:r>
            <a:r>
              <a:rPr spc="-10" dirty="0"/>
              <a:t>"optional </a:t>
            </a:r>
            <a:r>
              <a:rPr spc="-5" dirty="0"/>
              <a:t>documentation string"  </a:t>
            </a:r>
            <a:r>
              <a:rPr spc="-10" dirty="0"/>
              <a:t>function_suite</a:t>
            </a:r>
          </a:p>
          <a:p>
            <a:pPr marR="387350" algn="ctr">
              <a:lnSpc>
                <a:spcPct val="100000"/>
              </a:lnSpc>
              <a:spcBef>
                <a:spcPts val="400"/>
              </a:spcBef>
            </a:pPr>
            <a:r>
              <a:rPr sz="1800" dirty="0">
                <a:solidFill>
                  <a:srgbClr val="F79546"/>
                </a:solidFill>
              </a:rPr>
              <a:t>S</a:t>
            </a:r>
            <a:r>
              <a:rPr sz="600" b="0" spc="-5" dirty="0">
                <a:solidFill>
                  <a:srgbClr val="F79546"/>
                </a:solidFill>
                <a:latin typeface="Calibri"/>
                <a:cs typeface="Calibri"/>
              </a:rPr>
              <a:t>ou</a:t>
            </a:r>
            <a:r>
              <a:rPr sz="600" b="0" spc="-10" dirty="0">
                <a:solidFill>
                  <a:srgbClr val="F79546"/>
                </a:solidFill>
                <a:latin typeface="Calibri"/>
                <a:cs typeface="Calibri"/>
              </a:rPr>
              <a:t>r</a:t>
            </a:r>
            <a:r>
              <a:rPr sz="600" b="0" spc="-5" dirty="0">
                <a:solidFill>
                  <a:srgbClr val="F79546"/>
                </a:solidFill>
                <a:latin typeface="Calibri"/>
                <a:cs typeface="Calibri"/>
              </a:rPr>
              <a:t>c</a:t>
            </a:r>
            <a:r>
              <a:rPr sz="600" b="0" dirty="0">
                <a:solidFill>
                  <a:srgbClr val="F79546"/>
                </a:solidFill>
                <a:latin typeface="Calibri"/>
                <a:cs typeface="Calibri"/>
              </a:rPr>
              <a:t>e</a:t>
            </a:r>
            <a:endParaRPr sz="600">
              <a:latin typeface="Calibri"/>
              <a:cs typeface="Calibri"/>
            </a:endParaRPr>
          </a:p>
          <a:p>
            <a:pPr marL="2740025">
              <a:lnSpc>
                <a:spcPct val="100000"/>
              </a:lnSpc>
              <a:spcBef>
                <a:spcPts val="1265"/>
              </a:spcBef>
            </a:pPr>
            <a:r>
              <a:rPr sz="1800" b="0" dirty="0">
                <a:solidFill>
                  <a:srgbClr val="000000"/>
                </a:solidFill>
                <a:latin typeface="Calibri"/>
                <a:cs typeface="Calibri"/>
              </a:rPr>
              <a:t>&gt;&gt;&gt; </a:t>
            </a:r>
            <a:r>
              <a:rPr sz="1800" b="0" spc="-5" dirty="0">
                <a:solidFill>
                  <a:srgbClr val="F79546"/>
                </a:solidFill>
                <a:latin typeface="Calibri"/>
                <a:cs typeface="Calibri"/>
              </a:rPr>
              <a:t>def</a:t>
            </a:r>
            <a:r>
              <a:rPr sz="1800" b="0" spc="-40" dirty="0">
                <a:solidFill>
                  <a:srgbClr val="F79546"/>
                </a:solidFill>
                <a:latin typeface="Calibri"/>
                <a:cs typeface="Calibri"/>
              </a:rPr>
              <a:t> </a:t>
            </a:r>
            <a:r>
              <a:rPr sz="1800" b="0" spc="-5" dirty="0">
                <a:solidFill>
                  <a:srgbClr val="000000"/>
                </a:solidFill>
                <a:latin typeface="Calibri"/>
                <a:cs typeface="Calibri"/>
              </a:rPr>
              <a:t>addMe2Me(x):</a:t>
            </a:r>
            <a:endParaRPr sz="1800">
              <a:latin typeface="Calibri"/>
              <a:cs typeface="Calibri"/>
            </a:endParaRPr>
          </a:p>
          <a:p>
            <a:pPr marL="3655060" marR="5080">
              <a:lnSpc>
                <a:spcPct val="100000"/>
              </a:lnSpc>
            </a:pPr>
            <a:r>
              <a:rPr sz="1800" b="0" spc="-5" dirty="0">
                <a:solidFill>
                  <a:srgbClr val="9BBA58"/>
                </a:solidFill>
                <a:latin typeface="Calibri"/>
                <a:cs typeface="Calibri"/>
              </a:rPr>
              <a:t>'apply </a:t>
            </a:r>
            <a:r>
              <a:rPr sz="1800" b="0" spc="-10" dirty="0">
                <a:solidFill>
                  <a:srgbClr val="9BBA58"/>
                </a:solidFill>
                <a:latin typeface="Calibri"/>
                <a:cs typeface="Calibri"/>
              </a:rPr>
              <a:t>operation </a:t>
            </a:r>
            <a:r>
              <a:rPr sz="1800" b="0" dirty="0">
                <a:solidFill>
                  <a:srgbClr val="9BBA58"/>
                </a:solidFill>
                <a:latin typeface="Calibri"/>
                <a:cs typeface="Calibri"/>
              </a:rPr>
              <a:t>+ </a:t>
            </a:r>
            <a:r>
              <a:rPr sz="1800" b="0" spc="-10" dirty="0">
                <a:solidFill>
                  <a:srgbClr val="9BBA58"/>
                </a:solidFill>
                <a:latin typeface="Calibri"/>
                <a:cs typeface="Calibri"/>
              </a:rPr>
              <a:t>to </a:t>
            </a:r>
            <a:r>
              <a:rPr sz="1800" b="0" spc="-5" dirty="0">
                <a:solidFill>
                  <a:srgbClr val="9BBA58"/>
                </a:solidFill>
                <a:latin typeface="Calibri"/>
                <a:cs typeface="Calibri"/>
              </a:rPr>
              <a:t>argument'  </a:t>
            </a:r>
            <a:r>
              <a:rPr sz="1800" b="0" spc="-10" dirty="0">
                <a:solidFill>
                  <a:srgbClr val="F79546"/>
                </a:solidFill>
                <a:latin typeface="Calibri"/>
                <a:cs typeface="Calibri"/>
              </a:rPr>
              <a:t>return</a:t>
            </a:r>
            <a:r>
              <a:rPr sz="1800" b="0" spc="-65" dirty="0">
                <a:solidFill>
                  <a:srgbClr val="F79546"/>
                </a:solidFill>
                <a:latin typeface="Calibri"/>
                <a:cs typeface="Calibri"/>
              </a:rPr>
              <a:t> </a:t>
            </a:r>
            <a:r>
              <a:rPr sz="1800" b="0" spc="-5" dirty="0">
                <a:solidFill>
                  <a:srgbClr val="000000"/>
                </a:solidFill>
                <a:latin typeface="Calibri"/>
                <a:cs typeface="Calibri"/>
              </a:rPr>
              <a:t>(x+x)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19605">
              <a:lnSpc>
                <a:spcPct val="100000"/>
              </a:lnSpc>
            </a:pPr>
            <a:r>
              <a:rPr spc="-5" dirty="0"/>
              <a:t>数据形式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40207" y="1099565"/>
            <a:ext cx="5692775" cy="3101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sz="2000" dirty="0">
                <a:latin typeface="Arial"/>
                <a:cs typeface="Arial"/>
              </a:rPr>
              <a:t>•	</a:t>
            </a:r>
            <a:r>
              <a:rPr sz="2000" dirty="0">
                <a:latin typeface="Microsoft YaHei"/>
                <a:cs typeface="Microsoft YaHei"/>
              </a:rPr>
              <a:t>包含多个字符串（dji）</a:t>
            </a:r>
            <a:endParaRPr sz="2000">
              <a:latin typeface="Microsoft YaHei"/>
              <a:cs typeface="Microsoft YaHei"/>
            </a:endParaRPr>
          </a:p>
          <a:p>
            <a:pPr marL="756285" indent="-286385">
              <a:lnSpc>
                <a:spcPct val="100000"/>
              </a:lnSpc>
              <a:spcBef>
                <a:spcPts val="140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900" spc="-5" dirty="0">
                <a:latin typeface="Microsoft YaHei"/>
                <a:cs typeface="Microsoft YaHei"/>
              </a:rPr>
              <a:t>'AXP', 'American </a:t>
            </a:r>
            <a:r>
              <a:rPr sz="1900" spc="-10" dirty="0">
                <a:latin typeface="Microsoft YaHei"/>
                <a:cs typeface="Microsoft YaHei"/>
              </a:rPr>
              <a:t>Express </a:t>
            </a:r>
            <a:r>
              <a:rPr sz="1900" spc="-5" dirty="0">
                <a:latin typeface="Microsoft YaHei"/>
                <a:cs typeface="Microsoft YaHei"/>
              </a:rPr>
              <a:t>Company',</a:t>
            </a:r>
            <a:r>
              <a:rPr sz="1900" spc="45" dirty="0">
                <a:latin typeface="Microsoft YaHei"/>
                <a:cs typeface="Microsoft YaHei"/>
              </a:rPr>
              <a:t> </a:t>
            </a:r>
            <a:r>
              <a:rPr sz="1900" spc="-5" dirty="0">
                <a:latin typeface="Microsoft YaHei"/>
                <a:cs typeface="Microsoft YaHei"/>
              </a:rPr>
              <a:t>'86.40'</a:t>
            </a:r>
            <a:endParaRPr sz="1900">
              <a:latin typeface="Microsoft YaHei"/>
              <a:cs typeface="Microsoft YaHei"/>
            </a:endParaRPr>
          </a:p>
          <a:p>
            <a:pPr marL="756285" indent="-286385">
              <a:lnSpc>
                <a:spcPct val="100000"/>
              </a:lnSpc>
              <a:spcBef>
                <a:spcPts val="1365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900" spc="-5" dirty="0">
                <a:latin typeface="Microsoft YaHei"/>
                <a:cs typeface="Microsoft YaHei"/>
              </a:rPr>
              <a:t>'BA', 'The </a:t>
            </a:r>
            <a:r>
              <a:rPr sz="1900" spc="-10" dirty="0">
                <a:latin typeface="Microsoft YaHei"/>
                <a:cs typeface="Microsoft YaHei"/>
              </a:rPr>
              <a:t>Boeing </a:t>
            </a:r>
            <a:r>
              <a:rPr sz="1900" spc="-5" dirty="0">
                <a:latin typeface="Microsoft YaHei"/>
                <a:cs typeface="Microsoft YaHei"/>
              </a:rPr>
              <a:t>Company',</a:t>
            </a:r>
            <a:r>
              <a:rPr sz="1900" dirty="0">
                <a:latin typeface="Microsoft YaHei"/>
                <a:cs typeface="Microsoft YaHei"/>
              </a:rPr>
              <a:t> </a:t>
            </a:r>
            <a:r>
              <a:rPr sz="1900" spc="-5" dirty="0">
                <a:latin typeface="Microsoft YaHei"/>
                <a:cs typeface="Microsoft YaHei"/>
              </a:rPr>
              <a:t>'122.24'</a:t>
            </a:r>
            <a:endParaRPr sz="1900">
              <a:latin typeface="Microsoft YaHei"/>
              <a:cs typeface="Microsoft YaHei"/>
            </a:endParaRPr>
          </a:p>
          <a:p>
            <a:pPr marL="756285" indent="-286385">
              <a:lnSpc>
                <a:spcPct val="100000"/>
              </a:lnSpc>
              <a:spcBef>
                <a:spcPts val="137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900" spc="-30" dirty="0">
                <a:latin typeface="Microsoft YaHei"/>
                <a:cs typeface="Microsoft YaHei"/>
              </a:rPr>
              <a:t>'CAT', </a:t>
            </a:r>
            <a:r>
              <a:rPr sz="1900" spc="-10" dirty="0">
                <a:latin typeface="Microsoft YaHei"/>
                <a:cs typeface="Microsoft YaHei"/>
              </a:rPr>
              <a:t>'Caterpillar Inc.',</a:t>
            </a:r>
            <a:r>
              <a:rPr sz="1900" spc="100" dirty="0">
                <a:latin typeface="Microsoft YaHei"/>
                <a:cs typeface="Microsoft YaHei"/>
              </a:rPr>
              <a:t> </a:t>
            </a:r>
            <a:r>
              <a:rPr sz="1900" spc="-5" dirty="0">
                <a:latin typeface="Microsoft YaHei"/>
                <a:cs typeface="Microsoft YaHei"/>
              </a:rPr>
              <a:t>'99.44'</a:t>
            </a:r>
            <a:endParaRPr sz="1900">
              <a:latin typeface="Microsoft YaHei"/>
              <a:cs typeface="Microsoft YaHei"/>
            </a:endParaRPr>
          </a:p>
          <a:p>
            <a:pPr marL="756285" indent="-286385">
              <a:lnSpc>
                <a:spcPct val="100000"/>
              </a:lnSpc>
              <a:spcBef>
                <a:spcPts val="1365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900" spc="-5" dirty="0">
                <a:latin typeface="Microsoft YaHei"/>
                <a:cs typeface="Microsoft YaHei"/>
              </a:rPr>
              <a:t>'CSCO', 'Cisco </a:t>
            </a:r>
            <a:r>
              <a:rPr sz="1900" spc="-15" dirty="0">
                <a:latin typeface="Microsoft YaHei"/>
                <a:cs typeface="Microsoft YaHei"/>
              </a:rPr>
              <a:t>Systems, </a:t>
            </a:r>
            <a:r>
              <a:rPr sz="1900" spc="-5" dirty="0">
                <a:latin typeface="Microsoft YaHei"/>
                <a:cs typeface="Microsoft YaHei"/>
              </a:rPr>
              <a:t>Inc.',</a:t>
            </a:r>
            <a:r>
              <a:rPr sz="1900" spc="40" dirty="0">
                <a:latin typeface="Microsoft YaHei"/>
                <a:cs typeface="Microsoft YaHei"/>
              </a:rPr>
              <a:t> </a:t>
            </a:r>
            <a:r>
              <a:rPr sz="1900" spc="-5" dirty="0">
                <a:latin typeface="Microsoft YaHei"/>
                <a:cs typeface="Microsoft YaHei"/>
              </a:rPr>
              <a:t>'23.78'</a:t>
            </a:r>
            <a:endParaRPr sz="1900">
              <a:latin typeface="Microsoft YaHei"/>
              <a:cs typeface="Microsoft YaHei"/>
            </a:endParaRPr>
          </a:p>
          <a:p>
            <a:pPr marL="756285" indent="-286385">
              <a:lnSpc>
                <a:spcPct val="100000"/>
              </a:lnSpc>
              <a:spcBef>
                <a:spcPts val="137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900" spc="-5" dirty="0">
                <a:latin typeface="Microsoft YaHei"/>
                <a:cs typeface="Microsoft YaHei"/>
              </a:rPr>
              <a:t>'CVX', </a:t>
            </a:r>
            <a:r>
              <a:rPr sz="1900" spc="-10" dirty="0">
                <a:latin typeface="Microsoft YaHei"/>
                <a:cs typeface="Microsoft YaHei"/>
              </a:rPr>
              <a:t>'Chevron </a:t>
            </a:r>
            <a:r>
              <a:rPr sz="1900" spc="-15" dirty="0">
                <a:latin typeface="Microsoft YaHei"/>
                <a:cs typeface="Microsoft YaHei"/>
              </a:rPr>
              <a:t>Corporation',</a:t>
            </a:r>
            <a:r>
              <a:rPr sz="1900" spc="105" dirty="0">
                <a:latin typeface="Microsoft YaHei"/>
                <a:cs typeface="Microsoft YaHei"/>
              </a:rPr>
              <a:t> </a:t>
            </a:r>
            <a:r>
              <a:rPr sz="1900" spc="-5" dirty="0">
                <a:latin typeface="Microsoft YaHei"/>
                <a:cs typeface="Microsoft YaHei"/>
              </a:rPr>
              <a:t>'115.91'</a:t>
            </a:r>
            <a:endParaRPr sz="1900">
              <a:latin typeface="Microsoft YaHei"/>
              <a:cs typeface="Microsoft YaHei"/>
            </a:endParaRPr>
          </a:p>
          <a:p>
            <a:pPr marL="469900">
              <a:lnSpc>
                <a:spcPct val="100000"/>
              </a:lnSpc>
              <a:spcBef>
                <a:spcPts val="1365"/>
              </a:spcBef>
              <a:tabLst>
                <a:tab pos="756285" algn="l"/>
              </a:tabLst>
            </a:pPr>
            <a:r>
              <a:rPr sz="1900" spc="-5" dirty="0">
                <a:latin typeface="Arial"/>
                <a:cs typeface="Arial"/>
              </a:rPr>
              <a:t>–	</a:t>
            </a:r>
            <a:r>
              <a:rPr sz="1900" spc="-5" dirty="0">
                <a:latin typeface="Microsoft YaHei"/>
                <a:cs typeface="Microsoft YaHei"/>
              </a:rPr>
              <a:t>…</a:t>
            </a:r>
            <a:endParaRPr sz="1900">
              <a:latin typeface="Microsoft YaHei"/>
              <a:cs typeface="Microsoft YaHe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249923" y="1188719"/>
            <a:ext cx="2441448" cy="28895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2440226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15440">
              <a:lnSpc>
                <a:spcPct val="100000"/>
              </a:lnSpc>
            </a:pPr>
            <a:r>
              <a:rPr spc="-5" dirty="0"/>
              <a:t>自定义函数的调用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54607" y="1138554"/>
            <a:ext cx="4919980" cy="3479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55600" algn="l"/>
              </a:tabLst>
            </a:pPr>
            <a:r>
              <a:rPr sz="2200" spc="-5" dirty="0">
                <a:latin typeface="Arial"/>
                <a:cs typeface="Arial"/>
              </a:rPr>
              <a:t>•	</a:t>
            </a:r>
            <a:r>
              <a:rPr sz="2200" spc="-5" dirty="0">
                <a:latin typeface="Microsoft YaHei"/>
                <a:cs typeface="Microsoft YaHei"/>
              </a:rPr>
              <a:t>函数名加上函数运算符，</a:t>
            </a:r>
            <a:r>
              <a:rPr sz="2200" spc="-40" dirty="0">
                <a:latin typeface="Microsoft YaHei"/>
                <a:cs typeface="Microsoft YaHei"/>
              </a:rPr>
              <a:t> </a:t>
            </a:r>
            <a:r>
              <a:rPr sz="2200" spc="-5" dirty="0">
                <a:latin typeface="Microsoft YaHei"/>
                <a:cs typeface="Microsoft YaHei"/>
              </a:rPr>
              <a:t>一对小括号</a:t>
            </a:r>
            <a:endParaRPr sz="2200">
              <a:latin typeface="Microsoft YaHei"/>
              <a:cs typeface="Microsoft YaHe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12060" y="1656969"/>
            <a:ext cx="3999229" cy="765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99085" algn="l"/>
              </a:tabLst>
            </a:pPr>
            <a:r>
              <a:rPr sz="1900" spc="-5" dirty="0">
                <a:latin typeface="Arial"/>
                <a:cs typeface="Arial"/>
              </a:rPr>
              <a:t>–	</a:t>
            </a:r>
            <a:r>
              <a:rPr sz="1900" spc="-5" dirty="0">
                <a:latin typeface="Microsoft YaHei"/>
                <a:cs typeface="Microsoft YaHei"/>
              </a:rPr>
              <a:t>括号之间是所有可选的参数</a:t>
            </a:r>
            <a:endParaRPr sz="1900">
              <a:latin typeface="Microsoft YaHei"/>
              <a:cs typeface="Microsoft YaHei"/>
            </a:endParaRPr>
          </a:p>
          <a:p>
            <a:pPr marL="12700">
              <a:lnSpc>
                <a:spcPct val="100000"/>
              </a:lnSpc>
              <a:spcBef>
                <a:spcPts val="1365"/>
              </a:spcBef>
              <a:tabLst>
                <a:tab pos="299085" algn="l"/>
              </a:tabLst>
            </a:pPr>
            <a:r>
              <a:rPr sz="1900" spc="-5" dirty="0">
                <a:latin typeface="Arial"/>
                <a:cs typeface="Arial"/>
              </a:rPr>
              <a:t>–	</a:t>
            </a:r>
            <a:r>
              <a:rPr sz="1900" spc="-5" dirty="0">
                <a:latin typeface="Microsoft YaHei"/>
                <a:cs typeface="Microsoft YaHei"/>
              </a:rPr>
              <a:t>即使没有参数，</a:t>
            </a:r>
            <a:r>
              <a:rPr sz="1900" spc="-65" dirty="0">
                <a:latin typeface="Microsoft YaHei"/>
                <a:cs typeface="Microsoft YaHei"/>
              </a:rPr>
              <a:t> </a:t>
            </a:r>
            <a:r>
              <a:rPr sz="1900" spc="-5" dirty="0">
                <a:latin typeface="Microsoft YaHei"/>
                <a:cs typeface="Microsoft YaHei"/>
              </a:rPr>
              <a:t>小括号也不能省略</a:t>
            </a:r>
            <a:endParaRPr sz="1900">
              <a:latin typeface="Microsoft YaHei"/>
              <a:cs typeface="Microsoft YaHe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158484" y="2211704"/>
            <a:ext cx="2772410" cy="2109470"/>
          </a:xfrm>
          <a:custGeom>
            <a:avLst/>
            <a:gdLst/>
            <a:ahLst/>
            <a:cxnLst/>
            <a:rect l="l" t="t" r="r" b="b"/>
            <a:pathLst>
              <a:path w="2772409" h="2109470">
                <a:moveTo>
                  <a:pt x="0" y="0"/>
                </a:moveTo>
                <a:lnTo>
                  <a:pt x="0" y="2109406"/>
                </a:lnTo>
                <a:lnTo>
                  <a:pt x="2772283" y="2109406"/>
                </a:lnTo>
              </a:path>
            </a:pathLst>
          </a:custGeom>
          <a:ln w="9525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238113" y="2612135"/>
            <a:ext cx="2406015" cy="16706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&gt;&gt;&gt;</a:t>
            </a:r>
            <a:r>
              <a:rPr sz="1800" spc="-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addMe2Me(3.7)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006FC0"/>
                </a:solidFill>
                <a:latin typeface="Calibri"/>
                <a:cs typeface="Calibri"/>
              </a:rPr>
              <a:t>7.4</a:t>
            </a:r>
            <a:endParaRPr sz="1800">
              <a:latin typeface="Calibri"/>
              <a:cs typeface="Calibri"/>
            </a:endParaRPr>
          </a:p>
          <a:p>
            <a:pPr marL="12700" marR="652145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&gt;&gt;&gt;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addMe2Me(5)  </a:t>
            </a:r>
            <a:r>
              <a:rPr sz="1800" spc="-5" dirty="0">
                <a:solidFill>
                  <a:srgbClr val="006FC0"/>
                </a:solidFill>
                <a:latin typeface="Calibri"/>
                <a:cs typeface="Calibri"/>
              </a:rPr>
              <a:t>10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&gt;&gt;&gt;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addMe2Me(</a:t>
            </a:r>
            <a:r>
              <a:rPr sz="1800" dirty="0">
                <a:solidFill>
                  <a:srgbClr val="9BBA58"/>
                </a:solidFill>
                <a:latin typeface="Calibri"/>
                <a:cs typeface="Calibri"/>
              </a:rPr>
              <a:t>'Python'</a:t>
            </a:r>
            <a:r>
              <a:rPr sz="1800" dirty="0">
                <a:latin typeface="Calibri"/>
                <a:cs typeface="Calibri"/>
              </a:rPr>
              <a:t>)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006FC0"/>
                </a:solidFill>
                <a:latin typeface="Calibri"/>
                <a:cs typeface="Calibri"/>
              </a:rPr>
              <a:t>'PythonPython'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326805" y="2211695"/>
            <a:ext cx="805180" cy="453390"/>
          </a:xfrm>
          <a:custGeom>
            <a:avLst/>
            <a:gdLst/>
            <a:ahLst/>
            <a:cxnLst/>
            <a:rect l="l" t="t" r="r" b="b"/>
            <a:pathLst>
              <a:path w="805179" h="453389">
                <a:moveTo>
                  <a:pt x="396175" y="0"/>
                </a:moveTo>
                <a:lnTo>
                  <a:pt x="344680" y="2071"/>
                </a:lnTo>
                <a:lnTo>
                  <a:pt x="294292" y="7391"/>
                </a:lnTo>
                <a:lnTo>
                  <a:pt x="245663" y="15867"/>
                </a:lnTo>
                <a:lnTo>
                  <a:pt x="199447" y="27408"/>
                </a:lnTo>
                <a:lnTo>
                  <a:pt x="156296" y="41921"/>
                </a:lnTo>
                <a:lnTo>
                  <a:pt x="116865" y="59314"/>
                </a:lnTo>
                <a:lnTo>
                  <a:pt x="81805" y="79495"/>
                </a:lnTo>
                <a:lnTo>
                  <a:pt x="24278" y="132124"/>
                </a:lnTo>
                <a:lnTo>
                  <a:pt x="0" y="194036"/>
                </a:lnTo>
                <a:lnTo>
                  <a:pt x="2587" y="225065"/>
                </a:lnTo>
                <a:lnTo>
                  <a:pt x="35649" y="284446"/>
                </a:lnTo>
                <a:lnTo>
                  <a:pt x="65496" y="311669"/>
                </a:lnTo>
                <a:lnTo>
                  <a:pt x="103805" y="336494"/>
                </a:lnTo>
                <a:lnTo>
                  <a:pt x="150261" y="358356"/>
                </a:lnTo>
                <a:lnTo>
                  <a:pt x="204550" y="376691"/>
                </a:lnTo>
                <a:lnTo>
                  <a:pt x="234649" y="453018"/>
                </a:lnTo>
                <a:lnTo>
                  <a:pt x="350219" y="401075"/>
                </a:lnTo>
                <a:lnTo>
                  <a:pt x="450811" y="401075"/>
                </a:lnTo>
                <a:lnTo>
                  <a:pt x="457344" y="400840"/>
                </a:lnTo>
                <a:lnTo>
                  <a:pt x="508979" y="395510"/>
                </a:lnTo>
                <a:lnTo>
                  <a:pt x="558503" y="386913"/>
                </a:lnTo>
                <a:lnTo>
                  <a:pt x="605298" y="375204"/>
                </a:lnTo>
                <a:lnTo>
                  <a:pt x="648745" y="360538"/>
                </a:lnTo>
                <a:lnTo>
                  <a:pt x="688225" y="343073"/>
                </a:lnTo>
                <a:lnTo>
                  <a:pt x="723119" y="322963"/>
                </a:lnTo>
                <a:lnTo>
                  <a:pt x="780301" y="270610"/>
                </a:lnTo>
                <a:lnTo>
                  <a:pt x="804583" y="208699"/>
                </a:lnTo>
                <a:lnTo>
                  <a:pt x="802000" y="177670"/>
                </a:lnTo>
                <a:lnTo>
                  <a:pt x="768958" y="118289"/>
                </a:lnTo>
                <a:lnTo>
                  <a:pt x="739126" y="91066"/>
                </a:lnTo>
                <a:lnTo>
                  <a:pt x="700839" y="66241"/>
                </a:lnTo>
                <a:lnTo>
                  <a:pt x="654411" y="44379"/>
                </a:lnTo>
                <a:lnTo>
                  <a:pt x="600155" y="26044"/>
                </a:lnTo>
                <a:lnTo>
                  <a:pt x="550766" y="14199"/>
                </a:lnTo>
                <a:lnTo>
                  <a:pt x="499871" y="5971"/>
                </a:lnTo>
                <a:lnTo>
                  <a:pt x="448123" y="1269"/>
                </a:lnTo>
                <a:lnTo>
                  <a:pt x="396175" y="0"/>
                </a:lnTo>
                <a:close/>
              </a:path>
              <a:path w="805179" h="453389">
                <a:moveTo>
                  <a:pt x="450811" y="401075"/>
                </a:moveTo>
                <a:lnTo>
                  <a:pt x="350219" y="401075"/>
                </a:lnTo>
                <a:lnTo>
                  <a:pt x="404218" y="402747"/>
                </a:lnTo>
                <a:lnTo>
                  <a:pt x="450811" y="4010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326805" y="2211695"/>
            <a:ext cx="805180" cy="453390"/>
          </a:xfrm>
          <a:custGeom>
            <a:avLst/>
            <a:gdLst/>
            <a:ahLst/>
            <a:cxnLst/>
            <a:rect l="l" t="t" r="r" b="b"/>
            <a:pathLst>
              <a:path w="805179" h="453389">
                <a:moveTo>
                  <a:pt x="234649" y="453018"/>
                </a:moveTo>
                <a:lnTo>
                  <a:pt x="204550" y="376691"/>
                </a:lnTo>
                <a:lnTo>
                  <a:pt x="150261" y="358356"/>
                </a:lnTo>
                <a:lnTo>
                  <a:pt x="103805" y="336494"/>
                </a:lnTo>
                <a:lnTo>
                  <a:pt x="65496" y="311669"/>
                </a:lnTo>
                <a:lnTo>
                  <a:pt x="35649" y="284446"/>
                </a:lnTo>
                <a:lnTo>
                  <a:pt x="2587" y="225065"/>
                </a:lnTo>
                <a:lnTo>
                  <a:pt x="0" y="194036"/>
                </a:lnTo>
                <a:lnTo>
                  <a:pt x="7125" y="162868"/>
                </a:lnTo>
                <a:lnTo>
                  <a:pt x="51769" y="102371"/>
                </a:lnTo>
                <a:lnTo>
                  <a:pt x="116865" y="59314"/>
                </a:lnTo>
                <a:lnTo>
                  <a:pt x="156296" y="41921"/>
                </a:lnTo>
                <a:lnTo>
                  <a:pt x="199447" y="27408"/>
                </a:lnTo>
                <a:lnTo>
                  <a:pt x="245663" y="15867"/>
                </a:lnTo>
                <a:lnTo>
                  <a:pt x="294292" y="7391"/>
                </a:lnTo>
                <a:lnTo>
                  <a:pt x="344680" y="2071"/>
                </a:lnTo>
                <a:lnTo>
                  <a:pt x="396175" y="0"/>
                </a:lnTo>
                <a:lnTo>
                  <a:pt x="448123" y="1269"/>
                </a:lnTo>
                <a:lnTo>
                  <a:pt x="499871" y="5971"/>
                </a:lnTo>
                <a:lnTo>
                  <a:pt x="550766" y="14199"/>
                </a:lnTo>
                <a:lnTo>
                  <a:pt x="600155" y="26044"/>
                </a:lnTo>
                <a:lnTo>
                  <a:pt x="654411" y="44379"/>
                </a:lnTo>
                <a:lnTo>
                  <a:pt x="700839" y="66241"/>
                </a:lnTo>
                <a:lnTo>
                  <a:pt x="739126" y="91066"/>
                </a:lnTo>
                <a:lnTo>
                  <a:pt x="768958" y="118289"/>
                </a:lnTo>
                <a:lnTo>
                  <a:pt x="802000" y="177670"/>
                </a:lnTo>
                <a:lnTo>
                  <a:pt x="804583" y="208699"/>
                </a:lnTo>
                <a:lnTo>
                  <a:pt x="797454" y="239867"/>
                </a:lnTo>
                <a:lnTo>
                  <a:pt x="752809" y="300364"/>
                </a:lnTo>
                <a:lnTo>
                  <a:pt x="688225" y="343073"/>
                </a:lnTo>
                <a:lnTo>
                  <a:pt x="648745" y="360538"/>
                </a:lnTo>
                <a:lnTo>
                  <a:pt x="605298" y="375204"/>
                </a:lnTo>
                <a:lnTo>
                  <a:pt x="558503" y="386913"/>
                </a:lnTo>
                <a:lnTo>
                  <a:pt x="508979" y="395510"/>
                </a:lnTo>
                <a:lnTo>
                  <a:pt x="457344" y="400840"/>
                </a:lnTo>
                <a:lnTo>
                  <a:pt x="404218" y="402747"/>
                </a:lnTo>
                <a:lnTo>
                  <a:pt x="350219" y="401075"/>
                </a:lnTo>
                <a:lnTo>
                  <a:pt x="234649" y="453018"/>
                </a:lnTo>
                <a:close/>
              </a:path>
            </a:pathLst>
          </a:custGeom>
          <a:ln w="19049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575297" y="2261361"/>
            <a:ext cx="309245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F79546"/>
                </a:solidFill>
                <a:latin typeface="Calibri"/>
                <a:cs typeface="Calibri"/>
              </a:rPr>
              <a:t>S</a:t>
            </a:r>
            <a:r>
              <a:rPr sz="600" spc="-5" dirty="0">
                <a:solidFill>
                  <a:srgbClr val="F79546"/>
                </a:solidFill>
                <a:latin typeface="Calibri"/>
                <a:cs typeface="Calibri"/>
              </a:rPr>
              <a:t>ou</a:t>
            </a:r>
            <a:r>
              <a:rPr sz="600" spc="-10" dirty="0">
                <a:solidFill>
                  <a:srgbClr val="F79546"/>
                </a:solidFill>
                <a:latin typeface="Calibri"/>
                <a:cs typeface="Calibri"/>
              </a:rPr>
              <a:t>r</a:t>
            </a:r>
            <a:r>
              <a:rPr sz="600" spc="-5" dirty="0">
                <a:solidFill>
                  <a:srgbClr val="F79546"/>
                </a:solidFill>
                <a:latin typeface="Calibri"/>
                <a:cs typeface="Calibri"/>
              </a:rPr>
              <a:t>c</a:t>
            </a:r>
            <a:r>
              <a:rPr sz="600" dirty="0">
                <a:solidFill>
                  <a:srgbClr val="F79546"/>
                </a:solidFill>
                <a:latin typeface="Calibri"/>
                <a:cs typeface="Calibri"/>
              </a:rPr>
              <a:t>e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49160" y="2499741"/>
            <a:ext cx="5677535" cy="2128520"/>
          </a:xfrm>
          <a:custGeom>
            <a:avLst/>
            <a:gdLst/>
            <a:ahLst/>
            <a:cxnLst/>
            <a:rect l="l" t="t" r="r" b="b"/>
            <a:pathLst>
              <a:path w="5677535" h="2128520">
                <a:moveTo>
                  <a:pt x="0" y="0"/>
                </a:moveTo>
                <a:lnTo>
                  <a:pt x="0" y="2127948"/>
                </a:lnTo>
                <a:lnTo>
                  <a:pt x="5677471" y="2127948"/>
                </a:lnTo>
              </a:path>
            </a:pathLst>
          </a:custGeom>
          <a:ln w="9524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27963" y="4327245"/>
            <a:ext cx="5481955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5" dirty="0">
                <a:solidFill>
                  <a:srgbClr val="C00000"/>
                </a:solidFill>
                <a:latin typeface="Calibri"/>
                <a:cs typeface="Calibri"/>
              </a:rPr>
              <a:t>TypeError: </a:t>
            </a: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addMe2Me() </a:t>
            </a:r>
            <a:r>
              <a:rPr sz="1800" spc="-20" dirty="0">
                <a:solidFill>
                  <a:srgbClr val="C00000"/>
                </a:solidFill>
                <a:latin typeface="Calibri"/>
                <a:cs typeface="Calibri"/>
              </a:rPr>
              <a:t>takes </a:t>
            </a:r>
            <a:r>
              <a:rPr sz="1800" spc="-15" dirty="0">
                <a:solidFill>
                  <a:srgbClr val="C00000"/>
                </a:solidFill>
                <a:latin typeface="Calibri"/>
                <a:cs typeface="Calibri"/>
              </a:rPr>
              <a:t>exactly </a:t>
            </a: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1 </a:t>
            </a:r>
            <a:r>
              <a:rPr sz="1800" spc="-5" dirty="0">
                <a:solidFill>
                  <a:srgbClr val="C00000"/>
                </a:solidFill>
                <a:latin typeface="Calibri"/>
                <a:cs typeface="Calibri"/>
              </a:rPr>
              <a:t>argument (0</a:t>
            </a:r>
            <a:r>
              <a:rPr sz="1800" spc="6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C00000"/>
                </a:solidFill>
                <a:latin typeface="Calibri"/>
                <a:cs typeface="Calibri"/>
              </a:rPr>
              <a:t>given)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11553" y="2534435"/>
            <a:ext cx="810895" cy="457834"/>
          </a:xfrm>
          <a:custGeom>
            <a:avLst/>
            <a:gdLst/>
            <a:ahLst/>
            <a:cxnLst/>
            <a:rect l="l" t="t" r="r" b="b"/>
            <a:pathLst>
              <a:path w="810894" h="457835">
                <a:moveTo>
                  <a:pt x="236348" y="457811"/>
                </a:moveTo>
                <a:lnTo>
                  <a:pt x="206033" y="380722"/>
                </a:lnTo>
                <a:lnTo>
                  <a:pt x="151360" y="362178"/>
                </a:lnTo>
                <a:lnTo>
                  <a:pt x="104572" y="340075"/>
                </a:lnTo>
                <a:lnTo>
                  <a:pt x="65986" y="314981"/>
                </a:lnTo>
                <a:lnTo>
                  <a:pt x="35918" y="287467"/>
                </a:lnTo>
                <a:lnTo>
                  <a:pt x="2608" y="227459"/>
                </a:lnTo>
                <a:lnTo>
                  <a:pt x="0" y="196105"/>
                </a:lnTo>
                <a:lnTo>
                  <a:pt x="7177" y="164611"/>
                </a:lnTo>
                <a:lnTo>
                  <a:pt x="52160" y="103481"/>
                </a:lnTo>
                <a:lnTo>
                  <a:pt x="117750" y="59970"/>
                </a:lnTo>
                <a:lnTo>
                  <a:pt x="157479" y="42392"/>
                </a:lnTo>
                <a:lnTo>
                  <a:pt x="200954" y="27723"/>
                </a:lnTo>
                <a:lnTo>
                  <a:pt x="247515" y="16056"/>
                </a:lnTo>
                <a:lnTo>
                  <a:pt x="296506" y="7485"/>
                </a:lnTo>
                <a:lnTo>
                  <a:pt x="347269" y="2102"/>
                </a:lnTo>
                <a:lnTo>
                  <a:pt x="399145" y="0"/>
                </a:lnTo>
                <a:lnTo>
                  <a:pt x="451476" y="1272"/>
                </a:lnTo>
                <a:lnTo>
                  <a:pt x="503605" y="6011"/>
                </a:lnTo>
                <a:lnTo>
                  <a:pt x="554873" y="14311"/>
                </a:lnTo>
                <a:lnTo>
                  <a:pt x="604623" y="26265"/>
                </a:lnTo>
                <a:lnTo>
                  <a:pt x="659274" y="44809"/>
                </a:lnTo>
                <a:lnTo>
                  <a:pt x="706047" y="66912"/>
                </a:lnTo>
                <a:lnTo>
                  <a:pt x="744624" y="92006"/>
                </a:lnTo>
                <a:lnTo>
                  <a:pt x="774687" y="119520"/>
                </a:lnTo>
                <a:lnTo>
                  <a:pt x="807994" y="179528"/>
                </a:lnTo>
                <a:lnTo>
                  <a:pt x="810602" y="210882"/>
                </a:lnTo>
                <a:lnTo>
                  <a:pt x="803421" y="242376"/>
                </a:lnTo>
                <a:lnTo>
                  <a:pt x="758420" y="303506"/>
                </a:lnTo>
                <a:lnTo>
                  <a:pt x="693392" y="346731"/>
                </a:lnTo>
                <a:lnTo>
                  <a:pt x="653623" y="364395"/>
                </a:lnTo>
                <a:lnTo>
                  <a:pt x="609850" y="379219"/>
                </a:lnTo>
                <a:lnTo>
                  <a:pt x="562700" y="391045"/>
                </a:lnTo>
                <a:lnTo>
                  <a:pt x="512798" y="399716"/>
                </a:lnTo>
                <a:lnTo>
                  <a:pt x="460769" y="405075"/>
                </a:lnTo>
                <a:lnTo>
                  <a:pt x="407238" y="406967"/>
                </a:lnTo>
                <a:lnTo>
                  <a:pt x="352832" y="405233"/>
                </a:lnTo>
                <a:lnTo>
                  <a:pt x="236348" y="457811"/>
                </a:lnTo>
                <a:close/>
              </a:path>
            </a:pathLst>
          </a:custGeom>
          <a:ln w="19050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27963" y="2586482"/>
            <a:ext cx="3688079" cy="1764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6710">
              <a:lnSpc>
                <a:spcPct val="100000"/>
              </a:lnSpc>
            </a:pPr>
            <a:r>
              <a:rPr sz="1800" b="1" dirty="0">
                <a:solidFill>
                  <a:srgbClr val="F79546"/>
                </a:solidFill>
                <a:latin typeface="Calibri"/>
                <a:cs typeface="Calibri"/>
              </a:rPr>
              <a:t>S</a:t>
            </a:r>
            <a:r>
              <a:rPr sz="600" spc="-10" dirty="0">
                <a:solidFill>
                  <a:srgbClr val="F79546"/>
                </a:solidFill>
                <a:latin typeface="Calibri"/>
                <a:cs typeface="Calibri"/>
              </a:rPr>
              <a:t>o</a:t>
            </a:r>
            <a:r>
              <a:rPr sz="600" spc="-5" dirty="0">
                <a:solidFill>
                  <a:srgbClr val="F79546"/>
                </a:solidFill>
                <a:latin typeface="Calibri"/>
                <a:cs typeface="Calibri"/>
              </a:rPr>
              <a:t>u</a:t>
            </a:r>
            <a:r>
              <a:rPr sz="600" spc="-10" dirty="0">
                <a:solidFill>
                  <a:srgbClr val="F79546"/>
                </a:solidFill>
                <a:latin typeface="Calibri"/>
                <a:cs typeface="Calibri"/>
              </a:rPr>
              <a:t>r</a:t>
            </a:r>
            <a:r>
              <a:rPr sz="600" spc="-5" dirty="0">
                <a:solidFill>
                  <a:srgbClr val="F79546"/>
                </a:solidFill>
                <a:latin typeface="Calibri"/>
                <a:cs typeface="Calibri"/>
              </a:rPr>
              <a:t>c</a:t>
            </a:r>
            <a:r>
              <a:rPr sz="600" dirty="0">
                <a:solidFill>
                  <a:srgbClr val="F79546"/>
                </a:solidFill>
                <a:latin typeface="Calibri"/>
                <a:cs typeface="Calibri"/>
              </a:rPr>
              <a:t>e</a:t>
            </a:r>
            <a:endParaRPr sz="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60"/>
              </a:spcBef>
            </a:pPr>
            <a:r>
              <a:rPr sz="1800" dirty="0">
                <a:latin typeface="Calibri"/>
                <a:cs typeface="Calibri"/>
              </a:rPr>
              <a:t>&gt;&gt;&gt;</a:t>
            </a:r>
            <a:r>
              <a:rPr sz="1800" spc="-10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addMe2Me()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sz="1800" spc="-20" dirty="0">
                <a:solidFill>
                  <a:srgbClr val="C00000"/>
                </a:solidFill>
                <a:latin typeface="Calibri"/>
                <a:cs typeface="Calibri"/>
              </a:rPr>
              <a:t>Traceback </a:t>
            </a:r>
            <a:r>
              <a:rPr sz="1800" spc="-10" dirty="0">
                <a:solidFill>
                  <a:srgbClr val="C00000"/>
                </a:solidFill>
                <a:latin typeface="Calibri"/>
                <a:cs typeface="Calibri"/>
              </a:rPr>
              <a:t>(most recent </a:t>
            </a:r>
            <a:r>
              <a:rPr sz="1800" spc="-5" dirty="0">
                <a:solidFill>
                  <a:srgbClr val="C00000"/>
                </a:solidFill>
                <a:latin typeface="Calibri"/>
                <a:cs typeface="Calibri"/>
              </a:rPr>
              <a:t>call</a:t>
            </a:r>
            <a:r>
              <a:rPr sz="1800" spc="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C00000"/>
                </a:solidFill>
                <a:latin typeface="Calibri"/>
                <a:cs typeface="Calibri"/>
              </a:rPr>
              <a:t>last):</a:t>
            </a:r>
            <a:endParaRPr sz="1800">
              <a:latin typeface="Calibri"/>
              <a:cs typeface="Calibri"/>
            </a:endParaRPr>
          </a:p>
          <a:p>
            <a:pPr marL="220979" marR="5080" indent="-104139">
              <a:lnSpc>
                <a:spcPct val="100000"/>
              </a:lnSpc>
            </a:pPr>
            <a:r>
              <a:rPr sz="1800" spc="-5" dirty="0">
                <a:solidFill>
                  <a:srgbClr val="C00000"/>
                </a:solidFill>
                <a:latin typeface="Calibri"/>
                <a:cs typeface="Calibri"/>
              </a:rPr>
              <a:t>File "&lt;pyshell#6&gt;", line </a:t>
            </a: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1, </a:t>
            </a:r>
            <a:r>
              <a:rPr sz="1800" spc="-5" dirty="0">
                <a:solidFill>
                  <a:srgbClr val="C00000"/>
                </a:solidFill>
                <a:latin typeface="Calibri"/>
                <a:cs typeface="Calibri"/>
              </a:rPr>
              <a:t>in &lt;module&gt;  </a:t>
            </a: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addMe2Me()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48840">
              <a:lnSpc>
                <a:spcPct val="100000"/>
              </a:lnSpc>
            </a:pPr>
            <a:r>
              <a:rPr spc="-5" dirty="0"/>
              <a:t>自定义函数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54607" y="1232707"/>
            <a:ext cx="2536190" cy="1019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3535">
              <a:lnSpc>
                <a:spcPct val="150100"/>
              </a:lnSpc>
              <a:tabLst>
                <a:tab pos="355600" algn="l"/>
              </a:tabLst>
            </a:pPr>
            <a:r>
              <a:rPr sz="2200" spc="-5" dirty="0">
                <a:latin typeface="Arial"/>
                <a:cs typeface="Arial"/>
              </a:rPr>
              <a:t>•	</a:t>
            </a:r>
            <a:r>
              <a:rPr sz="2200" spc="-5" dirty="0">
                <a:latin typeface="Microsoft YaHei"/>
                <a:cs typeface="Microsoft YaHei"/>
              </a:rPr>
              <a:t>输出</a:t>
            </a:r>
            <a:r>
              <a:rPr sz="2200" spc="-10" dirty="0">
                <a:latin typeface="Microsoft YaHei"/>
                <a:cs typeface="Microsoft YaHei"/>
              </a:rPr>
              <a:t>1-100</a:t>
            </a:r>
            <a:r>
              <a:rPr sz="2200" spc="-5" dirty="0">
                <a:latin typeface="Microsoft YaHei"/>
                <a:cs typeface="Microsoft YaHei"/>
              </a:rPr>
              <a:t>之间的  素数</a:t>
            </a:r>
            <a:endParaRPr sz="2200">
              <a:latin typeface="Microsoft YaHei"/>
              <a:cs typeface="Microsoft YaHe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058028" y="987552"/>
            <a:ext cx="2754630" cy="3744595"/>
          </a:xfrm>
          <a:custGeom>
            <a:avLst/>
            <a:gdLst/>
            <a:ahLst/>
            <a:cxnLst/>
            <a:rect l="l" t="t" r="r" b="b"/>
            <a:pathLst>
              <a:path w="2754629" h="3744595">
                <a:moveTo>
                  <a:pt x="0" y="0"/>
                </a:moveTo>
                <a:lnTo>
                  <a:pt x="0" y="3744442"/>
                </a:lnTo>
                <a:lnTo>
                  <a:pt x="2754376" y="3744442"/>
                </a:lnTo>
              </a:path>
            </a:pathLst>
          </a:custGeom>
          <a:ln w="9525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137530" y="3793337"/>
            <a:ext cx="2380615" cy="9982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67665" algn="l"/>
                <a:tab pos="1078865" algn="l"/>
                <a:tab pos="1617345" algn="l"/>
                <a:tab pos="2231390" algn="l"/>
              </a:tabLst>
            </a:pPr>
            <a:r>
              <a:rPr sz="1600" dirty="0">
                <a:solidFill>
                  <a:srgbClr val="F79546"/>
                </a:solidFill>
                <a:latin typeface="Calibri"/>
                <a:cs typeface="Calibri"/>
              </a:rPr>
              <a:t>i</a:t>
            </a:r>
            <a:r>
              <a:rPr sz="1600" spc="-5" dirty="0">
                <a:solidFill>
                  <a:srgbClr val="F79546"/>
                </a:solidFill>
                <a:latin typeface="Calibri"/>
                <a:cs typeface="Calibri"/>
              </a:rPr>
              <a:t>f</a:t>
            </a:r>
            <a:r>
              <a:rPr sz="1600" spc="-15" dirty="0">
                <a:solidFill>
                  <a:srgbClr val="F79546"/>
                </a:solidFill>
                <a:latin typeface="Calibri"/>
                <a:cs typeface="Calibri"/>
              </a:rPr>
              <a:t> </a:t>
            </a:r>
            <a:r>
              <a:rPr sz="1600" u="heavy" spc="-5" dirty="0">
                <a:solidFill>
                  <a:srgbClr val="F79546"/>
                </a:solidFill>
                <a:latin typeface="Calibri"/>
                <a:cs typeface="Calibri"/>
              </a:rPr>
              <a:t> </a:t>
            </a:r>
            <a:r>
              <a:rPr sz="1600" u="heavy" dirty="0">
                <a:solidFill>
                  <a:srgbClr val="F79546"/>
                </a:solidFill>
                <a:latin typeface="Calibri"/>
                <a:cs typeface="Calibri"/>
              </a:rPr>
              <a:t>	</a:t>
            </a:r>
            <a:r>
              <a:rPr sz="1600" spc="-10" dirty="0">
                <a:latin typeface="Calibri"/>
                <a:cs typeface="Calibri"/>
              </a:rPr>
              <a:t>name</a:t>
            </a:r>
            <a:r>
              <a:rPr sz="1600" u="heavy" spc="-5" dirty="0">
                <a:latin typeface="Calibri"/>
                <a:cs typeface="Calibri"/>
              </a:rPr>
              <a:t> </a:t>
            </a:r>
            <a:r>
              <a:rPr sz="1600" u="heavy" dirty="0">
                <a:latin typeface="Calibri"/>
                <a:cs typeface="Calibri"/>
              </a:rPr>
              <a:t>	</a:t>
            </a:r>
            <a:r>
              <a:rPr sz="1600" spc="-5" dirty="0">
                <a:latin typeface="Calibri"/>
                <a:cs typeface="Calibri"/>
              </a:rPr>
              <a:t>==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9BBA58"/>
                </a:solidFill>
                <a:latin typeface="Calibri"/>
                <a:cs typeface="Calibri"/>
              </a:rPr>
              <a:t>"</a:t>
            </a:r>
            <a:r>
              <a:rPr sz="1600" u="heavy" spc="-5" dirty="0">
                <a:solidFill>
                  <a:srgbClr val="9BBA58"/>
                </a:solidFill>
                <a:latin typeface="Calibri"/>
                <a:cs typeface="Calibri"/>
              </a:rPr>
              <a:t> </a:t>
            </a:r>
            <a:r>
              <a:rPr sz="1600" u="heavy" dirty="0">
                <a:solidFill>
                  <a:srgbClr val="9BBA58"/>
                </a:solidFill>
                <a:latin typeface="Calibri"/>
                <a:cs typeface="Calibri"/>
              </a:rPr>
              <a:t>	</a:t>
            </a:r>
            <a:r>
              <a:rPr sz="1600" spc="-10" dirty="0">
                <a:solidFill>
                  <a:srgbClr val="9BBA58"/>
                </a:solidFill>
                <a:latin typeface="Calibri"/>
                <a:cs typeface="Calibri"/>
              </a:rPr>
              <a:t>m</a:t>
            </a:r>
            <a:r>
              <a:rPr sz="1600" spc="-5" dirty="0">
                <a:solidFill>
                  <a:srgbClr val="9BBA58"/>
                </a:solidFill>
                <a:latin typeface="Calibri"/>
                <a:cs typeface="Calibri"/>
              </a:rPr>
              <a:t>a</a:t>
            </a:r>
            <a:r>
              <a:rPr sz="1600" dirty="0">
                <a:solidFill>
                  <a:srgbClr val="9BBA58"/>
                </a:solidFill>
                <a:latin typeface="Calibri"/>
                <a:cs typeface="Calibri"/>
              </a:rPr>
              <a:t>i</a:t>
            </a:r>
            <a:r>
              <a:rPr sz="1600" spc="-10" dirty="0">
                <a:solidFill>
                  <a:srgbClr val="9BBA58"/>
                </a:solidFill>
                <a:latin typeface="Calibri"/>
                <a:cs typeface="Calibri"/>
              </a:rPr>
              <a:t>n</a:t>
            </a:r>
            <a:r>
              <a:rPr sz="1600" u="heavy" spc="-5" dirty="0">
                <a:solidFill>
                  <a:srgbClr val="9BBA58"/>
                </a:solidFill>
                <a:latin typeface="Calibri"/>
                <a:cs typeface="Calibri"/>
              </a:rPr>
              <a:t> </a:t>
            </a:r>
            <a:r>
              <a:rPr sz="1600" u="heavy" dirty="0">
                <a:solidFill>
                  <a:srgbClr val="9BBA58"/>
                </a:solidFill>
                <a:latin typeface="Calibri"/>
                <a:cs typeface="Calibri"/>
              </a:rPr>
              <a:t>	</a:t>
            </a:r>
            <a:r>
              <a:rPr sz="1600" spc="-10" dirty="0">
                <a:solidFill>
                  <a:srgbClr val="9BBA58"/>
                </a:solidFill>
                <a:latin typeface="Calibri"/>
                <a:cs typeface="Calibri"/>
              </a:rPr>
              <a:t>"</a:t>
            </a:r>
            <a:r>
              <a:rPr sz="1600" spc="-5" dirty="0">
                <a:solidFill>
                  <a:srgbClr val="6F2F9F"/>
                </a:solidFill>
                <a:latin typeface="Calibri"/>
                <a:cs typeface="Calibri"/>
              </a:rPr>
              <a:t>:</a:t>
            </a:r>
            <a:endParaRPr sz="1600">
              <a:latin typeface="Calibri"/>
              <a:cs typeface="Calibri"/>
            </a:endParaRPr>
          </a:p>
          <a:p>
            <a:pPr marL="427355" marR="455930" indent="-184785">
              <a:lnSpc>
                <a:spcPct val="100000"/>
              </a:lnSpc>
            </a:pPr>
            <a:r>
              <a:rPr sz="1600" spc="-15" dirty="0">
                <a:solidFill>
                  <a:srgbClr val="F79546"/>
                </a:solidFill>
                <a:latin typeface="Calibri"/>
                <a:cs typeface="Calibri"/>
              </a:rPr>
              <a:t>for </a:t>
            </a:r>
            <a:r>
              <a:rPr sz="1600" spc="-5" dirty="0">
                <a:latin typeface="Calibri"/>
                <a:cs typeface="Calibri"/>
              </a:rPr>
              <a:t>i </a:t>
            </a:r>
            <a:r>
              <a:rPr sz="1600" dirty="0">
                <a:solidFill>
                  <a:srgbClr val="F79546"/>
                </a:solidFill>
                <a:latin typeface="Calibri"/>
                <a:cs typeface="Calibri"/>
              </a:rPr>
              <a:t>in</a:t>
            </a:r>
            <a:r>
              <a:rPr sz="1600" spc="-75" dirty="0">
                <a:solidFill>
                  <a:srgbClr val="F79546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6F2F9F"/>
                </a:solidFill>
                <a:latin typeface="Calibri"/>
                <a:cs typeface="Calibri"/>
              </a:rPr>
              <a:t>range</a:t>
            </a:r>
            <a:r>
              <a:rPr sz="1600" spc="-10" dirty="0">
                <a:latin typeface="Calibri"/>
                <a:cs typeface="Calibri"/>
              </a:rPr>
              <a:t>(2,101):  </a:t>
            </a:r>
            <a:r>
              <a:rPr sz="1600" dirty="0">
                <a:solidFill>
                  <a:srgbClr val="F79546"/>
                </a:solidFill>
                <a:latin typeface="Calibri"/>
                <a:cs typeface="Calibri"/>
              </a:rPr>
              <a:t>if</a:t>
            </a:r>
            <a:r>
              <a:rPr sz="1600" spc="-65" dirty="0">
                <a:solidFill>
                  <a:srgbClr val="F79546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isprime(i):</a:t>
            </a:r>
            <a:endParaRPr sz="1600">
              <a:latin typeface="Calibri"/>
              <a:cs typeface="Calibri"/>
            </a:endParaRPr>
          </a:p>
          <a:p>
            <a:pPr marL="657225">
              <a:lnSpc>
                <a:spcPct val="100000"/>
              </a:lnSpc>
            </a:pPr>
            <a:r>
              <a:rPr sz="1600" spc="-10" dirty="0">
                <a:solidFill>
                  <a:srgbClr val="6F2F9F"/>
                </a:solidFill>
                <a:latin typeface="Calibri"/>
                <a:cs typeface="Calibri"/>
              </a:rPr>
              <a:t>print</a:t>
            </a:r>
            <a:r>
              <a:rPr sz="1600" spc="-8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i,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221094" y="987618"/>
            <a:ext cx="693420" cy="405130"/>
          </a:xfrm>
          <a:custGeom>
            <a:avLst/>
            <a:gdLst/>
            <a:ahLst/>
            <a:cxnLst/>
            <a:rect l="l" t="t" r="r" b="b"/>
            <a:pathLst>
              <a:path w="693420" h="405130">
                <a:moveTo>
                  <a:pt x="201678" y="405063"/>
                </a:moveTo>
                <a:lnTo>
                  <a:pt x="175770" y="336737"/>
                </a:lnTo>
                <a:lnTo>
                  <a:pt x="118209" y="315714"/>
                </a:lnTo>
                <a:lnTo>
                  <a:pt x="71321" y="289971"/>
                </a:lnTo>
                <a:lnTo>
                  <a:pt x="35637" y="260493"/>
                </a:lnTo>
                <a:lnTo>
                  <a:pt x="11686" y="228263"/>
                </a:lnTo>
                <a:lnTo>
                  <a:pt x="0" y="194265"/>
                </a:lnTo>
                <a:lnTo>
                  <a:pt x="1106" y="159483"/>
                </a:lnTo>
                <a:lnTo>
                  <a:pt x="43817" y="91500"/>
                </a:lnTo>
                <a:lnTo>
                  <a:pt x="75492" y="67219"/>
                </a:lnTo>
                <a:lnTo>
                  <a:pt x="113248" y="46440"/>
                </a:lnTo>
                <a:lnTo>
                  <a:pt x="156113" y="29303"/>
                </a:lnTo>
                <a:lnTo>
                  <a:pt x="203112" y="15950"/>
                </a:lnTo>
                <a:lnTo>
                  <a:pt x="253272" y="6521"/>
                </a:lnTo>
                <a:lnTo>
                  <a:pt x="305619" y="1157"/>
                </a:lnTo>
                <a:lnTo>
                  <a:pt x="359180" y="0"/>
                </a:lnTo>
                <a:lnTo>
                  <a:pt x="412979" y="3189"/>
                </a:lnTo>
                <a:lnTo>
                  <a:pt x="466044" y="10867"/>
                </a:lnTo>
                <a:lnTo>
                  <a:pt x="517400" y="23174"/>
                </a:lnTo>
                <a:lnTo>
                  <a:pt x="574920" y="44197"/>
                </a:lnTo>
                <a:lnTo>
                  <a:pt x="621777" y="69940"/>
                </a:lnTo>
                <a:lnTo>
                  <a:pt x="657438" y="99418"/>
                </a:lnTo>
                <a:lnTo>
                  <a:pt x="681373" y="131648"/>
                </a:lnTo>
                <a:lnTo>
                  <a:pt x="693051" y="165646"/>
                </a:lnTo>
                <a:lnTo>
                  <a:pt x="691940" y="200428"/>
                </a:lnTo>
                <a:lnTo>
                  <a:pt x="649226" y="268411"/>
                </a:lnTo>
                <a:lnTo>
                  <a:pt x="615429" y="294013"/>
                </a:lnTo>
                <a:lnTo>
                  <a:pt x="574450" y="315864"/>
                </a:lnTo>
                <a:lnTo>
                  <a:pt x="527425" y="333668"/>
                </a:lnTo>
                <a:lnTo>
                  <a:pt x="475493" y="347127"/>
                </a:lnTo>
                <a:lnTo>
                  <a:pt x="419792" y="355943"/>
                </a:lnTo>
                <a:lnTo>
                  <a:pt x="361457" y="359818"/>
                </a:lnTo>
                <a:lnTo>
                  <a:pt x="301627" y="358454"/>
                </a:lnTo>
                <a:lnTo>
                  <a:pt x="201678" y="405063"/>
                </a:lnTo>
                <a:close/>
              </a:path>
            </a:pathLst>
          </a:custGeom>
          <a:ln w="1905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2265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F</a:t>
            </a:r>
            <a:r>
              <a:rPr spc="-10" dirty="0"/>
              <a:t>ile</a:t>
            </a:r>
            <a:endParaRPr sz="1800">
              <a:latin typeface="Calibri"/>
              <a:cs typeface="Calibri"/>
            </a:endParaRPr>
          </a:p>
          <a:p>
            <a:pPr marL="12700" marR="43180">
              <a:lnSpc>
                <a:spcPct val="100000"/>
              </a:lnSpc>
              <a:spcBef>
                <a:spcPts val="505"/>
              </a:spcBef>
            </a:pPr>
            <a:r>
              <a:rPr sz="1600" spc="-5" dirty="0">
                <a:solidFill>
                  <a:srgbClr val="943735"/>
                </a:solidFill>
              </a:rPr>
              <a:t># Filename: </a:t>
            </a:r>
            <a:r>
              <a:rPr sz="1600" spc="-10" dirty="0">
                <a:solidFill>
                  <a:srgbClr val="943735"/>
                </a:solidFill>
              </a:rPr>
              <a:t>prime.py  </a:t>
            </a:r>
            <a:r>
              <a:rPr sz="1600" spc="-15" dirty="0">
                <a:solidFill>
                  <a:srgbClr val="F79546"/>
                </a:solidFill>
              </a:rPr>
              <a:t>from </a:t>
            </a:r>
            <a:r>
              <a:rPr sz="1600" spc="-10" dirty="0">
                <a:solidFill>
                  <a:srgbClr val="000000"/>
                </a:solidFill>
              </a:rPr>
              <a:t>math </a:t>
            </a:r>
            <a:r>
              <a:rPr sz="1600" spc="-5" dirty="0">
                <a:solidFill>
                  <a:srgbClr val="F79546"/>
                </a:solidFill>
              </a:rPr>
              <a:t>import </a:t>
            </a:r>
            <a:r>
              <a:rPr sz="1600" spc="-10" dirty="0">
                <a:solidFill>
                  <a:srgbClr val="000000"/>
                </a:solidFill>
              </a:rPr>
              <a:t>sqrt  </a:t>
            </a:r>
            <a:r>
              <a:rPr sz="1600" spc="-10" dirty="0">
                <a:solidFill>
                  <a:srgbClr val="F79546"/>
                </a:solidFill>
              </a:rPr>
              <a:t>def</a:t>
            </a:r>
            <a:r>
              <a:rPr sz="1600" spc="-75" dirty="0">
                <a:solidFill>
                  <a:srgbClr val="F79546"/>
                </a:solidFill>
              </a:rPr>
              <a:t> </a:t>
            </a:r>
            <a:r>
              <a:rPr sz="1600" spc="-5" dirty="0"/>
              <a:t>isprime</a:t>
            </a:r>
            <a:r>
              <a:rPr sz="1600" spc="-5" dirty="0">
                <a:solidFill>
                  <a:srgbClr val="000000"/>
                </a:solidFill>
              </a:rPr>
              <a:t>(x):</a:t>
            </a:r>
            <a:endParaRPr sz="1600"/>
          </a:p>
          <a:p>
            <a:pPr marL="427355" marR="505459" indent="-184785">
              <a:lnSpc>
                <a:spcPct val="100000"/>
              </a:lnSpc>
            </a:pPr>
            <a:r>
              <a:rPr sz="1600" spc="-5" dirty="0">
                <a:solidFill>
                  <a:srgbClr val="000000"/>
                </a:solidFill>
              </a:rPr>
              <a:t>if x == 1:  </a:t>
            </a:r>
            <a:r>
              <a:rPr sz="1600" spc="-15" dirty="0">
                <a:solidFill>
                  <a:srgbClr val="F79546"/>
                </a:solidFill>
              </a:rPr>
              <a:t>return</a:t>
            </a:r>
            <a:r>
              <a:rPr sz="1600" spc="-45" dirty="0">
                <a:solidFill>
                  <a:srgbClr val="F79546"/>
                </a:solidFill>
              </a:rPr>
              <a:t> </a:t>
            </a:r>
            <a:r>
              <a:rPr sz="1600" spc="-15" dirty="0">
                <a:solidFill>
                  <a:srgbClr val="6F2F9F"/>
                </a:solidFill>
              </a:rPr>
              <a:t>False</a:t>
            </a:r>
            <a:endParaRPr sz="1600"/>
          </a:p>
          <a:p>
            <a:pPr marL="242570">
              <a:lnSpc>
                <a:spcPct val="100000"/>
              </a:lnSpc>
            </a:pPr>
            <a:r>
              <a:rPr sz="1600" spc="-5" dirty="0">
                <a:solidFill>
                  <a:srgbClr val="000000"/>
                </a:solidFill>
              </a:rPr>
              <a:t>k =</a:t>
            </a:r>
            <a:r>
              <a:rPr sz="1600" spc="-35" dirty="0">
                <a:solidFill>
                  <a:srgbClr val="000000"/>
                </a:solidFill>
              </a:rPr>
              <a:t> </a:t>
            </a:r>
            <a:r>
              <a:rPr sz="1600" spc="-10" dirty="0">
                <a:solidFill>
                  <a:srgbClr val="6F2F9F"/>
                </a:solidFill>
              </a:rPr>
              <a:t>int</a:t>
            </a:r>
            <a:r>
              <a:rPr sz="1600" spc="-10" dirty="0">
                <a:solidFill>
                  <a:srgbClr val="000000"/>
                </a:solidFill>
              </a:rPr>
              <a:t>(sqrt(x))</a:t>
            </a:r>
            <a:endParaRPr sz="1600"/>
          </a:p>
          <a:p>
            <a:pPr marL="242570">
              <a:lnSpc>
                <a:spcPct val="100000"/>
              </a:lnSpc>
            </a:pPr>
            <a:r>
              <a:rPr sz="1600" spc="-15" dirty="0">
                <a:solidFill>
                  <a:srgbClr val="F79546"/>
                </a:solidFill>
              </a:rPr>
              <a:t>for </a:t>
            </a:r>
            <a:r>
              <a:rPr sz="1600" spc="-5" dirty="0">
                <a:solidFill>
                  <a:srgbClr val="000000"/>
                </a:solidFill>
              </a:rPr>
              <a:t>j </a:t>
            </a:r>
            <a:r>
              <a:rPr sz="1600" dirty="0">
                <a:solidFill>
                  <a:srgbClr val="F79546"/>
                </a:solidFill>
              </a:rPr>
              <a:t>in</a:t>
            </a:r>
            <a:r>
              <a:rPr sz="1600" spc="-75" dirty="0">
                <a:solidFill>
                  <a:srgbClr val="F79546"/>
                </a:solidFill>
              </a:rPr>
              <a:t> </a:t>
            </a:r>
            <a:r>
              <a:rPr sz="1600" spc="-10" dirty="0">
                <a:solidFill>
                  <a:srgbClr val="6F2F9F"/>
                </a:solidFill>
              </a:rPr>
              <a:t>range</a:t>
            </a:r>
            <a:r>
              <a:rPr sz="1600" spc="-10" dirty="0">
                <a:solidFill>
                  <a:srgbClr val="000000"/>
                </a:solidFill>
              </a:rPr>
              <a:t>(2,k+1):</a:t>
            </a:r>
            <a:endParaRPr sz="1600"/>
          </a:p>
          <a:p>
            <a:pPr marL="518795">
              <a:lnSpc>
                <a:spcPct val="100000"/>
              </a:lnSpc>
            </a:pPr>
            <a:r>
              <a:rPr sz="1600" dirty="0">
                <a:solidFill>
                  <a:srgbClr val="F79546"/>
                </a:solidFill>
              </a:rPr>
              <a:t>if </a:t>
            </a:r>
            <a:r>
              <a:rPr sz="1600" spc="-5" dirty="0">
                <a:solidFill>
                  <a:srgbClr val="000000"/>
                </a:solidFill>
              </a:rPr>
              <a:t>x%j ==</a:t>
            </a:r>
            <a:r>
              <a:rPr sz="1600" spc="-75" dirty="0">
                <a:solidFill>
                  <a:srgbClr val="000000"/>
                </a:solidFill>
              </a:rPr>
              <a:t> </a:t>
            </a:r>
            <a:r>
              <a:rPr sz="1600" spc="-5" dirty="0">
                <a:solidFill>
                  <a:srgbClr val="000000"/>
                </a:solidFill>
              </a:rPr>
              <a:t>0:</a:t>
            </a:r>
            <a:endParaRPr sz="1600"/>
          </a:p>
          <a:p>
            <a:pPr marL="242570" marR="137160" indent="553085">
              <a:lnSpc>
                <a:spcPct val="100000"/>
              </a:lnSpc>
            </a:pPr>
            <a:r>
              <a:rPr sz="1600" spc="-15" dirty="0">
                <a:solidFill>
                  <a:srgbClr val="F79546"/>
                </a:solidFill>
              </a:rPr>
              <a:t>return </a:t>
            </a:r>
            <a:r>
              <a:rPr sz="1600" spc="-15" dirty="0">
                <a:solidFill>
                  <a:srgbClr val="6F2F9F"/>
                </a:solidFill>
              </a:rPr>
              <a:t>False  </a:t>
            </a:r>
            <a:r>
              <a:rPr sz="1600" spc="-15" dirty="0">
                <a:solidFill>
                  <a:srgbClr val="F79546"/>
                </a:solidFill>
              </a:rPr>
              <a:t>return</a:t>
            </a:r>
            <a:r>
              <a:rPr sz="1600" spc="-40" dirty="0">
                <a:solidFill>
                  <a:srgbClr val="F79546"/>
                </a:solidFill>
              </a:rPr>
              <a:t> </a:t>
            </a:r>
            <a:r>
              <a:rPr sz="1600" spc="-30" dirty="0">
                <a:solidFill>
                  <a:srgbClr val="6F2F9F"/>
                </a:solidFill>
              </a:rPr>
              <a:t>True</a:t>
            </a:r>
            <a:endParaRPr sz="1600"/>
          </a:p>
        </p:txBody>
      </p:sp>
      <p:sp>
        <p:nvSpPr>
          <p:cNvPr id="9" name="object 9"/>
          <p:cNvSpPr/>
          <p:nvPr/>
        </p:nvSpPr>
        <p:spPr>
          <a:xfrm>
            <a:off x="1868423" y="2461260"/>
            <a:ext cx="2148840" cy="16398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819655" y="2442972"/>
            <a:ext cx="2206751" cy="17205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907667" y="2499715"/>
            <a:ext cx="2016760" cy="1508125"/>
          </a:xfrm>
          <a:custGeom>
            <a:avLst/>
            <a:gdLst/>
            <a:ahLst/>
            <a:cxnLst/>
            <a:rect l="l" t="t" r="r" b="b"/>
            <a:pathLst>
              <a:path w="2016760" h="1508125">
                <a:moveTo>
                  <a:pt x="0" y="1508125"/>
                </a:moveTo>
                <a:lnTo>
                  <a:pt x="2016252" y="1508125"/>
                </a:lnTo>
                <a:lnTo>
                  <a:pt x="2016252" y="0"/>
                </a:lnTo>
                <a:lnTo>
                  <a:pt x="0" y="0"/>
                </a:lnTo>
                <a:lnTo>
                  <a:pt x="0" y="15081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907667" y="2499715"/>
            <a:ext cx="2016760" cy="1508125"/>
          </a:xfrm>
          <a:prstGeom prst="rect">
            <a:avLst/>
          </a:prstGeom>
          <a:ln w="25400">
            <a:solidFill>
              <a:srgbClr val="4F81BC"/>
            </a:solidFill>
          </a:ln>
        </p:spPr>
        <p:txBody>
          <a:bodyPr vert="horz" wrap="square" lIns="0" tIns="17780" rIns="0" bIns="0" rtlCol="0">
            <a:spAutoFit/>
          </a:bodyPr>
          <a:lstStyle/>
          <a:p>
            <a:pPr marL="78740">
              <a:lnSpc>
                <a:spcPct val="100000"/>
              </a:lnSpc>
              <a:spcBef>
                <a:spcPts val="140"/>
              </a:spcBef>
            </a:pPr>
            <a:r>
              <a:rPr sz="2000" u="sng" dirty="0">
                <a:latin typeface="Calibri"/>
                <a:cs typeface="Calibri"/>
              </a:rPr>
              <a:t>Output</a:t>
            </a:r>
            <a:r>
              <a:rPr sz="2000" dirty="0">
                <a:latin typeface="Calibri"/>
                <a:cs typeface="Calibri"/>
              </a:rPr>
              <a:t>:</a:t>
            </a:r>
            <a:endParaRPr sz="2000">
              <a:latin typeface="Calibri"/>
              <a:cs typeface="Calibri"/>
            </a:endParaRPr>
          </a:p>
          <a:p>
            <a:pPr marL="7874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Calibri"/>
                <a:cs typeface="Calibri"/>
              </a:rPr>
              <a:t>2 3 5 7 11 13 17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19</a:t>
            </a:r>
            <a:endParaRPr sz="1800">
              <a:latin typeface="Calibri"/>
              <a:cs typeface="Calibri"/>
            </a:endParaRPr>
          </a:p>
          <a:p>
            <a:pPr marL="7874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23 29 31 37 41</a:t>
            </a:r>
            <a:r>
              <a:rPr sz="1800" spc="-9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43</a:t>
            </a:r>
            <a:endParaRPr sz="1800">
              <a:latin typeface="Calibri"/>
              <a:cs typeface="Calibri"/>
            </a:endParaRPr>
          </a:p>
          <a:p>
            <a:pPr marL="7874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47 53 59 61 67</a:t>
            </a:r>
            <a:r>
              <a:rPr sz="1800" spc="-9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71</a:t>
            </a:r>
            <a:endParaRPr sz="1800">
              <a:latin typeface="Calibri"/>
              <a:cs typeface="Calibri"/>
            </a:endParaRPr>
          </a:p>
          <a:p>
            <a:pPr marL="7874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73 79 83 89</a:t>
            </a:r>
            <a:r>
              <a:rPr sz="1800" spc="-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97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592948" y="2859798"/>
            <a:ext cx="1296670" cy="936625"/>
          </a:xfrm>
          <a:custGeom>
            <a:avLst/>
            <a:gdLst/>
            <a:ahLst/>
            <a:cxnLst/>
            <a:rect l="l" t="t" r="r" b="b"/>
            <a:pathLst>
              <a:path w="1296670" h="936625">
                <a:moveTo>
                  <a:pt x="0" y="936104"/>
                </a:moveTo>
                <a:lnTo>
                  <a:pt x="1296162" y="936104"/>
                </a:lnTo>
                <a:lnTo>
                  <a:pt x="1296162" y="0"/>
                </a:lnTo>
                <a:lnTo>
                  <a:pt x="0" y="0"/>
                </a:lnTo>
                <a:lnTo>
                  <a:pt x="0" y="936104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592948" y="2859798"/>
            <a:ext cx="1296670" cy="936625"/>
          </a:xfrm>
          <a:custGeom>
            <a:avLst/>
            <a:gdLst/>
            <a:ahLst/>
            <a:cxnLst/>
            <a:rect l="l" t="t" r="r" b="b"/>
            <a:pathLst>
              <a:path w="1296670" h="936625">
                <a:moveTo>
                  <a:pt x="0" y="936104"/>
                </a:moveTo>
                <a:lnTo>
                  <a:pt x="1296162" y="936104"/>
                </a:lnTo>
                <a:lnTo>
                  <a:pt x="1296162" y="0"/>
                </a:lnTo>
                <a:lnTo>
                  <a:pt x="0" y="0"/>
                </a:lnTo>
                <a:lnTo>
                  <a:pt x="0" y="936104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484998" y="2859785"/>
            <a:ext cx="0" cy="936625"/>
          </a:xfrm>
          <a:custGeom>
            <a:avLst/>
            <a:gdLst/>
            <a:ahLst/>
            <a:cxnLst/>
            <a:rect l="l" t="t" r="r" b="b"/>
            <a:pathLst>
              <a:path h="936625">
                <a:moveTo>
                  <a:pt x="0" y="0"/>
                </a:moveTo>
                <a:lnTo>
                  <a:pt x="0" y="936116"/>
                </a:lnTo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540627" y="3035300"/>
            <a:ext cx="944880" cy="868044"/>
          </a:xfrm>
          <a:custGeom>
            <a:avLst/>
            <a:gdLst/>
            <a:ahLst/>
            <a:cxnLst/>
            <a:rect l="l" t="t" r="r" b="b"/>
            <a:pathLst>
              <a:path w="944879" h="868045">
                <a:moveTo>
                  <a:pt x="944372" y="0"/>
                </a:moveTo>
                <a:lnTo>
                  <a:pt x="836295" y="0"/>
                </a:lnTo>
                <a:lnTo>
                  <a:pt x="0" y="867867"/>
                </a:lnTo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7581645" y="2865373"/>
            <a:ext cx="1410970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FFFFFF"/>
                </a:solidFill>
                <a:latin typeface="SimSun"/>
                <a:cs typeface="SimSun"/>
              </a:rPr>
              <a:t>与</a:t>
            </a:r>
            <a:r>
              <a:rPr sz="1200" spc="1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hon2.x</a:t>
            </a:r>
            <a:r>
              <a:rPr sz="1200" dirty="0">
                <a:solidFill>
                  <a:srgbClr val="FFFFFF"/>
                </a:solidFill>
                <a:latin typeface="SimSun"/>
                <a:cs typeface="SimSun"/>
              </a:rPr>
              <a:t>中一样，</a:t>
            </a:r>
            <a:endParaRPr sz="1200">
              <a:latin typeface="SimSun"/>
              <a:cs typeface="SimSu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581645" y="3048254"/>
            <a:ext cx="1287780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120140" algn="l"/>
              </a:tabLst>
            </a:pPr>
            <a:r>
              <a:rPr sz="1200" dirty="0">
                <a:solidFill>
                  <a:srgbClr val="FFFFFF"/>
                </a:solidFill>
                <a:latin typeface="SimSun"/>
                <a:cs typeface="SimSun"/>
              </a:rPr>
              <a:t>用“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if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u="sng" dirty="0">
                <a:solidFill>
                  <a:srgbClr val="FFFFFF"/>
                </a:solidFill>
                <a:latin typeface="Calibri"/>
                <a:cs typeface="Calibri"/>
              </a:rPr>
              <a:t>   </a:t>
            </a:r>
            <a:r>
              <a:rPr sz="1200" u="sng" spc="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name</a:t>
            </a:r>
            <a:r>
              <a:rPr sz="1200" u="sng" dirty="0">
                <a:solidFill>
                  <a:srgbClr val="FFFFFF"/>
                </a:solidFill>
                <a:latin typeface="Calibri"/>
                <a:cs typeface="Calibri"/>
              </a:rPr>
              <a:t> 	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==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581645" y="3231514"/>
            <a:ext cx="131826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'    main   </a:t>
            </a:r>
            <a:r>
              <a:rPr sz="1200" spc="1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'</a:t>
            </a:r>
            <a:r>
              <a:rPr sz="1200" spc="-5" dirty="0">
                <a:solidFill>
                  <a:srgbClr val="FFFFFF"/>
                </a:solidFill>
                <a:latin typeface="SimSun"/>
                <a:cs typeface="SimSun"/>
              </a:rPr>
              <a:t>”来判断</a:t>
            </a:r>
            <a:endParaRPr sz="1200">
              <a:latin typeface="SimSun"/>
              <a:cs typeface="SimSu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581645" y="3439286"/>
            <a:ext cx="1244600" cy="361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360"/>
              </a:lnSpc>
            </a:pPr>
            <a:r>
              <a:rPr sz="1200" dirty="0">
                <a:solidFill>
                  <a:srgbClr val="FFFFFF"/>
                </a:solidFill>
                <a:latin typeface="SimSun"/>
                <a:cs typeface="SimSun"/>
              </a:rPr>
              <a:t>是否是在直接运行  </a:t>
            </a:r>
            <a:r>
              <a:rPr sz="1200" spc="-5" dirty="0">
                <a:solidFill>
                  <a:srgbClr val="FFFFFF"/>
                </a:solidFill>
                <a:latin typeface="SimSun"/>
                <a:cs typeface="SimSun"/>
              </a:rPr>
              <a:t>该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.py</a:t>
            </a:r>
            <a:r>
              <a:rPr sz="1200" spc="-5" dirty="0">
                <a:solidFill>
                  <a:srgbClr val="FFFFFF"/>
                </a:solidFill>
                <a:latin typeface="SimSun"/>
                <a:cs typeface="SimSun"/>
              </a:rPr>
              <a:t>文件</a:t>
            </a:r>
            <a:endParaRPr sz="1200">
              <a:latin typeface="SimSun"/>
              <a:cs typeface="SimSu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93875">
              <a:lnSpc>
                <a:spcPct val="100000"/>
              </a:lnSpc>
            </a:pPr>
            <a:r>
              <a:rPr spc="-5" dirty="0"/>
              <a:t>默认参数（一）</a:t>
            </a:r>
          </a:p>
        </p:txBody>
      </p:sp>
      <p:sp>
        <p:nvSpPr>
          <p:cNvPr id="3" name="object 3"/>
          <p:cNvSpPr/>
          <p:nvPr/>
        </p:nvSpPr>
        <p:spPr>
          <a:xfrm>
            <a:off x="2555748" y="1851660"/>
            <a:ext cx="5040630" cy="2880360"/>
          </a:xfrm>
          <a:custGeom>
            <a:avLst/>
            <a:gdLst/>
            <a:ahLst/>
            <a:cxnLst/>
            <a:rect l="l" t="t" r="r" b="b"/>
            <a:pathLst>
              <a:path w="5040630" h="2880360">
                <a:moveTo>
                  <a:pt x="0" y="0"/>
                </a:moveTo>
                <a:lnTo>
                  <a:pt x="0" y="2880334"/>
                </a:lnTo>
                <a:lnTo>
                  <a:pt x="5040630" y="2880334"/>
                </a:lnTo>
              </a:path>
            </a:pathLst>
          </a:custGeom>
          <a:ln w="9525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706196" y="1894704"/>
            <a:ext cx="752475" cy="485775"/>
          </a:xfrm>
          <a:custGeom>
            <a:avLst/>
            <a:gdLst/>
            <a:ahLst/>
            <a:cxnLst/>
            <a:rect l="l" t="t" r="r" b="b"/>
            <a:pathLst>
              <a:path w="752475" h="485775">
                <a:moveTo>
                  <a:pt x="219503" y="485402"/>
                </a:moveTo>
                <a:lnTo>
                  <a:pt x="191309" y="403487"/>
                </a:lnTo>
                <a:lnTo>
                  <a:pt x="135421" y="381400"/>
                </a:lnTo>
                <a:lnTo>
                  <a:pt x="88594" y="354726"/>
                </a:lnTo>
                <a:lnTo>
                  <a:pt x="51232" y="324295"/>
                </a:lnTo>
                <a:lnTo>
                  <a:pt x="23742" y="290938"/>
                </a:lnTo>
                <a:lnTo>
                  <a:pt x="6530" y="255487"/>
                </a:lnTo>
                <a:lnTo>
                  <a:pt x="0" y="218772"/>
                </a:lnTo>
                <a:lnTo>
                  <a:pt x="4558" y="181624"/>
                </a:lnTo>
                <a:lnTo>
                  <a:pt x="20609" y="144875"/>
                </a:lnTo>
                <a:lnTo>
                  <a:pt x="48561" y="109355"/>
                </a:lnTo>
                <a:lnTo>
                  <a:pt x="79431" y="82740"/>
                </a:lnTo>
                <a:lnTo>
                  <a:pt x="115820" y="59578"/>
                </a:lnTo>
                <a:lnTo>
                  <a:pt x="156936" y="39996"/>
                </a:lnTo>
                <a:lnTo>
                  <a:pt x="201986" y="24119"/>
                </a:lnTo>
                <a:lnTo>
                  <a:pt x="250180" y="12076"/>
                </a:lnTo>
                <a:lnTo>
                  <a:pt x="300725" y="3994"/>
                </a:lnTo>
                <a:lnTo>
                  <a:pt x="352829" y="0"/>
                </a:lnTo>
                <a:lnTo>
                  <a:pt x="405701" y="220"/>
                </a:lnTo>
                <a:lnTo>
                  <a:pt x="458549" y="4782"/>
                </a:lnTo>
                <a:lnTo>
                  <a:pt x="510581" y="13813"/>
                </a:lnTo>
                <a:lnTo>
                  <a:pt x="561006" y="27440"/>
                </a:lnTo>
                <a:lnTo>
                  <a:pt x="616893" y="49564"/>
                </a:lnTo>
                <a:lnTo>
                  <a:pt x="663720" y="76266"/>
                </a:lnTo>
                <a:lnTo>
                  <a:pt x="701082" y="106716"/>
                </a:lnTo>
                <a:lnTo>
                  <a:pt x="728572" y="140082"/>
                </a:lnTo>
                <a:lnTo>
                  <a:pt x="745784" y="175533"/>
                </a:lnTo>
                <a:lnTo>
                  <a:pt x="752315" y="212239"/>
                </a:lnTo>
                <a:lnTo>
                  <a:pt x="747757" y="249368"/>
                </a:lnTo>
                <a:lnTo>
                  <a:pt x="731705" y="286089"/>
                </a:lnTo>
                <a:lnTo>
                  <a:pt x="703754" y="321572"/>
                </a:lnTo>
                <a:lnTo>
                  <a:pt x="672197" y="348702"/>
                </a:lnTo>
                <a:lnTo>
                  <a:pt x="634562" y="372407"/>
                </a:lnTo>
                <a:lnTo>
                  <a:pt x="591677" y="392451"/>
                </a:lnTo>
                <a:lnTo>
                  <a:pt x="544369" y="408598"/>
                </a:lnTo>
                <a:lnTo>
                  <a:pt x="493464" y="420614"/>
                </a:lnTo>
                <a:lnTo>
                  <a:pt x="439792" y="428263"/>
                </a:lnTo>
                <a:lnTo>
                  <a:pt x="384179" y="431311"/>
                </a:lnTo>
                <a:lnTo>
                  <a:pt x="327453" y="429522"/>
                </a:lnTo>
                <a:lnTo>
                  <a:pt x="219503" y="485402"/>
                </a:lnTo>
                <a:close/>
              </a:path>
            </a:pathLst>
          </a:custGeom>
          <a:ln w="19050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40207" y="976863"/>
            <a:ext cx="7981315" cy="3820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50100"/>
              </a:lnSpc>
              <a:tabLst>
                <a:tab pos="354965" algn="l"/>
              </a:tabLst>
            </a:pPr>
            <a:r>
              <a:rPr sz="1800" spc="-5" dirty="0">
                <a:latin typeface="Arial"/>
                <a:cs typeface="Arial"/>
              </a:rPr>
              <a:t>•	</a:t>
            </a:r>
            <a:r>
              <a:rPr sz="1800" dirty="0">
                <a:latin typeface="Microsoft YaHei"/>
                <a:cs typeface="Microsoft YaHei"/>
              </a:rPr>
              <a:t>函数的参数可以有一个默认值，</a:t>
            </a:r>
            <a:r>
              <a:rPr sz="1800" spc="-90" dirty="0">
                <a:latin typeface="Microsoft YaHei"/>
                <a:cs typeface="Microsoft YaHei"/>
              </a:rPr>
              <a:t> </a:t>
            </a:r>
            <a:r>
              <a:rPr sz="1800" dirty="0">
                <a:latin typeface="Microsoft YaHei"/>
                <a:cs typeface="Microsoft YaHei"/>
              </a:rPr>
              <a:t>如果提供有默认值，在函数定义中，默认参  数以赋值语句的形式提供</a:t>
            </a:r>
            <a:endParaRPr sz="1800">
              <a:latin typeface="Microsoft YaHei"/>
              <a:cs typeface="Microsoft YaHei"/>
            </a:endParaRPr>
          </a:p>
          <a:p>
            <a:pPr marR="2889885" algn="ctr">
              <a:lnSpc>
                <a:spcPct val="100000"/>
              </a:lnSpc>
              <a:spcBef>
                <a:spcPts val="1245"/>
              </a:spcBef>
            </a:pPr>
            <a:r>
              <a:rPr sz="1800" b="1" dirty="0">
                <a:solidFill>
                  <a:srgbClr val="F79546"/>
                </a:solidFill>
                <a:latin typeface="Calibri"/>
                <a:cs typeface="Calibri"/>
              </a:rPr>
              <a:t>S</a:t>
            </a:r>
            <a:r>
              <a:rPr sz="600" spc="-5" dirty="0">
                <a:solidFill>
                  <a:srgbClr val="F79546"/>
                </a:solidFill>
                <a:latin typeface="Calibri"/>
                <a:cs typeface="Calibri"/>
              </a:rPr>
              <a:t>ou</a:t>
            </a:r>
            <a:r>
              <a:rPr sz="600" spc="-10" dirty="0">
                <a:solidFill>
                  <a:srgbClr val="F79546"/>
                </a:solidFill>
                <a:latin typeface="Calibri"/>
                <a:cs typeface="Calibri"/>
              </a:rPr>
              <a:t>r</a:t>
            </a:r>
            <a:r>
              <a:rPr sz="600" spc="-5" dirty="0">
                <a:solidFill>
                  <a:srgbClr val="F79546"/>
                </a:solidFill>
                <a:latin typeface="Calibri"/>
                <a:cs typeface="Calibri"/>
              </a:rPr>
              <a:t>c</a:t>
            </a:r>
            <a:r>
              <a:rPr sz="600" dirty="0">
                <a:solidFill>
                  <a:srgbClr val="F79546"/>
                </a:solidFill>
                <a:latin typeface="Calibri"/>
                <a:cs typeface="Calibri"/>
              </a:rPr>
              <a:t>e</a:t>
            </a:r>
            <a:endParaRPr sz="600">
              <a:latin typeface="Calibri"/>
              <a:cs typeface="Calibri"/>
            </a:endParaRPr>
          </a:p>
          <a:p>
            <a:pPr marL="2107565">
              <a:lnSpc>
                <a:spcPct val="100000"/>
              </a:lnSpc>
              <a:spcBef>
                <a:spcPts val="805"/>
              </a:spcBef>
            </a:pPr>
            <a:r>
              <a:rPr sz="1600" spc="-5" dirty="0">
                <a:latin typeface="Calibri"/>
                <a:cs typeface="Calibri"/>
              </a:rPr>
              <a:t>&gt;&gt;&gt; </a:t>
            </a:r>
            <a:r>
              <a:rPr sz="1600" spc="-10" dirty="0">
                <a:solidFill>
                  <a:srgbClr val="F79546"/>
                </a:solidFill>
                <a:latin typeface="Calibri"/>
                <a:cs typeface="Calibri"/>
              </a:rPr>
              <a:t>def </a:t>
            </a:r>
            <a:r>
              <a:rPr sz="1600" spc="-5" dirty="0">
                <a:solidFill>
                  <a:srgbClr val="4F81BC"/>
                </a:solidFill>
                <a:latin typeface="Calibri"/>
                <a:cs typeface="Calibri"/>
              </a:rPr>
              <a:t>f</a:t>
            </a:r>
            <a:r>
              <a:rPr sz="1600" spc="-5" dirty="0">
                <a:latin typeface="Calibri"/>
                <a:cs typeface="Calibri"/>
              </a:rPr>
              <a:t>(x =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6F2F9F"/>
                </a:solidFill>
                <a:latin typeface="Calibri"/>
                <a:cs typeface="Calibri"/>
              </a:rPr>
              <a:t>True</a:t>
            </a:r>
            <a:r>
              <a:rPr sz="1600" spc="-25" dirty="0">
                <a:latin typeface="Calibri"/>
                <a:cs typeface="Calibri"/>
              </a:rPr>
              <a:t>):</a:t>
            </a:r>
            <a:endParaRPr sz="1600">
              <a:latin typeface="Calibri"/>
              <a:cs typeface="Calibri"/>
            </a:endParaRPr>
          </a:p>
          <a:p>
            <a:pPr marL="2843530" marR="2054860">
              <a:lnSpc>
                <a:spcPct val="100000"/>
              </a:lnSpc>
            </a:pPr>
            <a:r>
              <a:rPr sz="1600" spc="-10" dirty="0">
                <a:solidFill>
                  <a:srgbClr val="9BBA58"/>
                </a:solidFill>
                <a:latin typeface="Calibri"/>
                <a:cs typeface="Calibri"/>
              </a:rPr>
              <a:t>'''whether </a:t>
            </a:r>
            <a:r>
              <a:rPr sz="1600" spc="-5" dirty="0">
                <a:solidFill>
                  <a:srgbClr val="9BBA58"/>
                </a:solidFill>
                <a:latin typeface="Calibri"/>
                <a:cs typeface="Calibri"/>
              </a:rPr>
              <a:t>x is a </a:t>
            </a:r>
            <a:r>
              <a:rPr sz="1600" spc="-15" dirty="0">
                <a:solidFill>
                  <a:srgbClr val="9BBA58"/>
                </a:solidFill>
                <a:latin typeface="Calibri"/>
                <a:cs typeface="Calibri"/>
              </a:rPr>
              <a:t>correct word </a:t>
            </a:r>
            <a:r>
              <a:rPr sz="1600" spc="-5" dirty="0">
                <a:solidFill>
                  <a:srgbClr val="9BBA58"/>
                </a:solidFill>
                <a:latin typeface="Calibri"/>
                <a:cs typeface="Calibri"/>
              </a:rPr>
              <a:t>or not'''  </a:t>
            </a:r>
            <a:r>
              <a:rPr sz="1600" dirty="0">
                <a:solidFill>
                  <a:srgbClr val="F79546"/>
                </a:solidFill>
                <a:latin typeface="Calibri"/>
                <a:cs typeface="Calibri"/>
              </a:rPr>
              <a:t>if</a:t>
            </a:r>
            <a:r>
              <a:rPr sz="1600" spc="-100" dirty="0">
                <a:solidFill>
                  <a:srgbClr val="F79546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x:</a:t>
            </a:r>
            <a:endParaRPr sz="1600">
              <a:latin typeface="Calibri"/>
              <a:cs typeface="Calibri"/>
            </a:endParaRPr>
          </a:p>
          <a:p>
            <a:pPr marL="480059" algn="ctr">
              <a:lnSpc>
                <a:spcPct val="100000"/>
              </a:lnSpc>
            </a:pPr>
            <a:r>
              <a:rPr sz="1600" spc="-10" dirty="0">
                <a:solidFill>
                  <a:srgbClr val="6F2F9F"/>
                </a:solidFill>
                <a:latin typeface="Calibri"/>
                <a:cs typeface="Calibri"/>
              </a:rPr>
              <a:t>print </a:t>
            </a:r>
            <a:r>
              <a:rPr sz="1600" spc="-5" dirty="0">
                <a:solidFill>
                  <a:srgbClr val="9BBA58"/>
                </a:solidFill>
                <a:latin typeface="Calibri"/>
                <a:cs typeface="Calibri"/>
              </a:rPr>
              <a:t>'x is a </a:t>
            </a:r>
            <a:r>
              <a:rPr sz="1600" spc="-15" dirty="0">
                <a:solidFill>
                  <a:srgbClr val="9BBA58"/>
                </a:solidFill>
                <a:latin typeface="Calibri"/>
                <a:cs typeface="Calibri"/>
              </a:rPr>
              <a:t>correct</a:t>
            </a:r>
            <a:r>
              <a:rPr sz="1600" spc="5" dirty="0">
                <a:solidFill>
                  <a:srgbClr val="9BBA58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9BBA58"/>
                </a:solidFill>
                <a:latin typeface="Calibri"/>
                <a:cs typeface="Calibri"/>
              </a:rPr>
              <a:t>word'</a:t>
            </a:r>
            <a:endParaRPr sz="1600">
              <a:latin typeface="Calibri"/>
              <a:cs typeface="Calibri"/>
            </a:endParaRPr>
          </a:p>
          <a:p>
            <a:pPr marR="1513840" algn="ctr">
              <a:lnSpc>
                <a:spcPct val="100000"/>
              </a:lnSpc>
            </a:pPr>
            <a:r>
              <a:rPr sz="1600" spc="-5" dirty="0">
                <a:solidFill>
                  <a:srgbClr val="6F2F9F"/>
                </a:solidFill>
                <a:latin typeface="Calibri"/>
                <a:cs typeface="Calibri"/>
              </a:rPr>
              <a:t>print</a:t>
            </a:r>
            <a:r>
              <a:rPr sz="1600" spc="-10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9BBA58"/>
                </a:solidFill>
                <a:latin typeface="Calibri"/>
                <a:cs typeface="Calibri"/>
              </a:rPr>
              <a:t>'OK'</a:t>
            </a:r>
            <a:endParaRPr sz="1600">
              <a:latin typeface="Calibri"/>
              <a:cs typeface="Calibri"/>
            </a:endParaRPr>
          </a:p>
          <a:p>
            <a:pPr marL="2107565">
              <a:lnSpc>
                <a:spcPct val="100000"/>
              </a:lnSpc>
            </a:pPr>
            <a:r>
              <a:rPr sz="1600" spc="-10" dirty="0">
                <a:latin typeface="Calibri"/>
                <a:cs typeface="Calibri"/>
              </a:rPr>
              <a:t>&gt;&gt;&gt;</a:t>
            </a:r>
            <a:r>
              <a:rPr sz="1600" spc="-7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f()</a:t>
            </a:r>
            <a:endParaRPr sz="1600">
              <a:latin typeface="Calibri"/>
              <a:cs typeface="Calibri"/>
            </a:endParaRPr>
          </a:p>
          <a:p>
            <a:pPr marL="2107565" marR="4361180">
              <a:lnSpc>
                <a:spcPct val="100000"/>
              </a:lnSpc>
            </a:pPr>
            <a:r>
              <a:rPr sz="1600" spc="-5" dirty="0">
                <a:solidFill>
                  <a:srgbClr val="006FC0"/>
                </a:solidFill>
                <a:latin typeface="Calibri"/>
                <a:cs typeface="Calibri"/>
              </a:rPr>
              <a:t>x is a </a:t>
            </a:r>
            <a:r>
              <a:rPr sz="1600" spc="-15" dirty="0">
                <a:solidFill>
                  <a:srgbClr val="006FC0"/>
                </a:solidFill>
                <a:latin typeface="Calibri"/>
                <a:cs typeface="Calibri"/>
              </a:rPr>
              <a:t>correct word  </a:t>
            </a:r>
            <a:r>
              <a:rPr sz="1600" spc="-10" dirty="0">
                <a:solidFill>
                  <a:srgbClr val="006FC0"/>
                </a:solidFill>
                <a:latin typeface="Calibri"/>
                <a:cs typeface="Calibri"/>
              </a:rPr>
              <a:t>OK</a:t>
            </a:r>
            <a:endParaRPr sz="1600">
              <a:latin typeface="Calibri"/>
              <a:cs typeface="Calibri"/>
            </a:endParaRPr>
          </a:p>
          <a:p>
            <a:pPr marL="2107565">
              <a:lnSpc>
                <a:spcPct val="100000"/>
              </a:lnSpc>
            </a:pPr>
            <a:r>
              <a:rPr sz="1600" spc="-5" dirty="0">
                <a:latin typeface="Calibri"/>
                <a:cs typeface="Calibri"/>
              </a:rPr>
              <a:t>&gt;&gt;&gt;</a:t>
            </a:r>
            <a:r>
              <a:rPr sz="1600" spc="-7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f(</a:t>
            </a:r>
            <a:r>
              <a:rPr sz="1600" spc="-10" dirty="0">
                <a:solidFill>
                  <a:srgbClr val="6F2F9F"/>
                </a:solidFill>
                <a:latin typeface="Calibri"/>
                <a:cs typeface="Calibri"/>
              </a:rPr>
              <a:t>False</a:t>
            </a:r>
            <a:r>
              <a:rPr sz="1600" spc="-10" dirty="0">
                <a:latin typeface="Calibri"/>
                <a:cs typeface="Calibri"/>
              </a:rPr>
              <a:t>)</a:t>
            </a:r>
            <a:endParaRPr sz="1600">
              <a:latin typeface="Calibri"/>
              <a:cs typeface="Calibri"/>
            </a:endParaRPr>
          </a:p>
          <a:p>
            <a:pPr marL="2107565">
              <a:lnSpc>
                <a:spcPct val="100000"/>
              </a:lnSpc>
            </a:pPr>
            <a:r>
              <a:rPr sz="1600" spc="-10" dirty="0">
                <a:solidFill>
                  <a:srgbClr val="006FC0"/>
                </a:solidFill>
                <a:latin typeface="Calibri"/>
                <a:cs typeface="Calibri"/>
              </a:rPr>
              <a:t>OK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93875">
              <a:lnSpc>
                <a:spcPct val="100000"/>
              </a:lnSpc>
            </a:pPr>
            <a:r>
              <a:rPr spc="-5" dirty="0"/>
              <a:t>默认参数（二）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94612" y="1402715"/>
            <a:ext cx="2425700" cy="698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sz="1800" dirty="0">
                <a:latin typeface="Arial"/>
                <a:cs typeface="Arial"/>
              </a:rPr>
              <a:t>•	</a:t>
            </a:r>
            <a:r>
              <a:rPr sz="1800" spc="-5" dirty="0">
                <a:latin typeface="Microsoft YaHei"/>
                <a:cs typeface="Microsoft YaHei"/>
              </a:rPr>
              <a:t>默认参数的值可以改</a:t>
            </a:r>
            <a:endParaRPr sz="1800">
              <a:latin typeface="Microsoft YaHei"/>
              <a:cs typeface="Microsoft YaHei"/>
            </a:endParaRPr>
          </a:p>
          <a:p>
            <a:pPr marL="354965">
              <a:lnSpc>
                <a:spcPct val="100000"/>
              </a:lnSpc>
              <a:spcBef>
                <a:spcPts val="1080"/>
              </a:spcBef>
            </a:pPr>
            <a:r>
              <a:rPr sz="1800" dirty="0">
                <a:latin typeface="Microsoft YaHei"/>
                <a:cs typeface="Microsoft YaHei"/>
              </a:rPr>
              <a:t>变</a:t>
            </a:r>
            <a:endParaRPr sz="1800">
              <a:latin typeface="Microsoft YaHei"/>
              <a:cs typeface="Microsoft YaHe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211954" y="1288161"/>
            <a:ext cx="4392930" cy="2873375"/>
          </a:xfrm>
          <a:custGeom>
            <a:avLst/>
            <a:gdLst/>
            <a:ahLst/>
            <a:cxnLst/>
            <a:rect l="l" t="t" r="r" b="b"/>
            <a:pathLst>
              <a:path w="4392930" h="2873375">
                <a:moveTo>
                  <a:pt x="0" y="0"/>
                </a:moveTo>
                <a:lnTo>
                  <a:pt x="0" y="2872790"/>
                </a:lnTo>
                <a:lnTo>
                  <a:pt x="4392549" y="2872790"/>
                </a:lnTo>
              </a:path>
            </a:pathLst>
          </a:custGeom>
          <a:ln w="9525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354767" y="1275704"/>
            <a:ext cx="706755" cy="360680"/>
          </a:xfrm>
          <a:custGeom>
            <a:avLst/>
            <a:gdLst/>
            <a:ahLst/>
            <a:cxnLst/>
            <a:rect l="l" t="t" r="r" b="b"/>
            <a:pathLst>
              <a:path w="706754" h="360680">
                <a:moveTo>
                  <a:pt x="365963" y="0"/>
                </a:moveTo>
                <a:lnTo>
                  <a:pt x="311397" y="1032"/>
                </a:lnTo>
                <a:lnTo>
                  <a:pt x="258063" y="5804"/>
                </a:lnTo>
                <a:lnTo>
                  <a:pt x="206953" y="14192"/>
                </a:lnTo>
                <a:lnTo>
                  <a:pt x="159062" y="26072"/>
                </a:lnTo>
                <a:lnTo>
                  <a:pt x="115384" y="41318"/>
                </a:lnTo>
                <a:lnTo>
                  <a:pt x="76912" y="59808"/>
                </a:lnTo>
                <a:lnTo>
                  <a:pt x="44639" y="81417"/>
                </a:lnTo>
                <a:lnTo>
                  <a:pt x="15825" y="111149"/>
                </a:lnTo>
                <a:lnTo>
                  <a:pt x="0" y="172917"/>
                </a:lnTo>
                <a:lnTo>
                  <a:pt x="11905" y="203194"/>
                </a:lnTo>
                <a:lnTo>
                  <a:pt x="36300" y="231893"/>
                </a:lnTo>
                <a:lnTo>
                  <a:pt x="72643" y="258135"/>
                </a:lnTo>
                <a:lnTo>
                  <a:pt x="120392" y="281041"/>
                </a:lnTo>
                <a:lnTo>
                  <a:pt x="179005" y="299730"/>
                </a:lnTo>
                <a:lnTo>
                  <a:pt x="205548" y="360563"/>
                </a:lnTo>
                <a:lnTo>
                  <a:pt x="307275" y="319161"/>
                </a:lnTo>
                <a:lnTo>
                  <a:pt x="388424" y="319161"/>
                </a:lnTo>
                <a:lnTo>
                  <a:pt x="427695" y="316867"/>
                </a:lnTo>
                <a:lnTo>
                  <a:pt x="484470" y="309004"/>
                </a:lnTo>
                <a:lnTo>
                  <a:pt x="537408" y="297013"/>
                </a:lnTo>
                <a:lnTo>
                  <a:pt x="585349" y="281157"/>
                </a:lnTo>
                <a:lnTo>
                  <a:pt x="627135" y="261698"/>
                </a:lnTo>
                <a:lnTo>
                  <a:pt x="661605" y="238897"/>
                </a:lnTo>
                <a:lnTo>
                  <a:pt x="690419" y="209170"/>
                </a:lnTo>
                <a:lnTo>
                  <a:pt x="706238" y="147430"/>
                </a:lnTo>
                <a:lnTo>
                  <a:pt x="694323" y="117167"/>
                </a:lnTo>
                <a:lnTo>
                  <a:pt x="633548" y="62232"/>
                </a:lnTo>
                <a:lnTo>
                  <a:pt x="585767" y="39309"/>
                </a:lnTo>
                <a:lnTo>
                  <a:pt x="527112" y="20584"/>
                </a:lnTo>
                <a:lnTo>
                  <a:pt x="474814" y="9651"/>
                </a:lnTo>
                <a:lnTo>
                  <a:pt x="420766" y="2831"/>
                </a:lnTo>
                <a:lnTo>
                  <a:pt x="365963" y="0"/>
                </a:lnTo>
                <a:close/>
              </a:path>
              <a:path w="706754" h="360680">
                <a:moveTo>
                  <a:pt x="388424" y="319161"/>
                </a:moveTo>
                <a:lnTo>
                  <a:pt x="307275" y="319161"/>
                </a:lnTo>
                <a:lnTo>
                  <a:pt x="368244" y="320340"/>
                </a:lnTo>
                <a:lnTo>
                  <a:pt x="388424" y="3191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354767" y="1275704"/>
            <a:ext cx="706755" cy="360680"/>
          </a:xfrm>
          <a:custGeom>
            <a:avLst/>
            <a:gdLst/>
            <a:ahLst/>
            <a:cxnLst/>
            <a:rect l="l" t="t" r="r" b="b"/>
            <a:pathLst>
              <a:path w="706754" h="360680">
                <a:moveTo>
                  <a:pt x="205548" y="360563"/>
                </a:moveTo>
                <a:lnTo>
                  <a:pt x="179005" y="299730"/>
                </a:lnTo>
                <a:lnTo>
                  <a:pt x="120392" y="281041"/>
                </a:lnTo>
                <a:lnTo>
                  <a:pt x="72643" y="258135"/>
                </a:lnTo>
                <a:lnTo>
                  <a:pt x="36300" y="231893"/>
                </a:lnTo>
                <a:lnTo>
                  <a:pt x="11905" y="203194"/>
                </a:lnTo>
                <a:lnTo>
                  <a:pt x="0" y="172917"/>
                </a:lnTo>
                <a:lnTo>
                  <a:pt x="1126" y="141942"/>
                </a:lnTo>
                <a:lnTo>
                  <a:pt x="44639" y="81417"/>
                </a:lnTo>
                <a:lnTo>
                  <a:pt x="76912" y="59808"/>
                </a:lnTo>
                <a:lnTo>
                  <a:pt x="115384" y="41318"/>
                </a:lnTo>
                <a:lnTo>
                  <a:pt x="159062" y="26072"/>
                </a:lnTo>
                <a:lnTo>
                  <a:pt x="206953" y="14192"/>
                </a:lnTo>
                <a:lnTo>
                  <a:pt x="258063" y="5804"/>
                </a:lnTo>
                <a:lnTo>
                  <a:pt x="311397" y="1032"/>
                </a:lnTo>
                <a:lnTo>
                  <a:pt x="365963" y="0"/>
                </a:lnTo>
                <a:lnTo>
                  <a:pt x="420766" y="2831"/>
                </a:lnTo>
                <a:lnTo>
                  <a:pt x="474814" y="9651"/>
                </a:lnTo>
                <a:lnTo>
                  <a:pt x="527112" y="20584"/>
                </a:lnTo>
                <a:lnTo>
                  <a:pt x="585767" y="39309"/>
                </a:lnTo>
                <a:lnTo>
                  <a:pt x="633548" y="62232"/>
                </a:lnTo>
                <a:lnTo>
                  <a:pt x="669913" y="88476"/>
                </a:lnTo>
                <a:lnTo>
                  <a:pt x="706238" y="147430"/>
                </a:lnTo>
                <a:lnTo>
                  <a:pt x="705116" y="178389"/>
                </a:lnTo>
                <a:lnTo>
                  <a:pt x="661605" y="238897"/>
                </a:lnTo>
                <a:lnTo>
                  <a:pt x="627135" y="261698"/>
                </a:lnTo>
                <a:lnTo>
                  <a:pt x="585349" y="281157"/>
                </a:lnTo>
                <a:lnTo>
                  <a:pt x="537408" y="297013"/>
                </a:lnTo>
                <a:lnTo>
                  <a:pt x="484470" y="309004"/>
                </a:lnTo>
                <a:lnTo>
                  <a:pt x="427695" y="316867"/>
                </a:lnTo>
                <a:lnTo>
                  <a:pt x="368244" y="320340"/>
                </a:lnTo>
                <a:lnTo>
                  <a:pt x="307275" y="319161"/>
                </a:lnTo>
                <a:lnTo>
                  <a:pt x="205548" y="360563"/>
                </a:lnTo>
                <a:close/>
              </a:path>
            </a:pathLst>
          </a:custGeom>
          <a:ln w="19050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291329" y="1283842"/>
            <a:ext cx="3830320" cy="2854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2987675" algn="ctr">
              <a:lnSpc>
                <a:spcPct val="100000"/>
              </a:lnSpc>
            </a:pPr>
            <a:r>
              <a:rPr sz="1800" b="1" dirty="0">
                <a:solidFill>
                  <a:srgbClr val="F79546"/>
                </a:solidFill>
                <a:latin typeface="Calibri"/>
                <a:cs typeface="Calibri"/>
              </a:rPr>
              <a:t>S</a:t>
            </a:r>
            <a:r>
              <a:rPr sz="600" spc="-5" dirty="0">
                <a:solidFill>
                  <a:srgbClr val="F79546"/>
                </a:solidFill>
                <a:latin typeface="Calibri"/>
                <a:cs typeface="Calibri"/>
              </a:rPr>
              <a:t>ou</a:t>
            </a:r>
            <a:r>
              <a:rPr sz="600" spc="-10" dirty="0">
                <a:solidFill>
                  <a:srgbClr val="F79546"/>
                </a:solidFill>
                <a:latin typeface="Calibri"/>
                <a:cs typeface="Calibri"/>
              </a:rPr>
              <a:t>r</a:t>
            </a:r>
            <a:r>
              <a:rPr sz="600" spc="-5" dirty="0">
                <a:solidFill>
                  <a:srgbClr val="F79546"/>
                </a:solidFill>
                <a:latin typeface="Calibri"/>
                <a:cs typeface="Calibri"/>
              </a:rPr>
              <a:t>c</a:t>
            </a:r>
            <a:r>
              <a:rPr sz="600" dirty="0">
                <a:solidFill>
                  <a:srgbClr val="F79546"/>
                </a:solidFill>
                <a:latin typeface="Calibri"/>
                <a:cs typeface="Calibri"/>
              </a:rPr>
              <a:t>e</a:t>
            </a:r>
            <a:endParaRPr sz="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30"/>
              </a:spcBef>
            </a:pPr>
            <a:r>
              <a:rPr sz="1600" spc="-10" dirty="0">
                <a:latin typeface="Calibri"/>
                <a:cs typeface="Calibri"/>
              </a:rPr>
              <a:t>&gt;&gt;&gt; </a:t>
            </a:r>
            <a:r>
              <a:rPr sz="1600" spc="-10" dirty="0">
                <a:solidFill>
                  <a:srgbClr val="F79546"/>
                </a:solidFill>
                <a:latin typeface="Calibri"/>
                <a:cs typeface="Calibri"/>
              </a:rPr>
              <a:t>def </a:t>
            </a:r>
            <a:r>
              <a:rPr sz="1600" spc="-5" dirty="0">
                <a:solidFill>
                  <a:srgbClr val="4F81BC"/>
                </a:solidFill>
                <a:latin typeface="Calibri"/>
                <a:cs typeface="Calibri"/>
              </a:rPr>
              <a:t>f</a:t>
            </a:r>
            <a:r>
              <a:rPr sz="1600" spc="-5" dirty="0">
                <a:latin typeface="Calibri"/>
                <a:cs typeface="Calibri"/>
              </a:rPr>
              <a:t>(x ,  y =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6F2F9F"/>
                </a:solidFill>
                <a:latin typeface="Calibri"/>
                <a:cs typeface="Calibri"/>
              </a:rPr>
              <a:t>True</a:t>
            </a:r>
            <a:r>
              <a:rPr sz="1600" spc="-25" dirty="0">
                <a:latin typeface="Calibri"/>
                <a:cs typeface="Calibri"/>
              </a:rPr>
              <a:t>):</a:t>
            </a:r>
            <a:endParaRPr sz="1600">
              <a:latin typeface="Calibri"/>
              <a:cs typeface="Calibri"/>
            </a:endParaRPr>
          </a:p>
          <a:p>
            <a:pPr marL="748665" marR="5080">
              <a:lnSpc>
                <a:spcPct val="100000"/>
              </a:lnSpc>
            </a:pPr>
            <a:r>
              <a:rPr sz="1600" spc="-5" dirty="0">
                <a:solidFill>
                  <a:srgbClr val="9BBA58"/>
                </a:solidFill>
                <a:latin typeface="Calibri"/>
                <a:cs typeface="Calibri"/>
              </a:rPr>
              <a:t>'''x and y </a:t>
            </a:r>
            <a:r>
              <a:rPr sz="1600" spc="-10" dirty="0">
                <a:solidFill>
                  <a:srgbClr val="9BBA58"/>
                </a:solidFill>
                <a:latin typeface="Calibri"/>
                <a:cs typeface="Calibri"/>
              </a:rPr>
              <a:t>both </a:t>
            </a:r>
            <a:r>
              <a:rPr sz="1600" spc="-15" dirty="0">
                <a:solidFill>
                  <a:srgbClr val="9BBA58"/>
                </a:solidFill>
                <a:latin typeface="Calibri"/>
                <a:cs typeface="Calibri"/>
              </a:rPr>
              <a:t>correct words </a:t>
            </a:r>
            <a:r>
              <a:rPr sz="1600" spc="-5" dirty="0">
                <a:solidFill>
                  <a:srgbClr val="9BBA58"/>
                </a:solidFill>
                <a:latin typeface="Calibri"/>
                <a:cs typeface="Calibri"/>
              </a:rPr>
              <a:t>or </a:t>
            </a:r>
            <a:r>
              <a:rPr sz="1600" spc="-10" dirty="0">
                <a:solidFill>
                  <a:srgbClr val="9BBA58"/>
                </a:solidFill>
                <a:latin typeface="Calibri"/>
                <a:cs typeface="Calibri"/>
              </a:rPr>
              <a:t>not </a:t>
            </a:r>
            <a:r>
              <a:rPr sz="1600" spc="-5" dirty="0">
                <a:solidFill>
                  <a:srgbClr val="9BBA58"/>
                </a:solidFill>
                <a:latin typeface="Calibri"/>
                <a:cs typeface="Calibri"/>
              </a:rPr>
              <a:t>'''  </a:t>
            </a:r>
            <a:r>
              <a:rPr sz="1600" dirty="0">
                <a:solidFill>
                  <a:srgbClr val="F79546"/>
                </a:solidFill>
                <a:latin typeface="Calibri"/>
                <a:cs typeface="Calibri"/>
              </a:rPr>
              <a:t>if</a:t>
            </a:r>
            <a:r>
              <a:rPr sz="1600" spc="-100" dirty="0">
                <a:solidFill>
                  <a:srgbClr val="F79546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y:</a:t>
            </a:r>
            <a:endParaRPr sz="1600">
              <a:latin typeface="Calibri"/>
              <a:cs typeface="Calibri"/>
            </a:endParaRPr>
          </a:p>
          <a:p>
            <a:pPr marL="748665" marR="426084" indent="368300">
              <a:lnSpc>
                <a:spcPct val="100000"/>
              </a:lnSpc>
            </a:pPr>
            <a:r>
              <a:rPr sz="1600" spc="-10" dirty="0">
                <a:solidFill>
                  <a:srgbClr val="6F2F9F"/>
                </a:solidFill>
                <a:latin typeface="Calibri"/>
                <a:cs typeface="Calibri"/>
              </a:rPr>
              <a:t>print </a:t>
            </a:r>
            <a:r>
              <a:rPr sz="1600" spc="-5" dirty="0">
                <a:latin typeface="Calibri"/>
                <a:cs typeface="Calibri"/>
              </a:rPr>
              <a:t>x, </a:t>
            </a:r>
            <a:r>
              <a:rPr sz="1600" spc="-5" dirty="0">
                <a:solidFill>
                  <a:srgbClr val="9BBA58"/>
                </a:solidFill>
                <a:latin typeface="Calibri"/>
                <a:cs typeface="Calibri"/>
              </a:rPr>
              <a:t>'and y both </a:t>
            </a:r>
            <a:r>
              <a:rPr sz="1600" spc="-15" dirty="0">
                <a:solidFill>
                  <a:srgbClr val="9BBA58"/>
                </a:solidFill>
                <a:latin typeface="Calibri"/>
                <a:cs typeface="Calibri"/>
              </a:rPr>
              <a:t>correct </a:t>
            </a:r>
            <a:r>
              <a:rPr sz="1600" spc="-5" dirty="0">
                <a:solidFill>
                  <a:srgbClr val="9BBA58"/>
                </a:solidFill>
                <a:latin typeface="Calibri"/>
                <a:cs typeface="Calibri"/>
              </a:rPr>
              <a:t>'  </a:t>
            </a:r>
            <a:r>
              <a:rPr sz="1600" spc="-10" dirty="0">
                <a:solidFill>
                  <a:srgbClr val="6F2F9F"/>
                </a:solidFill>
                <a:latin typeface="Calibri"/>
                <a:cs typeface="Calibri"/>
              </a:rPr>
              <a:t>print </a:t>
            </a:r>
            <a:r>
              <a:rPr sz="1600" spc="-5" dirty="0">
                <a:latin typeface="Calibri"/>
                <a:cs typeface="Calibri"/>
              </a:rPr>
              <a:t>x, </a:t>
            </a:r>
            <a:r>
              <a:rPr sz="1600" spc="-5" dirty="0">
                <a:solidFill>
                  <a:srgbClr val="9BBA58"/>
                </a:solidFill>
                <a:latin typeface="Calibri"/>
                <a:cs typeface="Calibri"/>
              </a:rPr>
              <a:t>'is</a:t>
            </a:r>
            <a:r>
              <a:rPr sz="1600" spc="-60" dirty="0">
                <a:solidFill>
                  <a:srgbClr val="9BBA58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9BBA58"/>
                </a:solidFill>
                <a:latin typeface="Calibri"/>
                <a:cs typeface="Calibri"/>
              </a:rPr>
              <a:t>OK'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spc="-10" dirty="0">
                <a:latin typeface="Calibri"/>
                <a:cs typeface="Calibri"/>
              </a:rPr>
              <a:t>&gt;&gt;&gt; </a:t>
            </a:r>
            <a:r>
              <a:rPr sz="1600" spc="-5" dirty="0">
                <a:latin typeface="Calibri"/>
                <a:cs typeface="Calibri"/>
              </a:rPr>
              <a:t>f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(68)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006FC0"/>
                </a:solidFill>
                <a:latin typeface="Calibri"/>
                <a:cs typeface="Calibri"/>
              </a:rPr>
              <a:t>68 and y both</a:t>
            </a:r>
            <a:r>
              <a:rPr sz="1600" spc="-4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006FC0"/>
                </a:solidFill>
                <a:latin typeface="Calibri"/>
                <a:cs typeface="Calibri"/>
              </a:rPr>
              <a:t>correct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006FC0"/>
                </a:solidFill>
                <a:latin typeface="Calibri"/>
                <a:cs typeface="Calibri"/>
              </a:rPr>
              <a:t>68 </a:t>
            </a:r>
            <a:r>
              <a:rPr sz="1600" spc="-5" dirty="0">
                <a:solidFill>
                  <a:srgbClr val="006FC0"/>
                </a:solidFill>
                <a:latin typeface="Calibri"/>
                <a:cs typeface="Calibri"/>
              </a:rPr>
              <a:t>is</a:t>
            </a:r>
            <a:r>
              <a:rPr sz="1600" spc="-7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06FC0"/>
                </a:solidFill>
                <a:latin typeface="Calibri"/>
                <a:cs typeface="Calibri"/>
              </a:rPr>
              <a:t>OK</a:t>
            </a:r>
            <a:endParaRPr sz="1600">
              <a:latin typeface="Calibri"/>
              <a:cs typeface="Calibri"/>
            </a:endParaRPr>
          </a:p>
          <a:p>
            <a:pPr marL="12700" marR="2607310">
              <a:lnSpc>
                <a:spcPct val="100000"/>
              </a:lnSpc>
            </a:pPr>
            <a:r>
              <a:rPr sz="1600" spc="-10" dirty="0">
                <a:latin typeface="Calibri"/>
                <a:cs typeface="Calibri"/>
              </a:rPr>
              <a:t>&gt;&gt;&gt;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f(68,</a:t>
            </a:r>
            <a:r>
              <a:rPr sz="1600" spc="-10" dirty="0">
                <a:solidFill>
                  <a:srgbClr val="6F2F9F"/>
                </a:solidFill>
                <a:latin typeface="Calibri"/>
                <a:cs typeface="Calibri"/>
              </a:rPr>
              <a:t>False</a:t>
            </a:r>
            <a:r>
              <a:rPr sz="1600" spc="-10" dirty="0">
                <a:latin typeface="Calibri"/>
                <a:cs typeface="Calibri"/>
              </a:rPr>
              <a:t>)  </a:t>
            </a:r>
            <a:r>
              <a:rPr sz="1600" spc="-5" dirty="0">
                <a:solidFill>
                  <a:srgbClr val="006FC0"/>
                </a:solidFill>
                <a:latin typeface="Calibri"/>
                <a:cs typeface="Calibri"/>
              </a:rPr>
              <a:t>68 is</a:t>
            </a:r>
            <a:r>
              <a:rPr sz="1600" spc="-8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06FC0"/>
                </a:solidFill>
                <a:latin typeface="Calibri"/>
                <a:cs typeface="Calibri"/>
              </a:rPr>
              <a:t>OK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93875">
              <a:lnSpc>
                <a:spcPct val="100000"/>
              </a:lnSpc>
            </a:pPr>
            <a:r>
              <a:rPr spc="-5" dirty="0"/>
              <a:t>默认参</a:t>
            </a:r>
            <a:r>
              <a:rPr spc="-15" dirty="0"/>
              <a:t>数</a:t>
            </a:r>
            <a:r>
              <a:rPr spc="-5" dirty="0"/>
              <a:t>（三）</a:t>
            </a:r>
          </a:p>
        </p:txBody>
      </p:sp>
      <p:sp>
        <p:nvSpPr>
          <p:cNvPr id="3" name="object 3"/>
          <p:cNvSpPr/>
          <p:nvPr/>
        </p:nvSpPr>
        <p:spPr>
          <a:xfrm>
            <a:off x="1979676" y="1707642"/>
            <a:ext cx="6624955" cy="2232660"/>
          </a:xfrm>
          <a:custGeom>
            <a:avLst/>
            <a:gdLst/>
            <a:ahLst/>
            <a:cxnLst/>
            <a:rect l="l" t="t" r="r" b="b"/>
            <a:pathLst>
              <a:path w="6624955" h="2232660">
                <a:moveTo>
                  <a:pt x="0" y="0"/>
                </a:moveTo>
                <a:lnTo>
                  <a:pt x="0" y="2232266"/>
                </a:lnTo>
                <a:lnTo>
                  <a:pt x="6624828" y="2232266"/>
                </a:lnTo>
              </a:path>
            </a:pathLst>
          </a:custGeom>
          <a:ln w="9525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61405" y="1741259"/>
            <a:ext cx="826769" cy="529590"/>
          </a:xfrm>
          <a:custGeom>
            <a:avLst/>
            <a:gdLst/>
            <a:ahLst/>
            <a:cxnLst/>
            <a:rect l="l" t="t" r="r" b="b"/>
            <a:pathLst>
              <a:path w="826769" h="529589">
                <a:moveTo>
                  <a:pt x="240926" y="529246"/>
                </a:moveTo>
                <a:lnTo>
                  <a:pt x="210065" y="440092"/>
                </a:lnTo>
                <a:lnTo>
                  <a:pt x="154314" y="418652"/>
                </a:lnTo>
                <a:lnTo>
                  <a:pt x="106605" y="393101"/>
                </a:lnTo>
                <a:lnTo>
                  <a:pt x="67261" y="364096"/>
                </a:lnTo>
                <a:lnTo>
                  <a:pt x="36605" y="332297"/>
                </a:lnTo>
                <a:lnTo>
                  <a:pt x="14961" y="298360"/>
                </a:lnTo>
                <a:lnTo>
                  <a:pt x="0" y="226711"/>
                </a:lnTo>
                <a:lnTo>
                  <a:pt x="7328" y="190315"/>
                </a:lnTo>
                <a:lnTo>
                  <a:pt x="24961" y="154415"/>
                </a:lnTo>
                <a:lnTo>
                  <a:pt x="53220" y="119671"/>
                </a:lnTo>
                <a:lnTo>
                  <a:pt x="84059" y="92924"/>
                </a:lnTo>
                <a:lnTo>
                  <a:pt x="120058" y="69331"/>
                </a:lnTo>
                <a:lnTo>
                  <a:pt x="160547" y="49000"/>
                </a:lnTo>
                <a:lnTo>
                  <a:pt x="204853" y="32036"/>
                </a:lnTo>
                <a:lnTo>
                  <a:pt x="252306" y="18548"/>
                </a:lnTo>
                <a:lnTo>
                  <a:pt x="302235" y="8641"/>
                </a:lnTo>
                <a:lnTo>
                  <a:pt x="353968" y="2423"/>
                </a:lnTo>
                <a:lnTo>
                  <a:pt x="406835" y="0"/>
                </a:lnTo>
                <a:lnTo>
                  <a:pt x="460164" y="1478"/>
                </a:lnTo>
                <a:lnTo>
                  <a:pt x="513283" y="6965"/>
                </a:lnTo>
                <a:lnTo>
                  <a:pt x="565523" y="16566"/>
                </a:lnTo>
                <a:lnTo>
                  <a:pt x="616211" y="30390"/>
                </a:lnTo>
                <a:lnTo>
                  <a:pt x="671928" y="51830"/>
                </a:lnTo>
                <a:lnTo>
                  <a:pt x="719610" y="77381"/>
                </a:lnTo>
                <a:lnTo>
                  <a:pt x="758935" y="106386"/>
                </a:lnTo>
                <a:lnTo>
                  <a:pt x="789579" y="138186"/>
                </a:lnTo>
                <a:lnTo>
                  <a:pt x="811219" y="172122"/>
                </a:lnTo>
                <a:lnTo>
                  <a:pt x="826196" y="243771"/>
                </a:lnTo>
                <a:lnTo>
                  <a:pt x="818887" y="280168"/>
                </a:lnTo>
                <a:lnTo>
                  <a:pt x="801281" y="316067"/>
                </a:lnTo>
                <a:lnTo>
                  <a:pt x="773056" y="350811"/>
                </a:lnTo>
                <a:lnTo>
                  <a:pt x="742569" y="377263"/>
                </a:lnTo>
                <a:lnTo>
                  <a:pt x="706736" y="400788"/>
                </a:lnTo>
                <a:lnTo>
                  <a:pt x="666192" y="421207"/>
                </a:lnTo>
                <a:lnTo>
                  <a:pt x="621576" y="438339"/>
                </a:lnTo>
                <a:lnTo>
                  <a:pt x="573522" y="452005"/>
                </a:lnTo>
                <a:lnTo>
                  <a:pt x="522668" y="462025"/>
                </a:lnTo>
                <a:lnTo>
                  <a:pt x="469651" y="468220"/>
                </a:lnTo>
                <a:lnTo>
                  <a:pt x="415106" y="470409"/>
                </a:lnTo>
                <a:lnTo>
                  <a:pt x="359671" y="468413"/>
                </a:lnTo>
                <a:lnTo>
                  <a:pt x="240926" y="529246"/>
                </a:lnTo>
                <a:close/>
              </a:path>
            </a:pathLst>
          </a:custGeom>
          <a:ln w="19049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40207" y="1132459"/>
            <a:ext cx="7121525" cy="33839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sz="2200" spc="-5" dirty="0">
                <a:latin typeface="Arial"/>
                <a:cs typeface="Arial"/>
              </a:rPr>
              <a:t>•	</a:t>
            </a:r>
            <a:r>
              <a:rPr sz="2200" spc="-5" dirty="0">
                <a:latin typeface="Microsoft YaHei"/>
                <a:cs typeface="Microsoft YaHei"/>
              </a:rPr>
              <a:t>默认参数一般需要放置在参数列表的最后</a:t>
            </a:r>
            <a:endParaRPr sz="2200">
              <a:latin typeface="Microsoft YaHei"/>
              <a:cs typeface="Microsoft YaHe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400">
              <a:latin typeface="Times New Roman"/>
              <a:cs typeface="Times New Roman"/>
            </a:endParaRPr>
          </a:p>
          <a:p>
            <a:pPr marL="1891664">
              <a:lnSpc>
                <a:spcPct val="100000"/>
              </a:lnSpc>
            </a:pPr>
            <a:r>
              <a:rPr sz="1800" b="1" dirty="0">
                <a:solidFill>
                  <a:srgbClr val="F79546"/>
                </a:solidFill>
                <a:latin typeface="Calibri"/>
                <a:cs typeface="Calibri"/>
              </a:rPr>
              <a:t>S</a:t>
            </a:r>
            <a:r>
              <a:rPr sz="600" spc="-10" dirty="0">
                <a:solidFill>
                  <a:srgbClr val="F79546"/>
                </a:solidFill>
                <a:latin typeface="Calibri"/>
                <a:cs typeface="Calibri"/>
              </a:rPr>
              <a:t>o</a:t>
            </a:r>
            <a:r>
              <a:rPr sz="600" spc="-5" dirty="0">
                <a:solidFill>
                  <a:srgbClr val="F79546"/>
                </a:solidFill>
                <a:latin typeface="Calibri"/>
                <a:cs typeface="Calibri"/>
              </a:rPr>
              <a:t>u</a:t>
            </a:r>
            <a:r>
              <a:rPr sz="600" spc="-10" dirty="0">
                <a:solidFill>
                  <a:srgbClr val="F79546"/>
                </a:solidFill>
                <a:latin typeface="Calibri"/>
                <a:cs typeface="Calibri"/>
              </a:rPr>
              <a:t>r</a:t>
            </a:r>
            <a:r>
              <a:rPr sz="600" spc="-5" dirty="0">
                <a:solidFill>
                  <a:srgbClr val="F79546"/>
                </a:solidFill>
                <a:latin typeface="Calibri"/>
                <a:cs typeface="Calibri"/>
              </a:rPr>
              <a:t>c</a:t>
            </a:r>
            <a:r>
              <a:rPr sz="600" dirty="0">
                <a:solidFill>
                  <a:srgbClr val="F79546"/>
                </a:solidFill>
                <a:latin typeface="Calibri"/>
                <a:cs typeface="Calibri"/>
              </a:rPr>
              <a:t>e</a:t>
            </a:r>
            <a:endParaRPr sz="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400">
              <a:latin typeface="Times New Roman"/>
              <a:cs typeface="Times New Roman"/>
            </a:endParaRPr>
          </a:p>
          <a:p>
            <a:pPr marL="1530985">
              <a:lnSpc>
                <a:spcPct val="100000"/>
              </a:lnSpc>
            </a:pPr>
            <a:r>
              <a:rPr sz="1800" spc="-5" dirty="0">
                <a:solidFill>
                  <a:srgbClr val="F79546"/>
                </a:solidFill>
                <a:latin typeface="Calibri"/>
                <a:cs typeface="Calibri"/>
              </a:rPr>
              <a:t>def </a:t>
            </a:r>
            <a:r>
              <a:rPr sz="1800" spc="-5" dirty="0">
                <a:solidFill>
                  <a:srgbClr val="4F81BC"/>
                </a:solidFill>
                <a:latin typeface="Calibri"/>
                <a:cs typeface="Calibri"/>
              </a:rPr>
              <a:t>f</a:t>
            </a:r>
            <a:r>
              <a:rPr sz="1800" spc="-5" dirty="0">
                <a:latin typeface="Calibri"/>
                <a:cs typeface="Calibri"/>
              </a:rPr>
              <a:t>(y </a:t>
            </a:r>
            <a:r>
              <a:rPr sz="1800" dirty="0">
                <a:latin typeface="Calibri"/>
                <a:cs typeface="Calibri"/>
              </a:rPr>
              <a:t>= </a:t>
            </a:r>
            <a:r>
              <a:rPr sz="1800" spc="-25" dirty="0">
                <a:solidFill>
                  <a:srgbClr val="6F2F9F"/>
                </a:solidFill>
                <a:latin typeface="Calibri"/>
                <a:cs typeface="Calibri"/>
              </a:rPr>
              <a:t>True</a:t>
            </a:r>
            <a:r>
              <a:rPr sz="1800" spc="-25" dirty="0">
                <a:latin typeface="Calibri"/>
                <a:cs typeface="Calibri"/>
              </a:rPr>
              <a:t>,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x):</a:t>
            </a:r>
            <a:endParaRPr sz="1800">
              <a:latin typeface="Calibri"/>
              <a:cs typeface="Calibri"/>
            </a:endParaRPr>
          </a:p>
          <a:p>
            <a:pPr marL="1950085">
              <a:lnSpc>
                <a:spcPct val="100000"/>
              </a:lnSpc>
            </a:pPr>
            <a:r>
              <a:rPr sz="1800" spc="-5" dirty="0">
                <a:solidFill>
                  <a:srgbClr val="9BBA58"/>
                </a:solidFill>
                <a:latin typeface="Calibri"/>
                <a:cs typeface="Calibri"/>
              </a:rPr>
              <a:t>'''x </a:t>
            </a:r>
            <a:r>
              <a:rPr sz="1800" dirty="0">
                <a:solidFill>
                  <a:srgbClr val="9BBA58"/>
                </a:solidFill>
                <a:latin typeface="Calibri"/>
                <a:cs typeface="Calibri"/>
              </a:rPr>
              <a:t>and y </a:t>
            </a:r>
            <a:r>
              <a:rPr sz="1800" spc="-5" dirty="0">
                <a:solidFill>
                  <a:srgbClr val="9BBA58"/>
                </a:solidFill>
                <a:latin typeface="Calibri"/>
                <a:cs typeface="Calibri"/>
              </a:rPr>
              <a:t>both </a:t>
            </a:r>
            <a:r>
              <a:rPr sz="1800" spc="-10" dirty="0">
                <a:solidFill>
                  <a:srgbClr val="9BBA58"/>
                </a:solidFill>
                <a:latin typeface="Calibri"/>
                <a:cs typeface="Calibri"/>
              </a:rPr>
              <a:t>correct </a:t>
            </a:r>
            <a:r>
              <a:rPr sz="1800" spc="-15" dirty="0">
                <a:solidFill>
                  <a:srgbClr val="9BBA58"/>
                </a:solidFill>
                <a:latin typeface="Calibri"/>
                <a:cs typeface="Calibri"/>
              </a:rPr>
              <a:t>words </a:t>
            </a:r>
            <a:r>
              <a:rPr sz="1800" spc="-5" dirty="0">
                <a:solidFill>
                  <a:srgbClr val="9BBA58"/>
                </a:solidFill>
                <a:latin typeface="Calibri"/>
                <a:cs typeface="Calibri"/>
              </a:rPr>
              <a:t>or not</a:t>
            </a:r>
            <a:r>
              <a:rPr sz="1800" spc="40" dirty="0">
                <a:solidFill>
                  <a:srgbClr val="9BBA5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9BBA58"/>
                </a:solidFill>
                <a:latin typeface="Calibri"/>
                <a:cs typeface="Calibri"/>
              </a:rPr>
              <a:t>'''</a:t>
            </a:r>
            <a:endParaRPr sz="1800">
              <a:latin typeface="Calibri"/>
              <a:cs typeface="Calibri"/>
            </a:endParaRPr>
          </a:p>
          <a:p>
            <a:pPr marL="1950085">
              <a:lnSpc>
                <a:spcPct val="100000"/>
              </a:lnSpc>
            </a:pPr>
            <a:r>
              <a:rPr sz="1800" spc="-5" dirty="0">
                <a:solidFill>
                  <a:srgbClr val="F79546"/>
                </a:solidFill>
                <a:latin typeface="Calibri"/>
                <a:cs typeface="Calibri"/>
              </a:rPr>
              <a:t>if</a:t>
            </a:r>
            <a:r>
              <a:rPr sz="1800" spc="-85" dirty="0">
                <a:solidFill>
                  <a:srgbClr val="F79546"/>
                </a:solidFill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y:</a:t>
            </a:r>
            <a:endParaRPr sz="1800">
              <a:latin typeface="Calibri"/>
              <a:cs typeface="Calibri"/>
            </a:endParaRPr>
          </a:p>
          <a:p>
            <a:pPr marL="1950085" marR="2174875" indent="419100">
              <a:lnSpc>
                <a:spcPct val="100000"/>
              </a:lnSpc>
            </a:pPr>
            <a:r>
              <a:rPr sz="1800" spc="-5" dirty="0">
                <a:solidFill>
                  <a:srgbClr val="6F2F9F"/>
                </a:solidFill>
                <a:latin typeface="Calibri"/>
                <a:cs typeface="Calibri"/>
              </a:rPr>
              <a:t>print </a:t>
            </a:r>
            <a:r>
              <a:rPr sz="1800" spc="-5" dirty="0">
                <a:latin typeface="Calibri"/>
                <a:cs typeface="Calibri"/>
              </a:rPr>
              <a:t>x, </a:t>
            </a:r>
            <a:r>
              <a:rPr sz="1800" dirty="0">
                <a:solidFill>
                  <a:srgbClr val="9BBA58"/>
                </a:solidFill>
                <a:latin typeface="Calibri"/>
                <a:cs typeface="Calibri"/>
              </a:rPr>
              <a:t>'and y </a:t>
            </a:r>
            <a:r>
              <a:rPr sz="1800" spc="-5" dirty="0">
                <a:solidFill>
                  <a:srgbClr val="9BBA58"/>
                </a:solidFill>
                <a:latin typeface="Calibri"/>
                <a:cs typeface="Calibri"/>
              </a:rPr>
              <a:t>both </a:t>
            </a:r>
            <a:r>
              <a:rPr sz="1800" spc="-10" dirty="0">
                <a:solidFill>
                  <a:srgbClr val="9BBA58"/>
                </a:solidFill>
                <a:latin typeface="Calibri"/>
                <a:cs typeface="Calibri"/>
              </a:rPr>
              <a:t>correct </a:t>
            </a:r>
            <a:r>
              <a:rPr sz="1800" dirty="0">
                <a:solidFill>
                  <a:srgbClr val="9BBA58"/>
                </a:solidFill>
                <a:latin typeface="Calibri"/>
                <a:cs typeface="Calibri"/>
              </a:rPr>
              <a:t>'  </a:t>
            </a:r>
            <a:r>
              <a:rPr sz="1800" spc="-5" dirty="0">
                <a:solidFill>
                  <a:srgbClr val="6F2F9F"/>
                </a:solidFill>
                <a:latin typeface="Calibri"/>
                <a:cs typeface="Calibri"/>
              </a:rPr>
              <a:t>print </a:t>
            </a:r>
            <a:r>
              <a:rPr sz="1800" spc="-5" dirty="0">
                <a:latin typeface="Calibri"/>
                <a:cs typeface="Calibri"/>
              </a:rPr>
              <a:t>x, </a:t>
            </a:r>
            <a:r>
              <a:rPr sz="1800" spc="-5" dirty="0">
                <a:solidFill>
                  <a:srgbClr val="9BBA58"/>
                </a:solidFill>
                <a:latin typeface="Calibri"/>
                <a:cs typeface="Calibri"/>
              </a:rPr>
              <a:t>'is</a:t>
            </a:r>
            <a:r>
              <a:rPr sz="1800" spc="-55" dirty="0">
                <a:solidFill>
                  <a:srgbClr val="9BBA58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9BBA58"/>
                </a:solidFill>
                <a:latin typeface="Calibri"/>
                <a:cs typeface="Calibri"/>
              </a:rPr>
              <a:t>OK'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850">
              <a:latin typeface="Times New Roman"/>
              <a:cs typeface="Times New Roman"/>
            </a:endParaRPr>
          </a:p>
          <a:p>
            <a:pPr marL="1494790">
              <a:lnSpc>
                <a:spcPct val="100000"/>
              </a:lnSpc>
            </a:pPr>
            <a:r>
              <a:rPr sz="1800" spc="-15" dirty="0">
                <a:solidFill>
                  <a:srgbClr val="943735"/>
                </a:solidFill>
                <a:latin typeface="Calibri"/>
                <a:cs typeface="Calibri"/>
              </a:rPr>
              <a:t>SyntaxError: </a:t>
            </a:r>
            <a:r>
              <a:rPr sz="1800" spc="-5" dirty="0">
                <a:solidFill>
                  <a:srgbClr val="943735"/>
                </a:solidFill>
                <a:latin typeface="Calibri"/>
                <a:cs typeface="Calibri"/>
              </a:rPr>
              <a:t>non-default argument </a:t>
            </a:r>
            <a:r>
              <a:rPr sz="1800" spc="-15" dirty="0">
                <a:solidFill>
                  <a:srgbClr val="943735"/>
                </a:solidFill>
                <a:latin typeface="Calibri"/>
                <a:cs typeface="Calibri"/>
              </a:rPr>
              <a:t>follows </a:t>
            </a:r>
            <a:r>
              <a:rPr sz="1800" spc="-10" dirty="0">
                <a:solidFill>
                  <a:srgbClr val="943735"/>
                </a:solidFill>
                <a:latin typeface="Calibri"/>
                <a:cs typeface="Calibri"/>
              </a:rPr>
              <a:t>default</a:t>
            </a:r>
            <a:r>
              <a:rPr sz="1800" spc="55" dirty="0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943735"/>
                </a:solidFill>
                <a:latin typeface="Calibri"/>
                <a:cs typeface="Calibri"/>
              </a:rPr>
              <a:t>argument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48840">
              <a:lnSpc>
                <a:spcPct val="100000"/>
              </a:lnSpc>
            </a:pPr>
            <a:r>
              <a:rPr spc="-5" dirty="0"/>
              <a:t>关键字参数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94612" y="1258442"/>
            <a:ext cx="2659380" cy="1841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4965" marR="5080" indent="-342900" algn="just">
              <a:lnSpc>
                <a:spcPct val="150000"/>
              </a:lnSpc>
            </a:pPr>
            <a:r>
              <a:rPr sz="2000" dirty="0">
                <a:latin typeface="Arial"/>
                <a:cs typeface="Arial"/>
              </a:rPr>
              <a:t>• </a:t>
            </a:r>
            <a:r>
              <a:rPr sz="2000" dirty="0">
                <a:latin typeface="Microsoft YaHei"/>
                <a:cs typeface="Microsoft YaHei"/>
              </a:rPr>
              <a:t>关键字参数是让调用  者通过使用参数名区  分参数。允许改变参  数列表中的参数顺序</a:t>
            </a:r>
            <a:endParaRPr sz="2000">
              <a:latin typeface="Microsoft YaHei"/>
              <a:cs typeface="Microsoft YaHe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283964" y="987425"/>
            <a:ext cx="4403090" cy="3717925"/>
          </a:xfrm>
          <a:custGeom>
            <a:avLst/>
            <a:gdLst/>
            <a:ahLst/>
            <a:cxnLst/>
            <a:rect l="l" t="t" r="r" b="b"/>
            <a:pathLst>
              <a:path w="4403090" h="3717925">
                <a:moveTo>
                  <a:pt x="0" y="0"/>
                </a:moveTo>
                <a:lnTo>
                  <a:pt x="0" y="3717569"/>
                </a:lnTo>
                <a:lnTo>
                  <a:pt x="4402836" y="3717569"/>
                </a:lnTo>
              </a:path>
            </a:pathLst>
          </a:custGeom>
          <a:ln w="9525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426487" y="1131579"/>
            <a:ext cx="649605" cy="334010"/>
          </a:xfrm>
          <a:custGeom>
            <a:avLst/>
            <a:gdLst/>
            <a:ahLst/>
            <a:cxnLst/>
            <a:rect l="l" t="t" r="r" b="b"/>
            <a:pathLst>
              <a:path w="649604" h="334009">
                <a:moveTo>
                  <a:pt x="189073" y="333746"/>
                </a:moveTo>
                <a:lnTo>
                  <a:pt x="164816" y="277485"/>
                </a:lnTo>
                <a:lnTo>
                  <a:pt x="104128" y="257362"/>
                </a:lnTo>
                <a:lnTo>
                  <a:pt x="56560" y="232306"/>
                </a:lnTo>
                <a:lnTo>
                  <a:pt x="22854" y="203530"/>
                </a:lnTo>
                <a:lnTo>
                  <a:pt x="3754" y="172243"/>
                </a:lnTo>
                <a:lnTo>
                  <a:pt x="0" y="139657"/>
                </a:lnTo>
                <a:lnTo>
                  <a:pt x="12334" y="106981"/>
                </a:lnTo>
                <a:lnTo>
                  <a:pt x="41499" y="75428"/>
                </a:lnTo>
                <a:lnTo>
                  <a:pt x="74748" y="53375"/>
                </a:lnTo>
                <a:lnTo>
                  <a:pt x="114902" y="34904"/>
                </a:lnTo>
                <a:lnTo>
                  <a:pt x="160710" y="20174"/>
                </a:lnTo>
                <a:lnTo>
                  <a:pt x="210920" y="9341"/>
                </a:lnTo>
                <a:lnTo>
                  <a:pt x="264282" y="2563"/>
                </a:lnTo>
                <a:lnTo>
                  <a:pt x="319545" y="0"/>
                </a:lnTo>
                <a:lnTo>
                  <a:pt x="375456" y="1807"/>
                </a:lnTo>
                <a:lnTo>
                  <a:pt x="430765" y="8144"/>
                </a:lnTo>
                <a:lnTo>
                  <a:pt x="484221" y="19167"/>
                </a:lnTo>
                <a:lnTo>
                  <a:pt x="544910" y="39290"/>
                </a:lnTo>
                <a:lnTo>
                  <a:pt x="592481" y="64346"/>
                </a:lnTo>
                <a:lnTo>
                  <a:pt x="626193" y="93122"/>
                </a:lnTo>
                <a:lnTo>
                  <a:pt x="649084" y="156995"/>
                </a:lnTo>
                <a:lnTo>
                  <a:pt x="636783" y="189671"/>
                </a:lnTo>
                <a:lnTo>
                  <a:pt x="607665" y="221224"/>
                </a:lnTo>
                <a:lnTo>
                  <a:pt x="537686" y="260354"/>
                </a:lnTo>
                <a:lnTo>
                  <a:pt x="493688" y="275022"/>
                </a:lnTo>
                <a:lnTo>
                  <a:pt x="445101" y="286101"/>
                </a:lnTo>
                <a:lnTo>
                  <a:pt x="392985" y="293351"/>
                </a:lnTo>
                <a:lnTo>
                  <a:pt x="338404" y="296529"/>
                </a:lnTo>
                <a:lnTo>
                  <a:pt x="282418" y="295392"/>
                </a:lnTo>
                <a:lnTo>
                  <a:pt x="189073" y="333746"/>
                </a:lnTo>
                <a:close/>
              </a:path>
            </a:pathLst>
          </a:custGeom>
          <a:ln w="19050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363592" y="1128014"/>
            <a:ext cx="3977640" cy="3498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3194685" algn="ctr">
              <a:lnSpc>
                <a:spcPct val="100000"/>
              </a:lnSpc>
            </a:pPr>
            <a:r>
              <a:rPr sz="1800" b="1" dirty="0">
                <a:solidFill>
                  <a:srgbClr val="F79546"/>
                </a:solidFill>
                <a:latin typeface="Calibri"/>
                <a:cs typeface="Calibri"/>
              </a:rPr>
              <a:t>S</a:t>
            </a:r>
            <a:r>
              <a:rPr sz="600" spc="-10" dirty="0">
                <a:solidFill>
                  <a:srgbClr val="F79546"/>
                </a:solidFill>
                <a:latin typeface="Calibri"/>
                <a:cs typeface="Calibri"/>
              </a:rPr>
              <a:t>o</a:t>
            </a:r>
            <a:r>
              <a:rPr sz="600" spc="-5" dirty="0">
                <a:solidFill>
                  <a:srgbClr val="F79546"/>
                </a:solidFill>
                <a:latin typeface="Calibri"/>
                <a:cs typeface="Calibri"/>
              </a:rPr>
              <a:t>u</a:t>
            </a:r>
            <a:r>
              <a:rPr sz="600" spc="-10" dirty="0">
                <a:solidFill>
                  <a:srgbClr val="F79546"/>
                </a:solidFill>
                <a:latin typeface="Calibri"/>
                <a:cs typeface="Calibri"/>
              </a:rPr>
              <a:t>r</a:t>
            </a:r>
            <a:r>
              <a:rPr sz="600" spc="-5" dirty="0">
                <a:solidFill>
                  <a:srgbClr val="F79546"/>
                </a:solidFill>
                <a:latin typeface="Calibri"/>
                <a:cs typeface="Calibri"/>
              </a:rPr>
              <a:t>c</a:t>
            </a:r>
            <a:r>
              <a:rPr sz="600" dirty="0">
                <a:solidFill>
                  <a:srgbClr val="F79546"/>
                </a:solidFill>
                <a:latin typeface="Calibri"/>
                <a:cs typeface="Calibri"/>
              </a:rPr>
              <a:t>e</a:t>
            </a:r>
            <a:endParaRPr sz="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34"/>
              </a:spcBef>
            </a:pPr>
            <a:r>
              <a:rPr sz="1600" spc="-10" dirty="0">
                <a:latin typeface="Calibri"/>
                <a:cs typeface="Calibri"/>
              </a:rPr>
              <a:t>&gt;&gt;&gt; </a:t>
            </a:r>
            <a:r>
              <a:rPr sz="1600" spc="-10" dirty="0">
                <a:solidFill>
                  <a:srgbClr val="F79546"/>
                </a:solidFill>
                <a:latin typeface="Calibri"/>
                <a:cs typeface="Calibri"/>
              </a:rPr>
              <a:t>def </a:t>
            </a:r>
            <a:r>
              <a:rPr sz="1600" spc="-5" dirty="0">
                <a:solidFill>
                  <a:srgbClr val="4F81BC"/>
                </a:solidFill>
                <a:latin typeface="Calibri"/>
                <a:cs typeface="Calibri"/>
              </a:rPr>
              <a:t>f</a:t>
            </a:r>
            <a:r>
              <a:rPr sz="1600" spc="-5" dirty="0">
                <a:latin typeface="Calibri"/>
                <a:cs typeface="Calibri"/>
              </a:rPr>
              <a:t>(x ,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y):</a:t>
            </a:r>
            <a:endParaRPr sz="1600">
              <a:latin typeface="Calibri"/>
              <a:cs typeface="Calibri"/>
            </a:endParaRPr>
          </a:p>
          <a:p>
            <a:pPr marL="748665" marR="152400">
              <a:lnSpc>
                <a:spcPct val="100000"/>
              </a:lnSpc>
            </a:pPr>
            <a:r>
              <a:rPr sz="1600" spc="-5" dirty="0">
                <a:solidFill>
                  <a:srgbClr val="9BBA58"/>
                </a:solidFill>
                <a:latin typeface="Calibri"/>
                <a:cs typeface="Calibri"/>
              </a:rPr>
              <a:t>'''x and y </a:t>
            </a:r>
            <a:r>
              <a:rPr sz="1600" spc="-10" dirty="0">
                <a:solidFill>
                  <a:srgbClr val="9BBA58"/>
                </a:solidFill>
                <a:latin typeface="Calibri"/>
                <a:cs typeface="Calibri"/>
              </a:rPr>
              <a:t>both </a:t>
            </a:r>
            <a:r>
              <a:rPr sz="1600" spc="-15" dirty="0">
                <a:solidFill>
                  <a:srgbClr val="9BBA58"/>
                </a:solidFill>
                <a:latin typeface="Calibri"/>
                <a:cs typeface="Calibri"/>
              </a:rPr>
              <a:t>correct words </a:t>
            </a:r>
            <a:r>
              <a:rPr sz="1600" spc="-5" dirty="0">
                <a:solidFill>
                  <a:srgbClr val="9BBA58"/>
                </a:solidFill>
                <a:latin typeface="Calibri"/>
                <a:cs typeface="Calibri"/>
              </a:rPr>
              <a:t>or </a:t>
            </a:r>
            <a:r>
              <a:rPr sz="1600" spc="-10" dirty="0">
                <a:solidFill>
                  <a:srgbClr val="9BBA58"/>
                </a:solidFill>
                <a:latin typeface="Calibri"/>
                <a:cs typeface="Calibri"/>
              </a:rPr>
              <a:t>not </a:t>
            </a:r>
            <a:r>
              <a:rPr sz="1600" spc="-5" dirty="0">
                <a:solidFill>
                  <a:srgbClr val="9BBA58"/>
                </a:solidFill>
                <a:latin typeface="Calibri"/>
                <a:cs typeface="Calibri"/>
              </a:rPr>
              <a:t>'''  </a:t>
            </a:r>
            <a:r>
              <a:rPr sz="1600" dirty="0">
                <a:solidFill>
                  <a:srgbClr val="F79546"/>
                </a:solidFill>
                <a:latin typeface="Calibri"/>
                <a:cs typeface="Calibri"/>
              </a:rPr>
              <a:t>if</a:t>
            </a:r>
            <a:r>
              <a:rPr sz="1600" spc="-100" dirty="0">
                <a:solidFill>
                  <a:srgbClr val="F79546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y:</a:t>
            </a:r>
            <a:endParaRPr sz="1600">
              <a:latin typeface="Calibri"/>
              <a:cs typeface="Calibri"/>
            </a:endParaRPr>
          </a:p>
          <a:p>
            <a:pPr marL="1117600">
              <a:lnSpc>
                <a:spcPct val="100000"/>
              </a:lnSpc>
            </a:pPr>
            <a:r>
              <a:rPr sz="1600" spc="-5" dirty="0">
                <a:solidFill>
                  <a:srgbClr val="6F2F9F"/>
                </a:solidFill>
                <a:latin typeface="Calibri"/>
                <a:cs typeface="Calibri"/>
              </a:rPr>
              <a:t>print </a:t>
            </a:r>
            <a:r>
              <a:rPr sz="1600" spc="-5" dirty="0">
                <a:latin typeface="Calibri"/>
                <a:cs typeface="Calibri"/>
              </a:rPr>
              <a:t>x, </a:t>
            </a:r>
            <a:r>
              <a:rPr sz="1600" spc="-5" dirty="0">
                <a:solidFill>
                  <a:srgbClr val="9BBA58"/>
                </a:solidFill>
                <a:latin typeface="Calibri"/>
                <a:cs typeface="Calibri"/>
              </a:rPr>
              <a:t>'and y both </a:t>
            </a:r>
            <a:r>
              <a:rPr sz="1600" spc="-15" dirty="0">
                <a:solidFill>
                  <a:srgbClr val="9BBA58"/>
                </a:solidFill>
                <a:latin typeface="Calibri"/>
                <a:cs typeface="Calibri"/>
              </a:rPr>
              <a:t>correct</a:t>
            </a:r>
            <a:r>
              <a:rPr sz="1600" spc="10" dirty="0">
                <a:solidFill>
                  <a:srgbClr val="9BBA58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9BBA58"/>
                </a:solidFill>
                <a:latin typeface="Calibri"/>
                <a:cs typeface="Calibri"/>
              </a:rPr>
              <a:t>'</a:t>
            </a:r>
            <a:endParaRPr sz="1600">
              <a:latin typeface="Calibri"/>
              <a:cs typeface="Calibri"/>
            </a:endParaRPr>
          </a:p>
          <a:p>
            <a:pPr marL="748665">
              <a:lnSpc>
                <a:spcPct val="100000"/>
              </a:lnSpc>
            </a:pPr>
            <a:r>
              <a:rPr sz="1600" spc="-10" dirty="0">
                <a:solidFill>
                  <a:srgbClr val="6F2F9F"/>
                </a:solidFill>
                <a:latin typeface="Calibri"/>
                <a:cs typeface="Calibri"/>
              </a:rPr>
              <a:t>print </a:t>
            </a:r>
            <a:r>
              <a:rPr sz="1600" spc="-5" dirty="0">
                <a:latin typeface="Calibri"/>
                <a:cs typeface="Calibri"/>
              </a:rPr>
              <a:t>x, </a:t>
            </a:r>
            <a:r>
              <a:rPr sz="1600" spc="-5" dirty="0">
                <a:solidFill>
                  <a:srgbClr val="9BBA58"/>
                </a:solidFill>
                <a:latin typeface="Calibri"/>
                <a:cs typeface="Calibri"/>
              </a:rPr>
              <a:t>'is</a:t>
            </a:r>
            <a:r>
              <a:rPr sz="1600" spc="-60" dirty="0">
                <a:solidFill>
                  <a:srgbClr val="9BBA58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9BBA58"/>
                </a:solidFill>
                <a:latin typeface="Calibri"/>
                <a:cs typeface="Calibri"/>
              </a:rPr>
              <a:t>OK'</a:t>
            </a:r>
            <a:endParaRPr sz="1600">
              <a:latin typeface="Calibri"/>
              <a:cs typeface="Calibri"/>
            </a:endParaRPr>
          </a:p>
          <a:p>
            <a:pPr marL="12700" marR="2755265">
              <a:lnSpc>
                <a:spcPct val="100000"/>
              </a:lnSpc>
            </a:pPr>
            <a:r>
              <a:rPr sz="1600" spc="-10" dirty="0">
                <a:latin typeface="Calibri"/>
                <a:cs typeface="Calibri"/>
              </a:rPr>
              <a:t>&gt;&gt;&gt;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f(68,</a:t>
            </a:r>
            <a:r>
              <a:rPr sz="1600" spc="-10" dirty="0">
                <a:solidFill>
                  <a:srgbClr val="6F2F9F"/>
                </a:solidFill>
                <a:latin typeface="Calibri"/>
                <a:cs typeface="Calibri"/>
              </a:rPr>
              <a:t>False</a:t>
            </a:r>
            <a:r>
              <a:rPr sz="1600" spc="-10" dirty="0">
                <a:latin typeface="Calibri"/>
                <a:cs typeface="Calibri"/>
              </a:rPr>
              <a:t>)  </a:t>
            </a:r>
            <a:r>
              <a:rPr sz="1600" spc="-5" dirty="0">
                <a:solidFill>
                  <a:srgbClr val="006FC0"/>
                </a:solidFill>
                <a:latin typeface="Calibri"/>
                <a:cs typeface="Calibri"/>
              </a:rPr>
              <a:t>68 is</a:t>
            </a:r>
            <a:r>
              <a:rPr sz="1600" spc="-8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06FC0"/>
                </a:solidFill>
                <a:latin typeface="Calibri"/>
                <a:cs typeface="Calibri"/>
              </a:rPr>
              <a:t>OK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latin typeface="Calibri"/>
                <a:cs typeface="Calibri"/>
              </a:rPr>
              <a:t>&gt;&gt;&gt; f(y = </a:t>
            </a:r>
            <a:r>
              <a:rPr sz="1600" spc="-10" dirty="0">
                <a:solidFill>
                  <a:srgbClr val="6F2F9F"/>
                </a:solidFill>
                <a:latin typeface="Calibri"/>
                <a:cs typeface="Calibri"/>
              </a:rPr>
              <a:t>False</a:t>
            </a:r>
            <a:r>
              <a:rPr sz="1600" spc="-10" dirty="0">
                <a:latin typeface="Calibri"/>
                <a:cs typeface="Calibri"/>
              </a:rPr>
              <a:t>,x </a:t>
            </a:r>
            <a:r>
              <a:rPr sz="1600" spc="-5" dirty="0">
                <a:latin typeface="Calibri"/>
                <a:cs typeface="Calibri"/>
              </a:rPr>
              <a:t>=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68)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006FC0"/>
                </a:solidFill>
                <a:latin typeface="Calibri"/>
                <a:cs typeface="Calibri"/>
              </a:rPr>
              <a:t>68 is</a:t>
            </a:r>
            <a:r>
              <a:rPr sz="1600" spc="-8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06FC0"/>
                </a:solidFill>
                <a:latin typeface="Calibri"/>
                <a:cs typeface="Calibri"/>
              </a:rPr>
              <a:t>OK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spc="-10" dirty="0">
                <a:latin typeface="Calibri"/>
                <a:cs typeface="Calibri"/>
              </a:rPr>
              <a:t>&gt;&gt;&gt; </a:t>
            </a:r>
            <a:r>
              <a:rPr sz="1600" spc="-5" dirty="0">
                <a:latin typeface="Calibri"/>
                <a:cs typeface="Calibri"/>
              </a:rPr>
              <a:t>f(y =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6F2F9F"/>
                </a:solidFill>
                <a:latin typeface="Calibri"/>
                <a:cs typeface="Calibri"/>
              </a:rPr>
              <a:t>False</a:t>
            </a:r>
            <a:r>
              <a:rPr sz="1600" spc="-10" dirty="0">
                <a:latin typeface="Calibri"/>
                <a:cs typeface="Calibri"/>
              </a:rPr>
              <a:t>,68)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spc="-15" dirty="0">
                <a:solidFill>
                  <a:srgbClr val="C00000"/>
                </a:solidFill>
                <a:latin typeface="Calibri"/>
                <a:cs typeface="Calibri"/>
              </a:rPr>
              <a:t>SyntaxError: non-keyword </a:t>
            </a:r>
            <a:r>
              <a:rPr sz="1600" spc="-10" dirty="0">
                <a:solidFill>
                  <a:srgbClr val="C00000"/>
                </a:solidFill>
                <a:latin typeface="Calibri"/>
                <a:cs typeface="Calibri"/>
              </a:rPr>
              <a:t>arg after </a:t>
            </a:r>
            <a:r>
              <a:rPr sz="1600" spc="-20" dirty="0">
                <a:solidFill>
                  <a:srgbClr val="C00000"/>
                </a:solidFill>
                <a:latin typeface="Calibri"/>
                <a:cs typeface="Calibri"/>
              </a:rPr>
              <a:t>keyword</a:t>
            </a:r>
            <a:r>
              <a:rPr sz="1600" spc="16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C00000"/>
                </a:solidFill>
                <a:latin typeface="Calibri"/>
                <a:cs typeface="Calibri"/>
              </a:rPr>
              <a:t>arg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latin typeface="Calibri"/>
                <a:cs typeface="Calibri"/>
              </a:rPr>
              <a:t>&gt;&gt;&gt; f(x = </a:t>
            </a:r>
            <a:r>
              <a:rPr sz="1600" spc="-10" dirty="0">
                <a:latin typeface="Calibri"/>
                <a:cs typeface="Calibri"/>
              </a:rPr>
              <a:t>68, </a:t>
            </a:r>
            <a:r>
              <a:rPr sz="1600" spc="-15" dirty="0">
                <a:solidFill>
                  <a:srgbClr val="6F2F9F"/>
                </a:solidFill>
                <a:latin typeface="Calibri"/>
                <a:cs typeface="Calibri"/>
              </a:rPr>
              <a:t>False</a:t>
            </a:r>
            <a:r>
              <a:rPr sz="1600" spc="-15" dirty="0">
                <a:latin typeface="Calibri"/>
                <a:cs typeface="Calibri"/>
              </a:rPr>
              <a:t>)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spc="-15" dirty="0">
                <a:solidFill>
                  <a:srgbClr val="C00000"/>
                </a:solidFill>
                <a:latin typeface="Calibri"/>
                <a:cs typeface="Calibri"/>
              </a:rPr>
              <a:t>SyntaxError: non-keyword </a:t>
            </a:r>
            <a:r>
              <a:rPr sz="1600" spc="-10" dirty="0">
                <a:solidFill>
                  <a:srgbClr val="C00000"/>
                </a:solidFill>
                <a:latin typeface="Calibri"/>
                <a:cs typeface="Calibri"/>
              </a:rPr>
              <a:t>arg after </a:t>
            </a:r>
            <a:r>
              <a:rPr sz="1600" spc="-20" dirty="0">
                <a:solidFill>
                  <a:srgbClr val="C00000"/>
                </a:solidFill>
                <a:latin typeface="Calibri"/>
                <a:cs typeface="Calibri"/>
              </a:rPr>
              <a:t>keyword</a:t>
            </a:r>
            <a:r>
              <a:rPr sz="1600" spc="16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C00000"/>
                </a:solidFill>
                <a:latin typeface="Calibri"/>
                <a:cs typeface="Calibri"/>
              </a:rPr>
              <a:t>arg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25370">
              <a:lnSpc>
                <a:spcPct val="100000"/>
              </a:lnSpc>
            </a:pPr>
            <a:r>
              <a:rPr spc="-5" dirty="0"/>
              <a:t>传递函数</a:t>
            </a:r>
          </a:p>
        </p:txBody>
      </p:sp>
      <p:sp>
        <p:nvSpPr>
          <p:cNvPr id="3" name="object 3"/>
          <p:cNvSpPr/>
          <p:nvPr/>
        </p:nvSpPr>
        <p:spPr>
          <a:xfrm>
            <a:off x="2807842" y="1779651"/>
            <a:ext cx="3528695" cy="2214245"/>
          </a:xfrm>
          <a:custGeom>
            <a:avLst/>
            <a:gdLst/>
            <a:ahLst/>
            <a:cxnLst/>
            <a:rect l="l" t="t" r="r" b="b"/>
            <a:pathLst>
              <a:path w="3528695" h="2214245">
                <a:moveTo>
                  <a:pt x="0" y="0"/>
                </a:moveTo>
                <a:lnTo>
                  <a:pt x="0" y="2214257"/>
                </a:lnTo>
                <a:lnTo>
                  <a:pt x="3528314" y="2214257"/>
                </a:lnTo>
              </a:path>
            </a:pathLst>
          </a:custGeom>
          <a:ln w="9525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944547" y="1803724"/>
            <a:ext cx="676910" cy="425450"/>
          </a:xfrm>
          <a:custGeom>
            <a:avLst/>
            <a:gdLst/>
            <a:ahLst/>
            <a:cxnLst/>
            <a:rect l="l" t="t" r="r" b="b"/>
            <a:pathLst>
              <a:path w="676910" h="425450">
                <a:moveTo>
                  <a:pt x="196797" y="425125"/>
                </a:moveTo>
                <a:lnTo>
                  <a:pt x="171524" y="353497"/>
                </a:lnTo>
                <a:lnTo>
                  <a:pt x="115359" y="331435"/>
                </a:lnTo>
                <a:lnTo>
                  <a:pt x="69606" y="304416"/>
                </a:lnTo>
                <a:lnTo>
                  <a:pt x="34784" y="273474"/>
                </a:lnTo>
                <a:lnTo>
                  <a:pt x="11409" y="239642"/>
                </a:lnTo>
                <a:lnTo>
                  <a:pt x="0" y="203952"/>
                </a:lnTo>
                <a:lnTo>
                  <a:pt x="1074" y="167438"/>
                </a:lnTo>
                <a:lnTo>
                  <a:pt x="15150" y="131133"/>
                </a:lnTo>
                <a:lnTo>
                  <a:pt x="42746" y="96068"/>
                </a:lnTo>
                <a:lnTo>
                  <a:pt x="73654" y="70577"/>
                </a:lnTo>
                <a:lnTo>
                  <a:pt x="110500" y="48762"/>
                </a:lnTo>
                <a:lnTo>
                  <a:pt x="152332" y="30771"/>
                </a:lnTo>
                <a:lnTo>
                  <a:pt x="198200" y="16751"/>
                </a:lnTo>
                <a:lnTo>
                  <a:pt x="247152" y="6851"/>
                </a:lnTo>
                <a:lnTo>
                  <a:pt x="298238" y="1218"/>
                </a:lnTo>
                <a:lnTo>
                  <a:pt x="350507" y="0"/>
                </a:lnTo>
                <a:lnTo>
                  <a:pt x="403007" y="3344"/>
                </a:lnTo>
                <a:lnTo>
                  <a:pt x="454788" y="11400"/>
                </a:lnTo>
                <a:lnTo>
                  <a:pt x="504899" y="24313"/>
                </a:lnTo>
                <a:lnTo>
                  <a:pt x="561064" y="46381"/>
                </a:lnTo>
                <a:lnTo>
                  <a:pt x="606816" y="73413"/>
                </a:lnTo>
                <a:lnTo>
                  <a:pt x="641639" y="104370"/>
                </a:lnTo>
                <a:lnTo>
                  <a:pt x="665014" y="138217"/>
                </a:lnTo>
                <a:lnTo>
                  <a:pt x="676423" y="173914"/>
                </a:lnTo>
                <a:lnTo>
                  <a:pt x="675349" y="210426"/>
                </a:lnTo>
                <a:lnTo>
                  <a:pt x="661273" y="246714"/>
                </a:lnTo>
                <a:lnTo>
                  <a:pt x="633677" y="281742"/>
                </a:lnTo>
                <a:lnTo>
                  <a:pt x="600677" y="308657"/>
                </a:lnTo>
                <a:lnTo>
                  <a:pt x="560659" y="331613"/>
                </a:lnTo>
                <a:lnTo>
                  <a:pt x="514738" y="350306"/>
                </a:lnTo>
                <a:lnTo>
                  <a:pt x="464030" y="364431"/>
                </a:lnTo>
                <a:lnTo>
                  <a:pt x="409650" y="373684"/>
                </a:lnTo>
                <a:lnTo>
                  <a:pt x="352712" y="377761"/>
                </a:lnTo>
                <a:lnTo>
                  <a:pt x="294333" y="376357"/>
                </a:lnTo>
                <a:lnTo>
                  <a:pt x="196797" y="425125"/>
                </a:lnTo>
                <a:close/>
              </a:path>
            </a:pathLst>
          </a:custGeom>
          <a:ln w="19050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40207" y="1122426"/>
            <a:ext cx="4945380" cy="2780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tabLst>
                <a:tab pos="342265" algn="l"/>
              </a:tabLst>
            </a:pPr>
            <a:r>
              <a:rPr sz="2000" dirty="0">
                <a:latin typeface="Arial"/>
                <a:cs typeface="Arial"/>
              </a:rPr>
              <a:t>•	</a:t>
            </a:r>
            <a:r>
              <a:rPr sz="2000" dirty="0">
                <a:latin typeface="Microsoft YaHei"/>
                <a:cs typeface="Microsoft YaHei"/>
              </a:rPr>
              <a:t>函数可以像参数一样传</a:t>
            </a:r>
            <a:r>
              <a:rPr sz="2000" spc="-15" dirty="0">
                <a:latin typeface="Microsoft YaHei"/>
                <a:cs typeface="Microsoft YaHei"/>
              </a:rPr>
              <a:t>递</a:t>
            </a:r>
            <a:r>
              <a:rPr sz="2000" dirty="0">
                <a:latin typeface="Microsoft YaHei"/>
                <a:cs typeface="Microsoft YaHei"/>
              </a:rPr>
              <a:t>给另</a:t>
            </a:r>
            <a:r>
              <a:rPr sz="2000" spc="-15" dirty="0">
                <a:latin typeface="Microsoft YaHei"/>
                <a:cs typeface="Microsoft YaHei"/>
              </a:rPr>
              <a:t>外</a:t>
            </a:r>
            <a:r>
              <a:rPr sz="2000" dirty="0">
                <a:latin typeface="Microsoft YaHei"/>
                <a:cs typeface="Microsoft YaHei"/>
              </a:rPr>
              <a:t>一个</a:t>
            </a:r>
            <a:r>
              <a:rPr sz="2000" spc="-15" dirty="0">
                <a:latin typeface="Microsoft YaHei"/>
                <a:cs typeface="Microsoft YaHei"/>
              </a:rPr>
              <a:t>函</a:t>
            </a:r>
            <a:r>
              <a:rPr sz="2000" dirty="0">
                <a:latin typeface="Microsoft YaHei"/>
                <a:cs typeface="Microsoft YaHei"/>
              </a:rPr>
              <a:t>数</a:t>
            </a:r>
            <a:endParaRPr sz="2000">
              <a:latin typeface="Microsoft YaHei"/>
              <a:cs typeface="Microsoft YaHe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800">
              <a:latin typeface="Times New Roman"/>
              <a:cs typeface="Times New Roman"/>
            </a:endParaRPr>
          </a:p>
          <a:p>
            <a:pPr marL="540385" algn="ctr">
              <a:lnSpc>
                <a:spcPct val="100000"/>
              </a:lnSpc>
            </a:pPr>
            <a:r>
              <a:rPr sz="1800" b="1" dirty="0">
                <a:solidFill>
                  <a:srgbClr val="F79546"/>
                </a:solidFill>
                <a:latin typeface="Calibri"/>
                <a:cs typeface="Calibri"/>
              </a:rPr>
              <a:t>S</a:t>
            </a:r>
            <a:r>
              <a:rPr sz="600" spc="-5" dirty="0">
                <a:solidFill>
                  <a:srgbClr val="F79546"/>
                </a:solidFill>
                <a:latin typeface="Calibri"/>
                <a:cs typeface="Calibri"/>
              </a:rPr>
              <a:t>ou</a:t>
            </a:r>
            <a:r>
              <a:rPr sz="600" spc="-10" dirty="0">
                <a:solidFill>
                  <a:srgbClr val="F79546"/>
                </a:solidFill>
                <a:latin typeface="Calibri"/>
                <a:cs typeface="Calibri"/>
              </a:rPr>
              <a:t>r</a:t>
            </a:r>
            <a:r>
              <a:rPr sz="600" spc="-5" dirty="0">
                <a:solidFill>
                  <a:srgbClr val="F79546"/>
                </a:solidFill>
                <a:latin typeface="Calibri"/>
                <a:cs typeface="Calibri"/>
              </a:rPr>
              <a:t>c</a:t>
            </a:r>
            <a:r>
              <a:rPr sz="600" dirty="0">
                <a:solidFill>
                  <a:srgbClr val="F79546"/>
                </a:solidFill>
                <a:latin typeface="Calibri"/>
                <a:cs typeface="Calibri"/>
              </a:rPr>
              <a:t>e</a:t>
            </a:r>
            <a:endParaRPr sz="600">
              <a:latin typeface="Calibri"/>
              <a:cs typeface="Calibri"/>
            </a:endParaRPr>
          </a:p>
          <a:p>
            <a:pPr marL="2359660">
              <a:lnSpc>
                <a:spcPct val="100000"/>
              </a:lnSpc>
              <a:spcBef>
                <a:spcPts val="919"/>
              </a:spcBef>
            </a:pPr>
            <a:r>
              <a:rPr sz="1800" dirty="0">
                <a:latin typeface="Calibri"/>
                <a:cs typeface="Calibri"/>
              </a:rPr>
              <a:t>&gt;&gt;&gt; </a:t>
            </a:r>
            <a:r>
              <a:rPr sz="1800" spc="-5" dirty="0">
                <a:solidFill>
                  <a:srgbClr val="F79546"/>
                </a:solidFill>
                <a:latin typeface="Calibri"/>
                <a:cs typeface="Calibri"/>
              </a:rPr>
              <a:t>def</a:t>
            </a:r>
            <a:r>
              <a:rPr sz="1800" spc="-50" dirty="0">
                <a:solidFill>
                  <a:srgbClr val="F79546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F81BC"/>
                </a:solidFill>
                <a:latin typeface="Calibri"/>
                <a:cs typeface="Calibri"/>
              </a:rPr>
              <a:t>addMe2Me</a:t>
            </a:r>
            <a:r>
              <a:rPr sz="1800" spc="-5" dirty="0">
                <a:latin typeface="Calibri"/>
                <a:cs typeface="Calibri"/>
              </a:rPr>
              <a:t>(x):</a:t>
            </a:r>
            <a:endParaRPr sz="1800">
              <a:latin typeface="Calibri"/>
              <a:cs typeface="Calibri"/>
            </a:endParaRPr>
          </a:p>
          <a:p>
            <a:pPr marL="3274060">
              <a:lnSpc>
                <a:spcPct val="100000"/>
              </a:lnSpc>
            </a:pPr>
            <a:r>
              <a:rPr sz="1800" spc="-10" dirty="0">
                <a:solidFill>
                  <a:srgbClr val="F79546"/>
                </a:solidFill>
                <a:latin typeface="Calibri"/>
                <a:cs typeface="Calibri"/>
              </a:rPr>
              <a:t>return</a:t>
            </a:r>
            <a:r>
              <a:rPr sz="1800" spc="-65" dirty="0">
                <a:solidFill>
                  <a:srgbClr val="F79546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(x+x)</a:t>
            </a:r>
            <a:endParaRPr sz="1800">
              <a:latin typeface="Calibri"/>
              <a:cs typeface="Calibri"/>
            </a:endParaRPr>
          </a:p>
          <a:p>
            <a:pPr marL="235966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&gt;&gt;&gt; </a:t>
            </a:r>
            <a:r>
              <a:rPr sz="1800" spc="-5" dirty="0">
                <a:solidFill>
                  <a:srgbClr val="F79546"/>
                </a:solidFill>
                <a:latin typeface="Calibri"/>
                <a:cs typeface="Calibri"/>
              </a:rPr>
              <a:t>def </a:t>
            </a:r>
            <a:r>
              <a:rPr sz="1800" spc="-20" dirty="0">
                <a:solidFill>
                  <a:srgbClr val="4F81BC"/>
                </a:solidFill>
                <a:latin typeface="Calibri"/>
                <a:cs typeface="Calibri"/>
              </a:rPr>
              <a:t>self</a:t>
            </a:r>
            <a:r>
              <a:rPr sz="1800" spc="-20" dirty="0">
                <a:latin typeface="Calibri"/>
                <a:cs typeface="Calibri"/>
              </a:rPr>
              <a:t>(f,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y):</a:t>
            </a:r>
            <a:endParaRPr sz="1800">
              <a:latin typeface="Calibri"/>
              <a:cs typeface="Calibri"/>
            </a:endParaRPr>
          </a:p>
          <a:p>
            <a:pPr marL="3274060">
              <a:lnSpc>
                <a:spcPct val="100000"/>
              </a:lnSpc>
            </a:pPr>
            <a:r>
              <a:rPr sz="1800" spc="-5" dirty="0">
                <a:solidFill>
                  <a:srgbClr val="6F2F9F"/>
                </a:solidFill>
                <a:latin typeface="Calibri"/>
                <a:cs typeface="Calibri"/>
              </a:rPr>
              <a:t>print</a:t>
            </a:r>
            <a:r>
              <a:rPr sz="1800" spc="-9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f(y)</a:t>
            </a:r>
            <a:endParaRPr sz="1800">
              <a:latin typeface="Calibri"/>
              <a:cs typeface="Calibri"/>
            </a:endParaRPr>
          </a:p>
          <a:p>
            <a:pPr marL="235966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&gt;&gt;&gt; self(addMe2Me,</a:t>
            </a:r>
            <a:r>
              <a:rPr sz="1800" spc="-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2.2)</a:t>
            </a:r>
            <a:endParaRPr sz="1800">
              <a:latin typeface="Calibri"/>
              <a:cs typeface="Calibri"/>
            </a:endParaRPr>
          </a:p>
          <a:p>
            <a:pPr marL="63500" algn="ctr">
              <a:lnSpc>
                <a:spcPct val="100000"/>
              </a:lnSpc>
            </a:pPr>
            <a:r>
              <a:rPr sz="1800" dirty="0">
                <a:solidFill>
                  <a:srgbClr val="006FC0"/>
                </a:solidFill>
                <a:latin typeface="Calibri"/>
                <a:cs typeface="Calibri"/>
              </a:rPr>
              <a:t>4.4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11680">
              <a:lnSpc>
                <a:spcPct val="100000"/>
              </a:lnSpc>
            </a:pPr>
            <a:r>
              <a:rPr spc="-5" dirty="0"/>
              <a:t>lambda函数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40207" y="1140586"/>
            <a:ext cx="1587500" cy="378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sz="2400" spc="-5" dirty="0">
                <a:latin typeface="Arial"/>
                <a:cs typeface="Arial"/>
              </a:rPr>
              <a:t>•	</a:t>
            </a:r>
            <a:r>
              <a:rPr sz="2400" spc="-5" dirty="0">
                <a:latin typeface="Microsoft YaHei"/>
                <a:cs typeface="Microsoft YaHei"/>
              </a:rPr>
              <a:t>匿名函数</a:t>
            </a:r>
            <a:endParaRPr sz="2400">
              <a:latin typeface="Microsoft YaHei"/>
              <a:cs typeface="Microsoft YaHe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580126" y="2275967"/>
            <a:ext cx="2808605" cy="1664335"/>
          </a:xfrm>
          <a:custGeom>
            <a:avLst/>
            <a:gdLst/>
            <a:ahLst/>
            <a:cxnLst/>
            <a:rect l="l" t="t" r="r" b="b"/>
            <a:pathLst>
              <a:path w="2808604" h="1664335">
                <a:moveTo>
                  <a:pt x="0" y="0"/>
                </a:moveTo>
                <a:lnTo>
                  <a:pt x="0" y="1663928"/>
                </a:lnTo>
                <a:lnTo>
                  <a:pt x="2808351" y="1663928"/>
                </a:lnTo>
              </a:path>
            </a:pathLst>
          </a:custGeom>
          <a:ln w="9525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659882" y="2910839"/>
            <a:ext cx="2148840" cy="847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&gt;&gt;&gt; r = </a:t>
            </a:r>
            <a:r>
              <a:rPr sz="1800" spc="-5" dirty="0">
                <a:solidFill>
                  <a:srgbClr val="F79546"/>
                </a:solidFill>
                <a:latin typeface="Calibri"/>
                <a:cs typeface="Calibri"/>
              </a:rPr>
              <a:t>lambda </a:t>
            </a:r>
            <a:r>
              <a:rPr sz="1800" dirty="0">
                <a:latin typeface="Calibri"/>
                <a:cs typeface="Calibri"/>
              </a:rPr>
              <a:t>x : x +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x</a:t>
            </a:r>
            <a:endParaRPr sz="1800">
              <a:latin typeface="Calibri"/>
              <a:cs typeface="Calibri"/>
            </a:endParaRPr>
          </a:p>
          <a:p>
            <a:pPr marL="12700" marR="139954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&gt;&gt;&gt;</a:t>
            </a:r>
            <a:r>
              <a:rPr sz="1800" spc="-9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r(5)  </a:t>
            </a:r>
            <a:r>
              <a:rPr sz="1800" spc="-5" dirty="0">
                <a:solidFill>
                  <a:srgbClr val="006FC0"/>
                </a:solidFill>
                <a:latin typeface="Calibri"/>
                <a:cs typeface="Calibri"/>
              </a:rPr>
              <a:t>10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760303" y="2355713"/>
            <a:ext cx="780415" cy="495934"/>
          </a:xfrm>
          <a:custGeom>
            <a:avLst/>
            <a:gdLst/>
            <a:ahLst/>
            <a:cxnLst/>
            <a:rect l="l" t="t" r="r" b="b"/>
            <a:pathLst>
              <a:path w="780415" h="495935">
                <a:moveTo>
                  <a:pt x="227492" y="495690"/>
                </a:moveTo>
                <a:lnTo>
                  <a:pt x="198282" y="412251"/>
                </a:lnTo>
                <a:lnTo>
                  <a:pt x="145663" y="392172"/>
                </a:lnTo>
                <a:lnTo>
                  <a:pt x="100634" y="368238"/>
                </a:lnTo>
                <a:lnTo>
                  <a:pt x="63500" y="341065"/>
                </a:lnTo>
                <a:lnTo>
                  <a:pt x="34564" y="311271"/>
                </a:lnTo>
                <a:lnTo>
                  <a:pt x="2509" y="246287"/>
                </a:lnTo>
                <a:lnTo>
                  <a:pt x="0" y="212333"/>
                </a:lnTo>
                <a:lnTo>
                  <a:pt x="6908" y="178225"/>
                </a:lnTo>
                <a:lnTo>
                  <a:pt x="50200" y="112023"/>
                </a:lnTo>
                <a:lnTo>
                  <a:pt x="79326" y="86986"/>
                </a:lnTo>
                <a:lnTo>
                  <a:pt x="113321" y="64902"/>
                </a:lnTo>
                <a:lnTo>
                  <a:pt x="151554" y="45870"/>
                </a:lnTo>
                <a:lnTo>
                  <a:pt x="193390" y="29990"/>
                </a:lnTo>
                <a:lnTo>
                  <a:pt x="238197" y="17363"/>
                </a:lnTo>
                <a:lnTo>
                  <a:pt x="285341" y="8089"/>
                </a:lnTo>
                <a:lnTo>
                  <a:pt x="334188" y="2268"/>
                </a:lnTo>
                <a:lnTo>
                  <a:pt x="384107" y="0"/>
                </a:lnTo>
                <a:lnTo>
                  <a:pt x="434462" y="1384"/>
                </a:lnTo>
                <a:lnTo>
                  <a:pt x="484622" y="6522"/>
                </a:lnTo>
                <a:lnTo>
                  <a:pt x="533953" y="15513"/>
                </a:lnTo>
                <a:lnTo>
                  <a:pt x="581822" y="28457"/>
                </a:lnTo>
                <a:lnTo>
                  <a:pt x="634441" y="48535"/>
                </a:lnTo>
                <a:lnTo>
                  <a:pt x="679470" y="72469"/>
                </a:lnTo>
                <a:lnTo>
                  <a:pt x="716605" y="99640"/>
                </a:lnTo>
                <a:lnTo>
                  <a:pt x="745540" y="129429"/>
                </a:lnTo>
                <a:lnTo>
                  <a:pt x="777595" y="194393"/>
                </a:lnTo>
                <a:lnTo>
                  <a:pt x="780105" y="228332"/>
                </a:lnTo>
                <a:lnTo>
                  <a:pt x="773196" y="262417"/>
                </a:lnTo>
                <a:lnTo>
                  <a:pt x="729904" y="328558"/>
                </a:lnTo>
                <a:lnTo>
                  <a:pt x="697174" y="356235"/>
                </a:lnTo>
                <a:lnTo>
                  <a:pt x="658135" y="380429"/>
                </a:lnTo>
                <a:lnTo>
                  <a:pt x="613646" y="400897"/>
                </a:lnTo>
                <a:lnTo>
                  <a:pt x="564566" y="417394"/>
                </a:lnTo>
                <a:lnTo>
                  <a:pt x="511753" y="429677"/>
                </a:lnTo>
                <a:lnTo>
                  <a:pt x="456066" y="437500"/>
                </a:lnTo>
                <a:lnTo>
                  <a:pt x="398364" y="440621"/>
                </a:lnTo>
                <a:lnTo>
                  <a:pt x="339506" y="438794"/>
                </a:lnTo>
                <a:lnTo>
                  <a:pt x="227492" y="495690"/>
                </a:lnTo>
                <a:close/>
              </a:path>
            </a:pathLst>
          </a:custGeom>
          <a:ln w="19050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997321" y="2424429"/>
            <a:ext cx="309245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F79546"/>
                </a:solidFill>
                <a:latin typeface="Calibri"/>
                <a:cs typeface="Calibri"/>
              </a:rPr>
              <a:t>S</a:t>
            </a:r>
            <a:r>
              <a:rPr sz="600" spc="-5" dirty="0">
                <a:solidFill>
                  <a:srgbClr val="F79546"/>
                </a:solidFill>
                <a:latin typeface="Calibri"/>
                <a:cs typeface="Calibri"/>
              </a:rPr>
              <a:t>ou</a:t>
            </a:r>
            <a:r>
              <a:rPr sz="600" spc="-10" dirty="0">
                <a:solidFill>
                  <a:srgbClr val="F79546"/>
                </a:solidFill>
                <a:latin typeface="Calibri"/>
                <a:cs typeface="Calibri"/>
              </a:rPr>
              <a:t>r</a:t>
            </a:r>
            <a:r>
              <a:rPr sz="600" spc="-5" dirty="0">
                <a:solidFill>
                  <a:srgbClr val="F79546"/>
                </a:solidFill>
                <a:latin typeface="Calibri"/>
                <a:cs typeface="Calibri"/>
              </a:rPr>
              <a:t>c</a:t>
            </a:r>
            <a:r>
              <a:rPr sz="600" dirty="0">
                <a:solidFill>
                  <a:srgbClr val="F79546"/>
                </a:solidFill>
                <a:latin typeface="Calibri"/>
                <a:cs typeface="Calibri"/>
              </a:rPr>
              <a:t>e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971600" y="1902967"/>
            <a:ext cx="4493260" cy="2160270"/>
          </a:xfrm>
          <a:custGeom>
            <a:avLst/>
            <a:gdLst/>
            <a:ahLst/>
            <a:cxnLst/>
            <a:rect l="l" t="t" r="r" b="b"/>
            <a:pathLst>
              <a:path w="4493260" h="2160270">
                <a:moveTo>
                  <a:pt x="0" y="0"/>
                </a:moveTo>
                <a:lnTo>
                  <a:pt x="0" y="2160282"/>
                </a:lnTo>
                <a:lnTo>
                  <a:pt x="4492828" y="2160282"/>
                </a:lnTo>
              </a:path>
            </a:pathLst>
          </a:custGeom>
          <a:ln w="9525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29429" y="1995706"/>
            <a:ext cx="831215" cy="462915"/>
          </a:xfrm>
          <a:custGeom>
            <a:avLst/>
            <a:gdLst/>
            <a:ahLst/>
            <a:cxnLst/>
            <a:rect l="l" t="t" r="r" b="b"/>
            <a:pathLst>
              <a:path w="831214" h="462914">
                <a:moveTo>
                  <a:pt x="242297" y="462759"/>
                </a:moveTo>
                <a:lnTo>
                  <a:pt x="211182" y="384781"/>
                </a:lnTo>
                <a:lnTo>
                  <a:pt x="155141" y="366060"/>
                </a:lnTo>
                <a:lnTo>
                  <a:pt x="107184" y="343733"/>
                </a:lnTo>
                <a:lnTo>
                  <a:pt x="67634" y="318378"/>
                </a:lnTo>
                <a:lnTo>
                  <a:pt x="36815" y="290572"/>
                </a:lnTo>
                <a:lnTo>
                  <a:pt x="2674" y="229918"/>
                </a:lnTo>
                <a:lnTo>
                  <a:pt x="0" y="198226"/>
                </a:lnTo>
                <a:lnTo>
                  <a:pt x="7356" y="166394"/>
                </a:lnTo>
                <a:lnTo>
                  <a:pt x="53460" y="104619"/>
                </a:lnTo>
                <a:lnTo>
                  <a:pt x="84470" y="81235"/>
                </a:lnTo>
                <a:lnTo>
                  <a:pt x="120670" y="60610"/>
                </a:lnTo>
                <a:lnTo>
                  <a:pt x="161383" y="42838"/>
                </a:lnTo>
                <a:lnTo>
                  <a:pt x="205936" y="28010"/>
                </a:lnTo>
                <a:lnTo>
                  <a:pt x="253654" y="16220"/>
                </a:lnTo>
                <a:lnTo>
                  <a:pt x="303861" y="7560"/>
                </a:lnTo>
                <a:lnTo>
                  <a:pt x="355884" y="2122"/>
                </a:lnTo>
                <a:lnTo>
                  <a:pt x="409048" y="0"/>
                </a:lnTo>
                <a:lnTo>
                  <a:pt x="462677" y="1285"/>
                </a:lnTo>
                <a:lnTo>
                  <a:pt x="516098" y="6071"/>
                </a:lnTo>
                <a:lnTo>
                  <a:pt x="568635" y="14450"/>
                </a:lnTo>
                <a:lnTo>
                  <a:pt x="619614" y="26514"/>
                </a:lnTo>
                <a:lnTo>
                  <a:pt x="675650" y="45270"/>
                </a:lnTo>
                <a:lnTo>
                  <a:pt x="723605" y="67625"/>
                </a:lnTo>
                <a:lnTo>
                  <a:pt x="763154" y="93001"/>
                </a:lnTo>
                <a:lnTo>
                  <a:pt x="793971" y="120823"/>
                </a:lnTo>
                <a:lnTo>
                  <a:pt x="828115" y="181496"/>
                </a:lnTo>
                <a:lnTo>
                  <a:pt x="830792" y="213193"/>
                </a:lnTo>
                <a:lnTo>
                  <a:pt x="823439" y="245027"/>
                </a:lnTo>
                <a:lnTo>
                  <a:pt x="777348" y="306803"/>
                </a:lnTo>
                <a:lnTo>
                  <a:pt x="746711" y="329919"/>
                </a:lnTo>
                <a:lnTo>
                  <a:pt x="710688" y="350480"/>
                </a:lnTo>
                <a:lnTo>
                  <a:pt x="669920" y="368328"/>
                </a:lnTo>
                <a:lnTo>
                  <a:pt x="625050" y="383306"/>
                </a:lnTo>
                <a:lnTo>
                  <a:pt x="576722" y="395259"/>
                </a:lnTo>
                <a:lnTo>
                  <a:pt x="525577" y="404029"/>
                </a:lnTo>
                <a:lnTo>
                  <a:pt x="472260" y="409459"/>
                </a:lnTo>
                <a:lnTo>
                  <a:pt x="417412" y="411393"/>
                </a:lnTo>
                <a:lnTo>
                  <a:pt x="361677" y="409673"/>
                </a:lnTo>
                <a:lnTo>
                  <a:pt x="242297" y="462759"/>
                </a:lnTo>
                <a:close/>
              </a:path>
            </a:pathLst>
          </a:custGeom>
          <a:ln w="19050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050442" y="2049779"/>
            <a:ext cx="3933825" cy="18122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1790">
              <a:lnSpc>
                <a:spcPct val="100000"/>
              </a:lnSpc>
            </a:pPr>
            <a:r>
              <a:rPr sz="1800" b="1" dirty="0">
                <a:solidFill>
                  <a:srgbClr val="F79546"/>
                </a:solidFill>
                <a:latin typeface="Calibri"/>
                <a:cs typeface="Calibri"/>
              </a:rPr>
              <a:t>S</a:t>
            </a:r>
            <a:r>
              <a:rPr sz="600" spc="-5" dirty="0">
                <a:solidFill>
                  <a:srgbClr val="F79546"/>
                </a:solidFill>
                <a:latin typeface="Calibri"/>
                <a:cs typeface="Calibri"/>
              </a:rPr>
              <a:t>ou</a:t>
            </a:r>
            <a:r>
              <a:rPr sz="600" spc="-10" dirty="0">
                <a:solidFill>
                  <a:srgbClr val="F79546"/>
                </a:solidFill>
                <a:latin typeface="Calibri"/>
                <a:cs typeface="Calibri"/>
              </a:rPr>
              <a:t>r</a:t>
            </a:r>
            <a:r>
              <a:rPr sz="600" spc="-5" dirty="0">
                <a:solidFill>
                  <a:srgbClr val="F79546"/>
                </a:solidFill>
                <a:latin typeface="Calibri"/>
                <a:cs typeface="Calibri"/>
              </a:rPr>
              <a:t>c</a:t>
            </a:r>
            <a:r>
              <a:rPr sz="600" dirty="0">
                <a:solidFill>
                  <a:srgbClr val="F79546"/>
                </a:solidFill>
                <a:latin typeface="Calibri"/>
                <a:cs typeface="Calibri"/>
              </a:rPr>
              <a:t>e</a:t>
            </a:r>
            <a:endParaRPr sz="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15"/>
              </a:spcBef>
            </a:pPr>
            <a:r>
              <a:rPr sz="1800" dirty="0">
                <a:latin typeface="Calibri"/>
                <a:cs typeface="Calibri"/>
              </a:rPr>
              <a:t>&gt;&gt;&gt; </a:t>
            </a:r>
            <a:r>
              <a:rPr sz="1800" spc="-5" dirty="0">
                <a:solidFill>
                  <a:srgbClr val="F79546"/>
                </a:solidFill>
                <a:latin typeface="Calibri"/>
                <a:cs typeface="Calibri"/>
              </a:rPr>
              <a:t>def</a:t>
            </a:r>
            <a:r>
              <a:rPr sz="1800" spc="-40" dirty="0">
                <a:solidFill>
                  <a:srgbClr val="F79546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addMe2Me(x):</a:t>
            </a:r>
            <a:endParaRPr sz="1800">
              <a:latin typeface="Calibri"/>
              <a:cs typeface="Calibri"/>
            </a:endParaRPr>
          </a:p>
          <a:p>
            <a:pPr marL="927100">
              <a:lnSpc>
                <a:spcPct val="100000"/>
              </a:lnSpc>
            </a:pPr>
            <a:r>
              <a:rPr sz="1800" spc="-5" dirty="0">
                <a:solidFill>
                  <a:srgbClr val="9BBA58"/>
                </a:solidFill>
                <a:latin typeface="Calibri"/>
                <a:cs typeface="Calibri"/>
              </a:rPr>
              <a:t>'apply </a:t>
            </a:r>
            <a:r>
              <a:rPr sz="1800" spc="-10" dirty="0">
                <a:solidFill>
                  <a:srgbClr val="9BBA58"/>
                </a:solidFill>
                <a:latin typeface="Calibri"/>
                <a:cs typeface="Calibri"/>
              </a:rPr>
              <a:t>operation </a:t>
            </a:r>
            <a:r>
              <a:rPr sz="1800" dirty="0">
                <a:solidFill>
                  <a:srgbClr val="9BBA58"/>
                </a:solidFill>
                <a:latin typeface="Calibri"/>
                <a:cs typeface="Calibri"/>
              </a:rPr>
              <a:t>+  </a:t>
            </a:r>
            <a:r>
              <a:rPr sz="1800" spc="-10" dirty="0">
                <a:solidFill>
                  <a:srgbClr val="9BBA58"/>
                </a:solidFill>
                <a:latin typeface="Calibri"/>
                <a:cs typeface="Calibri"/>
              </a:rPr>
              <a:t>to</a:t>
            </a:r>
            <a:r>
              <a:rPr sz="1800" spc="5" dirty="0">
                <a:solidFill>
                  <a:srgbClr val="9BBA58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9BBA58"/>
                </a:solidFill>
                <a:latin typeface="Calibri"/>
                <a:cs typeface="Calibri"/>
              </a:rPr>
              <a:t>argument'</a:t>
            </a:r>
            <a:endParaRPr sz="1800">
              <a:latin typeface="Calibri"/>
              <a:cs typeface="Calibri"/>
            </a:endParaRPr>
          </a:p>
          <a:p>
            <a:pPr marL="927100">
              <a:lnSpc>
                <a:spcPct val="100000"/>
              </a:lnSpc>
            </a:pPr>
            <a:r>
              <a:rPr sz="1800" spc="-10" dirty="0">
                <a:solidFill>
                  <a:srgbClr val="F79546"/>
                </a:solidFill>
                <a:latin typeface="Calibri"/>
                <a:cs typeface="Calibri"/>
              </a:rPr>
              <a:t>return </a:t>
            </a:r>
            <a:r>
              <a:rPr sz="1800" spc="-5" dirty="0">
                <a:latin typeface="Calibri"/>
                <a:cs typeface="Calibri"/>
              </a:rPr>
              <a:t>(x </a:t>
            </a:r>
            <a:r>
              <a:rPr sz="1800" dirty="0">
                <a:latin typeface="Calibri"/>
                <a:cs typeface="Calibri"/>
              </a:rPr>
              <a:t>+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x)</a:t>
            </a:r>
            <a:endParaRPr sz="1800">
              <a:latin typeface="Calibri"/>
              <a:cs typeface="Calibri"/>
            </a:endParaRPr>
          </a:p>
          <a:p>
            <a:pPr marL="12700" marR="2179955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&gt;&gt;&gt;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addMe2Me(5)  </a:t>
            </a:r>
            <a:r>
              <a:rPr sz="1800" spc="-5" dirty="0">
                <a:solidFill>
                  <a:srgbClr val="006FC0"/>
                </a:solidFill>
                <a:latin typeface="Calibri"/>
                <a:cs typeface="Calibri"/>
              </a:rPr>
              <a:t>10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30425">
              <a:lnSpc>
                <a:spcPct val="100000"/>
              </a:lnSpc>
            </a:pPr>
            <a:r>
              <a:rPr spc="-5" dirty="0"/>
              <a:t>lamd</a:t>
            </a:r>
            <a:r>
              <a:rPr dirty="0"/>
              <a:t>a</a:t>
            </a:r>
            <a:r>
              <a:rPr spc="-10" dirty="0"/>
              <a:t>函数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907667" y="1059637"/>
            <a:ext cx="5328920" cy="307975"/>
          </a:xfrm>
          <a:prstGeom prst="rect">
            <a:avLst/>
          </a:prstGeom>
          <a:solidFill>
            <a:srgbClr val="F1F1F1"/>
          </a:solidFill>
          <a:ln w="952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50"/>
              </a:lnSpc>
            </a:pPr>
            <a:r>
              <a:rPr sz="2000" b="1" dirty="0">
                <a:latin typeface="Consolas"/>
                <a:cs typeface="Consolas"/>
              </a:rPr>
              <a:t>def </a:t>
            </a:r>
            <a:r>
              <a:rPr sz="2000" b="1" spc="-5" dirty="0">
                <a:solidFill>
                  <a:srgbClr val="C00000"/>
                </a:solidFill>
                <a:latin typeface="Consolas"/>
                <a:cs typeface="Consolas"/>
              </a:rPr>
              <a:t>my_add</a:t>
            </a:r>
            <a:r>
              <a:rPr sz="2000" b="1" spc="-5" dirty="0">
                <a:latin typeface="Consolas"/>
                <a:cs typeface="Consolas"/>
              </a:rPr>
              <a:t>(</a:t>
            </a:r>
            <a:r>
              <a:rPr sz="2000" b="1" spc="-5" dirty="0">
                <a:solidFill>
                  <a:srgbClr val="FFC000"/>
                </a:solidFill>
                <a:latin typeface="Consolas"/>
                <a:cs typeface="Consolas"/>
              </a:rPr>
              <a:t>x, y</a:t>
            </a:r>
            <a:r>
              <a:rPr sz="2000" b="1" spc="-5" dirty="0">
                <a:latin typeface="Consolas"/>
                <a:cs typeface="Consolas"/>
              </a:rPr>
              <a:t>) </a:t>
            </a:r>
            <a:r>
              <a:rPr sz="2000" b="1" dirty="0">
                <a:latin typeface="Consolas"/>
                <a:cs typeface="Consolas"/>
              </a:rPr>
              <a:t>: </a:t>
            </a:r>
            <a:r>
              <a:rPr sz="2000" b="1" spc="-5" dirty="0">
                <a:solidFill>
                  <a:srgbClr val="4F6128"/>
                </a:solidFill>
                <a:latin typeface="Consolas"/>
                <a:cs typeface="Consolas"/>
              </a:rPr>
              <a:t>return </a:t>
            </a:r>
            <a:r>
              <a:rPr sz="2000" b="1" dirty="0">
                <a:solidFill>
                  <a:srgbClr val="4F6128"/>
                </a:solidFill>
                <a:latin typeface="Consolas"/>
                <a:cs typeface="Consolas"/>
              </a:rPr>
              <a:t>x +</a:t>
            </a:r>
            <a:r>
              <a:rPr sz="2000" b="1" spc="-40" dirty="0">
                <a:solidFill>
                  <a:srgbClr val="4F6128"/>
                </a:solidFill>
                <a:latin typeface="Consolas"/>
                <a:cs typeface="Consolas"/>
              </a:rPr>
              <a:t> </a:t>
            </a:r>
            <a:r>
              <a:rPr sz="2000" b="1" dirty="0">
                <a:solidFill>
                  <a:srgbClr val="4F6128"/>
                </a:solidFill>
                <a:latin typeface="Consolas"/>
                <a:cs typeface="Consolas"/>
              </a:rPr>
              <a:t>y</a:t>
            </a:r>
            <a:endParaRPr sz="2000">
              <a:latin typeface="Consolas"/>
              <a:cs typeface="Consola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738245" y="1476628"/>
            <a:ext cx="132715" cy="586740"/>
          </a:xfrm>
          <a:custGeom>
            <a:avLst/>
            <a:gdLst/>
            <a:ahLst/>
            <a:cxnLst/>
            <a:rect l="l" t="t" r="r" b="b"/>
            <a:pathLst>
              <a:path w="132714" h="586739">
                <a:moveTo>
                  <a:pt x="16001" y="455803"/>
                </a:moveTo>
                <a:lnTo>
                  <a:pt x="2285" y="463677"/>
                </a:lnTo>
                <a:lnTo>
                  <a:pt x="0" y="472440"/>
                </a:lnTo>
                <a:lnTo>
                  <a:pt x="4063" y="479298"/>
                </a:lnTo>
                <a:lnTo>
                  <a:pt x="66420" y="586232"/>
                </a:lnTo>
                <a:lnTo>
                  <a:pt x="82976" y="557784"/>
                </a:lnTo>
                <a:lnTo>
                  <a:pt x="52069" y="557784"/>
                </a:lnTo>
                <a:lnTo>
                  <a:pt x="52069" y="504981"/>
                </a:lnTo>
                <a:lnTo>
                  <a:pt x="28701" y="464947"/>
                </a:lnTo>
                <a:lnTo>
                  <a:pt x="24764" y="458089"/>
                </a:lnTo>
                <a:lnTo>
                  <a:pt x="16001" y="455803"/>
                </a:lnTo>
                <a:close/>
              </a:path>
              <a:path w="132714" h="586739">
                <a:moveTo>
                  <a:pt x="52070" y="504981"/>
                </a:moveTo>
                <a:lnTo>
                  <a:pt x="52069" y="557784"/>
                </a:lnTo>
                <a:lnTo>
                  <a:pt x="80644" y="557784"/>
                </a:lnTo>
                <a:lnTo>
                  <a:pt x="80644" y="550672"/>
                </a:lnTo>
                <a:lnTo>
                  <a:pt x="53975" y="550672"/>
                </a:lnTo>
                <a:lnTo>
                  <a:pt x="66357" y="529458"/>
                </a:lnTo>
                <a:lnTo>
                  <a:pt x="52070" y="504981"/>
                </a:lnTo>
                <a:close/>
              </a:path>
              <a:path w="132714" h="586739">
                <a:moveTo>
                  <a:pt x="116712" y="455803"/>
                </a:moveTo>
                <a:lnTo>
                  <a:pt x="107950" y="458089"/>
                </a:lnTo>
                <a:lnTo>
                  <a:pt x="104012" y="464947"/>
                </a:lnTo>
                <a:lnTo>
                  <a:pt x="80644" y="504981"/>
                </a:lnTo>
                <a:lnTo>
                  <a:pt x="80644" y="557784"/>
                </a:lnTo>
                <a:lnTo>
                  <a:pt x="82976" y="557784"/>
                </a:lnTo>
                <a:lnTo>
                  <a:pt x="128650" y="479298"/>
                </a:lnTo>
                <a:lnTo>
                  <a:pt x="132714" y="472440"/>
                </a:lnTo>
                <a:lnTo>
                  <a:pt x="130428" y="463677"/>
                </a:lnTo>
                <a:lnTo>
                  <a:pt x="116712" y="455803"/>
                </a:lnTo>
                <a:close/>
              </a:path>
              <a:path w="132714" h="586739">
                <a:moveTo>
                  <a:pt x="66357" y="529458"/>
                </a:moveTo>
                <a:lnTo>
                  <a:pt x="53975" y="550672"/>
                </a:lnTo>
                <a:lnTo>
                  <a:pt x="78739" y="550672"/>
                </a:lnTo>
                <a:lnTo>
                  <a:pt x="66357" y="529458"/>
                </a:lnTo>
                <a:close/>
              </a:path>
              <a:path w="132714" h="586739">
                <a:moveTo>
                  <a:pt x="80644" y="504981"/>
                </a:moveTo>
                <a:lnTo>
                  <a:pt x="66357" y="529458"/>
                </a:lnTo>
                <a:lnTo>
                  <a:pt x="78739" y="550672"/>
                </a:lnTo>
                <a:lnTo>
                  <a:pt x="80644" y="550672"/>
                </a:lnTo>
                <a:lnTo>
                  <a:pt x="80644" y="504981"/>
                </a:lnTo>
                <a:close/>
              </a:path>
              <a:path w="132714" h="586739">
                <a:moveTo>
                  <a:pt x="80644" y="0"/>
                </a:moveTo>
                <a:lnTo>
                  <a:pt x="52069" y="0"/>
                </a:lnTo>
                <a:lnTo>
                  <a:pt x="52070" y="504981"/>
                </a:lnTo>
                <a:lnTo>
                  <a:pt x="66357" y="529458"/>
                </a:lnTo>
                <a:lnTo>
                  <a:pt x="80644" y="504981"/>
                </a:lnTo>
                <a:lnTo>
                  <a:pt x="80644" y="0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183504" y="1488186"/>
            <a:ext cx="194945" cy="574675"/>
          </a:xfrm>
          <a:custGeom>
            <a:avLst/>
            <a:gdLst/>
            <a:ahLst/>
            <a:cxnLst/>
            <a:rect l="l" t="t" r="r" b="b"/>
            <a:pathLst>
              <a:path w="194945" h="574675">
                <a:moveTo>
                  <a:pt x="19558" y="435863"/>
                </a:moveTo>
                <a:lnTo>
                  <a:pt x="4445" y="440181"/>
                </a:lnTo>
                <a:lnTo>
                  <a:pt x="0" y="448182"/>
                </a:lnTo>
                <a:lnTo>
                  <a:pt x="2286" y="455675"/>
                </a:lnTo>
                <a:lnTo>
                  <a:pt x="36575" y="574675"/>
                </a:lnTo>
                <a:lnTo>
                  <a:pt x="60096" y="550671"/>
                </a:lnTo>
                <a:lnTo>
                  <a:pt x="57277" y="550671"/>
                </a:lnTo>
                <a:lnTo>
                  <a:pt x="29591" y="543687"/>
                </a:lnTo>
                <a:lnTo>
                  <a:pt x="42536" y="492371"/>
                </a:lnTo>
                <a:lnTo>
                  <a:pt x="29718" y="447801"/>
                </a:lnTo>
                <a:lnTo>
                  <a:pt x="27432" y="440181"/>
                </a:lnTo>
                <a:lnTo>
                  <a:pt x="19558" y="435863"/>
                </a:lnTo>
                <a:close/>
              </a:path>
              <a:path w="194945" h="574675">
                <a:moveTo>
                  <a:pt x="42536" y="492371"/>
                </a:moveTo>
                <a:lnTo>
                  <a:pt x="29591" y="543687"/>
                </a:lnTo>
                <a:lnTo>
                  <a:pt x="57277" y="550671"/>
                </a:lnTo>
                <a:lnTo>
                  <a:pt x="59167" y="543178"/>
                </a:lnTo>
                <a:lnTo>
                  <a:pt x="57150" y="543178"/>
                </a:lnTo>
                <a:lnTo>
                  <a:pt x="33274" y="537082"/>
                </a:lnTo>
                <a:lnTo>
                  <a:pt x="50377" y="519631"/>
                </a:lnTo>
                <a:lnTo>
                  <a:pt x="42536" y="492371"/>
                </a:lnTo>
                <a:close/>
              </a:path>
              <a:path w="194945" h="574675">
                <a:moveTo>
                  <a:pt x="117348" y="460501"/>
                </a:moveTo>
                <a:lnTo>
                  <a:pt x="108204" y="460628"/>
                </a:lnTo>
                <a:lnTo>
                  <a:pt x="70213" y="499391"/>
                </a:lnTo>
                <a:lnTo>
                  <a:pt x="57277" y="550671"/>
                </a:lnTo>
                <a:lnTo>
                  <a:pt x="60096" y="550671"/>
                </a:lnTo>
                <a:lnTo>
                  <a:pt x="123190" y="486282"/>
                </a:lnTo>
                <a:lnTo>
                  <a:pt x="128650" y="480568"/>
                </a:lnTo>
                <a:lnTo>
                  <a:pt x="128524" y="471550"/>
                </a:lnTo>
                <a:lnTo>
                  <a:pt x="122936" y="465963"/>
                </a:lnTo>
                <a:lnTo>
                  <a:pt x="117348" y="460501"/>
                </a:lnTo>
                <a:close/>
              </a:path>
              <a:path w="194945" h="574675">
                <a:moveTo>
                  <a:pt x="50377" y="519631"/>
                </a:moveTo>
                <a:lnTo>
                  <a:pt x="33274" y="537082"/>
                </a:lnTo>
                <a:lnTo>
                  <a:pt x="57150" y="543178"/>
                </a:lnTo>
                <a:lnTo>
                  <a:pt x="50377" y="519631"/>
                </a:lnTo>
                <a:close/>
              </a:path>
              <a:path w="194945" h="574675">
                <a:moveTo>
                  <a:pt x="70213" y="499391"/>
                </a:moveTo>
                <a:lnTo>
                  <a:pt x="50377" y="519631"/>
                </a:lnTo>
                <a:lnTo>
                  <a:pt x="57150" y="543178"/>
                </a:lnTo>
                <a:lnTo>
                  <a:pt x="59167" y="543178"/>
                </a:lnTo>
                <a:lnTo>
                  <a:pt x="70213" y="499391"/>
                </a:lnTo>
                <a:close/>
              </a:path>
              <a:path w="194945" h="574675">
                <a:moveTo>
                  <a:pt x="166750" y="0"/>
                </a:moveTo>
                <a:lnTo>
                  <a:pt x="42536" y="492371"/>
                </a:lnTo>
                <a:lnTo>
                  <a:pt x="50377" y="519631"/>
                </a:lnTo>
                <a:lnTo>
                  <a:pt x="70213" y="499391"/>
                </a:lnTo>
                <a:lnTo>
                  <a:pt x="194437" y="6985"/>
                </a:lnTo>
                <a:lnTo>
                  <a:pt x="166750" y="0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72000" y="1491614"/>
            <a:ext cx="1584325" cy="0"/>
          </a:xfrm>
          <a:custGeom>
            <a:avLst/>
            <a:gdLst/>
            <a:ahLst/>
            <a:cxnLst/>
            <a:rect l="l" t="t" r="r" b="b"/>
            <a:pathLst>
              <a:path w="1584325">
                <a:moveTo>
                  <a:pt x="0" y="0"/>
                </a:moveTo>
                <a:lnTo>
                  <a:pt x="1584198" y="0"/>
                </a:lnTo>
              </a:path>
            </a:pathLst>
          </a:custGeom>
          <a:ln w="2857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419855" y="1476628"/>
            <a:ext cx="720090" cy="0"/>
          </a:xfrm>
          <a:custGeom>
            <a:avLst/>
            <a:gdLst/>
            <a:ahLst/>
            <a:cxnLst/>
            <a:rect l="l" t="t" r="r" b="b"/>
            <a:pathLst>
              <a:path w="720089">
                <a:moveTo>
                  <a:pt x="0" y="0"/>
                </a:moveTo>
                <a:lnTo>
                  <a:pt x="720090" y="0"/>
                </a:lnTo>
              </a:path>
            </a:pathLst>
          </a:custGeom>
          <a:ln w="2857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907667" y="3034106"/>
            <a:ext cx="5328920" cy="307975"/>
          </a:xfrm>
          <a:prstGeom prst="rect">
            <a:avLst/>
          </a:prstGeom>
          <a:solidFill>
            <a:srgbClr val="F1F1F1"/>
          </a:solidFill>
          <a:ln w="952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35255">
              <a:lnSpc>
                <a:spcPts val="2255"/>
              </a:lnSpc>
              <a:tabLst>
                <a:tab pos="2371725" algn="l"/>
                <a:tab pos="3488690" algn="l"/>
              </a:tabLst>
            </a:pPr>
            <a:r>
              <a:rPr sz="2000" b="1" dirty="0">
                <a:solidFill>
                  <a:srgbClr val="C00000"/>
                </a:solidFill>
                <a:latin typeface="Consolas"/>
                <a:cs typeface="Consolas"/>
              </a:rPr>
              <a:t>my_add</a:t>
            </a:r>
            <a:r>
              <a:rPr sz="2000" b="1" spc="-5" dirty="0">
                <a:solidFill>
                  <a:srgbClr val="C00000"/>
                </a:solidFill>
                <a:latin typeface="Consolas"/>
                <a:cs typeface="Consolas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onsolas"/>
                <a:cs typeface="Consolas"/>
              </a:rPr>
              <a:t>=</a:t>
            </a:r>
            <a:r>
              <a:rPr sz="2000" b="1" spc="-10" dirty="0">
                <a:solidFill>
                  <a:srgbClr val="C00000"/>
                </a:solidFill>
                <a:latin typeface="Consolas"/>
                <a:cs typeface="Consolas"/>
              </a:rPr>
              <a:t> </a:t>
            </a:r>
            <a:r>
              <a:rPr sz="2000" b="1" dirty="0">
                <a:latin typeface="Consolas"/>
                <a:cs typeface="Consolas"/>
              </a:rPr>
              <a:t>lambda	</a:t>
            </a:r>
            <a:r>
              <a:rPr sz="2000" b="1" spc="-5" dirty="0">
                <a:solidFill>
                  <a:srgbClr val="FFC000"/>
                </a:solidFill>
                <a:latin typeface="Consolas"/>
                <a:cs typeface="Consolas"/>
              </a:rPr>
              <a:t>x,</a:t>
            </a:r>
            <a:r>
              <a:rPr sz="2000" b="1" dirty="0">
                <a:solidFill>
                  <a:srgbClr val="FFC000"/>
                </a:solidFill>
                <a:latin typeface="Consolas"/>
                <a:cs typeface="Consolas"/>
              </a:rPr>
              <a:t> y</a:t>
            </a:r>
            <a:r>
              <a:rPr sz="2000" b="1" spc="-15" dirty="0">
                <a:solidFill>
                  <a:srgbClr val="FFC000"/>
                </a:solidFill>
                <a:latin typeface="Consolas"/>
                <a:cs typeface="Consolas"/>
              </a:rPr>
              <a:t> </a:t>
            </a:r>
            <a:r>
              <a:rPr sz="2000" b="1" dirty="0">
                <a:latin typeface="Consolas"/>
                <a:cs typeface="Consolas"/>
              </a:rPr>
              <a:t>:	</a:t>
            </a:r>
            <a:r>
              <a:rPr sz="2000" b="1" dirty="0">
                <a:solidFill>
                  <a:srgbClr val="4F6128"/>
                </a:solidFill>
                <a:latin typeface="Consolas"/>
                <a:cs typeface="Consolas"/>
              </a:rPr>
              <a:t>x +</a:t>
            </a:r>
            <a:r>
              <a:rPr sz="2000" b="1" spc="-110" dirty="0">
                <a:solidFill>
                  <a:srgbClr val="4F6128"/>
                </a:solidFill>
                <a:latin typeface="Consolas"/>
                <a:cs typeface="Consolas"/>
              </a:rPr>
              <a:t> </a:t>
            </a:r>
            <a:r>
              <a:rPr sz="2000" b="1" dirty="0">
                <a:solidFill>
                  <a:srgbClr val="4F6128"/>
                </a:solidFill>
                <a:latin typeface="Consolas"/>
                <a:cs typeface="Consolas"/>
              </a:rPr>
              <a:t>y</a:t>
            </a:r>
            <a:endParaRPr sz="2000">
              <a:latin typeface="Consolas"/>
              <a:cs typeface="Consola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429764" y="1476628"/>
            <a:ext cx="936625" cy="0"/>
          </a:xfrm>
          <a:custGeom>
            <a:avLst/>
            <a:gdLst/>
            <a:ahLst/>
            <a:cxnLst/>
            <a:rect l="l" t="t" r="r" b="b"/>
            <a:pathLst>
              <a:path w="936625">
                <a:moveTo>
                  <a:pt x="0" y="0"/>
                </a:moveTo>
                <a:lnTo>
                  <a:pt x="936116" y="0"/>
                </a:lnTo>
              </a:path>
            </a:pathLst>
          </a:custGeom>
          <a:ln w="2857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60676" y="1470786"/>
            <a:ext cx="712470" cy="1563370"/>
          </a:xfrm>
          <a:custGeom>
            <a:avLst/>
            <a:gdLst/>
            <a:ahLst/>
            <a:cxnLst/>
            <a:rect l="l" t="t" r="r" b="b"/>
            <a:pathLst>
              <a:path w="712469" h="1563370">
                <a:moveTo>
                  <a:pt x="21336" y="1423670"/>
                </a:moveTo>
                <a:lnTo>
                  <a:pt x="5715" y="1425448"/>
                </a:lnTo>
                <a:lnTo>
                  <a:pt x="0" y="1432560"/>
                </a:lnTo>
                <a:lnTo>
                  <a:pt x="888" y="1440433"/>
                </a:lnTo>
                <a:lnTo>
                  <a:pt x="15112" y="1563370"/>
                </a:lnTo>
                <a:lnTo>
                  <a:pt x="42847" y="1543177"/>
                </a:lnTo>
                <a:lnTo>
                  <a:pt x="39497" y="1543177"/>
                </a:lnTo>
                <a:lnTo>
                  <a:pt x="13335" y="1531620"/>
                </a:lnTo>
                <a:lnTo>
                  <a:pt x="34610" y="1483180"/>
                </a:lnTo>
                <a:lnTo>
                  <a:pt x="28448" y="1429385"/>
                </a:lnTo>
                <a:lnTo>
                  <a:pt x="21336" y="1423670"/>
                </a:lnTo>
                <a:close/>
              </a:path>
              <a:path w="712469" h="1563370">
                <a:moveTo>
                  <a:pt x="34610" y="1483180"/>
                </a:moveTo>
                <a:lnTo>
                  <a:pt x="13335" y="1531620"/>
                </a:lnTo>
                <a:lnTo>
                  <a:pt x="39497" y="1543177"/>
                </a:lnTo>
                <a:lnTo>
                  <a:pt x="42732" y="1535811"/>
                </a:lnTo>
                <a:lnTo>
                  <a:pt x="40640" y="1535811"/>
                </a:lnTo>
                <a:lnTo>
                  <a:pt x="18034" y="1525905"/>
                </a:lnTo>
                <a:lnTo>
                  <a:pt x="37852" y="1511480"/>
                </a:lnTo>
                <a:lnTo>
                  <a:pt x="34610" y="1483180"/>
                </a:lnTo>
                <a:close/>
              </a:path>
              <a:path w="712469" h="1563370">
                <a:moveTo>
                  <a:pt x="104648" y="1462786"/>
                </a:moveTo>
                <a:lnTo>
                  <a:pt x="98298" y="1467485"/>
                </a:lnTo>
                <a:lnTo>
                  <a:pt x="60733" y="1494826"/>
                </a:lnTo>
                <a:lnTo>
                  <a:pt x="39497" y="1543177"/>
                </a:lnTo>
                <a:lnTo>
                  <a:pt x="42847" y="1543177"/>
                </a:lnTo>
                <a:lnTo>
                  <a:pt x="121538" y="1485900"/>
                </a:lnTo>
                <a:lnTo>
                  <a:pt x="122936" y="1477010"/>
                </a:lnTo>
                <a:lnTo>
                  <a:pt x="118237" y="1470660"/>
                </a:lnTo>
                <a:lnTo>
                  <a:pt x="113665" y="1464183"/>
                </a:lnTo>
                <a:lnTo>
                  <a:pt x="104648" y="1462786"/>
                </a:lnTo>
                <a:close/>
              </a:path>
              <a:path w="712469" h="1563370">
                <a:moveTo>
                  <a:pt x="37852" y="1511480"/>
                </a:moveTo>
                <a:lnTo>
                  <a:pt x="18034" y="1525905"/>
                </a:lnTo>
                <a:lnTo>
                  <a:pt x="40640" y="1535811"/>
                </a:lnTo>
                <a:lnTo>
                  <a:pt x="37852" y="1511480"/>
                </a:lnTo>
                <a:close/>
              </a:path>
              <a:path w="712469" h="1563370">
                <a:moveTo>
                  <a:pt x="60733" y="1494826"/>
                </a:moveTo>
                <a:lnTo>
                  <a:pt x="37852" y="1511480"/>
                </a:lnTo>
                <a:lnTo>
                  <a:pt x="40640" y="1535811"/>
                </a:lnTo>
                <a:lnTo>
                  <a:pt x="42732" y="1535811"/>
                </a:lnTo>
                <a:lnTo>
                  <a:pt x="60733" y="1494826"/>
                </a:lnTo>
                <a:close/>
              </a:path>
              <a:path w="712469" h="1563370">
                <a:moveTo>
                  <a:pt x="686054" y="0"/>
                </a:moveTo>
                <a:lnTo>
                  <a:pt x="34610" y="1483180"/>
                </a:lnTo>
                <a:lnTo>
                  <a:pt x="37852" y="1511480"/>
                </a:lnTo>
                <a:lnTo>
                  <a:pt x="60733" y="1494826"/>
                </a:lnTo>
                <a:lnTo>
                  <a:pt x="712216" y="11557"/>
                </a:lnTo>
                <a:lnTo>
                  <a:pt x="686054" y="0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907667" y="2062797"/>
            <a:ext cx="5328920" cy="400685"/>
          </a:xfrm>
          <a:prstGeom prst="rect">
            <a:avLst/>
          </a:prstGeom>
          <a:solidFill>
            <a:srgbClr val="F1F1F1"/>
          </a:solidFill>
          <a:ln w="9525">
            <a:solidFill>
              <a:srgbClr val="000000"/>
            </a:solidFill>
          </a:ln>
        </p:spPr>
        <p:txBody>
          <a:bodyPr vert="horz" wrap="square" lIns="0" tIns="26670" rIns="0" bIns="0" rtlCol="0">
            <a:spAutoFit/>
          </a:bodyPr>
          <a:lstStyle/>
          <a:p>
            <a:pPr marL="86995">
              <a:lnSpc>
                <a:spcPct val="100000"/>
              </a:lnSpc>
              <a:spcBef>
                <a:spcPts val="210"/>
              </a:spcBef>
              <a:tabLst>
                <a:tab pos="1623060" algn="l"/>
                <a:tab pos="2463165" algn="l"/>
                <a:tab pos="2882265" algn="l"/>
              </a:tabLst>
            </a:pPr>
            <a:r>
              <a:rPr sz="2000" b="1" dirty="0">
                <a:latin typeface="Consolas"/>
                <a:cs typeface="Consolas"/>
              </a:rPr>
              <a:t>lambda	</a:t>
            </a:r>
            <a:r>
              <a:rPr sz="2000" b="1" dirty="0">
                <a:solidFill>
                  <a:srgbClr val="FFC000"/>
                </a:solidFill>
                <a:latin typeface="Consolas"/>
                <a:cs typeface="Consolas"/>
              </a:rPr>
              <a:t>x,</a:t>
            </a:r>
            <a:r>
              <a:rPr sz="2000" b="1" spc="5" dirty="0">
                <a:solidFill>
                  <a:srgbClr val="FFC000"/>
                </a:solidFill>
                <a:latin typeface="Consolas"/>
                <a:cs typeface="Consolas"/>
              </a:rPr>
              <a:t> </a:t>
            </a:r>
            <a:r>
              <a:rPr sz="2000" b="1" dirty="0">
                <a:solidFill>
                  <a:srgbClr val="FFC000"/>
                </a:solidFill>
                <a:latin typeface="Consolas"/>
                <a:cs typeface="Consolas"/>
              </a:rPr>
              <a:t>y	</a:t>
            </a:r>
            <a:r>
              <a:rPr sz="2000" b="1" dirty="0">
                <a:latin typeface="Consolas"/>
                <a:cs typeface="Consolas"/>
              </a:rPr>
              <a:t>:	</a:t>
            </a:r>
            <a:r>
              <a:rPr sz="2000" b="1" dirty="0">
                <a:solidFill>
                  <a:srgbClr val="4F6128"/>
                </a:solidFill>
                <a:latin typeface="Consolas"/>
                <a:cs typeface="Consolas"/>
              </a:rPr>
              <a:t>x +</a:t>
            </a:r>
            <a:r>
              <a:rPr sz="2000" b="1" spc="-114" dirty="0">
                <a:solidFill>
                  <a:srgbClr val="4F6128"/>
                </a:solidFill>
                <a:latin typeface="Consolas"/>
                <a:cs typeface="Consolas"/>
              </a:rPr>
              <a:t> </a:t>
            </a:r>
            <a:r>
              <a:rPr sz="2000" b="1" dirty="0">
                <a:solidFill>
                  <a:srgbClr val="4F6128"/>
                </a:solidFill>
                <a:latin typeface="Consolas"/>
                <a:cs typeface="Consolas"/>
              </a:rPr>
              <a:t>y</a:t>
            </a:r>
            <a:endParaRPr sz="2000">
              <a:latin typeface="Consolas"/>
              <a:cs typeface="Consola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907667" y="3757205"/>
            <a:ext cx="5328920" cy="708025"/>
          </a:xfrm>
          <a:prstGeom prst="rect">
            <a:avLst/>
          </a:prstGeom>
          <a:solidFill>
            <a:srgbClr val="F1F1F1"/>
          </a:solidFill>
          <a:ln w="9525">
            <a:solidFill>
              <a:srgbClr val="000000"/>
            </a:solidFill>
          </a:ln>
        </p:spPr>
        <p:txBody>
          <a:bodyPr vert="horz" wrap="square" lIns="0" tIns="27305" rIns="0" bIns="0" rtlCol="0">
            <a:spAutoFit/>
          </a:bodyPr>
          <a:lstStyle/>
          <a:p>
            <a:pPr marL="86995">
              <a:lnSpc>
                <a:spcPct val="100000"/>
              </a:lnSpc>
              <a:spcBef>
                <a:spcPts val="215"/>
              </a:spcBef>
            </a:pPr>
            <a:r>
              <a:rPr sz="2000" b="1" dirty="0">
                <a:solidFill>
                  <a:srgbClr val="C00000"/>
                </a:solidFill>
                <a:latin typeface="Consolas"/>
                <a:cs typeface="Consolas"/>
              </a:rPr>
              <a:t>&gt;&gt;&gt; </a:t>
            </a:r>
            <a:r>
              <a:rPr sz="2000" b="1" spc="-5" dirty="0">
                <a:solidFill>
                  <a:srgbClr val="C00000"/>
                </a:solidFill>
                <a:latin typeface="Consolas"/>
                <a:cs typeface="Consolas"/>
              </a:rPr>
              <a:t>my_add(3,</a:t>
            </a:r>
            <a:r>
              <a:rPr sz="2000" b="1" spc="-60" dirty="0">
                <a:solidFill>
                  <a:srgbClr val="C00000"/>
                </a:solidFill>
                <a:latin typeface="Consolas"/>
                <a:cs typeface="Consolas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onsolas"/>
                <a:cs typeface="Consolas"/>
              </a:rPr>
              <a:t>5)</a:t>
            </a:r>
            <a:endParaRPr sz="2000">
              <a:latin typeface="Consolas"/>
              <a:cs typeface="Consolas"/>
            </a:endParaRPr>
          </a:p>
          <a:p>
            <a:pPr marL="86995">
              <a:lnSpc>
                <a:spcPct val="100000"/>
              </a:lnSpc>
            </a:pPr>
            <a:r>
              <a:rPr sz="2000" b="1" dirty="0">
                <a:solidFill>
                  <a:srgbClr val="404040"/>
                </a:solidFill>
                <a:latin typeface="Consolas"/>
                <a:cs typeface="Consolas"/>
              </a:rPr>
              <a:t>8</a:t>
            </a:r>
            <a:endParaRPr sz="2000">
              <a:latin typeface="Consolas"/>
              <a:cs typeface="Consola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81200" y="2647950"/>
            <a:ext cx="4644390" cy="0"/>
          </a:xfrm>
          <a:custGeom>
            <a:avLst/>
            <a:gdLst/>
            <a:ahLst/>
            <a:cxnLst/>
            <a:rect l="l" t="t" r="r" b="b"/>
            <a:pathLst>
              <a:path w="4644390">
                <a:moveTo>
                  <a:pt x="0" y="0"/>
                </a:moveTo>
                <a:lnTo>
                  <a:pt x="4644009" y="0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114800" y="2743174"/>
            <a:ext cx="5943600" cy="11695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zh-CN" altLang="en-US" sz="2800" b="1" spc="-5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YaHei"/>
              </a:rPr>
              <a:t>递归</a:t>
            </a:r>
            <a:endParaRPr lang="zh-CN" altLang="en-US" sz="2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Microsoft YaHei"/>
            </a:endParaRPr>
          </a:p>
          <a:p>
            <a:pPr marL="12700"/>
            <a:endParaRPr lang="en-US" altLang="zh-CN" sz="20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Broadway"/>
            </a:endParaRPr>
          </a:p>
          <a:p>
            <a:pPr marL="12700"/>
            <a:endParaRPr sz="28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Microsoft YaHe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19400" y="2038350"/>
            <a:ext cx="324516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roadway"/>
              </a:rPr>
              <a:t>Python</a:t>
            </a:r>
            <a:r>
              <a:rPr lang="zh-CN" altLang="en-US" sz="28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roadway"/>
              </a:rPr>
              <a:t>大</a:t>
            </a:r>
            <a:r>
              <a:rPr sz="2800" b="1" dirty="0" err="1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YaHei"/>
              </a:rPr>
              <a:t>数据</a:t>
            </a:r>
            <a:r>
              <a:rPr lang="zh-CN" altLang="en-US" sz="28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YaHei"/>
              </a:rPr>
              <a:t>编程</a:t>
            </a:r>
            <a:endParaRPr sz="28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Microsoft YaHei"/>
            </a:endParaRPr>
          </a:p>
        </p:txBody>
      </p:sp>
    </p:spTree>
    <p:extLst>
      <p:ext uri="{BB962C8B-B14F-4D97-AF65-F5344CB8AC3E}">
        <p14:creationId xmlns:p14="http://schemas.microsoft.com/office/powerpoint/2010/main" val="34934126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1555" y="979982"/>
            <a:ext cx="7920355" cy="1026160"/>
          </a:xfrm>
          <a:custGeom>
            <a:avLst/>
            <a:gdLst/>
            <a:ahLst/>
            <a:cxnLst/>
            <a:rect l="l" t="t" r="r" b="b"/>
            <a:pathLst>
              <a:path w="7920355" h="1026160">
                <a:moveTo>
                  <a:pt x="0" y="1026109"/>
                </a:moveTo>
                <a:lnTo>
                  <a:pt x="7920101" y="1026109"/>
                </a:lnTo>
                <a:lnTo>
                  <a:pt x="7920101" y="0"/>
                </a:lnTo>
                <a:lnTo>
                  <a:pt x="0" y="0"/>
                </a:lnTo>
                <a:lnTo>
                  <a:pt x="0" y="1026109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64640">
              <a:lnSpc>
                <a:spcPct val="100000"/>
              </a:lnSpc>
            </a:pPr>
            <a:r>
              <a:rPr spc="-5" dirty="0"/>
              <a:t>便捷网络数据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11555" y="979982"/>
            <a:ext cx="7920355" cy="1026160"/>
          </a:xfrm>
          <a:prstGeom prst="rect">
            <a:avLst/>
          </a:prstGeom>
        </p:spPr>
        <p:txBody>
          <a:bodyPr vert="horz" wrap="square" lIns="0" tIns="102870" rIns="0" bIns="0" rtlCol="0">
            <a:spAutoFit/>
          </a:bodyPr>
          <a:lstStyle/>
          <a:p>
            <a:pPr marL="811530" marR="490855">
              <a:lnSpc>
                <a:spcPct val="120000"/>
              </a:lnSpc>
              <a:spcBef>
                <a:spcPts val="810"/>
              </a:spcBef>
            </a:pPr>
            <a:r>
              <a:rPr sz="2000" dirty="0">
                <a:solidFill>
                  <a:srgbClr val="F79546"/>
                </a:solidFill>
                <a:latin typeface="Microsoft YaHei"/>
                <a:cs typeface="Microsoft YaHei"/>
              </a:rPr>
              <a:t>是否能够简单方便并且</a:t>
            </a:r>
            <a:r>
              <a:rPr sz="2000" spc="-15" dirty="0">
                <a:solidFill>
                  <a:srgbClr val="F79546"/>
                </a:solidFill>
                <a:latin typeface="Microsoft YaHei"/>
                <a:cs typeface="Microsoft YaHei"/>
              </a:rPr>
              <a:t>快</a:t>
            </a:r>
            <a:r>
              <a:rPr sz="2000" dirty="0">
                <a:solidFill>
                  <a:srgbClr val="F79546"/>
                </a:solidFill>
                <a:latin typeface="Microsoft YaHei"/>
                <a:cs typeface="Microsoft YaHei"/>
              </a:rPr>
              <a:t>速的</a:t>
            </a:r>
            <a:r>
              <a:rPr sz="2000" spc="-15" dirty="0">
                <a:solidFill>
                  <a:srgbClr val="F79546"/>
                </a:solidFill>
                <a:latin typeface="Microsoft YaHei"/>
                <a:cs typeface="Microsoft YaHei"/>
              </a:rPr>
              <a:t>方</a:t>
            </a:r>
            <a:r>
              <a:rPr sz="2000" dirty="0">
                <a:solidFill>
                  <a:srgbClr val="F79546"/>
                </a:solidFill>
                <a:latin typeface="Microsoft YaHei"/>
                <a:cs typeface="Microsoft YaHei"/>
              </a:rPr>
              <a:t>式获</a:t>
            </a:r>
            <a:r>
              <a:rPr sz="2000" spc="-15" dirty="0">
                <a:solidFill>
                  <a:srgbClr val="F79546"/>
                </a:solidFill>
                <a:latin typeface="Microsoft YaHei"/>
                <a:cs typeface="Microsoft YaHei"/>
              </a:rPr>
              <a:t>得</a:t>
            </a:r>
            <a:r>
              <a:rPr sz="2000" dirty="0">
                <a:solidFill>
                  <a:srgbClr val="F79546"/>
                </a:solidFill>
                <a:latin typeface="Microsoft YaHei"/>
                <a:cs typeface="Microsoft YaHei"/>
              </a:rPr>
              <a:t>雅虎</a:t>
            </a:r>
            <a:r>
              <a:rPr sz="2000" spc="-15" dirty="0">
                <a:solidFill>
                  <a:srgbClr val="F79546"/>
                </a:solidFill>
                <a:latin typeface="Microsoft YaHei"/>
                <a:cs typeface="Microsoft YaHei"/>
              </a:rPr>
              <a:t>财</a:t>
            </a:r>
            <a:r>
              <a:rPr sz="2000" dirty="0">
                <a:solidFill>
                  <a:srgbClr val="F79546"/>
                </a:solidFill>
                <a:latin typeface="Microsoft YaHei"/>
                <a:cs typeface="Microsoft YaHei"/>
              </a:rPr>
              <a:t>经上</a:t>
            </a:r>
            <a:r>
              <a:rPr sz="2000" spc="-15" dirty="0">
                <a:solidFill>
                  <a:srgbClr val="F79546"/>
                </a:solidFill>
                <a:latin typeface="Microsoft YaHei"/>
                <a:cs typeface="Microsoft YaHei"/>
              </a:rPr>
              <a:t>各</a:t>
            </a:r>
            <a:r>
              <a:rPr sz="2000" dirty="0">
                <a:solidFill>
                  <a:srgbClr val="F79546"/>
                </a:solidFill>
                <a:latin typeface="Microsoft YaHei"/>
                <a:cs typeface="Microsoft YaHei"/>
              </a:rPr>
              <a:t>上市公  司股票的历史数据？</a:t>
            </a:r>
            <a:endParaRPr sz="2000">
              <a:latin typeface="Microsoft YaHei"/>
              <a:cs typeface="Microsoft YaHe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11555" y="2067686"/>
            <a:ext cx="7920355" cy="2592705"/>
          </a:xfrm>
          <a:custGeom>
            <a:avLst/>
            <a:gdLst/>
            <a:ahLst/>
            <a:cxnLst/>
            <a:rect l="l" t="t" r="r" b="b"/>
            <a:pathLst>
              <a:path w="7920355" h="2592704">
                <a:moveTo>
                  <a:pt x="0" y="0"/>
                </a:moveTo>
                <a:lnTo>
                  <a:pt x="0" y="2592298"/>
                </a:lnTo>
                <a:lnTo>
                  <a:pt x="7920177" y="2592298"/>
                </a:lnTo>
              </a:path>
            </a:pathLst>
          </a:custGeom>
          <a:ln w="9525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25876" y="2102559"/>
            <a:ext cx="676910" cy="408305"/>
          </a:xfrm>
          <a:custGeom>
            <a:avLst/>
            <a:gdLst/>
            <a:ahLst/>
            <a:cxnLst/>
            <a:rect l="l" t="t" r="r" b="b"/>
            <a:pathLst>
              <a:path w="676910" h="408305">
                <a:moveTo>
                  <a:pt x="196956" y="408230"/>
                </a:moveTo>
                <a:lnTo>
                  <a:pt x="171568" y="339523"/>
                </a:lnTo>
                <a:lnTo>
                  <a:pt x="115386" y="318329"/>
                </a:lnTo>
                <a:lnTo>
                  <a:pt x="69620" y="292368"/>
                </a:lnTo>
                <a:lnTo>
                  <a:pt x="34788" y="262636"/>
                </a:lnTo>
                <a:lnTo>
                  <a:pt x="11409" y="230128"/>
                </a:lnTo>
                <a:lnTo>
                  <a:pt x="0" y="195840"/>
                </a:lnTo>
                <a:lnTo>
                  <a:pt x="1079" y="160768"/>
                </a:lnTo>
                <a:lnTo>
                  <a:pt x="42778" y="92254"/>
                </a:lnTo>
                <a:lnTo>
                  <a:pt x="73700" y="67763"/>
                </a:lnTo>
                <a:lnTo>
                  <a:pt x="110565" y="46811"/>
                </a:lnTo>
                <a:lnTo>
                  <a:pt x="152420" y="29536"/>
                </a:lnTo>
                <a:lnTo>
                  <a:pt x="198314" y="16078"/>
                </a:lnTo>
                <a:lnTo>
                  <a:pt x="247294" y="6576"/>
                </a:lnTo>
                <a:lnTo>
                  <a:pt x="298407" y="1170"/>
                </a:lnTo>
                <a:lnTo>
                  <a:pt x="350703" y="0"/>
                </a:lnTo>
                <a:lnTo>
                  <a:pt x="403228" y="3203"/>
                </a:lnTo>
                <a:lnTo>
                  <a:pt x="455031" y="10921"/>
                </a:lnTo>
                <a:lnTo>
                  <a:pt x="505159" y="23293"/>
                </a:lnTo>
                <a:lnTo>
                  <a:pt x="561357" y="44487"/>
                </a:lnTo>
                <a:lnTo>
                  <a:pt x="607133" y="70447"/>
                </a:lnTo>
                <a:lnTo>
                  <a:pt x="641970" y="100180"/>
                </a:lnTo>
                <a:lnTo>
                  <a:pt x="665347" y="132687"/>
                </a:lnTo>
                <a:lnTo>
                  <a:pt x="676749" y="166975"/>
                </a:lnTo>
                <a:lnTo>
                  <a:pt x="675656" y="202047"/>
                </a:lnTo>
                <a:lnTo>
                  <a:pt x="633912" y="270562"/>
                </a:lnTo>
                <a:lnTo>
                  <a:pt x="600913" y="296406"/>
                </a:lnTo>
                <a:lnTo>
                  <a:pt x="560898" y="318444"/>
                </a:lnTo>
                <a:lnTo>
                  <a:pt x="514976" y="336386"/>
                </a:lnTo>
                <a:lnTo>
                  <a:pt x="464260" y="349940"/>
                </a:lnTo>
                <a:lnTo>
                  <a:pt x="409860" y="358816"/>
                </a:lnTo>
                <a:lnTo>
                  <a:pt x="352887" y="362721"/>
                </a:lnTo>
                <a:lnTo>
                  <a:pt x="294454" y="361367"/>
                </a:lnTo>
                <a:lnTo>
                  <a:pt x="196956" y="408230"/>
                </a:lnTo>
                <a:close/>
              </a:path>
            </a:pathLst>
          </a:custGeom>
          <a:ln w="1905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90473" y="2082038"/>
            <a:ext cx="5553075" cy="2610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4796790" algn="ctr">
              <a:lnSpc>
                <a:spcPct val="100000"/>
              </a:lnSpc>
            </a:pPr>
            <a:r>
              <a:rPr sz="2400" b="1" dirty="0">
                <a:solidFill>
                  <a:srgbClr val="4F81BC"/>
                </a:solidFill>
                <a:latin typeface="Calibri"/>
                <a:cs typeface="Calibri"/>
              </a:rPr>
              <a:t>F</a:t>
            </a:r>
            <a:r>
              <a:rPr sz="800" spc="-5" dirty="0">
                <a:solidFill>
                  <a:srgbClr val="4F81BC"/>
                </a:solidFill>
                <a:latin typeface="Calibri"/>
                <a:cs typeface="Calibri"/>
              </a:rPr>
              <a:t>ile</a:t>
            </a:r>
            <a:endParaRPr sz="800">
              <a:latin typeface="Calibri"/>
              <a:cs typeface="Calibri"/>
            </a:endParaRPr>
          </a:p>
          <a:p>
            <a:pPr marL="12700">
              <a:lnSpc>
                <a:spcPts val="1785"/>
              </a:lnSpc>
              <a:spcBef>
                <a:spcPts val="365"/>
              </a:spcBef>
            </a:pPr>
            <a:r>
              <a:rPr sz="1600" spc="-5" dirty="0">
                <a:solidFill>
                  <a:srgbClr val="943735"/>
                </a:solidFill>
                <a:latin typeface="Calibri"/>
                <a:cs typeface="Calibri"/>
              </a:rPr>
              <a:t># Filename:</a:t>
            </a:r>
            <a:r>
              <a:rPr sz="1600" spc="-50" dirty="0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943735"/>
                </a:solidFill>
                <a:latin typeface="Calibri"/>
                <a:cs typeface="Calibri"/>
              </a:rPr>
              <a:t>quotes.py</a:t>
            </a:r>
            <a:endParaRPr sz="1600">
              <a:latin typeface="Calibri"/>
              <a:cs typeface="Calibri"/>
            </a:endParaRPr>
          </a:p>
          <a:p>
            <a:pPr marL="12700" marR="316230">
              <a:lnSpc>
                <a:spcPts val="1900"/>
              </a:lnSpc>
              <a:spcBef>
                <a:spcPts val="140"/>
              </a:spcBef>
            </a:pPr>
            <a:r>
              <a:rPr sz="1800" spc="-10" dirty="0">
                <a:solidFill>
                  <a:srgbClr val="006FC0"/>
                </a:solidFill>
                <a:latin typeface="Calibri"/>
                <a:cs typeface="Calibri"/>
              </a:rPr>
              <a:t>from </a:t>
            </a:r>
            <a:r>
              <a:rPr sz="1800" spc="-10" dirty="0">
                <a:latin typeface="Calibri"/>
                <a:cs typeface="Calibri"/>
              </a:rPr>
              <a:t>matplotlib.finance </a:t>
            </a:r>
            <a:r>
              <a:rPr sz="1800" spc="-5" dirty="0">
                <a:solidFill>
                  <a:srgbClr val="006FC0"/>
                </a:solidFill>
                <a:latin typeface="Calibri"/>
                <a:cs typeface="Calibri"/>
              </a:rPr>
              <a:t>import </a:t>
            </a:r>
            <a:r>
              <a:rPr sz="1800" spc="-10" dirty="0">
                <a:latin typeface="Calibri"/>
                <a:cs typeface="Calibri"/>
              </a:rPr>
              <a:t>quotes_historical_yahoo  </a:t>
            </a:r>
            <a:r>
              <a:rPr sz="1800" spc="-10" dirty="0">
                <a:solidFill>
                  <a:srgbClr val="006FC0"/>
                </a:solidFill>
                <a:latin typeface="Calibri"/>
                <a:cs typeface="Calibri"/>
              </a:rPr>
              <a:t>from </a:t>
            </a:r>
            <a:r>
              <a:rPr sz="1800" spc="-10" dirty="0">
                <a:latin typeface="Calibri"/>
                <a:cs typeface="Calibri"/>
              </a:rPr>
              <a:t>datetime </a:t>
            </a:r>
            <a:r>
              <a:rPr sz="1800" spc="-5" dirty="0">
                <a:solidFill>
                  <a:srgbClr val="006FC0"/>
                </a:solidFill>
                <a:latin typeface="Calibri"/>
                <a:cs typeface="Calibri"/>
              </a:rPr>
              <a:t>import</a:t>
            </a:r>
            <a:r>
              <a:rPr sz="1800" spc="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date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1750"/>
              </a:lnSpc>
            </a:pPr>
            <a:r>
              <a:rPr sz="1800" spc="-5" dirty="0">
                <a:solidFill>
                  <a:srgbClr val="006FC0"/>
                </a:solidFill>
                <a:latin typeface="Calibri"/>
                <a:cs typeface="Calibri"/>
              </a:rPr>
              <a:t>import </a:t>
            </a:r>
            <a:r>
              <a:rPr sz="1800" spc="-5" dirty="0">
                <a:latin typeface="Calibri"/>
                <a:cs typeface="Calibri"/>
              </a:rPr>
              <a:t>pandas </a:t>
            </a:r>
            <a:r>
              <a:rPr sz="1800" dirty="0">
                <a:solidFill>
                  <a:srgbClr val="006FC0"/>
                </a:solidFill>
                <a:latin typeface="Calibri"/>
                <a:cs typeface="Calibri"/>
              </a:rPr>
              <a:t>as</a:t>
            </a:r>
            <a:r>
              <a:rPr sz="1800" spc="-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pd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1905"/>
              </a:lnSpc>
            </a:pPr>
            <a:r>
              <a:rPr sz="1800" spc="-15" dirty="0">
                <a:latin typeface="Calibri"/>
                <a:cs typeface="Calibri"/>
              </a:rPr>
              <a:t>today </a:t>
            </a:r>
            <a:r>
              <a:rPr sz="1800" dirty="0">
                <a:latin typeface="Calibri"/>
                <a:cs typeface="Calibri"/>
              </a:rPr>
              <a:t>=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date.today()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1900"/>
              </a:lnSpc>
            </a:pPr>
            <a:r>
              <a:rPr sz="1800" spc="-10" dirty="0">
                <a:latin typeface="Calibri"/>
                <a:cs typeface="Calibri"/>
              </a:rPr>
              <a:t>start </a:t>
            </a:r>
            <a:r>
              <a:rPr sz="1800" dirty="0">
                <a:latin typeface="Calibri"/>
                <a:cs typeface="Calibri"/>
              </a:rPr>
              <a:t>= </a:t>
            </a:r>
            <a:r>
              <a:rPr sz="1800" spc="-25" dirty="0">
                <a:latin typeface="Calibri"/>
                <a:cs typeface="Calibri"/>
              </a:rPr>
              <a:t>(today.year-1,  </a:t>
            </a:r>
            <a:r>
              <a:rPr sz="1800" spc="-20" dirty="0">
                <a:latin typeface="Calibri"/>
                <a:cs typeface="Calibri"/>
              </a:rPr>
              <a:t>today.month, </a:t>
            </a:r>
            <a:r>
              <a:rPr sz="1800" spc="12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today.day)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ts val="1900"/>
              </a:lnSpc>
              <a:spcBef>
                <a:spcPts val="155"/>
              </a:spcBef>
            </a:pPr>
            <a:r>
              <a:rPr sz="1800" spc="-10" dirty="0">
                <a:latin typeface="Calibri"/>
                <a:cs typeface="Calibri"/>
              </a:rPr>
              <a:t>quotes </a:t>
            </a:r>
            <a:r>
              <a:rPr sz="1800" dirty="0">
                <a:latin typeface="Calibri"/>
                <a:cs typeface="Calibri"/>
              </a:rPr>
              <a:t>= </a:t>
            </a:r>
            <a:r>
              <a:rPr sz="1800" spc="-5" dirty="0">
                <a:latin typeface="Calibri"/>
                <a:cs typeface="Calibri"/>
              </a:rPr>
              <a:t>quotes_historical_yahoo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_ochl</a:t>
            </a:r>
            <a:r>
              <a:rPr sz="1800" spc="-5" dirty="0">
                <a:latin typeface="Calibri"/>
                <a:cs typeface="Calibri"/>
              </a:rPr>
              <a:t>(</a:t>
            </a:r>
            <a:r>
              <a:rPr sz="1800" spc="-5" dirty="0">
                <a:solidFill>
                  <a:srgbClr val="9BBA58"/>
                </a:solidFill>
                <a:latin typeface="Calibri"/>
                <a:cs typeface="Calibri"/>
              </a:rPr>
              <a:t>'AXP'</a:t>
            </a:r>
            <a:r>
              <a:rPr sz="1800" spc="-5" dirty="0">
                <a:latin typeface="Calibri"/>
                <a:cs typeface="Calibri"/>
              </a:rPr>
              <a:t>, </a:t>
            </a:r>
            <a:r>
              <a:rPr sz="1800" spc="-10" dirty="0">
                <a:latin typeface="Calibri"/>
                <a:cs typeface="Calibri"/>
              </a:rPr>
              <a:t>start, today)  </a:t>
            </a:r>
            <a:r>
              <a:rPr sz="1800" dirty="0">
                <a:latin typeface="Calibri"/>
                <a:cs typeface="Calibri"/>
              </a:rPr>
              <a:t>df =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pd.DataFrame(quotes)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1889"/>
              </a:lnSpc>
            </a:pPr>
            <a:r>
              <a:rPr sz="1800" spc="-5" dirty="0">
                <a:solidFill>
                  <a:srgbClr val="006FC0"/>
                </a:solidFill>
                <a:latin typeface="Calibri"/>
                <a:cs typeface="Calibri"/>
              </a:rPr>
              <a:t>print</a:t>
            </a:r>
            <a:r>
              <a:rPr sz="1800" spc="-9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df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568451"/>
            <a:ext cx="2490216" cy="2247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572122" y="2261361"/>
            <a:ext cx="0" cy="670560"/>
          </a:xfrm>
          <a:custGeom>
            <a:avLst/>
            <a:gdLst/>
            <a:ahLst/>
            <a:cxnLst/>
            <a:rect l="l" t="t" r="r" b="b"/>
            <a:pathLst>
              <a:path h="670560">
                <a:moveTo>
                  <a:pt x="0" y="0"/>
                </a:moveTo>
                <a:lnTo>
                  <a:pt x="0" y="670432"/>
                </a:lnTo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964809" y="2387092"/>
            <a:ext cx="607695" cy="458470"/>
          </a:xfrm>
          <a:custGeom>
            <a:avLst/>
            <a:gdLst/>
            <a:ahLst/>
            <a:cxnLst/>
            <a:rect l="l" t="t" r="r" b="b"/>
            <a:pathLst>
              <a:path w="607695" h="458469">
                <a:moveTo>
                  <a:pt x="607313" y="0"/>
                </a:moveTo>
                <a:lnTo>
                  <a:pt x="475233" y="0"/>
                </a:lnTo>
                <a:lnTo>
                  <a:pt x="0" y="458343"/>
                </a:lnTo>
              </a:path>
            </a:pathLst>
          </a:custGeom>
          <a:ln w="25399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704076" y="2261412"/>
            <a:ext cx="1584325" cy="670560"/>
          </a:xfrm>
          <a:prstGeom prst="rect">
            <a:avLst/>
          </a:prstGeom>
          <a:solidFill>
            <a:srgbClr val="4F81BC"/>
          </a:solidFill>
          <a:ln w="25400">
            <a:solidFill>
              <a:srgbClr val="385D89"/>
            </a:solidFill>
          </a:ln>
        </p:spPr>
        <p:txBody>
          <a:bodyPr vert="horz" wrap="square" lIns="0" tIns="16510" rIns="0" bIns="0" rtlCol="0">
            <a:spAutoFit/>
          </a:bodyPr>
          <a:lstStyle/>
          <a:p>
            <a:pPr marL="113664" marR="104775" indent="1270" algn="ctr">
              <a:lnSpc>
                <a:spcPct val="96100"/>
              </a:lnSpc>
              <a:spcBef>
                <a:spcPts val="130"/>
              </a:spcBef>
            </a:pPr>
            <a:r>
              <a:rPr sz="1400" dirty="0">
                <a:solidFill>
                  <a:srgbClr val="FFFFFF"/>
                </a:solidFill>
                <a:latin typeface="SimSun"/>
                <a:cs typeface="SimSun"/>
              </a:rPr>
              <a:t>函数目前更新为 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quotes_historical_  yahoo_ochl</a:t>
            </a:r>
            <a:endParaRPr sz="14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81167378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7537" y="915542"/>
            <a:ext cx="8209280" cy="0"/>
          </a:xfrm>
          <a:custGeom>
            <a:avLst/>
            <a:gdLst/>
            <a:ahLst/>
            <a:cxnLst/>
            <a:rect l="l" t="t" r="r" b="b"/>
            <a:pathLst>
              <a:path w="8209280">
                <a:moveTo>
                  <a:pt x="0" y="0"/>
                </a:moveTo>
                <a:lnTo>
                  <a:pt x="8208975" y="0"/>
                </a:lnTo>
              </a:path>
            </a:pathLst>
          </a:custGeom>
          <a:ln w="1270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203953" y="436245"/>
            <a:ext cx="736600" cy="4387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5" dirty="0">
                <a:solidFill>
                  <a:srgbClr val="3674A8"/>
                </a:solidFill>
                <a:latin typeface="Microsoft YaHei"/>
                <a:cs typeface="Microsoft YaHei"/>
              </a:rPr>
              <a:t>递归</a:t>
            </a:r>
            <a:endParaRPr sz="2800">
              <a:latin typeface="Microsoft YaHei"/>
              <a:cs typeface="Microsoft YaHe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93647" y="1374013"/>
            <a:ext cx="1811781" cy="20618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39946" y="1482089"/>
            <a:ext cx="2340864" cy="755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22851" y="2397760"/>
            <a:ext cx="2339975" cy="7581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259198" y="1704174"/>
            <a:ext cx="2484755" cy="550545"/>
          </a:xfrm>
          <a:custGeom>
            <a:avLst/>
            <a:gdLst/>
            <a:ahLst/>
            <a:cxnLst/>
            <a:rect l="l" t="t" r="r" b="b"/>
            <a:pathLst>
              <a:path w="2484754" h="550544">
                <a:moveTo>
                  <a:pt x="0" y="550075"/>
                </a:moveTo>
                <a:lnTo>
                  <a:pt x="2484247" y="550075"/>
                </a:lnTo>
                <a:lnTo>
                  <a:pt x="2484247" y="0"/>
                </a:lnTo>
                <a:lnTo>
                  <a:pt x="0" y="0"/>
                </a:lnTo>
                <a:lnTo>
                  <a:pt x="0" y="550075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259198" y="1704174"/>
            <a:ext cx="2484755" cy="550545"/>
          </a:xfrm>
          <a:custGeom>
            <a:avLst/>
            <a:gdLst/>
            <a:ahLst/>
            <a:cxnLst/>
            <a:rect l="l" t="t" r="r" b="b"/>
            <a:pathLst>
              <a:path w="2484754" h="550544">
                <a:moveTo>
                  <a:pt x="0" y="550075"/>
                </a:moveTo>
                <a:lnTo>
                  <a:pt x="2484247" y="550075"/>
                </a:lnTo>
                <a:lnTo>
                  <a:pt x="2484247" y="0"/>
                </a:lnTo>
                <a:lnTo>
                  <a:pt x="0" y="0"/>
                </a:lnTo>
                <a:lnTo>
                  <a:pt x="0" y="550075"/>
                </a:lnTo>
                <a:close/>
              </a:path>
            </a:pathLst>
          </a:custGeom>
          <a:ln w="6350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552315" y="1879219"/>
            <a:ext cx="1917064" cy="218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50" dirty="0">
                <a:latin typeface="Microsoft YaHei"/>
                <a:cs typeface="Microsoft YaHei"/>
              </a:rPr>
              <a:t>生成斐波那契数列的方法</a:t>
            </a:r>
            <a:endParaRPr sz="1350">
              <a:latin typeface="Microsoft YaHei"/>
              <a:cs typeface="Microsoft YaHe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514471" y="1486280"/>
            <a:ext cx="960755" cy="961390"/>
          </a:xfrm>
          <a:custGeom>
            <a:avLst/>
            <a:gdLst/>
            <a:ahLst/>
            <a:cxnLst/>
            <a:rect l="l" t="t" r="r" b="b"/>
            <a:pathLst>
              <a:path w="960754" h="961389">
                <a:moveTo>
                  <a:pt x="480313" y="0"/>
                </a:moveTo>
                <a:lnTo>
                  <a:pt x="431199" y="2480"/>
                </a:lnTo>
                <a:lnTo>
                  <a:pt x="383504" y="9762"/>
                </a:lnTo>
                <a:lnTo>
                  <a:pt x="337471" y="21602"/>
                </a:lnTo>
                <a:lnTo>
                  <a:pt x="293340" y="37760"/>
                </a:lnTo>
                <a:lnTo>
                  <a:pt x="251353" y="57994"/>
                </a:lnTo>
                <a:lnTo>
                  <a:pt x="211751" y="82061"/>
                </a:lnTo>
                <a:lnTo>
                  <a:pt x="174776" y="109721"/>
                </a:lnTo>
                <a:lnTo>
                  <a:pt x="140668" y="140731"/>
                </a:lnTo>
                <a:lnTo>
                  <a:pt x="109669" y="174851"/>
                </a:lnTo>
                <a:lnTo>
                  <a:pt x="82021" y="211838"/>
                </a:lnTo>
                <a:lnTo>
                  <a:pt x="57964" y="251450"/>
                </a:lnTo>
                <a:lnTo>
                  <a:pt x="37740" y="293447"/>
                </a:lnTo>
                <a:lnTo>
                  <a:pt x="21591" y="337586"/>
                </a:lnTo>
                <a:lnTo>
                  <a:pt x="9756" y="383626"/>
                </a:lnTo>
                <a:lnTo>
                  <a:pt x="2479" y="431324"/>
                </a:lnTo>
                <a:lnTo>
                  <a:pt x="0" y="480441"/>
                </a:lnTo>
                <a:lnTo>
                  <a:pt x="2479" y="529557"/>
                </a:lnTo>
                <a:lnTo>
                  <a:pt x="9756" y="577255"/>
                </a:lnTo>
                <a:lnTo>
                  <a:pt x="21591" y="623295"/>
                </a:lnTo>
                <a:lnTo>
                  <a:pt x="37740" y="667434"/>
                </a:lnTo>
                <a:lnTo>
                  <a:pt x="57964" y="709431"/>
                </a:lnTo>
                <a:lnTo>
                  <a:pt x="82021" y="749043"/>
                </a:lnTo>
                <a:lnTo>
                  <a:pt x="109669" y="786030"/>
                </a:lnTo>
                <a:lnTo>
                  <a:pt x="140668" y="820150"/>
                </a:lnTo>
                <a:lnTo>
                  <a:pt x="174776" y="851160"/>
                </a:lnTo>
                <a:lnTo>
                  <a:pt x="211751" y="878820"/>
                </a:lnTo>
                <a:lnTo>
                  <a:pt x="251353" y="902887"/>
                </a:lnTo>
                <a:lnTo>
                  <a:pt x="293340" y="923121"/>
                </a:lnTo>
                <a:lnTo>
                  <a:pt x="337471" y="939279"/>
                </a:lnTo>
                <a:lnTo>
                  <a:pt x="383504" y="951119"/>
                </a:lnTo>
                <a:lnTo>
                  <a:pt x="431199" y="958401"/>
                </a:lnTo>
                <a:lnTo>
                  <a:pt x="480313" y="960882"/>
                </a:lnTo>
                <a:lnTo>
                  <a:pt x="529451" y="958401"/>
                </a:lnTo>
                <a:lnTo>
                  <a:pt x="577165" y="951119"/>
                </a:lnTo>
                <a:lnTo>
                  <a:pt x="623215" y="939279"/>
                </a:lnTo>
                <a:lnTo>
                  <a:pt x="667361" y="923121"/>
                </a:lnTo>
                <a:lnTo>
                  <a:pt x="709360" y="902887"/>
                </a:lnTo>
                <a:lnTo>
                  <a:pt x="748972" y="878820"/>
                </a:lnTo>
                <a:lnTo>
                  <a:pt x="785956" y="851160"/>
                </a:lnTo>
                <a:lnTo>
                  <a:pt x="820070" y="820150"/>
                </a:lnTo>
                <a:lnTo>
                  <a:pt x="851074" y="786030"/>
                </a:lnTo>
                <a:lnTo>
                  <a:pt x="878726" y="749043"/>
                </a:lnTo>
                <a:lnTo>
                  <a:pt x="902786" y="709431"/>
                </a:lnTo>
                <a:lnTo>
                  <a:pt x="923012" y="667434"/>
                </a:lnTo>
                <a:lnTo>
                  <a:pt x="939163" y="623295"/>
                </a:lnTo>
                <a:lnTo>
                  <a:pt x="950997" y="577255"/>
                </a:lnTo>
                <a:lnTo>
                  <a:pt x="958275" y="529557"/>
                </a:lnTo>
                <a:lnTo>
                  <a:pt x="960754" y="480441"/>
                </a:lnTo>
                <a:lnTo>
                  <a:pt x="958275" y="431324"/>
                </a:lnTo>
                <a:lnTo>
                  <a:pt x="950997" y="383626"/>
                </a:lnTo>
                <a:lnTo>
                  <a:pt x="939163" y="337586"/>
                </a:lnTo>
                <a:lnTo>
                  <a:pt x="923012" y="293447"/>
                </a:lnTo>
                <a:lnTo>
                  <a:pt x="902786" y="251450"/>
                </a:lnTo>
                <a:lnTo>
                  <a:pt x="878726" y="211838"/>
                </a:lnTo>
                <a:lnTo>
                  <a:pt x="851074" y="174851"/>
                </a:lnTo>
                <a:lnTo>
                  <a:pt x="820070" y="140731"/>
                </a:lnTo>
                <a:lnTo>
                  <a:pt x="785956" y="109721"/>
                </a:lnTo>
                <a:lnTo>
                  <a:pt x="748972" y="82061"/>
                </a:lnTo>
                <a:lnTo>
                  <a:pt x="709360" y="57994"/>
                </a:lnTo>
                <a:lnTo>
                  <a:pt x="667361" y="37760"/>
                </a:lnTo>
                <a:lnTo>
                  <a:pt x="623215" y="21602"/>
                </a:lnTo>
                <a:lnTo>
                  <a:pt x="577165" y="9762"/>
                </a:lnTo>
                <a:lnTo>
                  <a:pt x="529451" y="2480"/>
                </a:lnTo>
                <a:lnTo>
                  <a:pt x="480313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607308" y="1568450"/>
            <a:ext cx="779145" cy="779145"/>
          </a:xfrm>
          <a:custGeom>
            <a:avLst/>
            <a:gdLst/>
            <a:ahLst/>
            <a:cxnLst/>
            <a:rect l="l" t="t" r="r" b="b"/>
            <a:pathLst>
              <a:path w="779145" h="779144">
                <a:moveTo>
                  <a:pt x="389381" y="0"/>
                </a:moveTo>
                <a:lnTo>
                  <a:pt x="340521" y="3034"/>
                </a:lnTo>
                <a:lnTo>
                  <a:pt x="293476" y="11894"/>
                </a:lnTo>
                <a:lnTo>
                  <a:pt x="248612" y="26214"/>
                </a:lnTo>
                <a:lnTo>
                  <a:pt x="206292" y="45629"/>
                </a:lnTo>
                <a:lnTo>
                  <a:pt x="166881" y="69774"/>
                </a:lnTo>
                <a:lnTo>
                  <a:pt x="130742" y="98284"/>
                </a:lnTo>
                <a:lnTo>
                  <a:pt x="98240" y="130793"/>
                </a:lnTo>
                <a:lnTo>
                  <a:pt x="69740" y="166936"/>
                </a:lnTo>
                <a:lnTo>
                  <a:pt x="45604" y="206348"/>
                </a:lnTo>
                <a:lnTo>
                  <a:pt x="26198" y="248664"/>
                </a:lnTo>
                <a:lnTo>
                  <a:pt x="11886" y="293518"/>
                </a:lnTo>
                <a:lnTo>
                  <a:pt x="3032" y="340546"/>
                </a:lnTo>
                <a:lnTo>
                  <a:pt x="0" y="389381"/>
                </a:lnTo>
                <a:lnTo>
                  <a:pt x="3032" y="438215"/>
                </a:lnTo>
                <a:lnTo>
                  <a:pt x="11886" y="485237"/>
                </a:lnTo>
                <a:lnTo>
                  <a:pt x="26198" y="530082"/>
                </a:lnTo>
                <a:lnTo>
                  <a:pt x="45604" y="572386"/>
                </a:lnTo>
                <a:lnTo>
                  <a:pt x="69740" y="611785"/>
                </a:lnTo>
                <a:lnTo>
                  <a:pt x="98240" y="647914"/>
                </a:lnTo>
                <a:lnTo>
                  <a:pt x="130742" y="680408"/>
                </a:lnTo>
                <a:lnTo>
                  <a:pt x="166881" y="708904"/>
                </a:lnTo>
                <a:lnTo>
                  <a:pt x="206292" y="733035"/>
                </a:lnTo>
                <a:lnTo>
                  <a:pt x="248612" y="752439"/>
                </a:lnTo>
                <a:lnTo>
                  <a:pt x="293476" y="766750"/>
                </a:lnTo>
                <a:lnTo>
                  <a:pt x="340521" y="775604"/>
                </a:lnTo>
                <a:lnTo>
                  <a:pt x="389381" y="778637"/>
                </a:lnTo>
                <a:lnTo>
                  <a:pt x="438215" y="775604"/>
                </a:lnTo>
                <a:lnTo>
                  <a:pt x="485237" y="766750"/>
                </a:lnTo>
                <a:lnTo>
                  <a:pt x="530082" y="752439"/>
                </a:lnTo>
                <a:lnTo>
                  <a:pt x="572386" y="733035"/>
                </a:lnTo>
                <a:lnTo>
                  <a:pt x="611785" y="708904"/>
                </a:lnTo>
                <a:lnTo>
                  <a:pt x="647914" y="680408"/>
                </a:lnTo>
                <a:lnTo>
                  <a:pt x="680408" y="647914"/>
                </a:lnTo>
                <a:lnTo>
                  <a:pt x="708904" y="611785"/>
                </a:lnTo>
                <a:lnTo>
                  <a:pt x="733035" y="572386"/>
                </a:lnTo>
                <a:lnTo>
                  <a:pt x="752439" y="530082"/>
                </a:lnTo>
                <a:lnTo>
                  <a:pt x="766750" y="485237"/>
                </a:lnTo>
                <a:lnTo>
                  <a:pt x="775604" y="438215"/>
                </a:lnTo>
                <a:lnTo>
                  <a:pt x="778637" y="389381"/>
                </a:lnTo>
                <a:lnTo>
                  <a:pt x="775604" y="340546"/>
                </a:lnTo>
                <a:lnTo>
                  <a:pt x="766750" y="293518"/>
                </a:lnTo>
                <a:lnTo>
                  <a:pt x="752439" y="248664"/>
                </a:lnTo>
                <a:lnTo>
                  <a:pt x="733035" y="206348"/>
                </a:lnTo>
                <a:lnTo>
                  <a:pt x="708904" y="166936"/>
                </a:lnTo>
                <a:lnTo>
                  <a:pt x="680408" y="130793"/>
                </a:lnTo>
                <a:lnTo>
                  <a:pt x="647914" y="98284"/>
                </a:lnTo>
                <a:lnTo>
                  <a:pt x="611785" y="69774"/>
                </a:lnTo>
                <a:lnTo>
                  <a:pt x="572386" y="45629"/>
                </a:lnTo>
                <a:lnTo>
                  <a:pt x="530082" y="26214"/>
                </a:lnTo>
                <a:lnTo>
                  <a:pt x="485237" y="11894"/>
                </a:lnTo>
                <a:lnTo>
                  <a:pt x="438215" y="3034"/>
                </a:lnTo>
                <a:lnTo>
                  <a:pt x="389381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607308" y="1568450"/>
            <a:ext cx="779145" cy="779145"/>
          </a:xfrm>
          <a:custGeom>
            <a:avLst/>
            <a:gdLst/>
            <a:ahLst/>
            <a:cxnLst/>
            <a:rect l="l" t="t" r="r" b="b"/>
            <a:pathLst>
              <a:path w="779145" h="779144">
                <a:moveTo>
                  <a:pt x="0" y="389381"/>
                </a:moveTo>
                <a:lnTo>
                  <a:pt x="3032" y="340546"/>
                </a:lnTo>
                <a:lnTo>
                  <a:pt x="11886" y="293518"/>
                </a:lnTo>
                <a:lnTo>
                  <a:pt x="26198" y="248664"/>
                </a:lnTo>
                <a:lnTo>
                  <a:pt x="45604" y="206348"/>
                </a:lnTo>
                <a:lnTo>
                  <a:pt x="69740" y="166936"/>
                </a:lnTo>
                <a:lnTo>
                  <a:pt x="98240" y="130793"/>
                </a:lnTo>
                <a:lnTo>
                  <a:pt x="130742" y="98284"/>
                </a:lnTo>
                <a:lnTo>
                  <a:pt x="166881" y="69774"/>
                </a:lnTo>
                <a:lnTo>
                  <a:pt x="206292" y="45629"/>
                </a:lnTo>
                <a:lnTo>
                  <a:pt x="248612" y="26214"/>
                </a:lnTo>
                <a:lnTo>
                  <a:pt x="293476" y="11894"/>
                </a:lnTo>
                <a:lnTo>
                  <a:pt x="340521" y="3034"/>
                </a:lnTo>
                <a:lnTo>
                  <a:pt x="389381" y="0"/>
                </a:lnTo>
                <a:lnTo>
                  <a:pt x="438215" y="3034"/>
                </a:lnTo>
                <a:lnTo>
                  <a:pt x="485237" y="11894"/>
                </a:lnTo>
                <a:lnTo>
                  <a:pt x="530082" y="26214"/>
                </a:lnTo>
                <a:lnTo>
                  <a:pt x="572386" y="45629"/>
                </a:lnTo>
                <a:lnTo>
                  <a:pt x="611785" y="69774"/>
                </a:lnTo>
                <a:lnTo>
                  <a:pt x="647914" y="98284"/>
                </a:lnTo>
                <a:lnTo>
                  <a:pt x="680408" y="130793"/>
                </a:lnTo>
                <a:lnTo>
                  <a:pt x="708904" y="166936"/>
                </a:lnTo>
                <a:lnTo>
                  <a:pt x="733035" y="206348"/>
                </a:lnTo>
                <a:lnTo>
                  <a:pt x="752439" y="248664"/>
                </a:lnTo>
                <a:lnTo>
                  <a:pt x="766750" y="293518"/>
                </a:lnTo>
                <a:lnTo>
                  <a:pt x="775604" y="340546"/>
                </a:lnTo>
                <a:lnTo>
                  <a:pt x="778637" y="389381"/>
                </a:lnTo>
                <a:lnTo>
                  <a:pt x="775604" y="438215"/>
                </a:lnTo>
                <a:lnTo>
                  <a:pt x="766750" y="485237"/>
                </a:lnTo>
                <a:lnTo>
                  <a:pt x="752439" y="530082"/>
                </a:lnTo>
                <a:lnTo>
                  <a:pt x="733035" y="572386"/>
                </a:lnTo>
                <a:lnTo>
                  <a:pt x="708904" y="611785"/>
                </a:lnTo>
                <a:lnTo>
                  <a:pt x="680408" y="647914"/>
                </a:lnTo>
                <a:lnTo>
                  <a:pt x="647914" y="680408"/>
                </a:lnTo>
                <a:lnTo>
                  <a:pt x="611785" y="708904"/>
                </a:lnTo>
                <a:lnTo>
                  <a:pt x="572386" y="733035"/>
                </a:lnTo>
                <a:lnTo>
                  <a:pt x="530082" y="752439"/>
                </a:lnTo>
                <a:lnTo>
                  <a:pt x="485237" y="766750"/>
                </a:lnTo>
                <a:lnTo>
                  <a:pt x="438215" y="775604"/>
                </a:lnTo>
                <a:lnTo>
                  <a:pt x="389381" y="778637"/>
                </a:lnTo>
                <a:lnTo>
                  <a:pt x="340521" y="775604"/>
                </a:lnTo>
                <a:lnTo>
                  <a:pt x="293476" y="766750"/>
                </a:lnTo>
                <a:lnTo>
                  <a:pt x="248612" y="752439"/>
                </a:lnTo>
                <a:lnTo>
                  <a:pt x="206292" y="733035"/>
                </a:lnTo>
                <a:lnTo>
                  <a:pt x="166881" y="708904"/>
                </a:lnTo>
                <a:lnTo>
                  <a:pt x="130742" y="680408"/>
                </a:lnTo>
                <a:lnTo>
                  <a:pt x="98240" y="647914"/>
                </a:lnTo>
                <a:lnTo>
                  <a:pt x="69740" y="611785"/>
                </a:lnTo>
                <a:lnTo>
                  <a:pt x="45604" y="572386"/>
                </a:lnTo>
                <a:lnTo>
                  <a:pt x="26198" y="530082"/>
                </a:lnTo>
                <a:lnTo>
                  <a:pt x="11886" y="485237"/>
                </a:lnTo>
                <a:lnTo>
                  <a:pt x="3032" y="438215"/>
                </a:lnTo>
                <a:lnTo>
                  <a:pt x="0" y="389381"/>
                </a:lnTo>
                <a:close/>
              </a:path>
            </a:pathLst>
          </a:custGeom>
          <a:ln w="1016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793616" y="1836420"/>
            <a:ext cx="406400" cy="241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b="1" dirty="0">
                <a:solidFill>
                  <a:srgbClr val="FFFFFF"/>
                </a:solidFill>
                <a:latin typeface="Microsoft YaHei"/>
                <a:cs typeface="Microsoft YaHei"/>
              </a:rPr>
              <a:t>循环</a:t>
            </a:r>
            <a:endParaRPr sz="1500">
              <a:latin typeface="Microsoft YaHei"/>
              <a:cs typeface="Microsoft YaHe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527545" y="1483994"/>
            <a:ext cx="960755" cy="960755"/>
          </a:xfrm>
          <a:custGeom>
            <a:avLst/>
            <a:gdLst/>
            <a:ahLst/>
            <a:cxnLst/>
            <a:rect l="l" t="t" r="r" b="b"/>
            <a:pathLst>
              <a:path w="960754" h="960755">
                <a:moveTo>
                  <a:pt x="480313" y="0"/>
                </a:moveTo>
                <a:lnTo>
                  <a:pt x="431199" y="2479"/>
                </a:lnTo>
                <a:lnTo>
                  <a:pt x="383504" y="9756"/>
                </a:lnTo>
                <a:lnTo>
                  <a:pt x="337471" y="21591"/>
                </a:lnTo>
                <a:lnTo>
                  <a:pt x="293340" y="37740"/>
                </a:lnTo>
                <a:lnTo>
                  <a:pt x="251353" y="57964"/>
                </a:lnTo>
                <a:lnTo>
                  <a:pt x="211751" y="82021"/>
                </a:lnTo>
                <a:lnTo>
                  <a:pt x="174776" y="109669"/>
                </a:lnTo>
                <a:lnTo>
                  <a:pt x="140668" y="140668"/>
                </a:lnTo>
                <a:lnTo>
                  <a:pt x="109669" y="174776"/>
                </a:lnTo>
                <a:lnTo>
                  <a:pt x="82021" y="211751"/>
                </a:lnTo>
                <a:lnTo>
                  <a:pt x="57964" y="251353"/>
                </a:lnTo>
                <a:lnTo>
                  <a:pt x="37740" y="293340"/>
                </a:lnTo>
                <a:lnTo>
                  <a:pt x="21591" y="337471"/>
                </a:lnTo>
                <a:lnTo>
                  <a:pt x="9756" y="383504"/>
                </a:lnTo>
                <a:lnTo>
                  <a:pt x="2479" y="431199"/>
                </a:lnTo>
                <a:lnTo>
                  <a:pt x="0" y="480313"/>
                </a:lnTo>
                <a:lnTo>
                  <a:pt x="2479" y="529451"/>
                </a:lnTo>
                <a:lnTo>
                  <a:pt x="9756" y="577165"/>
                </a:lnTo>
                <a:lnTo>
                  <a:pt x="21591" y="623215"/>
                </a:lnTo>
                <a:lnTo>
                  <a:pt x="37740" y="667361"/>
                </a:lnTo>
                <a:lnTo>
                  <a:pt x="57964" y="709360"/>
                </a:lnTo>
                <a:lnTo>
                  <a:pt x="82021" y="748972"/>
                </a:lnTo>
                <a:lnTo>
                  <a:pt x="109669" y="785956"/>
                </a:lnTo>
                <a:lnTo>
                  <a:pt x="140668" y="820070"/>
                </a:lnTo>
                <a:lnTo>
                  <a:pt x="174776" y="851074"/>
                </a:lnTo>
                <a:lnTo>
                  <a:pt x="211751" y="878726"/>
                </a:lnTo>
                <a:lnTo>
                  <a:pt x="251353" y="902786"/>
                </a:lnTo>
                <a:lnTo>
                  <a:pt x="293340" y="923012"/>
                </a:lnTo>
                <a:lnTo>
                  <a:pt x="337471" y="939163"/>
                </a:lnTo>
                <a:lnTo>
                  <a:pt x="383504" y="950997"/>
                </a:lnTo>
                <a:lnTo>
                  <a:pt x="431199" y="958275"/>
                </a:lnTo>
                <a:lnTo>
                  <a:pt x="480313" y="960754"/>
                </a:lnTo>
                <a:lnTo>
                  <a:pt x="529451" y="958275"/>
                </a:lnTo>
                <a:lnTo>
                  <a:pt x="577165" y="950997"/>
                </a:lnTo>
                <a:lnTo>
                  <a:pt x="623215" y="939163"/>
                </a:lnTo>
                <a:lnTo>
                  <a:pt x="667361" y="923012"/>
                </a:lnTo>
                <a:lnTo>
                  <a:pt x="709360" y="902786"/>
                </a:lnTo>
                <a:lnTo>
                  <a:pt x="748972" y="878726"/>
                </a:lnTo>
                <a:lnTo>
                  <a:pt x="785956" y="851074"/>
                </a:lnTo>
                <a:lnTo>
                  <a:pt x="820070" y="820070"/>
                </a:lnTo>
                <a:lnTo>
                  <a:pt x="851074" y="785956"/>
                </a:lnTo>
                <a:lnTo>
                  <a:pt x="878726" y="748972"/>
                </a:lnTo>
                <a:lnTo>
                  <a:pt x="902786" y="709360"/>
                </a:lnTo>
                <a:lnTo>
                  <a:pt x="923012" y="667361"/>
                </a:lnTo>
                <a:lnTo>
                  <a:pt x="939163" y="623215"/>
                </a:lnTo>
                <a:lnTo>
                  <a:pt x="950997" y="577165"/>
                </a:lnTo>
                <a:lnTo>
                  <a:pt x="958275" y="529451"/>
                </a:lnTo>
                <a:lnTo>
                  <a:pt x="960754" y="480313"/>
                </a:lnTo>
                <a:lnTo>
                  <a:pt x="958275" y="431199"/>
                </a:lnTo>
                <a:lnTo>
                  <a:pt x="950997" y="383504"/>
                </a:lnTo>
                <a:lnTo>
                  <a:pt x="939163" y="337471"/>
                </a:lnTo>
                <a:lnTo>
                  <a:pt x="923012" y="293340"/>
                </a:lnTo>
                <a:lnTo>
                  <a:pt x="902786" y="251353"/>
                </a:lnTo>
                <a:lnTo>
                  <a:pt x="878726" y="211751"/>
                </a:lnTo>
                <a:lnTo>
                  <a:pt x="851074" y="174776"/>
                </a:lnTo>
                <a:lnTo>
                  <a:pt x="820070" y="140668"/>
                </a:lnTo>
                <a:lnTo>
                  <a:pt x="785956" y="109669"/>
                </a:lnTo>
                <a:lnTo>
                  <a:pt x="748972" y="82021"/>
                </a:lnTo>
                <a:lnTo>
                  <a:pt x="709360" y="57964"/>
                </a:lnTo>
                <a:lnTo>
                  <a:pt x="667361" y="37740"/>
                </a:lnTo>
                <a:lnTo>
                  <a:pt x="623215" y="21591"/>
                </a:lnTo>
                <a:lnTo>
                  <a:pt x="577165" y="9756"/>
                </a:lnTo>
                <a:lnTo>
                  <a:pt x="529451" y="2479"/>
                </a:lnTo>
                <a:lnTo>
                  <a:pt x="480313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615556" y="1568450"/>
            <a:ext cx="779145" cy="779145"/>
          </a:xfrm>
          <a:custGeom>
            <a:avLst/>
            <a:gdLst/>
            <a:ahLst/>
            <a:cxnLst/>
            <a:rect l="l" t="t" r="r" b="b"/>
            <a:pathLst>
              <a:path w="779145" h="779144">
                <a:moveTo>
                  <a:pt x="389382" y="0"/>
                </a:moveTo>
                <a:lnTo>
                  <a:pt x="340546" y="3034"/>
                </a:lnTo>
                <a:lnTo>
                  <a:pt x="293518" y="11894"/>
                </a:lnTo>
                <a:lnTo>
                  <a:pt x="248664" y="26214"/>
                </a:lnTo>
                <a:lnTo>
                  <a:pt x="206348" y="45629"/>
                </a:lnTo>
                <a:lnTo>
                  <a:pt x="166936" y="69774"/>
                </a:lnTo>
                <a:lnTo>
                  <a:pt x="130793" y="98284"/>
                </a:lnTo>
                <a:lnTo>
                  <a:pt x="98284" y="130793"/>
                </a:lnTo>
                <a:lnTo>
                  <a:pt x="69774" y="166936"/>
                </a:lnTo>
                <a:lnTo>
                  <a:pt x="45629" y="206348"/>
                </a:lnTo>
                <a:lnTo>
                  <a:pt x="26214" y="248664"/>
                </a:lnTo>
                <a:lnTo>
                  <a:pt x="11894" y="293518"/>
                </a:lnTo>
                <a:lnTo>
                  <a:pt x="3034" y="340546"/>
                </a:lnTo>
                <a:lnTo>
                  <a:pt x="0" y="389381"/>
                </a:lnTo>
                <a:lnTo>
                  <a:pt x="3034" y="438215"/>
                </a:lnTo>
                <a:lnTo>
                  <a:pt x="11894" y="485237"/>
                </a:lnTo>
                <a:lnTo>
                  <a:pt x="26214" y="530082"/>
                </a:lnTo>
                <a:lnTo>
                  <a:pt x="45629" y="572386"/>
                </a:lnTo>
                <a:lnTo>
                  <a:pt x="69774" y="611785"/>
                </a:lnTo>
                <a:lnTo>
                  <a:pt x="98284" y="647914"/>
                </a:lnTo>
                <a:lnTo>
                  <a:pt x="130793" y="680408"/>
                </a:lnTo>
                <a:lnTo>
                  <a:pt x="166936" y="708904"/>
                </a:lnTo>
                <a:lnTo>
                  <a:pt x="206348" y="733035"/>
                </a:lnTo>
                <a:lnTo>
                  <a:pt x="248664" y="752439"/>
                </a:lnTo>
                <a:lnTo>
                  <a:pt x="293518" y="766750"/>
                </a:lnTo>
                <a:lnTo>
                  <a:pt x="340546" y="775604"/>
                </a:lnTo>
                <a:lnTo>
                  <a:pt x="389382" y="778637"/>
                </a:lnTo>
                <a:lnTo>
                  <a:pt x="438217" y="775604"/>
                </a:lnTo>
                <a:lnTo>
                  <a:pt x="485245" y="766750"/>
                </a:lnTo>
                <a:lnTo>
                  <a:pt x="530099" y="752439"/>
                </a:lnTo>
                <a:lnTo>
                  <a:pt x="572415" y="733035"/>
                </a:lnTo>
                <a:lnTo>
                  <a:pt x="611827" y="708904"/>
                </a:lnTo>
                <a:lnTo>
                  <a:pt x="647970" y="680408"/>
                </a:lnTo>
                <a:lnTo>
                  <a:pt x="680479" y="647914"/>
                </a:lnTo>
                <a:lnTo>
                  <a:pt x="708989" y="611785"/>
                </a:lnTo>
                <a:lnTo>
                  <a:pt x="733134" y="572386"/>
                </a:lnTo>
                <a:lnTo>
                  <a:pt x="752549" y="530082"/>
                </a:lnTo>
                <a:lnTo>
                  <a:pt x="766869" y="485237"/>
                </a:lnTo>
                <a:lnTo>
                  <a:pt x="775729" y="438215"/>
                </a:lnTo>
                <a:lnTo>
                  <a:pt x="778764" y="389381"/>
                </a:lnTo>
                <a:lnTo>
                  <a:pt x="775729" y="340546"/>
                </a:lnTo>
                <a:lnTo>
                  <a:pt x="766869" y="293518"/>
                </a:lnTo>
                <a:lnTo>
                  <a:pt x="752549" y="248664"/>
                </a:lnTo>
                <a:lnTo>
                  <a:pt x="733134" y="206348"/>
                </a:lnTo>
                <a:lnTo>
                  <a:pt x="708989" y="166936"/>
                </a:lnTo>
                <a:lnTo>
                  <a:pt x="680479" y="130793"/>
                </a:lnTo>
                <a:lnTo>
                  <a:pt x="647970" y="98284"/>
                </a:lnTo>
                <a:lnTo>
                  <a:pt x="611827" y="69774"/>
                </a:lnTo>
                <a:lnTo>
                  <a:pt x="572415" y="45629"/>
                </a:lnTo>
                <a:lnTo>
                  <a:pt x="530099" y="26214"/>
                </a:lnTo>
                <a:lnTo>
                  <a:pt x="485245" y="11894"/>
                </a:lnTo>
                <a:lnTo>
                  <a:pt x="438217" y="3034"/>
                </a:lnTo>
                <a:lnTo>
                  <a:pt x="389382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615556" y="1568450"/>
            <a:ext cx="779145" cy="779145"/>
          </a:xfrm>
          <a:custGeom>
            <a:avLst/>
            <a:gdLst/>
            <a:ahLst/>
            <a:cxnLst/>
            <a:rect l="l" t="t" r="r" b="b"/>
            <a:pathLst>
              <a:path w="779145" h="779144">
                <a:moveTo>
                  <a:pt x="0" y="389381"/>
                </a:moveTo>
                <a:lnTo>
                  <a:pt x="3034" y="340546"/>
                </a:lnTo>
                <a:lnTo>
                  <a:pt x="11894" y="293518"/>
                </a:lnTo>
                <a:lnTo>
                  <a:pt x="26214" y="248664"/>
                </a:lnTo>
                <a:lnTo>
                  <a:pt x="45629" y="206348"/>
                </a:lnTo>
                <a:lnTo>
                  <a:pt x="69774" y="166936"/>
                </a:lnTo>
                <a:lnTo>
                  <a:pt x="98284" y="130793"/>
                </a:lnTo>
                <a:lnTo>
                  <a:pt x="130793" y="98284"/>
                </a:lnTo>
                <a:lnTo>
                  <a:pt x="166936" y="69774"/>
                </a:lnTo>
                <a:lnTo>
                  <a:pt x="206348" y="45629"/>
                </a:lnTo>
                <a:lnTo>
                  <a:pt x="248664" y="26214"/>
                </a:lnTo>
                <a:lnTo>
                  <a:pt x="293518" y="11894"/>
                </a:lnTo>
                <a:lnTo>
                  <a:pt x="340546" y="3034"/>
                </a:lnTo>
                <a:lnTo>
                  <a:pt x="389382" y="0"/>
                </a:lnTo>
                <a:lnTo>
                  <a:pt x="438217" y="3034"/>
                </a:lnTo>
                <a:lnTo>
                  <a:pt x="485245" y="11894"/>
                </a:lnTo>
                <a:lnTo>
                  <a:pt x="530099" y="26214"/>
                </a:lnTo>
                <a:lnTo>
                  <a:pt x="572415" y="45629"/>
                </a:lnTo>
                <a:lnTo>
                  <a:pt x="611827" y="69774"/>
                </a:lnTo>
                <a:lnTo>
                  <a:pt x="647970" y="98284"/>
                </a:lnTo>
                <a:lnTo>
                  <a:pt x="680479" y="130793"/>
                </a:lnTo>
                <a:lnTo>
                  <a:pt x="708989" y="166936"/>
                </a:lnTo>
                <a:lnTo>
                  <a:pt x="733134" y="206348"/>
                </a:lnTo>
                <a:lnTo>
                  <a:pt x="752549" y="248664"/>
                </a:lnTo>
                <a:lnTo>
                  <a:pt x="766869" y="293518"/>
                </a:lnTo>
                <a:lnTo>
                  <a:pt x="775729" y="340546"/>
                </a:lnTo>
                <a:lnTo>
                  <a:pt x="778764" y="389381"/>
                </a:lnTo>
                <a:lnTo>
                  <a:pt x="775729" y="438215"/>
                </a:lnTo>
                <a:lnTo>
                  <a:pt x="766869" y="485237"/>
                </a:lnTo>
                <a:lnTo>
                  <a:pt x="752549" y="530082"/>
                </a:lnTo>
                <a:lnTo>
                  <a:pt x="733134" y="572386"/>
                </a:lnTo>
                <a:lnTo>
                  <a:pt x="708989" y="611785"/>
                </a:lnTo>
                <a:lnTo>
                  <a:pt x="680479" y="647914"/>
                </a:lnTo>
                <a:lnTo>
                  <a:pt x="647970" y="680408"/>
                </a:lnTo>
                <a:lnTo>
                  <a:pt x="611827" y="708904"/>
                </a:lnTo>
                <a:lnTo>
                  <a:pt x="572415" y="733035"/>
                </a:lnTo>
                <a:lnTo>
                  <a:pt x="530099" y="752439"/>
                </a:lnTo>
                <a:lnTo>
                  <a:pt x="485245" y="766750"/>
                </a:lnTo>
                <a:lnTo>
                  <a:pt x="438217" y="775604"/>
                </a:lnTo>
                <a:lnTo>
                  <a:pt x="389382" y="778637"/>
                </a:lnTo>
                <a:lnTo>
                  <a:pt x="340546" y="775604"/>
                </a:lnTo>
                <a:lnTo>
                  <a:pt x="293518" y="766750"/>
                </a:lnTo>
                <a:lnTo>
                  <a:pt x="248664" y="752439"/>
                </a:lnTo>
                <a:lnTo>
                  <a:pt x="206348" y="733035"/>
                </a:lnTo>
                <a:lnTo>
                  <a:pt x="166936" y="708904"/>
                </a:lnTo>
                <a:lnTo>
                  <a:pt x="130793" y="680408"/>
                </a:lnTo>
                <a:lnTo>
                  <a:pt x="98284" y="647914"/>
                </a:lnTo>
                <a:lnTo>
                  <a:pt x="69774" y="611785"/>
                </a:lnTo>
                <a:lnTo>
                  <a:pt x="45629" y="572386"/>
                </a:lnTo>
                <a:lnTo>
                  <a:pt x="26214" y="530082"/>
                </a:lnTo>
                <a:lnTo>
                  <a:pt x="11894" y="485237"/>
                </a:lnTo>
                <a:lnTo>
                  <a:pt x="3034" y="438215"/>
                </a:lnTo>
                <a:lnTo>
                  <a:pt x="0" y="389381"/>
                </a:lnTo>
                <a:close/>
              </a:path>
            </a:pathLst>
          </a:custGeom>
          <a:ln w="1016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6802628" y="1836420"/>
            <a:ext cx="406400" cy="241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b="1" dirty="0">
                <a:solidFill>
                  <a:srgbClr val="FFFFFF"/>
                </a:solidFill>
                <a:latin typeface="Microsoft YaHei"/>
                <a:cs typeface="Microsoft YaHei"/>
              </a:rPr>
              <a:t>递归</a:t>
            </a:r>
            <a:endParaRPr sz="1500">
              <a:latin typeface="Microsoft YaHei"/>
              <a:cs typeface="Microsoft YaHe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595115" y="3323844"/>
            <a:ext cx="3893820" cy="3703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554984" y="2832277"/>
            <a:ext cx="3973957" cy="3231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3554984" y="2832277"/>
            <a:ext cx="3974465" cy="323215"/>
          </a:xfrm>
          <a:prstGeom prst="rect">
            <a:avLst/>
          </a:prstGeom>
          <a:ln w="9525">
            <a:solidFill>
              <a:srgbClr val="BD4A47"/>
            </a:solidFill>
          </a:ln>
        </p:spPr>
        <p:txBody>
          <a:bodyPr vert="horz" wrap="square" lIns="0" tIns="34290" rIns="0" bIns="0" rtlCol="0">
            <a:spAutoFit/>
          </a:bodyPr>
          <a:lstStyle/>
          <a:p>
            <a:pPr marL="459105">
              <a:lnSpc>
                <a:spcPct val="100000"/>
              </a:lnSpc>
              <a:spcBef>
                <a:spcPts val="270"/>
              </a:spcBef>
            </a:pPr>
            <a:r>
              <a:rPr sz="1500" b="1" dirty="0">
                <a:solidFill>
                  <a:srgbClr val="FFFFFF"/>
                </a:solidFill>
                <a:latin typeface="Microsoft YaHei"/>
                <a:cs typeface="Microsoft YaHei"/>
              </a:rPr>
              <a:t>递归是最能表现计算思维的算法之一</a:t>
            </a:r>
            <a:endParaRPr sz="1500">
              <a:latin typeface="Microsoft YaHei"/>
              <a:cs typeface="Microsoft YaHe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49475">
              <a:lnSpc>
                <a:spcPct val="100000"/>
              </a:lnSpc>
            </a:pPr>
            <a:r>
              <a:rPr spc="-10" dirty="0"/>
              <a:t>循环和递归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40207" y="1122426"/>
            <a:ext cx="5961380" cy="1302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sz="2000" dirty="0">
                <a:latin typeface="Arial"/>
                <a:cs typeface="Arial"/>
              </a:rPr>
              <a:t>•	</a:t>
            </a:r>
            <a:r>
              <a:rPr sz="2000" dirty="0">
                <a:latin typeface="Microsoft YaHei"/>
                <a:cs typeface="Microsoft YaHei"/>
              </a:rPr>
              <a:t>递归必须要有边界条件，即停止递归的条件</a:t>
            </a:r>
            <a:endParaRPr sz="2000">
              <a:latin typeface="Microsoft YaHei"/>
              <a:cs typeface="Microsoft YaHei"/>
            </a:endParaRPr>
          </a:p>
          <a:p>
            <a:pPr marL="469900">
              <a:lnSpc>
                <a:spcPct val="100000"/>
              </a:lnSpc>
              <a:spcBef>
                <a:spcPts val="1570"/>
              </a:spcBef>
              <a:tabLst>
                <a:tab pos="756285" algn="l"/>
              </a:tabLst>
            </a:pPr>
            <a:r>
              <a:rPr sz="1800" spc="-5" dirty="0">
                <a:latin typeface="Arial"/>
                <a:cs typeface="Arial"/>
              </a:rPr>
              <a:t>–	</a:t>
            </a:r>
            <a:r>
              <a:rPr sz="1800" dirty="0">
                <a:latin typeface="Microsoft YaHei"/>
                <a:cs typeface="Microsoft YaHei"/>
              </a:rPr>
              <a:t>n == 0 </a:t>
            </a:r>
            <a:r>
              <a:rPr sz="1800" spc="-5" dirty="0">
                <a:latin typeface="Microsoft YaHei"/>
                <a:cs typeface="Microsoft YaHei"/>
              </a:rPr>
              <a:t>or </a:t>
            </a:r>
            <a:r>
              <a:rPr sz="1800" dirty="0">
                <a:latin typeface="Microsoft YaHei"/>
                <a:cs typeface="Microsoft YaHei"/>
              </a:rPr>
              <a:t>n ==</a:t>
            </a:r>
            <a:r>
              <a:rPr sz="1800" spc="-65" dirty="0">
                <a:latin typeface="Microsoft YaHei"/>
                <a:cs typeface="Microsoft YaHei"/>
              </a:rPr>
              <a:t> </a:t>
            </a:r>
            <a:r>
              <a:rPr sz="1800" dirty="0">
                <a:latin typeface="Microsoft YaHei"/>
                <a:cs typeface="Microsoft YaHei"/>
              </a:rPr>
              <a:t>1</a:t>
            </a:r>
            <a:endParaRPr sz="1800">
              <a:latin typeface="Microsoft YaHei"/>
              <a:cs typeface="Microsoft YaHe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sz="2000" dirty="0">
                <a:latin typeface="Arial"/>
                <a:cs typeface="Arial"/>
              </a:rPr>
              <a:t>•	</a:t>
            </a:r>
            <a:r>
              <a:rPr sz="2000" dirty="0">
                <a:latin typeface="Microsoft YaHei"/>
                <a:cs typeface="Microsoft YaHei"/>
              </a:rPr>
              <a:t>递归的代码更简洁，更符合自然逻辑，更容易理解</a:t>
            </a:r>
            <a:endParaRPr sz="2000">
              <a:latin typeface="Microsoft YaHei"/>
              <a:cs typeface="Microsoft YaHe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74672" y="2499741"/>
            <a:ext cx="2853690" cy="2232660"/>
          </a:xfrm>
          <a:custGeom>
            <a:avLst/>
            <a:gdLst/>
            <a:ahLst/>
            <a:cxnLst/>
            <a:rect l="l" t="t" r="r" b="b"/>
            <a:pathLst>
              <a:path w="2853690" h="2232660">
                <a:moveTo>
                  <a:pt x="0" y="0"/>
                </a:moveTo>
                <a:lnTo>
                  <a:pt x="0" y="2232253"/>
                </a:lnTo>
                <a:lnTo>
                  <a:pt x="2853309" y="2232253"/>
                </a:lnTo>
              </a:path>
            </a:pathLst>
          </a:custGeom>
          <a:ln w="9525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87844" y="2499865"/>
            <a:ext cx="643255" cy="486409"/>
          </a:xfrm>
          <a:custGeom>
            <a:avLst/>
            <a:gdLst/>
            <a:ahLst/>
            <a:cxnLst/>
            <a:rect l="l" t="t" r="r" b="b"/>
            <a:pathLst>
              <a:path w="643255" h="486410">
                <a:moveTo>
                  <a:pt x="187437" y="485905"/>
                </a:moveTo>
                <a:lnTo>
                  <a:pt x="163434" y="403990"/>
                </a:lnTo>
                <a:lnTo>
                  <a:pt x="115674" y="381899"/>
                </a:lnTo>
                <a:lnTo>
                  <a:pt x="75662" y="355213"/>
                </a:lnTo>
                <a:lnTo>
                  <a:pt x="43744" y="324765"/>
                </a:lnTo>
                <a:lnTo>
                  <a:pt x="20264" y="291388"/>
                </a:lnTo>
                <a:lnTo>
                  <a:pt x="5568" y="255916"/>
                </a:lnTo>
                <a:lnTo>
                  <a:pt x="0" y="219181"/>
                </a:lnTo>
                <a:lnTo>
                  <a:pt x="3905" y="182016"/>
                </a:lnTo>
                <a:lnTo>
                  <a:pt x="17628" y="145255"/>
                </a:lnTo>
                <a:lnTo>
                  <a:pt x="41514" y="109731"/>
                </a:lnTo>
                <a:lnTo>
                  <a:pt x="70800" y="80608"/>
                </a:lnTo>
                <a:lnTo>
                  <a:pt x="105708" y="55686"/>
                </a:lnTo>
                <a:lnTo>
                  <a:pt x="145338" y="35134"/>
                </a:lnTo>
                <a:lnTo>
                  <a:pt x="188788" y="19120"/>
                </a:lnTo>
                <a:lnTo>
                  <a:pt x="235158" y="7813"/>
                </a:lnTo>
                <a:lnTo>
                  <a:pt x="283547" y="1383"/>
                </a:lnTo>
                <a:lnTo>
                  <a:pt x="333055" y="0"/>
                </a:lnTo>
                <a:lnTo>
                  <a:pt x="382781" y="3831"/>
                </a:lnTo>
                <a:lnTo>
                  <a:pt x="431824" y="13046"/>
                </a:lnTo>
                <a:lnTo>
                  <a:pt x="479283" y="27816"/>
                </a:lnTo>
                <a:lnTo>
                  <a:pt x="527077" y="49906"/>
                </a:lnTo>
                <a:lnTo>
                  <a:pt x="567108" y="76592"/>
                </a:lnTo>
                <a:lnTo>
                  <a:pt x="599035" y="107040"/>
                </a:lnTo>
                <a:lnTo>
                  <a:pt x="622517" y="140417"/>
                </a:lnTo>
                <a:lnTo>
                  <a:pt x="637214" y="175889"/>
                </a:lnTo>
                <a:lnTo>
                  <a:pt x="642784" y="212624"/>
                </a:lnTo>
                <a:lnTo>
                  <a:pt x="638888" y="249789"/>
                </a:lnTo>
                <a:lnTo>
                  <a:pt x="625183" y="286550"/>
                </a:lnTo>
                <a:lnTo>
                  <a:pt x="601330" y="322075"/>
                </a:lnTo>
                <a:lnTo>
                  <a:pt x="570062" y="352807"/>
                </a:lnTo>
                <a:lnTo>
                  <a:pt x="532148" y="379024"/>
                </a:lnTo>
                <a:lnTo>
                  <a:pt x="488643" y="400375"/>
                </a:lnTo>
                <a:lnTo>
                  <a:pt x="440599" y="416512"/>
                </a:lnTo>
                <a:lnTo>
                  <a:pt x="389070" y="427087"/>
                </a:lnTo>
                <a:lnTo>
                  <a:pt x="335108" y="431749"/>
                </a:lnTo>
                <a:lnTo>
                  <a:pt x="279766" y="430152"/>
                </a:lnTo>
                <a:lnTo>
                  <a:pt x="187437" y="485905"/>
                </a:lnTo>
                <a:close/>
              </a:path>
            </a:pathLst>
          </a:custGeom>
          <a:ln w="19050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653667" y="2564257"/>
            <a:ext cx="2047239" cy="2080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3995">
              <a:lnSpc>
                <a:spcPct val="100000"/>
              </a:lnSpc>
            </a:pPr>
            <a:r>
              <a:rPr sz="1800" b="1" dirty="0">
                <a:solidFill>
                  <a:srgbClr val="F79546"/>
                </a:solidFill>
                <a:latin typeface="Calibri"/>
                <a:cs typeface="Calibri"/>
              </a:rPr>
              <a:t>S</a:t>
            </a:r>
            <a:r>
              <a:rPr sz="600" spc="-5" dirty="0">
                <a:solidFill>
                  <a:srgbClr val="F79546"/>
                </a:solidFill>
                <a:latin typeface="Calibri"/>
                <a:cs typeface="Calibri"/>
              </a:rPr>
              <a:t>ou</a:t>
            </a:r>
            <a:r>
              <a:rPr sz="600" spc="-10" dirty="0">
                <a:solidFill>
                  <a:srgbClr val="F79546"/>
                </a:solidFill>
                <a:latin typeface="Calibri"/>
                <a:cs typeface="Calibri"/>
              </a:rPr>
              <a:t>r</a:t>
            </a:r>
            <a:r>
              <a:rPr sz="600" spc="-5" dirty="0">
                <a:solidFill>
                  <a:srgbClr val="F79546"/>
                </a:solidFill>
                <a:latin typeface="Calibri"/>
                <a:cs typeface="Calibri"/>
              </a:rPr>
              <a:t>c</a:t>
            </a:r>
            <a:r>
              <a:rPr sz="600" dirty="0">
                <a:solidFill>
                  <a:srgbClr val="F79546"/>
                </a:solidFill>
                <a:latin typeface="Calibri"/>
                <a:cs typeface="Calibri"/>
              </a:rPr>
              <a:t>e</a:t>
            </a:r>
            <a:endParaRPr sz="600">
              <a:latin typeface="Calibri"/>
              <a:cs typeface="Calibri"/>
            </a:endParaRPr>
          </a:p>
          <a:p>
            <a:pPr marL="12700">
              <a:lnSpc>
                <a:spcPts val="1540"/>
              </a:lnSpc>
              <a:spcBef>
                <a:spcPts val="919"/>
              </a:spcBef>
            </a:pPr>
            <a:r>
              <a:rPr sz="1400" dirty="0">
                <a:solidFill>
                  <a:srgbClr val="943735"/>
                </a:solidFill>
                <a:latin typeface="Calibri"/>
                <a:cs typeface="Calibri"/>
              </a:rPr>
              <a:t># </a:t>
            </a:r>
            <a:r>
              <a:rPr sz="1400" b="1" dirty="0">
                <a:solidFill>
                  <a:srgbClr val="943735"/>
                </a:solidFill>
                <a:latin typeface="Calibri"/>
                <a:cs typeface="Calibri"/>
              </a:rPr>
              <a:t>the </a:t>
            </a:r>
            <a:r>
              <a:rPr sz="1400" b="1" spc="-5" dirty="0">
                <a:solidFill>
                  <a:srgbClr val="943735"/>
                </a:solidFill>
                <a:latin typeface="Calibri"/>
                <a:cs typeface="Calibri"/>
              </a:rPr>
              <a:t>nth </a:t>
            </a:r>
            <a:r>
              <a:rPr sz="1400" b="1" dirty="0">
                <a:solidFill>
                  <a:srgbClr val="943735"/>
                </a:solidFill>
                <a:latin typeface="Calibri"/>
                <a:cs typeface="Calibri"/>
              </a:rPr>
              <a:t>Fibonacci</a:t>
            </a:r>
            <a:r>
              <a:rPr sz="1400" b="1" spc="-145" dirty="0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943735"/>
                </a:solidFill>
                <a:latin typeface="Calibri"/>
                <a:cs typeface="Calibri"/>
              </a:rPr>
              <a:t>number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ts val="1635"/>
              </a:lnSpc>
            </a:pPr>
            <a:r>
              <a:rPr sz="1600" spc="-10" dirty="0">
                <a:solidFill>
                  <a:srgbClr val="F79546"/>
                </a:solidFill>
                <a:latin typeface="Calibri"/>
                <a:cs typeface="Calibri"/>
              </a:rPr>
              <a:t>def</a:t>
            </a:r>
            <a:r>
              <a:rPr sz="1600" spc="-85" dirty="0">
                <a:solidFill>
                  <a:srgbClr val="F79546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F81BC"/>
                </a:solidFill>
                <a:latin typeface="Calibri"/>
                <a:cs typeface="Calibri"/>
              </a:rPr>
              <a:t>fib</a:t>
            </a:r>
            <a:r>
              <a:rPr sz="1600" spc="-5" dirty="0">
                <a:latin typeface="Calibri"/>
                <a:cs typeface="Calibri"/>
              </a:rPr>
              <a:t>(n):</a:t>
            </a:r>
            <a:endParaRPr sz="1600">
              <a:latin typeface="Calibri"/>
              <a:cs typeface="Calibri"/>
            </a:endParaRPr>
          </a:p>
          <a:p>
            <a:pPr marL="196850">
              <a:lnSpc>
                <a:spcPts val="1630"/>
              </a:lnSpc>
            </a:pPr>
            <a:r>
              <a:rPr sz="1600" spc="-5" dirty="0">
                <a:latin typeface="Calibri"/>
                <a:cs typeface="Calibri"/>
              </a:rPr>
              <a:t>a, b = 0,</a:t>
            </a:r>
            <a:r>
              <a:rPr sz="1600" spc="-7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1</a:t>
            </a:r>
            <a:endParaRPr sz="1600">
              <a:latin typeface="Calibri"/>
              <a:cs typeface="Calibri"/>
            </a:endParaRPr>
          </a:p>
          <a:p>
            <a:pPr marL="196850">
              <a:lnSpc>
                <a:spcPts val="1630"/>
              </a:lnSpc>
            </a:pPr>
            <a:r>
              <a:rPr sz="1600" spc="-10" dirty="0">
                <a:latin typeface="Calibri"/>
                <a:cs typeface="Calibri"/>
              </a:rPr>
              <a:t>count </a:t>
            </a:r>
            <a:r>
              <a:rPr sz="1600" spc="-5" dirty="0">
                <a:latin typeface="Calibri"/>
                <a:cs typeface="Calibri"/>
              </a:rPr>
              <a:t>=</a:t>
            </a:r>
            <a:r>
              <a:rPr sz="1600" spc="-8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1</a:t>
            </a:r>
            <a:endParaRPr sz="1600">
              <a:latin typeface="Calibri"/>
              <a:cs typeface="Calibri"/>
            </a:endParaRPr>
          </a:p>
          <a:p>
            <a:pPr marL="381000" marR="479425" indent="-184785">
              <a:lnSpc>
                <a:spcPts val="1630"/>
              </a:lnSpc>
              <a:spcBef>
                <a:spcPts val="150"/>
              </a:spcBef>
            </a:pPr>
            <a:r>
              <a:rPr sz="1600" spc="-5" dirty="0">
                <a:solidFill>
                  <a:srgbClr val="F79546"/>
                </a:solidFill>
                <a:latin typeface="Calibri"/>
                <a:cs typeface="Calibri"/>
              </a:rPr>
              <a:t>while </a:t>
            </a:r>
            <a:r>
              <a:rPr sz="1600" spc="-10" dirty="0">
                <a:latin typeface="Calibri"/>
                <a:cs typeface="Calibri"/>
              </a:rPr>
              <a:t>count </a:t>
            </a:r>
            <a:r>
              <a:rPr sz="1600" spc="-5" dirty="0">
                <a:latin typeface="Calibri"/>
                <a:cs typeface="Calibri"/>
              </a:rPr>
              <a:t>&lt; </a:t>
            </a:r>
            <a:r>
              <a:rPr sz="1600" spc="-10" dirty="0">
                <a:latin typeface="Calibri"/>
                <a:cs typeface="Calibri"/>
              </a:rPr>
              <a:t>n:  </a:t>
            </a:r>
            <a:r>
              <a:rPr sz="1600" spc="-5" dirty="0">
                <a:latin typeface="Calibri"/>
                <a:cs typeface="Calibri"/>
              </a:rPr>
              <a:t>a, b = b,</a:t>
            </a:r>
            <a:r>
              <a:rPr sz="1600" spc="-7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a+b</a:t>
            </a:r>
            <a:endParaRPr sz="1600">
              <a:latin typeface="Calibri"/>
              <a:cs typeface="Calibri"/>
            </a:endParaRPr>
          </a:p>
          <a:p>
            <a:pPr marL="381000">
              <a:lnSpc>
                <a:spcPts val="1485"/>
              </a:lnSpc>
            </a:pPr>
            <a:r>
              <a:rPr sz="1600" spc="-10" dirty="0">
                <a:latin typeface="Calibri"/>
                <a:cs typeface="Calibri"/>
              </a:rPr>
              <a:t>count </a:t>
            </a:r>
            <a:r>
              <a:rPr sz="1600" spc="-5" dirty="0">
                <a:latin typeface="Calibri"/>
                <a:cs typeface="Calibri"/>
              </a:rPr>
              <a:t>= </a:t>
            </a:r>
            <a:r>
              <a:rPr sz="1600" spc="-10" dirty="0">
                <a:latin typeface="Calibri"/>
                <a:cs typeface="Calibri"/>
              </a:rPr>
              <a:t>count </a:t>
            </a:r>
            <a:r>
              <a:rPr sz="1600" spc="-5" dirty="0">
                <a:latin typeface="Calibri"/>
                <a:cs typeface="Calibri"/>
              </a:rPr>
              <a:t>+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1</a:t>
            </a:r>
            <a:endParaRPr sz="1600">
              <a:latin typeface="Calibri"/>
              <a:cs typeface="Calibri"/>
            </a:endParaRPr>
          </a:p>
          <a:p>
            <a:pPr marL="196850">
              <a:lnSpc>
                <a:spcPts val="1775"/>
              </a:lnSpc>
            </a:pPr>
            <a:r>
              <a:rPr sz="1600" spc="-10" dirty="0">
                <a:solidFill>
                  <a:srgbClr val="6F2F9F"/>
                </a:solidFill>
                <a:latin typeface="Calibri"/>
                <a:cs typeface="Calibri"/>
              </a:rPr>
              <a:t>print</a:t>
            </a:r>
            <a:r>
              <a:rPr sz="1600" spc="-9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a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660391" y="2605658"/>
            <a:ext cx="3152140" cy="2126615"/>
          </a:xfrm>
          <a:custGeom>
            <a:avLst/>
            <a:gdLst/>
            <a:ahLst/>
            <a:cxnLst/>
            <a:rect l="l" t="t" r="r" b="b"/>
            <a:pathLst>
              <a:path w="3152140" h="2126615">
                <a:moveTo>
                  <a:pt x="0" y="0"/>
                </a:moveTo>
                <a:lnTo>
                  <a:pt x="0" y="2126335"/>
                </a:lnTo>
                <a:lnTo>
                  <a:pt x="3152013" y="2126335"/>
                </a:lnTo>
              </a:path>
            </a:pathLst>
          </a:custGeom>
          <a:ln w="9524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797415" y="2605831"/>
            <a:ext cx="685800" cy="478790"/>
          </a:xfrm>
          <a:custGeom>
            <a:avLst/>
            <a:gdLst/>
            <a:ahLst/>
            <a:cxnLst/>
            <a:rect l="l" t="t" r="r" b="b"/>
            <a:pathLst>
              <a:path w="685800" h="478789">
                <a:moveTo>
                  <a:pt x="199907" y="478236"/>
                </a:moveTo>
                <a:lnTo>
                  <a:pt x="174253" y="397591"/>
                </a:lnTo>
                <a:lnTo>
                  <a:pt x="123350" y="375841"/>
                </a:lnTo>
                <a:lnTo>
                  <a:pt x="80699" y="349575"/>
                </a:lnTo>
                <a:lnTo>
                  <a:pt x="46670" y="319613"/>
                </a:lnTo>
                <a:lnTo>
                  <a:pt x="21631" y="286772"/>
                </a:lnTo>
                <a:lnTo>
                  <a:pt x="5951" y="251870"/>
                </a:lnTo>
                <a:lnTo>
                  <a:pt x="0" y="215727"/>
                </a:lnTo>
                <a:lnTo>
                  <a:pt x="4145" y="179160"/>
                </a:lnTo>
                <a:lnTo>
                  <a:pt x="18758" y="142989"/>
                </a:lnTo>
                <a:lnTo>
                  <a:pt x="44205" y="108031"/>
                </a:lnTo>
                <a:lnTo>
                  <a:pt x="75416" y="79369"/>
                </a:lnTo>
                <a:lnTo>
                  <a:pt x="112629" y="54838"/>
                </a:lnTo>
                <a:lnTo>
                  <a:pt x="154883" y="34604"/>
                </a:lnTo>
                <a:lnTo>
                  <a:pt x="201213" y="18836"/>
                </a:lnTo>
                <a:lnTo>
                  <a:pt x="250659" y="7701"/>
                </a:lnTo>
                <a:lnTo>
                  <a:pt x="302258" y="1366"/>
                </a:lnTo>
                <a:lnTo>
                  <a:pt x="355046" y="0"/>
                </a:lnTo>
                <a:lnTo>
                  <a:pt x="408063" y="3769"/>
                </a:lnTo>
                <a:lnTo>
                  <a:pt x="460345" y="12842"/>
                </a:lnTo>
                <a:lnTo>
                  <a:pt x="510930" y="27386"/>
                </a:lnTo>
                <a:lnTo>
                  <a:pt x="561833" y="49136"/>
                </a:lnTo>
                <a:lnTo>
                  <a:pt x="604484" y="75401"/>
                </a:lnTo>
                <a:lnTo>
                  <a:pt x="638513" y="105364"/>
                </a:lnTo>
                <a:lnTo>
                  <a:pt x="663552" y="138205"/>
                </a:lnTo>
                <a:lnTo>
                  <a:pt x="679232" y="173107"/>
                </a:lnTo>
                <a:lnTo>
                  <a:pt x="685183" y="209250"/>
                </a:lnTo>
                <a:lnTo>
                  <a:pt x="681037" y="245816"/>
                </a:lnTo>
                <a:lnTo>
                  <a:pt x="666425" y="281988"/>
                </a:lnTo>
                <a:lnTo>
                  <a:pt x="640978" y="316946"/>
                </a:lnTo>
                <a:lnTo>
                  <a:pt x="612206" y="343636"/>
                </a:lnTo>
                <a:lnTo>
                  <a:pt x="577918" y="366970"/>
                </a:lnTo>
                <a:lnTo>
                  <a:pt x="538862" y="386711"/>
                </a:lnTo>
                <a:lnTo>
                  <a:pt x="495785" y="402623"/>
                </a:lnTo>
                <a:lnTo>
                  <a:pt x="449434" y="414469"/>
                </a:lnTo>
                <a:lnTo>
                  <a:pt x="400555" y="422012"/>
                </a:lnTo>
                <a:lnTo>
                  <a:pt x="349896" y="425017"/>
                </a:lnTo>
                <a:lnTo>
                  <a:pt x="298205" y="423245"/>
                </a:lnTo>
                <a:lnTo>
                  <a:pt x="199907" y="478236"/>
                </a:lnTo>
                <a:close/>
              </a:path>
            </a:pathLst>
          </a:custGeom>
          <a:ln w="19050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740021" y="2666745"/>
            <a:ext cx="2852420" cy="19132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9079">
              <a:lnSpc>
                <a:spcPct val="100000"/>
              </a:lnSpc>
            </a:pPr>
            <a:r>
              <a:rPr sz="1800" b="1" dirty="0">
                <a:solidFill>
                  <a:srgbClr val="F79546"/>
                </a:solidFill>
                <a:latin typeface="Calibri"/>
                <a:cs typeface="Calibri"/>
              </a:rPr>
              <a:t>S</a:t>
            </a:r>
            <a:r>
              <a:rPr sz="600" spc="-5" dirty="0">
                <a:solidFill>
                  <a:srgbClr val="F79546"/>
                </a:solidFill>
                <a:latin typeface="Calibri"/>
                <a:cs typeface="Calibri"/>
              </a:rPr>
              <a:t>ou</a:t>
            </a:r>
            <a:r>
              <a:rPr sz="600" spc="-10" dirty="0">
                <a:solidFill>
                  <a:srgbClr val="F79546"/>
                </a:solidFill>
                <a:latin typeface="Calibri"/>
                <a:cs typeface="Calibri"/>
              </a:rPr>
              <a:t>r</a:t>
            </a:r>
            <a:r>
              <a:rPr sz="600" spc="-5" dirty="0">
                <a:solidFill>
                  <a:srgbClr val="F79546"/>
                </a:solidFill>
                <a:latin typeface="Calibri"/>
                <a:cs typeface="Calibri"/>
              </a:rPr>
              <a:t>c</a:t>
            </a:r>
            <a:r>
              <a:rPr sz="600" dirty="0">
                <a:solidFill>
                  <a:srgbClr val="F79546"/>
                </a:solidFill>
                <a:latin typeface="Calibri"/>
                <a:cs typeface="Calibri"/>
              </a:rPr>
              <a:t>e</a:t>
            </a:r>
            <a:endParaRPr sz="600">
              <a:latin typeface="Calibri"/>
              <a:cs typeface="Calibri"/>
            </a:endParaRPr>
          </a:p>
          <a:p>
            <a:pPr marL="12700">
              <a:lnSpc>
                <a:spcPts val="1675"/>
              </a:lnSpc>
              <a:spcBef>
                <a:spcPts val="1445"/>
              </a:spcBef>
            </a:pPr>
            <a:r>
              <a:rPr sz="1400" dirty="0">
                <a:solidFill>
                  <a:srgbClr val="943735"/>
                </a:solidFill>
                <a:latin typeface="Calibri"/>
                <a:cs typeface="Calibri"/>
              </a:rPr>
              <a:t># </a:t>
            </a:r>
            <a:r>
              <a:rPr sz="1400" b="1" dirty="0">
                <a:solidFill>
                  <a:srgbClr val="943735"/>
                </a:solidFill>
                <a:latin typeface="Calibri"/>
                <a:cs typeface="Calibri"/>
              </a:rPr>
              <a:t>the </a:t>
            </a:r>
            <a:r>
              <a:rPr sz="1400" b="1" spc="-5" dirty="0">
                <a:solidFill>
                  <a:srgbClr val="943735"/>
                </a:solidFill>
                <a:latin typeface="Calibri"/>
                <a:cs typeface="Calibri"/>
              </a:rPr>
              <a:t>nth </a:t>
            </a:r>
            <a:r>
              <a:rPr sz="1400" b="1" dirty="0">
                <a:solidFill>
                  <a:srgbClr val="943735"/>
                </a:solidFill>
                <a:latin typeface="Calibri"/>
                <a:cs typeface="Calibri"/>
              </a:rPr>
              <a:t>Fibonacci</a:t>
            </a:r>
            <a:r>
              <a:rPr sz="1400" b="1" spc="-145" dirty="0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943735"/>
                </a:solidFill>
                <a:latin typeface="Calibri"/>
                <a:cs typeface="Calibri"/>
              </a:rPr>
              <a:t>number</a:t>
            </a:r>
            <a:endParaRPr sz="1400">
              <a:latin typeface="Calibri"/>
              <a:cs typeface="Calibri"/>
            </a:endParaRPr>
          </a:p>
          <a:p>
            <a:pPr marR="2005964" algn="ctr">
              <a:lnSpc>
                <a:spcPts val="1914"/>
              </a:lnSpc>
            </a:pPr>
            <a:r>
              <a:rPr sz="1600" spc="-10" dirty="0">
                <a:solidFill>
                  <a:srgbClr val="F79546"/>
                </a:solidFill>
                <a:latin typeface="Calibri"/>
                <a:cs typeface="Calibri"/>
              </a:rPr>
              <a:t>def</a:t>
            </a:r>
            <a:r>
              <a:rPr sz="1600" spc="-85" dirty="0">
                <a:solidFill>
                  <a:srgbClr val="F79546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F81BC"/>
                </a:solidFill>
                <a:latin typeface="Calibri"/>
                <a:cs typeface="Calibri"/>
              </a:rPr>
              <a:t>fib</a:t>
            </a:r>
            <a:r>
              <a:rPr sz="1600" spc="-5" dirty="0">
                <a:latin typeface="Calibri"/>
                <a:cs typeface="Calibri"/>
              </a:rPr>
              <a:t>(n):</a:t>
            </a:r>
            <a:endParaRPr sz="1600">
              <a:latin typeface="Calibri"/>
              <a:cs typeface="Calibri"/>
            </a:endParaRPr>
          </a:p>
          <a:p>
            <a:pPr marL="381000" marR="1158875" indent="-184785">
              <a:lnSpc>
                <a:spcPct val="100000"/>
              </a:lnSpc>
            </a:pPr>
            <a:r>
              <a:rPr sz="1600" dirty="0">
                <a:solidFill>
                  <a:srgbClr val="F79546"/>
                </a:solidFill>
                <a:latin typeface="Calibri"/>
                <a:cs typeface="Calibri"/>
              </a:rPr>
              <a:t>if </a:t>
            </a:r>
            <a:r>
              <a:rPr sz="1600" spc="-5" dirty="0">
                <a:latin typeface="Calibri"/>
                <a:cs typeface="Calibri"/>
              </a:rPr>
              <a:t>n == 0 </a:t>
            </a:r>
            <a:r>
              <a:rPr sz="1600" spc="-5" dirty="0">
                <a:solidFill>
                  <a:srgbClr val="F79546"/>
                </a:solidFill>
                <a:latin typeface="Calibri"/>
                <a:cs typeface="Calibri"/>
              </a:rPr>
              <a:t>or </a:t>
            </a:r>
            <a:r>
              <a:rPr sz="1600" spc="-5" dirty="0">
                <a:latin typeface="Calibri"/>
                <a:cs typeface="Calibri"/>
              </a:rPr>
              <a:t>n == 1:  </a:t>
            </a:r>
            <a:r>
              <a:rPr sz="1600" spc="-15" dirty="0">
                <a:solidFill>
                  <a:srgbClr val="F79546"/>
                </a:solidFill>
                <a:latin typeface="Calibri"/>
                <a:cs typeface="Calibri"/>
              </a:rPr>
              <a:t>return</a:t>
            </a:r>
            <a:r>
              <a:rPr sz="1600" spc="-55" dirty="0">
                <a:solidFill>
                  <a:srgbClr val="F79546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n</a:t>
            </a:r>
            <a:endParaRPr sz="1600">
              <a:latin typeface="Calibri"/>
              <a:cs typeface="Calibri"/>
            </a:endParaRPr>
          </a:p>
          <a:p>
            <a:pPr marL="196850">
              <a:lnSpc>
                <a:spcPct val="100000"/>
              </a:lnSpc>
            </a:pPr>
            <a:r>
              <a:rPr sz="1600" spc="-5" dirty="0">
                <a:solidFill>
                  <a:srgbClr val="F79546"/>
                </a:solidFill>
                <a:latin typeface="Calibri"/>
                <a:cs typeface="Calibri"/>
              </a:rPr>
              <a:t>else</a:t>
            </a:r>
            <a:r>
              <a:rPr sz="1600" spc="-5" dirty="0">
                <a:latin typeface="Calibri"/>
                <a:cs typeface="Calibri"/>
              </a:rPr>
              <a:t>:</a:t>
            </a:r>
            <a:endParaRPr sz="1600">
              <a:latin typeface="Calibri"/>
              <a:cs typeface="Calibri"/>
            </a:endParaRPr>
          </a:p>
          <a:p>
            <a:pPr marL="381000">
              <a:lnSpc>
                <a:spcPct val="100000"/>
              </a:lnSpc>
            </a:pPr>
            <a:r>
              <a:rPr sz="1600" spc="-15" dirty="0">
                <a:solidFill>
                  <a:srgbClr val="F79546"/>
                </a:solidFill>
                <a:latin typeface="Calibri"/>
                <a:cs typeface="Calibri"/>
              </a:rPr>
              <a:t>return </a:t>
            </a:r>
            <a:r>
              <a:rPr sz="1600" spc="-5" dirty="0">
                <a:latin typeface="Calibri"/>
                <a:cs typeface="Calibri"/>
              </a:rPr>
              <a:t>(fib(n – </a:t>
            </a:r>
            <a:r>
              <a:rPr sz="1600" spc="-10" dirty="0">
                <a:latin typeface="Calibri"/>
                <a:cs typeface="Calibri"/>
              </a:rPr>
              <a:t>1)  </a:t>
            </a:r>
            <a:r>
              <a:rPr sz="1600" spc="-5" dirty="0">
                <a:latin typeface="Calibri"/>
                <a:cs typeface="Calibri"/>
              </a:rPr>
              <a:t>+  fib(n –</a:t>
            </a:r>
            <a:r>
              <a:rPr sz="1600" spc="6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2))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7537" y="915542"/>
            <a:ext cx="8209280" cy="0"/>
          </a:xfrm>
          <a:custGeom>
            <a:avLst/>
            <a:gdLst/>
            <a:ahLst/>
            <a:cxnLst/>
            <a:rect l="l" t="t" r="r" b="b"/>
            <a:pathLst>
              <a:path w="8209280">
                <a:moveTo>
                  <a:pt x="0" y="0"/>
                </a:moveTo>
                <a:lnTo>
                  <a:pt x="8208975" y="0"/>
                </a:lnTo>
              </a:path>
            </a:pathLst>
          </a:custGeom>
          <a:ln w="1270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204461" y="436245"/>
            <a:ext cx="735965" cy="4387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10" dirty="0">
                <a:solidFill>
                  <a:srgbClr val="3674A8"/>
                </a:solidFill>
                <a:latin typeface="Microsoft YaHei"/>
                <a:cs typeface="Microsoft YaHei"/>
              </a:rPr>
              <a:t>递归</a:t>
            </a:r>
            <a:endParaRPr sz="2800">
              <a:latin typeface="Microsoft YaHei"/>
              <a:cs typeface="Microsoft YaHe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325499" y="1131531"/>
            <a:ext cx="6493002" cy="35902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7537" y="915542"/>
            <a:ext cx="8209280" cy="0"/>
          </a:xfrm>
          <a:custGeom>
            <a:avLst/>
            <a:gdLst/>
            <a:ahLst/>
            <a:cxnLst/>
            <a:rect l="l" t="t" r="r" b="b"/>
            <a:pathLst>
              <a:path w="8209280">
                <a:moveTo>
                  <a:pt x="0" y="0"/>
                </a:moveTo>
                <a:lnTo>
                  <a:pt x="8208975" y="0"/>
                </a:lnTo>
              </a:path>
            </a:pathLst>
          </a:custGeom>
          <a:ln w="1270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203953" y="436245"/>
            <a:ext cx="736600" cy="4387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5" dirty="0">
                <a:solidFill>
                  <a:srgbClr val="3674A8"/>
                </a:solidFill>
                <a:latin typeface="Microsoft YaHei"/>
                <a:cs typeface="Microsoft YaHei"/>
              </a:rPr>
              <a:t>递归</a:t>
            </a:r>
            <a:endParaRPr sz="2800">
              <a:latin typeface="Microsoft YaHei"/>
              <a:cs typeface="Microsoft YaHe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387721" y="2366517"/>
            <a:ext cx="1452880" cy="0"/>
          </a:xfrm>
          <a:custGeom>
            <a:avLst/>
            <a:gdLst/>
            <a:ahLst/>
            <a:cxnLst/>
            <a:rect l="l" t="t" r="r" b="b"/>
            <a:pathLst>
              <a:path w="1452879">
                <a:moveTo>
                  <a:pt x="0" y="0"/>
                </a:moveTo>
                <a:lnTo>
                  <a:pt x="1452499" y="0"/>
                </a:lnTo>
              </a:path>
            </a:pathLst>
          </a:custGeom>
          <a:ln w="38100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803650" y="1254633"/>
            <a:ext cx="1484757" cy="33693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129408" y="3011423"/>
            <a:ext cx="1478280" cy="827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30"/>
              </a:lnSpc>
            </a:pPr>
            <a:r>
              <a:rPr sz="1800" b="1" spc="125" dirty="0">
                <a:solidFill>
                  <a:srgbClr val="A6A6A6"/>
                </a:solidFill>
                <a:latin typeface="Microsoft YaHei"/>
                <a:cs typeface="Microsoft YaHei"/>
              </a:rPr>
              <a:t>系统资</a:t>
            </a:r>
            <a:r>
              <a:rPr sz="1800" b="1" spc="114" dirty="0">
                <a:solidFill>
                  <a:srgbClr val="A6A6A6"/>
                </a:solidFill>
                <a:latin typeface="Microsoft YaHei"/>
                <a:cs typeface="Microsoft YaHei"/>
              </a:rPr>
              <a:t>源</a:t>
            </a:r>
            <a:r>
              <a:rPr sz="1800" b="1" spc="125" dirty="0">
                <a:solidFill>
                  <a:srgbClr val="A6A6A6"/>
                </a:solidFill>
                <a:latin typeface="Microsoft YaHei"/>
                <a:cs typeface="Microsoft YaHei"/>
              </a:rPr>
              <a:t>消</a:t>
            </a:r>
            <a:r>
              <a:rPr sz="1800" b="1" dirty="0">
                <a:solidFill>
                  <a:srgbClr val="A6A6A6"/>
                </a:solidFill>
                <a:latin typeface="Microsoft YaHei"/>
                <a:cs typeface="Microsoft YaHei"/>
              </a:rPr>
              <a:t>耗</a:t>
            </a:r>
            <a:endParaRPr sz="1800">
              <a:latin typeface="Microsoft YaHei"/>
              <a:cs typeface="Microsoft YaHei"/>
            </a:endParaRPr>
          </a:p>
          <a:p>
            <a:pPr marL="18415">
              <a:lnSpc>
                <a:spcPts val="4290"/>
              </a:lnSpc>
              <a:tabLst>
                <a:tab pos="347345" algn="l"/>
                <a:tab pos="676910" algn="l"/>
                <a:tab pos="1005840" algn="l"/>
              </a:tabLst>
            </a:pPr>
            <a:r>
              <a:rPr sz="1500" b="1" dirty="0">
                <a:solidFill>
                  <a:srgbClr val="A6A6A6"/>
                </a:solidFill>
                <a:latin typeface="Microsoft YaHei"/>
                <a:cs typeface="Microsoft YaHei"/>
              </a:rPr>
              <a:t>比	循	环	</a:t>
            </a:r>
            <a:r>
              <a:rPr sz="3600" b="1" dirty="0">
                <a:solidFill>
                  <a:srgbClr val="A6A6A6"/>
                </a:solidFill>
                <a:latin typeface="Microsoft YaHei"/>
                <a:cs typeface="Microsoft YaHei"/>
              </a:rPr>
              <a:t>大</a:t>
            </a:r>
            <a:endParaRPr sz="3600">
              <a:latin typeface="Microsoft YaHei"/>
              <a:cs typeface="Microsoft YaHe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747896" y="3362197"/>
            <a:ext cx="32131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00" b="1" spc="-10" dirty="0">
                <a:solidFill>
                  <a:srgbClr val="92D050"/>
                </a:solidFill>
                <a:latin typeface="Arial"/>
                <a:cs typeface="Arial"/>
              </a:rPr>
              <a:t>03</a:t>
            </a:r>
            <a:endParaRPr sz="21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40207" y="1140586"/>
            <a:ext cx="6315075" cy="18834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sz="2400" spc="-5" dirty="0">
                <a:latin typeface="Arial"/>
                <a:cs typeface="Arial"/>
              </a:rPr>
              <a:t>•	</a:t>
            </a:r>
            <a:r>
              <a:rPr sz="2400" dirty="0">
                <a:latin typeface="Microsoft YaHei"/>
                <a:cs typeface="Microsoft YaHei"/>
              </a:rPr>
              <a:t>递归的执行</a:t>
            </a:r>
            <a:endParaRPr sz="2400">
              <a:latin typeface="Microsoft YaHei"/>
              <a:cs typeface="Microsoft YaHei"/>
            </a:endParaRPr>
          </a:p>
          <a:p>
            <a:pPr marL="421005" algn="ctr">
              <a:lnSpc>
                <a:spcPct val="100000"/>
              </a:lnSpc>
              <a:spcBef>
                <a:spcPts val="1250"/>
              </a:spcBef>
            </a:pPr>
            <a:r>
              <a:rPr sz="2100" b="1" spc="-10" dirty="0">
                <a:solidFill>
                  <a:srgbClr val="00AFEF"/>
                </a:solidFill>
                <a:latin typeface="Arial"/>
                <a:cs typeface="Arial"/>
              </a:rPr>
              <a:t>01</a:t>
            </a:r>
            <a:endParaRPr sz="2100">
              <a:latin typeface="Arial"/>
              <a:cs typeface="Arial"/>
            </a:endParaRPr>
          </a:p>
          <a:p>
            <a:pPr marR="1163955" algn="r">
              <a:lnSpc>
                <a:spcPct val="100000"/>
              </a:lnSpc>
              <a:spcBef>
                <a:spcPts val="85"/>
              </a:spcBef>
            </a:pPr>
            <a:r>
              <a:rPr sz="2100" b="1" spc="-5" dirty="0">
                <a:solidFill>
                  <a:srgbClr val="00AFEF"/>
                </a:solidFill>
                <a:latin typeface="Arial"/>
                <a:cs typeface="Arial"/>
              </a:rPr>
              <a:t>02</a:t>
            </a:r>
            <a:endParaRPr sz="2100">
              <a:latin typeface="Arial"/>
              <a:cs typeface="Arial"/>
            </a:endParaRPr>
          </a:p>
          <a:p>
            <a:pPr marL="4848225" marR="5080" algn="r">
              <a:lnSpc>
                <a:spcPct val="100000"/>
              </a:lnSpc>
              <a:spcBef>
                <a:spcPts val="1150"/>
              </a:spcBef>
            </a:pPr>
            <a:r>
              <a:rPr sz="1800" b="1" dirty="0">
                <a:solidFill>
                  <a:srgbClr val="A6A6A6"/>
                </a:solidFill>
                <a:latin typeface="Microsoft YaHei"/>
                <a:cs typeface="Microsoft YaHei"/>
              </a:rPr>
              <a:t>遇 到 边</a:t>
            </a:r>
            <a:r>
              <a:rPr sz="1800" b="1" spc="150" dirty="0">
                <a:solidFill>
                  <a:srgbClr val="A6A6A6"/>
                </a:solidFill>
                <a:latin typeface="Microsoft YaHei"/>
                <a:cs typeface="Microsoft YaHei"/>
              </a:rPr>
              <a:t> </a:t>
            </a:r>
            <a:r>
              <a:rPr sz="1800" b="1" dirty="0">
                <a:solidFill>
                  <a:srgbClr val="A6A6A6"/>
                </a:solidFill>
                <a:latin typeface="Microsoft YaHei"/>
                <a:cs typeface="Microsoft YaHei"/>
              </a:rPr>
              <a:t>界</a:t>
            </a:r>
            <a:r>
              <a:rPr sz="1800" b="1" spc="50" dirty="0">
                <a:solidFill>
                  <a:srgbClr val="A6A6A6"/>
                </a:solidFill>
                <a:latin typeface="Microsoft YaHei"/>
                <a:cs typeface="Microsoft YaHei"/>
              </a:rPr>
              <a:t> </a:t>
            </a:r>
            <a:r>
              <a:rPr sz="1800" b="1" dirty="0">
                <a:solidFill>
                  <a:srgbClr val="A6A6A6"/>
                </a:solidFill>
                <a:latin typeface="Microsoft YaHei"/>
                <a:cs typeface="Microsoft YaHei"/>
              </a:rPr>
              <a:t>条  件 停 止 递</a:t>
            </a:r>
            <a:r>
              <a:rPr sz="1800" b="1" spc="200" dirty="0">
                <a:solidFill>
                  <a:srgbClr val="A6A6A6"/>
                </a:solidFill>
                <a:latin typeface="Microsoft YaHei"/>
                <a:cs typeface="Microsoft YaHei"/>
              </a:rPr>
              <a:t> </a:t>
            </a:r>
            <a:r>
              <a:rPr sz="1800" b="1" dirty="0">
                <a:solidFill>
                  <a:srgbClr val="A6A6A6"/>
                </a:solidFill>
                <a:latin typeface="Microsoft YaHei"/>
                <a:cs typeface="Microsoft YaHei"/>
              </a:rPr>
              <a:t>归</a:t>
            </a:r>
            <a:endParaRPr sz="1800">
              <a:latin typeface="Microsoft YaHei"/>
              <a:cs typeface="Microsoft YaHe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141727" y="2895726"/>
            <a:ext cx="1452880" cy="0"/>
          </a:xfrm>
          <a:custGeom>
            <a:avLst/>
            <a:gdLst/>
            <a:ahLst/>
            <a:cxnLst/>
            <a:rect l="l" t="t" r="r" b="b"/>
            <a:pathLst>
              <a:path w="1452879">
                <a:moveTo>
                  <a:pt x="0" y="0"/>
                </a:moveTo>
                <a:lnTo>
                  <a:pt x="1452626" y="0"/>
                </a:lnTo>
              </a:path>
            </a:pathLst>
          </a:custGeom>
          <a:ln w="38100">
            <a:solidFill>
              <a:srgbClr val="92D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7537" y="915542"/>
            <a:ext cx="8209280" cy="0"/>
          </a:xfrm>
          <a:custGeom>
            <a:avLst/>
            <a:gdLst/>
            <a:ahLst/>
            <a:cxnLst/>
            <a:rect l="l" t="t" r="r" b="b"/>
            <a:pathLst>
              <a:path w="8209280">
                <a:moveTo>
                  <a:pt x="0" y="0"/>
                </a:moveTo>
                <a:lnTo>
                  <a:pt x="8208975" y="0"/>
                </a:lnTo>
              </a:path>
            </a:pathLst>
          </a:custGeom>
          <a:ln w="1270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027678" y="436245"/>
            <a:ext cx="1090930" cy="4387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10" dirty="0">
                <a:solidFill>
                  <a:srgbClr val="3674A8"/>
                </a:solidFill>
                <a:latin typeface="Microsoft YaHei"/>
                <a:cs typeface="Microsoft YaHei"/>
              </a:rPr>
              <a:t>汉诺塔</a:t>
            </a:r>
            <a:endParaRPr sz="2800">
              <a:latin typeface="Microsoft YaHei"/>
              <a:cs typeface="Microsoft YaHe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2846" y="1198498"/>
            <a:ext cx="2787650" cy="598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sz="1800" spc="-5" dirty="0">
                <a:latin typeface="Arial"/>
                <a:cs typeface="Arial"/>
              </a:rPr>
              <a:t>•	</a:t>
            </a:r>
            <a:r>
              <a:rPr sz="1800" dirty="0">
                <a:latin typeface="Microsoft YaHei"/>
                <a:cs typeface="Microsoft YaHei"/>
              </a:rPr>
              <a:t>汉诺塔游戏</a:t>
            </a:r>
            <a:endParaRPr sz="1800">
              <a:latin typeface="Microsoft YaHei"/>
              <a:cs typeface="Microsoft YaHei"/>
            </a:endParaRPr>
          </a:p>
          <a:p>
            <a:pPr marL="393700">
              <a:lnSpc>
                <a:spcPct val="100000"/>
              </a:lnSpc>
              <a:spcBef>
                <a:spcPts val="409"/>
              </a:spcBef>
            </a:pPr>
            <a:r>
              <a:rPr sz="1700" dirty="0">
                <a:latin typeface="Microsoft YaHei"/>
                <a:cs typeface="Microsoft YaHei"/>
              </a:rPr>
              <a:t>三个塔座A、B、C上各有</a:t>
            </a:r>
            <a:endParaRPr sz="1700">
              <a:latin typeface="Microsoft YaHei"/>
              <a:cs typeface="Microsoft YaHe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2846" y="1784476"/>
            <a:ext cx="2802890" cy="25006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700" dirty="0">
                <a:latin typeface="Microsoft YaHei"/>
                <a:cs typeface="Microsoft YaHei"/>
              </a:rPr>
              <a:t>一根针，通过C把64</a:t>
            </a:r>
            <a:r>
              <a:rPr sz="1700" spc="5" dirty="0">
                <a:latin typeface="Microsoft YaHei"/>
                <a:cs typeface="Microsoft YaHei"/>
              </a:rPr>
              <a:t>个盘</a:t>
            </a:r>
            <a:r>
              <a:rPr sz="1700" spc="-15" dirty="0">
                <a:latin typeface="Microsoft YaHei"/>
                <a:cs typeface="Microsoft YaHei"/>
              </a:rPr>
              <a:t>子</a:t>
            </a:r>
            <a:r>
              <a:rPr sz="1700" dirty="0">
                <a:latin typeface="Microsoft YaHei"/>
                <a:cs typeface="Microsoft YaHei"/>
              </a:rPr>
              <a:t>从  A针移动到B针上，移动时必  须遵循下列规则：</a:t>
            </a:r>
            <a:endParaRPr sz="1700">
              <a:latin typeface="Microsoft YaHei"/>
              <a:cs typeface="Microsoft YaHei"/>
            </a:endParaRPr>
          </a:p>
          <a:p>
            <a:pPr marL="12700" marR="203200">
              <a:lnSpc>
                <a:spcPct val="100000"/>
              </a:lnSpc>
              <a:spcBef>
                <a:spcPts val="409"/>
              </a:spcBef>
            </a:pPr>
            <a:r>
              <a:rPr sz="1700" dirty="0">
                <a:latin typeface="Microsoft YaHei"/>
                <a:cs typeface="Microsoft YaHei"/>
              </a:rPr>
              <a:t>（</a:t>
            </a:r>
            <a:r>
              <a:rPr sz="1700" spc="-5" dirty="0">
                <a:latin typeface="Microsoft YaHei"/>
                <a:cs typeface="Microsoft YaHei"/>
              </a:rPr>
              <a:t>1</a:t>
            </a:r>
            <a:r>
              <a:rPr sz="1700" dirty="0">
                <a:latin typeface="Microsoft YaHei"/>
                <a:cs typeface="Microsoft YaHei"/>
              </a:rPr>
              <a:t>）圆盘可以插入在A、B  或C塔座的针上</a:t>
            </a:r>
            <a:endParaRPr sz="1700">
              <a:latin typeface="Microsoft YaHei"/>
              <a:cs typeface="Microsoft YaHei"/>
            </a:endParaRPr>
          </a:p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sz="1700" dirty="0">
                <a:latin typeface="Microsoft YaHei"/>
                <a:cs typeface="Microsoft YaHei"/>
              </a:rPr>
              <a:t>（2）每次只能移动一个圆盘</a:t>
            </a:r>
            <a:endParaRPr sz="1700">
              <a:latin typeface="Microsoft YaHei"/>
              <a:cs typeface="Microsoft YaHei"/>
            </a:endParaRPr>
          </a:p>
          <a:p>
            <a:pPr marL="12700" marR="59055">
              <a:lnSpc>
                <a:spcPct val="100000"/>
              </a:lnSpc>
              <a:spcBef>
                <a:spcPts val="405"/>
              </a:spcBef>
            </a:pPr>
            <a:r>
              <a:rPr sz="1700" dirty="0">
                <a:latin typeface="Microsoft YaHei"/>
                <a:cs typeface="Microsoft YaHei"/>
              </a:rPr>
              <a:t>（</a:t>
            </a:r>
            <a:r>
              <a:rPr sz="1700" spc="-5" dirty="0">
                <a:latin typeface="Microsoft YaHei"/>
                <a:cs typeface="Microsoft YaHei"/>
              </a:rPr>
              <a:t>3</a:t>
            </a:r>
            <a:r>
              <a:rPr sz="1700" dirty="0">
                <a:latin typeface="Microsoft YaHei"/>
                <a:cs typeface="Microsoft YaHei"/>
              </a:rPr>
              <a:t>）任何时刻都不能将一个  较大的圆盘压在较小的圆盘  之上</a:t>
            </a:r>
            <a:endParaRPr sz="1700">
              <a:latin typeface="Microsoft YaHei"/>
              <a:cs typeface="Microsoft YaHe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563873" y="1059561"/>
            <a:ext cx="2880360" cy="3352165"/>
          </a:xfrm>
          <a:custGeom>
            <a:avLst/>
            <a:gdLst/>
            <a:ahLst/>
            <a:cxnLst/>
            <a:rect l="l" t="t" r="r" b="b"/>
            <a:pathLst>
              <a:path w="2880360" h="3352165">
                <a:moveTo>
                  <a:pt x="0" y="0"/>
                </a:moveTo>
                <a:lnTo>
                  <a:pt x="0" y="3351834"/>
                </a:lnTo>
                <a:lnTo>
                  <a:pt x="2880360" y="3351834"/>
                </a:lnTo>
              </a:path>
            </a:pathLst>
          </a:custGeom>
          <a:ln w="9525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643376" y="4108399"/>
            <a:ext cx="1602105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hanoi(</a:t>
            </a:r>
            <a:r>
              <a:rPr sz="1800" spc="-5" dirty="0">
                <a:solidFill>
                  <a:srgbClr val="9BBA58"/>
                </a:solidFill>
                <a:latin typeface="Calibri"/>
                <a:cs typeface="Calibri"/>
              </a:rPr>
              <a:t>'a'</a:t>
            </a:r>
            <a:r>
              <a:rPr sz="1800" spc="-5" dirty="0">
                <a:latin typeface="Calibri"/>
                <a:cs typeface="Calibri"/>
              </a:rPr>
              <a:t>,</a:t>
            </a:r>
            <a:r>
              <a:rPr sz="1800" spc="-5" dirty="0">
                <a:solidFill>
                  <a:srgbClr val="9BBA58"/>
                </a:solidFill>
                <a:latin typeface="Calibri"/>
                <a:cs typeface="Calibri"/>
              </a:rPr>
              <a:t>'b'</a:t>
            </a:r>
            <a:r>
              <a:rPr sz="1800" spc="-5" dirty="0">
                <a:latin typeface="Calibri"/>
                <a:cs typeface="Calibri"/>
              </a:rPr>
              <a:t>,</a:t>
            </a:r>
            <a:r>
              <a:rPr sz="1800" spc="-5" dirty="0">
                <a:solidFill>
                  <a:srgbClr val="9BBA58"/>
                </a:solidFill>
                <a:latin typeface="Calibri"/>
                <a:cs typeface="Calibri"/>
              </a:rPr>
              <a:t>'c'</a:t>
            </a:r>
            <a:r>
              <a:rPr sz="1800" spc="-5" dirty="0">
                <a:latin typeface="Calibri"/>
                <a:cs typeface="Calibri"/>
              </a:rPr>
              <a:t>,4)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724044" y="1136236"/>
            <a:ext cx="671830" cy="600075"/>
          </a:xfrm>
          <a:custGeom>
            <a:avLst/>
            <a:gdLst/>
            <a:ahLst/>
            <a:cxnLst/>
            <a:rect l="l" t="t" r="r" b="b"/>
            <a:pathLst>
              <a:path w="671829" h="600075">
                <a:moveTo>
                  <a:pt x="315091" y="0"/>
                </a:moveTo>
                <a:lnTo>
                  <a:pt x="268547" y="4932"/>
                </a:lnTo>
                <a:lnTo>
                  <a:pt x="223394" y="14918"/>
                </a:lnTo>
                <a:lnTo>
                  <a:pt x="180339" y="29801"/>
                </a:lnTo>
                <a:lnTo>
                  <a:pt x="140092" y="49423"/>
                </a:lnTo>
                <a:lnTo>
                  <a:pt x="103361" y="73628"/>
                </a:lnTo>
                <a:lnTo>
                  <a:pt x="70855" y="102260"/>
                </a:lnTo>
                <a:lnTo>
                  <a:pt x="43283" y="135160"/>
                </a:lnTo>
                <a:lnTo>
                  <a:pt x="20299" y="174515"/>
                </a:lnTo>
                <a:lnTo>
                  <a:pt x="5959" y="215193"/>
                </a:lnTo>
                <a:lnTo>
                  <a:pt x="0" y="256445"/>
                </a:lnTo>
                <a:lnTo>
                  <a:pt x="2157" y="297523"/>
                </a:lnTo>
                <a:lnTo>
                  <a:pt x="12168" y="337678"/>
                </a:lnTo>
                <a:lnTo>
                  <a:pt x="29768" y="376159"/>
                </a:lnTo>
                <a:lnTo>
                  <a:pt x="54694" y="412220"/>
                </a:lnTo>
                <a:lnTo>
                  <a:pt x="86682" y="445109"/>
                </a:lnTo>
                <a:lnTo>
                  <a:pt x="125469" y="474079"/>
                </a:lnTo>
                <a:lnTo>
                  <a:pt x="170791" y="498380"/>
                </a:lnTo>
                <a:lnTo>
                  <a:pt x="195937" y="599472"/>
                </a:lnTo>
                <a:lnTo>
                  <a:pt x="292457" y="530511"/>
                </a:lnTo>
                <a:lnTo>
                  <a:pt x="371979" y="530511"/>
                </a:lnTo>
                <a:lnTo>
                  <a:pt x="392773" y="528928"/>
                </a:lnTo>
                <a:lnTo>
                  <a:pt x="440696" y="519461"/>
                </a:lnTo>
                <a:lnTo>
                  <a:pt x="486147" y="504603"/>
                </a:lnTo>
                <a:lnTo>
                  <a:pt x="528390" y="484650"/>
                </a:lnTo>
                <a:lnTo>
                  <a:pt x="566687" y="459895"/>
                </a:lnTo>
                <a:lnTo>
                  <a:pt x="600302" y="430634"/>
                </a:lnTo>
                <a:lnTo>
                  <a:pt x="628499" y="397161"/>
                </a:lnTo>
                <a:lnTo>
                  <a:pt x="651483" y="357776"/>
                </a:lnTo>
                <a:lnTo>
                  <a:pt x="665822" y="317080"/>
                </a:lnTo>
                <a:lnTo>
                  <a:pt x="671782" y="275820"/>
                </a:lnTo>
                <a:lnTo>
                  <a:pt x="669624" y="234743"/>
                </a:lnTo>
                <a:lnTo>
                  <a:pt x="659614" y="194596"/>
                </a:lnTo>
                <a:lnTo>
                  <a:pt x="642013" y="156125"/>
                </a:lnTo>
                <a:lnTo>
                  <a:pt x="617087" y="120078"/>
                </a:lnTo>
                <a:lnTo>
                  <a:pt x="585099" y="87200"/>
                </a:lnTo>
                <a:lnTo>
                  <a:pt x="546312" y="58239"/>
                </a:lnTo>
                <a:lnTo>
                  <a:pt x="500991" y="33941"/>
                </a:lnTo>
                <a:lnTo>
                  <a:pt x="455974" y="17091"/>
                </a:lnTo>
                <a:lnTo>
                  <a:pt x="409513" y="5922"/>
                </a:lnTo>
                <a:lnTo>
                  <a:pt x="362316" y="277"/>
                </a:lnTo>
                <a:lnTo>
                  <a:pt x="315091" y="0"/>
                </a:lnTo>
                <a:close/>
              </a:path>
              <a:path w="671829" h="600075">
                <a:moveTo>
                  <a:pt x="371979" y="530511"/>
                </a:moveTo>
                <a:lnTo>
                  <a:pt x="292457" y="530511"/>
                </a:lnTo>
                <a:lnTo>
                  <a:pt x="343114" y="532709"/>
                </a:lnTo>
                <a:lnTo>
                  <a:pt x="371979" y="53051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724044" y="1136236"/>
            <a:ext cx="671830" cy="600075"/>
          </a:xfrm>
          <a:custGeom>
            <a:avLst/>
            <a:gdLst/>
            <a:ahLst/>
            <a:cxnLst/>
            <a:rect l="l" t="t" r="r" b="b"/>
            <a:pathLst>
              <a:path w="671829" h="600075">
                <a:moveTo>
                  <a:pt x="195937" y="599472"/>
                </a:moveTo>
                <a:lnTo>
                  <a:pt x="170791" y="498380"/>
                </a:lnTo>
                <a:lnTo>
                  <a:pt x="125469" y="474079"/>
                </a:lnTo>
                <a:lnTo>
                  <a:pt x="86682" y="445109"/>
                </a:lnTo>
                <a:lnTo>
                  <a:pt x="54694" y="412220"/>
                </a:lnTo>
                <a:lnTo>
                  <a:pt x="29768" y="376159"/>
                </a:lnTo>
                <a:lnTo>
                  <a:pt x="12168" y="337678"/>
                </a:lnTo>
                <a:lnTo>
                  <a:pt x="2157" y="297523"/>
                </a:lnTo>
                <a:lnTo>
                  <a:pt x="0" y="256445"/>
                </a:lnTo>
                <a:lnTo>
                  <a:pt x="5959" y="215193"/>
                </a:lnTo>
                <a:lnTo>
                  <a:pt x="20299" y="174515"/>
                </a:lnTo>
                <a:lnTo>
                  <a:pt x="43283" y="135160"/>
                </a:lnTo>
                <a:lnTo>
                  <a:pt x="70855" y="102260"/>
                </a:lnTo>
                <a:lnTo>
                  <a:pt x="103361" y="73628"/>
                </a:lnTo>
                <a:lnTo>
                  <a:pt x="140092" y="49423"/>
                </a:lnTo>
                <a:lnTo>
                  <a:pt x="180339" y="29801"/>
                </a:lnTo>
                <a:lnTo>
                  <a:pt x="223394" y="14918"/>
                </a:lnTo>
                <a:lnTo>
                  <a:pt x="268547" y="4932"/>
                </a:lnTo>
                <a:lnTo>
                  <a:pt x="315091" y="0"/>
                </a:lnTo>
                <a:lnTo>
                  <a:pt x="362316" y="277"/>
                </a:lnTo>
                <a:lnTo>
                  <a:pt x="409513" y="5922"/>
                </a:lnTo>
                <a:lnTo>
                  <a:pt x="455974" y="17091"/>
                </a:lnTo>
                <a:lnTo>
                  <a:pt x="500991" y="33941"/>
                </a:lnTo>
                <a:lnTo>
                  <a:pt x="546312" y="58239"/>
                </a:lnTo>
                <a:lnTo>
                  <a:pt x="585099" y="87200"/>
                </a:lnTo>
                <a:lnTo>
                  <a:pt x="617087" y="120078"/>
                </a:lnTo>
                <a:lnTo>
                  <a:pt x="642013" y="156125"/>
                </a:lnTo>
                <a:lnTo>
                  <a:pt x="659614" y="194596"/>
                </a:lnTo>
                <a:lnTo>
                  <a:pt x="669624" y="234743"/>
                </a:lnTo>
                <a:lnTo>
                  <a:pt x="671782" y="275820"/>
                </a:lnTo>
                <a:lnTo>
                  <a:pt x="665822" y="317080"/>
                </a:lnTo>
                <a:lnTo>
                  <a:pt x="651483" y="357776"/>
                </a:lnTo>
                <a:lnTo>
                  <a:pt x="628499" y="397161"/>
                </a:lnTo>
                <a:lnTo>
                  <a:pt x="600302" y="430634"/>
                </a:lnTo>
                <a:lnTo>
                  <a:pt x="566687" y="459895"/>
                </a:lnTo>
                <a:lnTo>
                  <a:pt x="528390" y="484650"/>
                </a:lnTo>
                <a:lnTo>
                  <a:pt x="486147" y="504603"/>
                </a:lnTo>
                <a:lnTo>
                  <a:pt x="440696" y="519461"/>
                </a:lnTo>
                <a:lnTo>
                  <a:pt x="392773" y="528928"/>
                </a:lnTo>
                <a:lnTo>
                  <a:pt x="343114" y="532709"/>
                </a:lnTo>
                <a:lnTo>
                  <a:pt x="292457" y="530511"/>
                </a:lnTo>
                <a:lnTo>
                  <a:pt x="195937" y="599472"/>
                </a:lnTo>
                <a:close/>
              </a:path>
            </a:pathLst>
          </a:custGeom>
          <a:ln w="1905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643376" y="1250569"/>
            <a:ext cx="1907539" cy="2607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8930">
              <a:lnSpc>
                <a:spcPct val="100000"/>
              </a:lnSpc>
            </a:pPr>
            <a:r>
              <a:rPr sz="1800" b="1" dirty="0">
                <a:solidFill>
                  <a:srgbClr val="4F81BC"/>
                </a:solidFill>
                <a:latin typeface="Calibri"/>
                <a:cs typeface="Calibri"/>
              </a:rPr>
              <a:t>F</a:t>
            </a:r>
            <a:r>
              <a:rPr sz="600" spc="-10" dirty="0">
                <a:solidFill>
                  <a:srgbClr val="4F81BC"/>
                </a:solidFill>
                <a:latin typeface="Calibri"/>
                <a:cs typeface="Calibri"/>
              </a:rPr>
              <a:t>ile</a:t>
            </a:r>
            <a:endParaRPr sz="600">
              <a:latin typeface="Calibri"/>
              <a:cs typeface="Calibri"/>
            </a:endParaRPr>
          </a:p>
          <a:p>
            <a:pPr marL="12700">
              <a:lnSpc>
                <a:spcPts val="1910"/>
              </a:lnSpc>
              <a:spcBef>
                <a:spcPts val="1155"/>
              </a:spcBef>
            </a:pPr>
            <a:r>
              <a:rPr sz="1600" spc="-5" dirty="0">
                <a:solidFill>
                  <a:srgbClr val="943735"/>
                </a:solidFill>
                <a:latin typeface="Calibri"/>
                <a:cs typeface="Calibri"/>
              </a:rPr>
              <a:t># Filename:</a:t>
            </a:r>
            <a:r>
              <a:rPr sz="1600" spc="-60" dirty="0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943735"/>
                </a:solidFill>
                <a:latin typeface="Calibri"/>
                <a:cs typeface="Calibri"/>
              </a:rPr>
              <a:t>Hanoi.py</a:t>
            </a:r>
            <a:endParaRPr sz="1600">
              <a:latin typeface="Calibri"/>
              <a:cs typeface="Calibri"/>
            </a:endParaRPr>
          </a:p>
          <a:p>
            <a:pPr marL="220979" marR="194310" indent="-208915">
              <a:lnSpc>
                <a:spcPts val="2160"/>
              </a:lnSpc>
              <a:spcBef>
                <a:spcPts val="60"/>
              </a:spcBef>
            </a:pPr>
            <a:r>
              <a:rPr sz="1800" spc="-5" dirty="0">
                <a:solidFill>
                  <a:srgbClr val="F79546"/>
                </a:solidFill>
                <a:latin typeface="Calibri"/>
                <a:cs typeface="Calibri"/>
              </a:rPr>
              <a:t>def</a:t>
            </a:r>
            <a:r>
              <a:rPr sz="1800" spc="-80" dirty="0">
                <a:solidFill>
                  <a:srgbClr val="F79546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548ED4"/>
                </a:solidFill>
                <a:latin typeface="Calibri"/>
                <a:cs typeface="Calibri"/>
              </a:rPr>
              <a:t>hanoi</a:t>
            </a:r>
            <a:r>
              <a:rPr sz="1800" spc="-5" dirty="0">
                <a:latin typeface="Calibri"/>
                <a:cs typeface="Calibri"/>
              </a:rPr>
              <a:t>(a,b,c,n):  </a:t>
            </a:r>
            <a:r>
              <a:rPr sz="1800" spc="-5" dirty="0">
                <a:solidFill>
                  <a:srgbClr val="F79546"/>
                </a:solidFill>
                <a:latin typeface="Calibri"/>
                <a:cs typeface="Calibri"/>
              </a:rPr>
              <a:t>if</a:t>
            </a:r>
            <a:r>
              <a:rPr sz="1800" spc="-80" dirty="0">
                <a:solidFill>
                  <a:srgbClr val="F79546"/>
                </a:solidFill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n==1:</a:t>
            </a:r>
            <a:endParaRPr sz="1800">
              <a:latin typeface="Calibri"/>
              <a:cs typeface="Calibri"/>
            </a:endParaRPr>
          </a:p>
          <a:p>
            <a:pPr marL="220979" marR="363855" indent="210185">
              <a:lnSpc>
                <a:spcPts val="2160"/>
              </a:lnSpc>
            </a:pPr>
            <a:r>
              <a:rPr sz="1800" spc="-5" dirty="0">
                <a:solidFill>
                  <a:srgbClr val="6F2F9F"/>
                </a:solidFill>
                <a:latin typeface="Calibri"/>
                <a:cs typeface="Calibri"/>
              </a:rPr>
              <a:t>print</a:t>
            </a:r>
            <a:r>
              <a:rPr sz="1800" spc="-8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a,</a:t>
            </a:r>
            <a:r>
              <a:rPr sz="1800" spc="-5" dirty="0">
                <a:solidFill>
                  <a:srgbClr val="9BBA58"/>
                </a:solidFill>
                <a:latin typeface="Calibri"/>
                <a:cs typeface="Calibri"/>
              </a:rPr>
              <a:t>'-&gt;'</a:t>
            </a:r>
            <a:r>
              <a:rPr sz="1800" spc="-5" dirty="0">
                <a:latin typeface="Calibri"/>
                <a:cs typeface="Calibri"/>
              </a:rPr>
              <a:t>,c  </a:t>
            </a:r>
            <a:r>
              <a:rPr sz="1800" dirty="0">
                <a:solidFill>
                  <a:srgbClr val="F79546"/>
                </a:solidFill>
                <a:latin typeface="Calibri"/>
                <a:cs typeface="Calibri"/>
              </a:rPr>
              <a:t>else</a:t>
            </a:r>
            <a:r>
              <a:rPr sz="1800" dirty="0">
                <a:latin typeface="Calibri"/>
                <a:cs typeface="Calibri"/>
              </a:rPr>
              <a:t>:</a:t>
            </a:r>
            <a:endParaRPr sz="1800">
              <a:latin typeface="Calibri"/>
              <a:cs typeface="Calibri"/>
            </a:endParaRPr>
          </a:p>
          <a:p>
            <a:pPr marL="431800">
              <a:lnSpc>
                <a:spcPts val="2090"/>
              </a:lnSpc>
            </a:pPr>
            <a:r>
              <a:rPr sz="1800" spc="-5" dirty="0">
                <a:latin typeface="Calibri"/>
                <a:cs typeface="Calibri"/>
              </a:rPr>
              <a:t>hanoi(a,c,b,n-1)</a:t>
            </a:r>
            <a:endParaRPr sz="1800">
              <a:latin typeface="Calibri"/>
              <a:cs typeface="Calibri"/>
            </a:endParaRPr>
          </a:p>
          <a:p>
            <a:pPr marL="431800">
              <a:lnSpc>
                <a:spcPct val="100000"/>
              </a:lnSpc>
            </a:pPr>
            <a:r>
              <a:rPr sz="1800" spc="-5" dirty="0">
                <a:solidFill>
                  <a:srgbClr val="6F2F9F"/>
                </a:solidFill>
                <a:latin typeface="Calibri"/>
                <a:cs typeface="Calibri"/>
              </a:rPr>
              <a:t>print </a:t>
            </a:r>
            <a:r>
              <a:rPr sz="1800" spc="-5" dirty="0">
                <a:latin typeface="Calibri"/>
                <a:cs typeface="Calibri"/>
              </a:rPr>
              <a:t>a,</a:t>
            </a:r>
            <a:r>
              <a:rPr sz="1800" spc="-5" dirty="0">
                <a:solidFill>
                  <a:srgbClr val="9BBA58"/>
                </a:solidFill>
                <a:latin typeface="Calibri"/>
                <a:cs typeface="Calibri"/>
              </a:rPr>
              <a:t>'-&gt;'</a:t>
            </a:r>
            <a:r>
              <a:rPr sz="1800" spc="-5" dirty="0">
                <a:latin typeface="Calibri"/>
                <a:cs typeface="Calibri"/>
              </a:rPr>
              <a:t>,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</a:t>
            </a:r>
            <a:endParaRPr sz="1800">
              <a:latin typeface="Calibri"/>
              <a:cs typeface="Calibri"/>
            </a:endParaRPr>
          </a:p>
          <a:p>
            <a:pPr marL="4318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hanoi(b,a,c,n-1)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617207" y="969263"/>
            <a:ext cx="2147316" cy="38557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568440" y="950975"/>
            <a:ext cx="1280159" cy="39014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655816" y="1007846"/>
            <a:ext cx="2016760" cy="3724275"/>
          </a:xfrm>
          <a:custGeom>
            <a:avLst/>
            <a:gdLst/>
            <a:ahLst/>
            <a:cxnLst/>
            <a:rect l="l" t="t" r="r" b="b"/>
            <a:pathLst>
              <a:path w="2016759" h="3724275">
                <a:moveTo>
                  <a:pt x="0" y="3724148"/>
                </a:moveTo>
                <a:lnTo>
                  <a:pt x="2016252" y="3724148"/>
                </a:lnTo>
                <a:lnTo>
                  <a:pt x="2016252" y="0"/>
                </a:lnTo>
                <a:lnTo>
                  <a:pt x="0" y="0"/>
                </a:lnTo>
                <a:lnTo>
                  <a:pt x="0" y="37241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655816" y="1007846"/>
            <a:ext cx="2016760" cy="3724275"/>
          </a:xfrm>
          <a:custGeom>
            <a:avLst/>
            <a:gdLst/>
            <a:ahLst/>
            <a:cxnLst/>
            <a:rect l="l" t="t" r="r" b="b"/>
            <a:pathLst>
              <a:path w="2016759" h="3724275">
                <a:moveTo>
                  <a:pt x="0" y="3724148"/>
                </a:moveTo>
                <a:lnTo>
                  <a:pt x="2016252" y="3724148"/>
                </a:lnTo>
                <a:lnTo>
                  <a:pt x="2016252" y="0"/>
                </a:lnTo>
                <a:lnTo>
                  <a:pt x="0" y="0"/>
                </a:lnTo>
                <a:lnTo>
                  <a:pt x="0" y="3724148"/>
                </a:lnTo>
                <a:close/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6735826" y="1037716"/>
            <a:ext cx="836294" cy="3623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ts val="2320"/>
              </a:lnSpc>
            </a:pPr>
            <a:r>
              <a:rPr sz="2000" u="sng" spc="-5" dirty="0">
                <a:latin typeface="Calibri"/>
                <a:cs typeface="Calibri"/>
              </a:rPr>
              <a:t>O</a:t>
            </a:r>
            <a:r>
              <a:rPr sz="2000" u="sng" spc="5" dirty="0">
                <a:latin typeface="Calibri"/>
                <a:cs typeface="Calibri"/>
              </a:rPr>
              <a:t>u</a:t>
            </a:r>
            <a:r>
              <a:rPr sz="2000" u="sng" dirty="0">
                <a:latin typeface="Calibri"/>
                <a:cs typeface="Calibri"/>
              </a:rPr>
              <a:t>tput</a:t>
            </a:r>
            <a:r>
              <a:rPr sz="2000" dirty="0">
                <a:latin typeface="Calibri"/>
                <a:cs typeface="Calibri"/>
              </a:rPr>
              <a:t>:</a:t>
            </a:r>
            <a:endParaRPr sz="2000">
              <a:latin typeface="Calibri"/>
              <a:cs typeface="Calibri"/>
            </a:endParaRPr>
          </a:p>
          <a:p>
            <a:pPr marL="12700" marR="356235" algn="just">
              <a:lnSpc>
                <a:spcPct val="90000"/>
              </a:lnSpc>
              <a:spcBef>
                <a:spcPts val="110"/>
              </a:spcBef>
            </a:pPr>
            <a:r>
              <a:rPr sz="1600" spc="-5" dirty="0">
                <a:latin typeface="Calibri"/>
                <a:cs typeface="Calibri"/>
              </a:rPr>
              <a:t>a -&gt;</a:t>
            </a:r>
            <a:r>
              <a:rPr sz="1600" spc="-8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b  a -&gt; c  b -&gt; c  a -&gt;</a:t>
            </a:r>
            <a:r>
              <a:rPr sz="1600" spc="-8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b  c -&gt; a  c -&gt; b  a -&gt;</a:t>
            </a:r>
            <a:r>
              <a:rPr sz="1600" spc="-8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b  a -&gt; c  b -&gt; c  b -&gt;</a:t>
            </a:r>
            <a:r>
              <a:rPr sz="1600" spc="-9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a  c -&gt; a  b -&gt; c  a -&gt;</a:t>
            </a:r>
            <a:r>
              <a:rPr sz="1600" spc="-8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b  a -&gt; c  b -&gt;</a:t>
            </a:r>
            <a:r>
              <a:rPr sz="1600" spc="-9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c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81200" y="2647950"/>
            <a:ext cx="4644390" cy="0"/>
          </a:xfrm>
          <a:custGeom>
            <a:avLst/>
            <a:gdLst/>
            <a:ahLst/>
            <a:cxnLst/>
            <a:rect l="l" t="t" r="r" b="b"/>
            <a:pathLst>
              <a:path w="4644390">
                <a:moveTo>
                  <a:pt x="0" y="0"/>
                </a:moveTo>
                <a:lnTo>
                  <a:pt x="4644009" y="0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505200" y="2743174"/>
            <a:ext cx="5943600" cy="11695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zh-CN" altLang="en-US" sz="2800" b="1" spc="-5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YaHei"/>
              </a:rPr>
              <a:t>变量作用域</a:t>
            </a:r>
            <a:endParaRPr lang="zh-CN" altLang="en-US" sz="2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Microsoft YaHei"/>
            </a:endParaRPr>
          </a:p>
          <a:p>
            <a:pPr marL="12700"/>
            <a:endParaRPr lang="en-US" altLang="zh-CN" sz="20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Broadway"/>
            </a:endParaRPr>
          </a:p>
          <a:p>
            <a:pPr marL="12700"/>
            <a:endParaRPr sz="28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Microsoft YaHe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19400" y="2038350"/>
            <a:ext cx="324516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roadway"/>
              </a:rPr>
              <a:t>Python</a:t>
            </a:r>
            <a:r>
              <a:rPr lang="zh-CN" altLang="en-US" sz="28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roadway"/>
              </a:rPr>
              <a:t>大</a:t>
            </a:r>
            <a:r>
              <a:rPr sz="2800" b="1" dirty="0" err="1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YaHei"/>
              </a:rPr>
              <a:t>数据</a:t>
            </a:r>
            <a:r>
              <a:rPr lang="zh-CN" altLang="en-US" sz="28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YaHei"/>
              </a:rPr>
              <a:t>编程</a:t>
            </a:r>
            <a:endParaRPr sz="28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Microsoft YaHei"/>
            </a:endParaRPr>
          </a:p>
        </p:txBody>
      </p:sp>
    </p:spTree>
    <p:extLst>
      <p:ext uri="{BB962C8B-B14F-4D97-AF65-F5344CB8AC3E}">
        <p14:creationId xmlns:p14="http://schemas.microsoft.com/office/powerpoint/2010/main" val="3080283897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48840">
              <a:lnSpc>
                <a:spcPct val="100000"/>
              </a:lnSpc>
            </a:pPr>
            <a:r>
              <a:rPr spc="-5" dirty="0"/>
              <a:t>变量作用域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40207" y="1122426"/>
            <a:ext cx="1386840" cy="8362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sz="2000" dirty="0">
                <a:latin typeface="Arial"/>
                <a:cs typeface="Arial"/>
              </a:rPr>
              <a:t>•	</a:t>
            </a:r>
            <a:r>
              <a:rPr sz="2000" dirty="0">
                <a:latin typeface="Microsoft YaHei"/>
                <a:cs typeface="Microsoft YaHei"/>
              </a:rPr>
              <a:t>全局变量</a:t>
            </a:r>
            <a:endParaRPr sz="2000">
              <a:latin typeface="Microsoft YaHei"/>
              <a:cs typeface="Microsoft YaHei"/>
            </a:endParaRPr>
          </a:p>
          <a:p>
            <a:pPr marL="12700">
              <a:lnSpc>
                <a:spcPct val="100000"/>
              </a:lnSpc>
              <a:spcBef>
                <a:spcPts val="1680"/>
              </a:spcBef>
              <a:tabLst>
                <a:tab pos="354965" algn="l"/>
              </a:tabLst>
            </a:pPr>
            <a:r>
              <a:rPr sz="2000" dirty="0">
                <a:latin typeface="Arial"/>
                <a:cs typeface="Arial"/>
              </a:rPr>
              <a:t>•	</a:t>
            </a:r>
            <a:r>
              <a:rPr sz="2000" dirty="0">
                <a:latin typeface="Microsoft YaHei"/>
                <a:cs typeface="Microsoft YaHei"/>
              </a:rPr>
              <a:t>局部变量</a:t>
            </a:r>
            <a:endParaRPr sz="2000">
              <a:latin typeface="Microsoft YaHei"/>
              <a:cs typeface="Microsoft YaHe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267711" y="1851660"/>
            <a:ext cx="3672840" cy="2191385"/>
          </a:xfrm>
          <a:custGeom>
            <a:avLst/>
            <a:gdLst/>
            <a:ahLst/>
            <a:cxnLst/>
            <a:rect l="l" t="t" r="r" b="b"/>
            <a:pathLst>
              <a:path w="3672840" h="2191385">
                <a:moveTo>
                  <a:pt x="0" y="0"/>
                </a:moveTo>
                <a:lnTo>
                  <a:pt x="0" y="2191321"/>
                </a:lnTo>
                <a:lnTo>
                  <a:pt x="3672459" y="2191321"/>
                </a:lnTo>
              </a:path>
            </a:pathLst>
          </a:custGeom>
          <a:ln w="9525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450219" y="1995708"/>
            <a:ext cx="896619" cy="393700"/>
          </a:xfrm>
          <a:custGeom>
            <a:avLst/>
            <a:gdLst/>
            <a:ahLst/>
            <a:cxnLst/>
            <a:rect l="l" t="t" r="r" b="b"/>
            <a:pathLst>
              <a:path w="896620" h="393700">
                <a:moveTo>
                  <a:pt x="261484" y="393669"/>
                </a:moveTo>
                <a:lnTo>
                  <a:pt x="227956" y="327375"/>
                </a:lnTo>
                <a:lnTo>
                  <a:pt x="167470" y="311428"/>
                </a:lnTo>
                <a:lnTo>
                  <a:pt x="115707" y="292415"/>
                </a:lnTo>
                <a:lnTo>
                  <a:pt x="73019" y="270828"/>
                </a:lnTo>
                <a:lnTo>
                  <a:pt x="39754" y="247160"/>
                </a:lnTo>
                <a:lnTo>
                  <a:pt x="2895" y="195546"/>
                </a:lnTo>
                <a:lnTo>
                  <a:pt x="0" y="168585"/>
                </a:lnTo>
                <a:lnTo>
                  <a:pt x="7927" y="141512"/>
                </a:lnTo>
                <a:lnTo>
                  <a:pt x="57649" y="88996"/>
                </a:lnTo>
                <a:lnTo>
                  <a:pt x="123874" y="54085"/>
                </a:lnTo>
                <a:lnTo>
                  <a:pt x="163637" y="39687"/>
                </a:lnTo>
                <a:lnTo>
                  <a:pt x="207070" y="27409"/>
                </a:lnTo>
                <a:lnTo>
                  <a:pt x="253601" y="17313"/>
                </a:lnTo>
                <a:lnTo>
                  <a:pt x="302657" y="9462"/>
                </a:lnTo>
                <a:lnTo>
                  <a:pt x="353665" y="3919"/>
                </a:lnTo>
                <a:lnTo>
                  <a:pt x="406053" y="744"/>
                </a:lnTo>
                <a:lnTo>
                  <a:pt x="459248" y="0"/>
                </a:lnTo>
                <a:lnTo>
                  <a:pt x="512677" y="1749"/>
                </a:lnTo>
                <a:lnTo>
                  <a:pt x="565768" y="6053"/>
                </a:lnTo>
                <a:lnTo>
                  <a:pt x="617949" y="12974"/>
                </a:lnTo>
                <a:lnTo>
                  <a:pt x="668646" y="22575"/>
                </a:lnTo>
                <a:lnTo>
                  <a:pt x="729132" y="38518"/>
                </a:lnTo>
                <a:lnTo>
                  <a:pt x="780895" y="57522"/>
                </a:lnTo>
                <a:lnTo>
                  <a:pt x="823583" y="79097"/>
                </a:lnTo>
                <a:lnTo>
                  <a:pt x="856848" y="102754"/>
                </a:lnTo>
                <a:lnTo>
                  <a:pt x="893707" y="154349"/>
                </a:lnTo>
                <a:lnTo>
                  <a:pt x="896602" y="181308"/>
                </a:lnTo>
                <a:lnTo>
                  <a:pt x="888675" y="208389"/>
                </a:lnTo>
                <a:lnTo>
                  <a:pt x="838953" y="260954"/>
                </a:lnTo>
                <a:lnTo>
                  <a:pt x="805851" y="280616"/>
                </a:lnTo>
                <a:lnTo>
                  <a:pt x="766948" y="298111"/>
                </a:lnTo>
                <a:lnTo>
                  <a:pt x="722936" y="313301"/>
                </a:lnTo>
                <a:lnTo>
                  <a:pt x="674506" y="326052"/>
                </a:lnTo>
                <a:lnTo>
                  <a:pt x="622348" y="336228"/>
                </a:lnTo>
                <a:lnTo>
                  <a:pt x="567154" y="343692"/>
                </a:lnTo>
                <a:lnTo>
                  <a:pt x="509614" y="348309"/>
                </a:lnTo>
                <a:lnTo>
                  <a:pt x="450420" y="349942"/>
                </a:lnTo>
                <a:lnTo>
                  <a:pt x="390262" y="348457"/>
                </a:lnTo>
                <a:lnTo>
                  <a:pt x="261484" y="393669"/>
                </a:lnTo>
                <a:close/>
              </a:path>
            </a:pathLst>
          </a:custGeom>
          <a:ln w="1905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346705" y="2019045"/>
            <a:ext cx="3105785" cy="2073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1993264" algn="ctr">
              <a:lnSpc>
                <a:spcPct val="100000"/>
              </a:lnSpc>
            </a:pPr>
            <a:r>
              <a:rPr sz="1800" b="1" dirty="0">
                <a:solidFill>
                  <a:srgbClr val="4F81BC"/>
                </a:solidFill>
                <a:latin typeface="Calibri"/>
                <a:cs typeface="Calibri"/>
              </a:rPr>
              <a:t>F</a:t>
            </a:r>
            <a:r>
              <a:rPr sz="600" spc="-10" dirty="0">
                <a:solidFill>
                  <a:srgbClr val="4F81BC"/>
                </a:solidFill>
                <a:latin typeface="Calibri"/>
                <a:cs typeface="Calibri"/>
              </a:rPr>
              <a:t>ile</a:t>
            </a:r>
            <a:endParaRPr sz="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sz="1600" spc="-5" dirty="0">
                <a:solidFill>
                  <a:srgbClr val="943735"/>
                </a:solidFill>
                <a:latin typeface="Calibri"/>
                <a:cs typeface="Calibri"/>
              </a:rPr>
              <a:t># Filename:</a:t>
            </a:r>
            <a:r>
              <a:rPr sz="1600" spc="-65" dirty="0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943735"/>
                </a:solidFill>
                <a:latin typeface="Calibri"/>
                <a:cs typeface="Calibri"/>
              </a:rPr>
              <a:t>global.py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60"/>
              </a:spcBef>
            </a:pPr>
            <a:r>
              <a:rPr sz="2000" spc="-5" dirty="0">
                <a:latin typeface="Calibri"/>
                <a:cs typeface="Calibri"/>
              </a:rPr>
              <a:t>global_str </a:t>
            </a:r>
            <a:r>
              <a:rPr sz="2000" dirty="0">
                <a:latin typeface="Calibri"/>
                <a:cs typeface="Calibri"/>
              </a:rPr>
              <a:t>=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9BBA58"/>
                </a:solidFill>
                <a:latin typeface="Calibri"/>
                <a:cs typeface="Calibri"/>
              </a:rPr>
              <a:t>'hello'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2000" spc="-5" dirty="0">
                <a:solidFill>
                  <a:srgbClr val="F79546"/>
                </a:solidFill>
                <a:latin typeface="Calibri"/>
                <a:cs typeface="Calibri"/>
              </a:rPr>
              <a:t>def</a:t>
            </a:r>
            <a:r>
              <a:rPr sz="2000" spc="-85" dirty="0">
                <a:solidFill>
                  <a:srgbClr val="F79546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F81BC"/>
                </a:solidFill>
                <a:latin typeface="Calibri"/>
                <a:cs typeface="Calibri"/>
              </a:rPr>
              <a:t>foo</a:t>
            </a:r>
            <a:r>
              <a:rPr sz="2000" spc="-10" dirty="0">
                <a:latin typeface="Calibri"/>
                <a:cs typeface="Calibri"/>
              </a:rPr>
              <a:t>():</a:t>
            </a:r>
            <a:endParaRPr sz="20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  <a:spcBef>
                <a:spcPts val="480"/>
              </a:spcBef>
            </a:pPr>
            <a:r>
              <a:rPr sz="2000" spc="-5" dirty="0">
                <a:latin typeface="Calibri"/>
                <a:cs typeface="Calibri"/>
              </a:rPr>
              <a:t>local_str </a:t>
            </a:r>
            <a:r>
              <a:rPr sz="2000" dirty="0">
                <a:latin typeface="Calibri"/>
                <a:cs typeface="Calibri"/>
              </a:rPr>
              <a:t>=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9BBA58"/>
                </a:solidFill>
                <a:latin typeface="Calibri"/>
                <a:cs typeface="Calibri"/>
              </a:rPr>
              <a:t>'world'</a:t>
            </a:r>
            <a:endParaRPr sz="20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  <a:spcBef>
                <a:spcPts val="480"/>
              </a:spcBef>
            </a:pPr>
            <a:r>
              <a:rPr sz="2000" spc="-10" dirty="0">
                <a:solidFill>
                  <a:srgbClr val="F79546"/>
                </a:solidFill>
                <a:latin typeface="Calibri"/>
                <a:cs typeface="Calibri"/>
              </a:rPr>
              <a:t>return </a:t>
            </a:r>
            <a:r>
              <a:rPr sz="2000" spc="-5" dirty="0">
                <a:latin typeface="Calibri"/>
                <a:cs typeface="Calibri"/>
              </a:rPr>
              <a:t>global_str </a:t>
            </a:r>
            <a:r>
              <a:rPr sz="2000" dirty="0">
                <a:latin typeface="Calibri"/>
                <a:cs typeface="Calibri"/>
              </a:rPr>
              <a:t>+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local_str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030214" y="2208783"/>
            <a:ext cx="1998345" cy="1053465"/>
          </a:xfrm>
          <a:custGeom>
            <a:avLst/>
            <a:gdLst/>
            <a:ahLst/>
            <a:cxnLst/>
            <a:rect l="l" t="t" r="r" b="b"/>
            <a:pathLst>
              <a:path w="1998345" h="1053464">
                <a:moveTo>
                  <a:pt x="0" y="0"/>
                </a:moveTo>
                <a:lnTo>
                  <a:pt x="0" y="1053465"/>
                </a:lnTo>
                <a:lnTo>
                  <a:pt x="1998217" y="1053465"/>
                </a:lnTo>
              </a:path>
            </a:pathLst>
          </a:custGeom>
          <a:ln w="9525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110377" y="2208769"/>
            <a:ext cx="621030" cy="408940"/>
          </a:xfrm>
          <a:custGeom>
            <a:avLst/>
            <a:gdLst/>
            <a:ahLst/>
            <a:cxnLst/>
            <a:rect l="l" t="t" r="r" b="b"/>
            <a:pathLst>
              <a:path w="621029" h="408939">
                <a:moveTo>
                  <a:pt x="305709" y="0"/>
                </a:moveTo>
                <a:lnTo>
                  <a:pt x="252759" y="3147"/>
                </a:lnTo>
                <a:lnTo>
                  <a:pt x="201627" y="11447"/>
                </a:lnTo>
                <a:lnTo>
                  <a:pt x="153512" y="24708"/>
                </a:lnTo>
                <a:lnTo>
                  <a:pt x="109608" y="42738"/>
                </a:lnTo>
                <a:lnTo>
                  <a:pt x="71111" y="65347"/>
                </a:lnTo>
                <a:lnTo>
                  <a:pt x="39216" y="92343"/>
                </a:lnTo>
                <a:lnTo>
                  <a:pt x="13903" y="125996"/>
                </a:lnTo>
                <a:lnTo>
                  <a:pt x="0" y="195929"/>
                </a:lnTo>
                <a:lnTo>
                  <a:pt x="10467" y="230217"/>
                </a:lnTo>
                <a:lnTo>
                  <a:pt x="31918" y="262725"/>
                </a:lnTo>
                <a:lnTo>
                  <a:pt x="63880" y="292457"/>
                </a:lnTo>
                <a:lnTo>
                  <a:pt x="105883" y="318418"/>
                </a:lnTo>
                <a:lnTo>
                  <a:pt x="157453" y="339612"/>
                </a:lnTo>
                <a:lnTo>
                  <a:pt x="180694" y="408319"/>
                </a:lnTo>
                <a:lnTo>
                  <a:pt x="270102" y="361456"/>
                </a:lnTo>
                <a:lnTo>
                  <a:pt x="341894" y="361456"/>
                </a:lnTo>
                <a:lnTo>
                  <a:pt x="376051" y="358905"/>
                </a:lnTo>
                <a:lnTo>
                  <a:pt x="425974" y="350029"/>
                </a:lnTo>
                <a:lnTo>
                  <a:pt x="472509" y="336475"/>
                </a:lnTo>
                <a:lnTo>
                  <a:pt x="514640" y="318533"/>
                </a:lnTo>
                <a:lnTo>
                  <a:pt x="551354" y="296495"/>
                </a:lnTo>
                <a:lnTo>
                  <a:pt x="581633" y="270651"/>
                </a:lnTo>
                <a:lnTo>
                  <a:pt x="606984" y="236997"/>
                </a:lnTo>
                <a:lnTo>
                  <a:pt x="620913" y="167064"/>
                </a:lnTo>
                <a:lnTo>
                  <a:pt x="610447" y="132776"/>
                </a:lnTo>
                <a:lnTo>
                  <a:pt x="588997" y="100268"/>
                </a:lnTo>
                <a:lnTo>
                  <a:pt x="557041" y="70536"/>
                </a:lnTo>
                <a:lnTo>
                  <a:pt x="515057" y="44575"/>
                </a:lnTo>
                <a:lnTo>
                  <a:pt x="463523" y="23382"/>
                </a:lnTo>
                <a:lnTo>
                  <a:pt x="412288" y="9925"/>
                </a:lnTo>
                <a:lnTo>
                  <a:pt x="359285" y="2195"/>
                </a:lnTo>
                <a:lnTo>
                  <a:pt x="305709" y="0"/>
                </a:lnTo>
                <a:close/>
              </a:path>
              <a:path w="621029" h="408939">
                <a:moveTo>
                  <a:pt x="341894" y="361456"/>
                </a:moveTo>
                <a:lnTo>
                  <a:pt x="270102" y="361456"/>
                </a:lnTo>
                <a:lnTo>
                  <a:pt x="323755" y="362810"/>
                </a:lnTo>
                <a:lnTo>
                  <a:pt x="341894" y="36145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110377" y="2208769"/>
            <a:ext cx="621030" cy="408940"/>
          </a:xfrm>
          <a:custGeom>
            <a:avLst/>
            <a:gdLst/>
            <a:ahLst/>
            <a:cxnLst/>
            <a:rect l="l" t="t" r="r" b="b"/>
            <a:pathLst>
              <a:path w="621029" h="408939">
                <a:moveTo>
                  <a:pt x="180694" y="408319"/>
                </a:moveTo>
                <a:lnTo>
                  <a:pt x="157453" y="339612"/>
                </a:lnTo>
                <a:lnTo>
                  <a:pt x="105883" y="318418"/>
                </a:lnTo>
                <a:lnTo>
                  <a:pt x="63880" y="292457"/>
                </a:lnTo>
                <a:lnTo>
                  <a:pt x="31918" y="262725"/>
                </a:lnTo>
                <a:lnTo>
                  <a:pt x="10467" y="230217"/>
                </a:lnTo>
                <a:lnTo>
                  <a:pt x="0" y="195929"/>
                </a:lnTo>
                <a:lnTo>
                  <a:pt x="987" y="160857"/>
                </a:lnTo>
                <a:lnTo>
                  <a:pt x="39216" y="92343"/>
                </a:lnTo>
                <a:lnTo>
                  <a:pt x="71111" y="65347"/>
                </a:lnTo>
                <a:lnTo>
                  <a:pt x="109608" y="42738"/>
                </a:lnTo>
                <a:lnTo>
                  <a:pt x="153512" y="24708"/>
                </a:lnTo>
                <a:lnTo>
                  <a:pt x="201627" y="11447"/>
                </a:lnTo>
                <a:lnTo>
                  <a:pt x="252759" y="3147"/>
                </a:lnTo>
                <a:lnTo>
                  <a:pt x="305709" y="0"/>
                </a:lnTo>
                <a:lnTo>
                  <a:pt x="359285" y="2195"/>
                </a:lnTo>
                <a:lnTo>
                  <a:pt x="412288" y="9925"/>
                </a:lnTo>
                <a:lnTo>
                  <a:pt x="463523" y="23382"/>
                </a:lnTo>
                <a:lnTo>
                  <a:pt x="515057" y="44575"/>
                </a:lnTo>
                <a:lnTo>
                  <a:pt x="557041" y="70536"/>
                </a:lnTo>
                <a:lnTo>
                  <a:pt x="588997" y="100268"/>
                </a:lnTo>
                <a:lnTo>
                  <a:pt x="610447" y="132776"/>
                </a:lnTo>
                <a:lnTo>
                  <a:pt x="620913" y="167064"/>
                </a:lnTo>
                <a:lnTo>
                  <a:pt x="619918" y="202136"/>
                </a:lnTo>
                <a:lnTo>
                  <a:pt x="581633" y="270651"/>
                </a:lnTo>
                <a:lnTo>
                  <a:pt x="551354" y="296495"/>
                </a:lnTo>
                <a:lnTo>
                  <a:pt x="514640" y="318533"/>
                </a:lnTo>
                <a:lnTo>
                  <a:pt x="472509" y="336475"/>
                </a:lnTo>
                <a:lnTo>
                  <a:pt x="425974" y="350029"/>
                </a:lnTo>
                <a:lnTo>
                  <a:pt x="376051" y="358905"/>
                </a:lnTo>
                <a:lnTo>
                  <a:pt x="323755" y="362810"/>
                </a:lnTo>
                <a:lnTo>
                  <a:pt x="270102" y="361456"/>
                </a:lnTo>
                <a:lnTo>
                  <a:pt x="180694" y="408319"/>
                </a:lnTo>
                <a:close/>
              </a:path>
            </a:pathLst>
          </a:custGeom>
          <a:ln w="19050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110096" y="2238755"/>
            <a:ext cx="1240155" cy="9950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545">
              <a:lnSpc>
                <a:spcPct val="100000"/>
              </a:lnSpc>
            </a:pPr>
            <a:r>
              <a:rPr sz="1800" b="1" dirty="0">
                <a:solidFill>
                  <a:srgbClr val="F79546"/>
                </a:solidFill>
                <a:latin typeface="Calibri"/>
                <a:cs typeface="Calibri"/>
              </a:rPr>
              <a:t>S</a:t>
            </a:r>
            <a:r>
              <a:rPr sz="600" spc="-10" dirty="0">
                <a:solidFill>
                  <a:srgbClr val="F79546"/>
                </a:solidFill>
                <a:latin typeface="Calibri"/>
                <a:cs typeface="Calibri"/>
              </a:rPr>
              <a:t>o</a:t>
            </a:r>
            <a:r>
              <a:rPr sz="600" spc="-5" dirty="0">
                <a:solidFill>
                  <a:srgbClr val="F79546"/>
                </a:solidFill>
                <a:latin typeface="Calibri"/>
                <a:cs typeface="Calibri"/>
              </a:rPr>
              <a:t>u</a:t>
            </a:r>
            <a:r>
              <a:rPr sz="600" spc="-10" dirty="0">
                <a:solidFill>
                  <a:srgbClr val="F79546"/>
                </a:solidFill>
                <a:latin typeface="Calibri"/>
                <a:cs typeface="Calibri"/>
              </a:rPr>
              <a:t>r</a:t>
            </a:r>
            <a:r>
              <a:rPr sz="600" spc="-5" dirty="0">
                <a:solidFill>
                  <a:srgbClr val="F79546"/>
                </a:solidFill>
                <a:latin typeface="Calibri"/>
                <a:cs typeface="Calibri"/>
              </a:rPr>
              <a:t>c</a:t>
            </a:r>
            <a:r>
              <a:rPr sz="600" dirty="0">
                <a:solidFill>
                  <a:srgbClr val="F79546"/>
                </a:solidFill>
                <a:latin typeface="Calibri"/>
                <a:cs typeface="Calibri"/>
              </a:rPr>
              <a:t>e</a:t>
            </a:r>
            <a:endParaRPr sz="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sz="2000" spc="-5" dirty="0">
                <a:latin typeface="Calibri"/>
                <a:cs typeface="Calibri"/>
              </a:rPr>
              <a:t>&gt;&gt;&gt;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foo()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spc="-10" dirty="0">
                <a:solidFill>
                  <a:srgbClr val="006FC0"/>
                </a:solidFill>
                <a:latin typeface="Calibri"/>
                <a:cs typeface="Calibri"/>
              </a:rPr>
              <a:t>'helloworld'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25370">
              <a:lnSpc>
                <a:spcPct val="100000"/>
              </a:lnSpc>
            </a:pPr>
            <a:r>
              <a:rPr spc="-5" dirty="0"/>
              <a:t>同名变量</a:t>
            </a:r>
          </a:p>
        </p:txBody>
      </p:sp>
      <p:sp>
        <p:nvSpPr>
          <p:cNvPr id="3" name="object 3"/>
          <p:cNvSpPr/>
          <p:nvPr/>
        </p:nvSpPr>
        <p:spPr>
          <a:xfrm>
            <a:off x="2051685" y="1779651"/>
            <a:ext cx="3024505" cy="1985645"/>
          </a:xfrm>
          <a:custGeom>
            <a:avLst/>
            <a:gdLst/>
            <a:ahLst/>
            <a:cxnLst/>
            <a:rect l="l" t="t" r="r" b="b"/>
            <a:pathLst>
              <a:path w="3024504" h="1985645">
                <a:moveTo>
                  <a:pt x="0" y="0"/>
                </a:moveTo>
                <a:lnTo>
                  <a:pt x="0" y="1985645"/>
                </a:lnTo>
                <a:lnTo>
                  <a:pt x="3024378" y="1985645"/>
                </a:lnTo>
              </a:path>
            </a:pathLst>
          </a:custGeom>
          <a:ln w="9525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01723" y="1780014"/>
            <a:ext cx="750570" cy="455295"/>
          </a:xfrm>
          <a:custGeom>
            <a:avLst/>
            <a:gdLst/>
            <a:ahLst/>
            <a:cxnLst/>
            <a:rect l="l" t="t" r="r" b="b"/>
            <a:pathLst>
              <a:path w="750569" h="455294">
                <a:moveTo>
                  <a:pt x="218769" y="454931"/>
                </a:moveTo>
                <a:lnTo>
                  <a:pt x="190829" y="378223"/>
                </a:lnTo>
                <a:lnTo>
                  <a:pt x="135063" y="357525"/>
                </a:lnTo>
                <a:lnTo>
                  <a:pt x="88345" y="332526"/>
                </a:lnTo>
                <a:lnTo>
                  <a:pt x="51077" y="304004"/>
                </a:lnTo>
                <a:lnTo>
                  <a:pt x="23662" y="272738"/>
                </a:lnTo>
                <a:lnTo>
                  <a:pt x="6502" y="239507"/>
                </a:lnTo>
                <a:lnTo>
                  <a:pt x="0" y="205089"/>
                </a:lnTo>
                <a:lnTo>
                  <a:pt x="4557" y="170264"/>
                </a:lnTo>
                <a:lnTo>
                  <a:pt x="48462" y="102506"/>
                </a:lnTo>
                <a:lnTo>
                  <a:pt x="79225" y="77553"/>
                </a:lnTo>
                <a:lnTo>
                  <a:pt x="115501" y="55838"/>
                </a:lnTo>
                <a:lnTo>
                  <a:pt x="156497" y="37478"/>
                </a:lnTo>
                <a:lnTo>
                  <a:pt x="201422" y="22595"/>
                </a:lnTo>
                <a:lnTo>
                  <a:pt x="249483" y="11308"/>
                </a:lnTo>
                <a:lnTo>
                  <a:pt x="299889" y="3736"/>
                </a:lnTo>
                <a:lnTo>
                  <a:pt x="351849" y="0"/>
                </a:lnTo>
                <a:lnTo>
                  <a:pt x="404569" y="218"/>
                </a:lnTo>
                <a:lnTo>
                  <a:pt x="457260" y="4511"/>
                </a:lnTo>
                <a:lnTo>
                  <a:pt x="509128" y="12998"/>
                </a:lnTo>
                <a:lnTo>
                  <a:pt x="559383" y="25798"/>
                </a:lnTo>
                <a:lnTo>
                  <a:pt x="615144" y="46497"/>
                </a:lnTo>
                <a:lnTo>
                  <a:pt x="661852" y="71496"/>
                </a:lnTo>
                <a:lnTo>
                  <a:pt x="699106" y="100018"/>
                </a:lnTo>
                <a:lnTo>
                  <a:pt x="726508" y="131284"/>
                </a:lnTo>
                <a:lnTo>
                  <a:pt x="750156" y="198932"/>
                </a:lnTo>
                <a:lnTo>
                  <a:pt x="745603" y="233757"/>
                </a:lnTo>
                <a:lnTo>
                  <a:pt x="701750" y="301515"/>
                </a:lnTo>
                <a:lnTo>
                  <a:pt x="670263" y="326904"/>
                </a:lnTo>
                <a:lnTo>
                  <a:pt x="632737" y="349103"/>
                </a:lnTo>
                <a:lnTo>
                  <a:pt x="589990" y="367887"/>
                </a:lnTo>
                <a:lnTo>
                  <a:pt x="542841" y="383033"/>
                </a:lnTo>
                <a:lnTo>
                  <a:pt x="492108" y="394316"/>
                </a:lnTo>
                <a:lnTo>
                  <a:pt x="438610" y="401510"/>
                </a:lnTo>
                <a:lnTo>
                  <a:pt x="383165" y="404391"/>
                </a:lnTo>
                <a:lnTo>
                  <a:pt x="326592" y="402734"/>
                </a:lnTo>
                <a:lnTo>
                  <a:pt x="218769" y="454931"/>
                </a:lnTo>
                <a:close/>
              </a:path>
            </a:pathLst>
          </a:custGeom>
          <a:ln w="1905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40207" y="1122426"/>
            <a:ext cx="4183379" cy="2574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tabLst>
                <a:tab pos="342265" algn="l"/>
              </a:tabLst>
            </a:pPr>
            <a:r>
              <a:rPr sz="2000" dirty="0">
                <a:latin typeface="Arial"/>
                <a:cs typeface="Arial"/>
              </a:rPr>
              <a:t>•	</a:t>
            </a:r>
            <a:r>
              <a:rPr sz="2000" dirty="0">
                <a:latin typeface="Microsoft YaHei"/>
                <a:cs typeface="Microsoft YaHei"/>
              </a:rPr>
              <a:t>全局变量和局部变量用同一个名字</a:t>
            </a:r>
            <a:endParaRPr sz="2000">
              <a:latin typeface="Microsoft YaHei"/>
              <a:cs typeface="Microsoft YaHe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750">
              <a:latin typeface="Times New Roman"/>
              <a:cs typeface="Times New Roman"/>
            </a:endParaRPr>
          </a:p>
          <a:p>
            <a:pPr marR="101600" algn="ctr">
              <a:lnSpc>
                <a:spcPct val="100000"/>
              </a:lnSpc>
            </a:pPr>
            <a:r>
              <a:rPr sz="1800" b="1" dirty="0">
                <a:solidFill>
                  <a:srgbClr val="4F81BC"/>
                </a:solidFill>
                <a:latin typeface="Calibri"/>
                <a:cs typeface="Calibri"/>
              </a:rPr>
              <a:t>F</a:t>
            </a:r>
            <a:r>
              <a:rPr sz="600" spc="-10" dirty="0">
                <a:solidFill>
                  <a:srgbClr val="4F81BC"/>
                </a:solidFill>
                <a:latin typeface="Calibri"/>
                <a:cs typeface="Calibri"/>
              </a:rPr>
              <a:t>ile</a:t>
            </a:r>
            <a:endParaRPr sz="600">
              <a:latin typeface="Calibri"/>
              <a:cs typeface="Calibri"/>
            </a:endParaRPr>
          </a:p>
          <a:p>
            <a:pPr marL="1603375">
              <a:lnSpc>
                <a:spcPts val="1905"/>
              </a:lnSpc>
              <a:spcBef>
                <a:spcPts val="844"/>
              </a:spcBef>
            </a:pPr>
            <a:r>
              <a:rPr sz="1600" spc="-5" dirty="0">
                <a:solidFill>
                  <a:srgbClr val="943735"/>
                </a:solidFill>
                <a:latin typeface="Calibri"/>
                <a:cs typeface="Calibri"/>
              </a:rPr>
              <a:t># Filename:</a:t>
            </a:r>
            <a:r>
              <a:rPr sz="1600" spc="-40" dirty="0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943735"/>
                </a:solidFill>
                <a:latin typeface="Calibri"/>
                <a:cs typeface="Calibri"/>
              </a:rPr>
              <a:t>samename.py</a:t>
            </a:r>
            <a:endParaRPr sz="1600">
              <a:latin typeface="Calibri"/>
              <a:cs typeface="Calibri"/>
            </a:endParaRPr>
          </a:p>
          <a:p>
            <a:pPr marL="1603375" marR="1820545">
              <a:lnSpc>
                <a:spcPts val="2400"/>
              </a:lnSpc>
              <a:spcBef>
                <a:spcPts val="65"/>
              </a:spcBef>
            </a:pPr>
            <a:r>
              <a:rPr sz="2000" dirty="0">
                <a:latin typeface="Calibri"/>
                <a:cs typeface="Calibri"/>
              </a:rPr>
              <a:t>a = 3  </a:t>
            </a:r>
            <a:r>
              <a:rPr sz="2000" spc="-5" dirty="0">
                <a:solidFill>
                  <a:srgbClr val="F79546"/>
                </a:solidFill>
                <a:latin typeface="Calibri"/>
                <a:cs typeface="Calibri"/>
              </a:rPr>
              <a:t>def </a:t>
            </a:r>
            <a:r>
              <a:rPr sz="2000" dirty="0">
                <a:solidFill>
                  <a:srgbClr val="4F81BC"/>
                </a:solidFill>
                <a:latin typeface="Calibri"/>
                <a:cs typeface="Calibri"/>
              </a:rPr>
              <a:t>f</a:t>
            </a:r>
            <a:r>
              <a:rPr sz="2000" dirty="0">
                <a:latin typeface="Calibri"/>
                <a:cs typeface="Calibri"/>
              </a:rPr>
              <a:t>(</a:t>
            </a:r>
            <a:r>
              <a:rPr sz="2000" spc="-9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):</a:t>
            </a:r>
            <a:endParaRPr sz="2000">
              <a:latin typeface="Calibri"/>
              <a:cs typeface="Calibri"/>
            </a:endParaRPr>
          </a:p>
          <a:p>
            <a:pPr marL="86995" algn="ctr">
              <a:lnSpc>
                <a:spcPts val="2320"/>
              </a:lnSpc>
            </a:pPr>
            <a:r>
              <a:rPr sz="2000" dirty="0">
                <a:latin typeface="Calibri"/>
                <a:cs typeface="Calibri"/>
              </a:rPr>
              <a:t>a =</a:t>
            </a:r>
            <a:r>
              <a:rPr sz="2000" spc="-9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5</a:t>
            </a:r>
            <a:endParaRPr sz="2000">
              <a:latin typeface="Calibri"/>
              <a:cs typeface="Calibri"/>
            </a:endParaRPr>
          </a:p>
          <a:p>
            <a:pPr marL="1887855">
              <a:lnSpc>
                <a:spcPct val="100000"/>
              </a:lnSpc>
            </a:pPr>
            <a:r>
              <a:rPr sz="2000" spc="-10" dirty="0">
                <a:solidFill>
                  <a:srgbClr val="6F2F9F"/>
                </a:solidFill>
                <a:latin typeface="Calibri"/>
                <a:cs typeface="Calibri"/>
              </a:rPr>
              <a:t>print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5" dirty="0">
                <a:latin typeface="Calibri"/>
                <a:cs typeface="Calibri"/>
              </a:rPr>
              <a:t>**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2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15440">
              <a:lnSpc>
                <a:spcPct val="100000"/>
              </a:lnSpc>
            </a:pPr>
            <a:r>
              <a:rPr spc="-5" dirty="0"/>
              <a:t>改变全局变量的值</a:t>
            </a:r>
          </a:p>
        </p:txBody>
      </p:sp>
      <p:sp>
        <p:nvSpPr>
          <p:cNvPr id="3" name="object 3"/>
          <p:cNvSpPr/>
          <p:nvPr/>
        </p:nvSpPr>
        <p:spPr>
          <a:xfrm>
            <a:off x="1979676" y="1747011"/>
            <a:ext cx="3024505" cy="2736850"/>
          </a:xfrm>
          <a:custGeom>
            <a:avLst/>
            <a:gdLst/>
            <a:ahLst/>
            <a:cxnLst/>
            <a:rect l="l" t="t" r="r" b="b"/>
            <a:pathLst>
              <a:path w="3024504" h="2736850">
                <a:moveTo>
                  <a:pt x="0" y="0"/>
                </a:moveTo>
                <a:lnTo>
                  <a:pt x="0" y="2736240"/>
                </a:lnTo>
                <a:lnTo>
                  <a:pt x="3024378" y="2736240"/>
                </a:lnTo>
              </a:path>
            </a:pathLst>
          </a:custGeom>
          <a:ln w="9525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058670" y="2326004"/>
            <a:ext cx="2159635" cy="13633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10"/>
              </a:lnSpc>
            </a:pPr>
            <a:r>
              <a:rPr sz="1600" spc="-5" dirty="0">
                <a:solidFill>
                  <a:srgbClr val="943735"/>
                </a:solidFill>
                <a:latin typeface="Calibri"/>
                <a:cs typeface="Calibri"/>
              </a:rPr>
              <a:t># Filename:</a:t>
            </a:r>
            <a:r>
              <a:rPr sz="1600" spc="-70" dirty="0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943735"/>
                </a:solidFill>
                <a:latin typeface="Calibri"/>
                <a:cs typeface="Calibri"/>
              </a:rPr>
              <a:t>scopeofvar.py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ts val="2150"/>
              </a:lnSpc>
            </a:pPr>
            <a:r>
              <a:rPr sz="1800" spc="-5" dirty="0">
                <a:solidFill>
                  <a:srgbClr val="F79546"/>
                </a:solidFill>
                <a:latin typeface="Calibri"/>
                <a:cs typeface="Calibri"/>
              </a:rPr>
              <a:t>def</a:t>
            </a:r>
            <a:r>
              <a:rPr sz="1800" spc="-90" dirty="0">
                <a:solidFill>
                  <a:srgbClr val="F79546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F81BC"/>
                </a:solidFill>
                <a:latin typeface="Calibri"/>
                <a:cs typeface="Calibri"/>
              </a:rPr>
              <a:t>f</a:t>
            </a:r>
            <a:r>
              <a:rPr sz="1800" spc="-5" dirty="0">
                <a:latin typeface="Calibri"/>
                <a:cs typeface="Calibri"/>
              </a:rPr>
              <a:t>(x):</a:t>
            </a:r>
            <a:endParaRPr sz="1800">
              <a:latin typeface="Calibri"/>
              <a:cs typeface="Calibri"/>
            </a:endParaRPr>
          </a:p>
          <a:p>
            <a:pPr marL="274320">
              <a:lnSpc>
                <a:spcPct val="100000"/>
              </a:lnSpc>
            </a:pPr>
            <a:r>
              <a:rPr sz="1800" spc="-5" dirty="0">
                <a:solidFill>
                  <a:srgbClr val="6F2F9F"/>
                </a:solidFill>
                <a:latin typeface="Calibri"/>
                <a:cs typeface="Calibri"/>
              </a:rPr>
              <a:t>print</a:t>
            </a:r>
            <a:r>
              <a:rPr sz="1800" spc="-9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endParaRPr sz="1800">
              <a:latin typeface="Calibri"/>
              <a:cs typeface="Calibri"/>
            </a:endParaRPr>
          </a:p>
          <a:p>
            <a:pPr marL="27432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a =</a:t>
            </a:r>
            <a:r>
              <a:rPr sz="1800" spc="-10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5</a:t>
            </a:r>
            <a:endParaRPr sz="1800">
              <a:latin typeface="Calibri"/>
              <a:cs typeface="Calibri"/>
            </a:endParaRPr>
          </a:p>
          <a:p>
            <a:pPr marL="274320">
              <a:lnSpc>
                <a:spcPct val="100000"/>
              </a:lnSpc>
            </a:pPr>
            <a:r>
              <a:rPr sz="1800" spc="-5" dirty="0">
                <a:solidFill>
                  <a:srgbClr val="6F2F9F"/>
                </a:solidFill>
                <a:latin typeface="Calibri"/>
                <a:cs typeface="Calibri"/>
              </a:rPr>
              <a:t>print </a:t>
            </a:r>
            <a:r>
              <a:rPr sz="1800" dirty="0">
                <a:latin typeface="Calibri"/>
                <a:cs typeface="Calibri"/>
              </a:rPr>
              <a:t>a +</a:t>
            </a:r>
            <a:r>
              <a:rPr sz="1800" spc="-8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x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58670" y="3939235"/>
            <a:ext cx="470534" cy="573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a =</a:t>
            </a:r>
            <a:r>
              <a:rPr sz="1800" spc="-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3  </a:t>
            </a:r>
            <a:r>
              <a:rPr sz="1800" spc="-5" dirty="0">
                <a:latin typeface="Calibri"/>
                <a:cs typeface="Calibri"/>
              </a:rPr>
              <a:t>f(8)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129902" y="1747389"/>
            <a:ext cx="749935" cy="515620"/>
          </a:xfrm>
          <a:custGeom>
            <a:avLst/>
            <a:gdLst/>
            <a:ahLst/>
            <a:cxnLst/>
            <a:rect l="l" t="t" r="r" b="b"/>
            <a:pathLst>
              <a:path w="749935" h="515619">
                <a:moveTo>
                  <a:pt x="218581" y="515369"/>
                </a:moveTo>
                <a:lnTo>
                  <a:pt x="190641" y="428374"/>
                </a:lnTo>
                <a:lnTo>
                  <a:pt x="140051" y="407519"/>
                </a:lnTo>
                <a:lnTo>
                  <a:pt x="96758" y="382643"/>
                </a:lnTo>
                <a:lnTo>
                  <a:pt x="61053" y="354390"/>
                </a:lnTo>
                <a:lnTo>
                  <a:pt x="33232" y="323403"/>
                </a:lnTo>
                <a:lnTo>
                  <a:pt x="13587" y="290325"/>
                </a:lnTo>
                <a:lnTo>
                  <a:pt x="0" y="220469"/>
                </a:lnTo>
                <a:lnTo>
                  <a:pt x="6644" y="184977"/>
                </a:lnTo>
                <a:lnTo>
                  <a:pt x="22637" y="149967"/>
                </a:lnTo>
                <a:lnTo>
                  <a:pt x="48274" y="116081"/>
                </a:lnTo>
                <a:lnTo>
                  <a:pt x="79038" y="87809"/>
                </a:lnTo>
                <a:lnTo>
                  <a:pt x="115314" y="63209"/>
                </a:lnTo>
                <a:lnTo>
                  <a:pt x="156310" y="42417"/>
                </a:lnTo>
                <a:lnTo>
                  <a:pt x="201234" y="25566"/>
                </a:lnTo>
                <a:lnTo>
                  <a:pt x="249295" y="12790"/>
                </a:lnTo>
                <a:lnTo>
                  <a:pt x="299701" y="4223"/>
                </a:lnTo>
                <a:lnTo>
                  <a:pt x="351661" y="0"/>
                </a:lnTo>
                <a:lnTo>
                  <a:pt x="404382" y="253"/>
                </a:lnTo>
                <a:lnTo>
                  <a:pt x="457072" y="5117"/>
                </a:lnTo>
                <a:lnTo>
                  <a:pt x="508941" y="14725"/>
                </a:lnTo>
                <a:lnTo>
                  <a:pt x="559195" y="29213"/>
                </a:lnTo>
                <a:lnTo>
                  <a:pt x="609781" y="50069"/>
                </a:lnTo>
                <a:lnTo>
                  <a:pt x="653066" y="74944"/>
                </a:lnTo>
                <a:lnTo>
                  <a:pt x="688759" y="103197"/>
                </a:lnTo>
                <a:lnTo>
                  <a:pt x="716567" y="134184"/>
                </a:lnTo>
                <a:lnTo>
                  <a:pt x="736201" y="167262"/>
                </a:lnTo>
                <a:lnTo>
                  <a:pt x="749781" y="237118"/>
                </a:lnTo>
                <a:lnTo>
                  <a:pt x="743144" y="272610"/>
                </a:lnTo>
                <a:lnTo>
                  <a:pt x="727168" y="307620"/>
                </a:lnTo>
                <a:lnTo>
                  <a:pt x="701562" y="341506"/>
                </a:lnTo>
                <a:lnTo>
                  <a:pt x="670076" y="370265"/>
                </a:lnTo>
                <a:lnTo>
                  <a:pt x="632550" y="395410"/>
                </a:lnTo>
                <a:lnTo>
                  <a:pt x="589803" y="416685"/>
                </a:lnTo>
                <a:lnTo>
                  <a:pt x="542653" y="433835"/>
                </a:lnTo>
                <a:lnTo>
                  <a:pt x="491920" y="446604"/>
                </a:lnTo>
                <a:lnTo>
                  <a:pt x="438422" y="454735"/>
                </a:lnTo>
                <a:lnTo>
                  <a:pt x="382977" y="457972"/>
                </a:lnTo>
                <a:lnTo>
                  <a:pt x="326404" y="456060"/>
                </a:lnTo>
                <a:lnTo>
                  <a:pt x="218581" y="515369"/>
                </a:lnTo>
                <a:close/>
              </a:path>
            </a:pathLst>
          </a:custGeom>
          <a:ln w="19049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40207" y="1122426"/>
            <a:ext cx="2150110" cy="1000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sz="2000" dirty="0">
                <a:latin typeface="Arial"/>
                <a:cs typeface="Arial"/>
              </a:rPr>
              <a:t>•	</a:t>
            </a:r>
            <a:r>
              <a:rPr sz="2000" dirty="0">
                <a:latin typeface="Microsoft YaHei"/>
                <a:cs typeface="Microsoft YaHei"/>
              </a:rPr>
              <a:t>方法是否可行？</a:t>
            </a:r>
            <a:endParaRPr sz="2000">
              <a:latin typeface="Microsoft YaHei"/>
              <a:cs typeface="Microsoft YaHe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700">
              <a:latin typeface="Times New Roman"/>
              <a:cs typeface="Times New Roman"/>
            </a:endParaRPr>
          </a:p>
          <a:p>
            <a:pPr marR="88900" algn="r">
              <a:lnSpc>
                <a:spcPct val="100000"/>
              </a:lnSpc>
            </a:pPr>
            <a:r>
              <a:rPr sz="1800" b="1" dirty="0">
                <a:solidFill>
                  <a:srgbClr val="4F81BC"/>
                </a:solidFill>
                <a:latin typeface="Calibri"/>
                <a:cs typeface="Calibri"/>
              </a:rPr>
              <a:t>F</a:t>
            </a:r>
            <a:r>
              <a:rPr sz="600" spc="-10" dirty="0">
                <a:solidFill>
                  <a:srgbClr val="4F81BC"/>
                </a:solidFill>
                <a:latin typeface="Calibri"/>
                <a:cs typeface="Calibri"/>
              </a:rPr>
              <a:t>ile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918328" y="3251327"/>
            <a:ext cx="3434079" cy="573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C00000"/>
                </a:solidFill>
                <a:latin typeface="Calibri"/>
                <a:cs typeface="Calibri"/>
              </a:rPr>
              <a:t>UnboundLocalError: </a:t>
            </a:r>
            <a:r>
              <a:rPr sz="1800" spc="-10" dirty="0">
                <a:solidFill>
                  <a:srgbClr val="C00000"/>
                </a:solidFill>
                <a:latin typeface="Calibri"/>
                <a:cs typeface="Calibri"/>
              </a:rPr>
              <a:t>local </a:t>
            </a:r>
            <a:r>
              <a:rPr sz="1800" spc="-5" dirty="0">
                <a:solidFill>
                  <a:srgbClr val="C00000"/>
                </a:solidFill>
                <a:latin typeface="Calibri"/>
                <a:cs typeface="Calibri"/>
              </a:rPr>
              <a:t>variable</a:t>
            </a:r>
            <a:r>
              <a:rPr sz="1800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'a'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15" dirty="0">
                <a:solidFill>
                  <a:srgbClr val="C00000"/>
                </a:solidFill>
                <a:latin typeface="Calibri"/>
                <a:cs typeface="Calibri"/>
              </a:rPr>
              <a:t>referenced before </a:t>
            </a: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assignment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22805">
              <a:lnSpc>
                <a:spcPct val="100000"/>
              </a:lnSpc>
            </a:pPr>
            <a:r>
              <a:rPr spc="-5" dirty="0"/>
              <a:t>glo</a:t>
            </a:r>
            <a:r>
              <a:rPr spc="-45" dirty="0"/>
              <a:t>b</a:t>
            </a:r>
            <a:r>
              <a:rPr spc="-5" dirty="0"/>
              <a:t>a</a:t>
            </a:r>
            <a:r>
              <a:rPr spc="-10" dirty="0"/>
              <a:t>l</a:t>
            </a:r>
            <a:r>
              <a:rPr spc="-5" dirty="0"/>
              <a:t>语句</a:t>
            </a:r>
          </a:p>
        </p:txBody>
      </p:sp>
      <p:sp>
        <p:nvSpPr>
          <p:cNvPr id="3" name="object 3"/>
          <p:cNvSpPr/>
          <p:nvPr/>
        </p:nvSpPr>
        <p:spPr>
          <a:xfrm>
            <a:off x="2051685" y="1491614"/>
            <a:ext cx="3024505" cy="3063875"/>
          </a:xfrm>
          <a:custGeom>
            <a:avLst/>
            <a:gdLst/>
            <a:ahLst/>
            <a:cxnLst/>
            <a:rect l="l" t="t" r="r" b="b"/>
            <a:pathLst>
              <a:path w="3024504" h="3063875">
                <a:moveTo>
                  <a:pt x="0" y="0"/>
                </a:moveTo>
                <a:lnTo>
                  <a:pt x="0" y="3063798"/>
                </a:lnTo>
                <a:lnTo>
                  <a:pt x="3024378" y="3063798"/>
                </a:lnTo>
              </a:path>
            </a:pathLst>
          </a:custGeom>
          <a:ln w="9525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130932" y="2083435"/>
            <a:ext cx="2159635" cy="1500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00"/>
              </a:lnSpc>
            </a:pPr>
            <a:r>
              <a:rPr sz="1600" spc="-5" dirty="0">
                <a:solidFill>
                  <a:srgbClr val="943735"/>
                </a:solidFill>
                <a:latin typeface="Calibri"/>
                <a:cs typeface="Calibri"/>
              </a:rPr>
              <a:t># Filename:</a:t>
            </a:r>
            <a:r>
              <a:rPr sz="1600" spc="-75" dirty="0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943735"/>
                </a:solidFill>
                <a:latin typeface="Calibri"/>
                <a:cs typeface="Calibri"/>
              </a:rPr>
              <a:t>scopeofvar.py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ts val="1935"/>
              </a:lnSpc>
            </a:pPr>
            <a:r>
              <a:rPr sz="1800" spc="-5" dirty="0">
                <a:solidFill>
                  <a:srgbClr val="F79546"/>
                </a:solidFill>
                <a:latin typeface="Calibri"/>
                <a:cs typeface="Calibri"/>
              </a:rPr>
              <a:t>def</a:t>
            </a:r>
            <a:r>
              <a:rPr sz="1800" spc="-95" dirty="0">
                <a:solidFill>
                  <a:srgbClr val="F79546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F81BC"/>
                </a:solidFill>
                <a:latin typeface="Calibri"/>
                <a:cs typeface="Calibri"/>
              </a:rPr>
              <a:t>f</a:t>
            </a:r>
            <a:r>
              <a:rPr sz="1800" spc="-5" dirty="0">
                <a:latin typeface="Calibri"/>
                <a:cs typeface="Calibri"/>
              </a:rPr>
              <a:t>(x):</a:t>
            </a:r>
            <a:endParaRPr sz="1800">
              <a:latin typeface="Calibri"/>
              <a:cs typeface="Calibri"/>
            </a:endParaRPr>
          </a:p>
          <a:p>
            <a:pPr marL="274320" marR="1151890">
              <a:lnSpc>
                <a:spcPts val="1939"/>
              </a:lnSpc>
              <a:spcBef>
                <a:spcPts val="140"/>
              </a:spcBef>
            </a:pPr>
            <a:r>
              <a:rPr sz="1800" dirty="0">
                <a:solidFill>
                  <a:srgbClr val="F79546"/>
                </a:solidFill>
                <a:latin typeface="Calibri"/>
                <a:cs typeface="Calibri"/>
              </a:rPr>
              <a:t>global</a:t>
            </a:r>
            <a:r>
              <a:rPr sz="1800" spc="-90" dirty="0">
                <a:solidFill>
                  <a:srgbClr val="F79546"/>
                </a:solidFill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  </a:t>
            </a:r>
            <a:r>
              <a:rPr sz="1800" spc="-5" dirty="0">
                <a:solidFill>
                  <a:srgbClr val="6F2F9F"/>
                </a:solidFill>
                <a:latin typeface="Calibri"/>
                <a:cs typeface="Calibri"/>
              </a:rPr>
              <a:t>print </a:t>
            </a:r>
            <a:r>
              <a:rPr sz="1800" dirty="0">
                <a:latin typeface="Calibri"/>
                <a:cs typeface="Calibri"/>
              </a:rPr>
              <a:t>a  a =</a:t>
            </a:r>
            <a:r>
              <a:rPr sz="1800" spc="-10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5</a:t>
            </a:r>
            <a:endParaRPr sz="1800">
              <a:latin typeface="Calibri"/>
              <a:cs typeface="Calibri"/>
            </a:endParaRPr>
          </a:p>
          <a:p>
            <a:pPr marL="274320">
              <a:lnSpc>
                <a:spcPts val="1914"/>
              </a:lnSpc>
            </a:pPr>
            <a:r>
              <a:rPr sz="1800" spc="-5" dirty="0">
                <a:solidFill>
                  <a:srgbClr val="6F2F9F"/>
                </a:solidFill>
                <a:latin typeface="Calibri"/>
                <a:cs typeface="Calibri"/>
              </a:rPr>
              <a:t>print </a:t>
            </a:r>
            <a:r>
              <a:rPr sz="1800" dirty="0">
                <a:latin typeface="Calibri"/>
                <a:cs typeface="Calibri"/>
              </a:rPr>
              <a:t>a +</a:t>
            </a:r>
            <a:r>
              <a:rPr sz="1800" spc="-8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x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130932" y="3810711"/>
            <a:ext cx="687070" cy="760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221615">
              <a:lnSpc>
                <a:spcPts val="1939"/>
              </a:lnSpc>
            </a:pPr>
            <a:r>
              <a:rPr sz="1800" dirty="0">
                <a:latin typeface="Calibri"/>
                <a:cs typeface="Calibri"/>
              </a:rPr>
              <a:t>a =</a:t>
            </a:r>
            <a:r>
              <a:rPr sz="1800" spc="-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3  </a:t>
            </a:r>
            <a:r>
              <a:rPr sz="1800" spc="-5" dirty="0">
                <a:latin typeface="Calibri"/>
                <a:cs typeface="Calibri"/>
              </a:rPr>
              <a:t>f(8)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1914"/>
              </a:lnSpc>
            </a:pPr>
            <a:r>
              <a:rPr sz="1800" spc="-5" dirty="0">
                <a:solidFill>
                  <a:srgbClr val="F79546"/>
                </a:solidFill>
                <a:latin typeface="Calibri"/>
                <a:cs typeface="Calibri"/>
              </a:rPr>
              <a:t>print</a:t>
            </a:r>
            <a:r>
              <a:rPr sz="1800" spc="315" dirty="0">
                <a:solidFill>
                  <a:srgbClr val="F79546"/>
                </a:solidFill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201911" y="1491596"/>
            <a:ext cx="749935" cy="577850"/>
          </a:xfrm>
          <a:custGeom>
            <a:avLst/>
            <a:gdLst/>
            <a:ahLst/>
            <a:cxnLst/>
            <a:rect l="l" t="t" r="r" b="b"/>
            <a:pathLst>
              <a:path w="749935" h="577850">
                <a:moveTo>
                  <a:pt x="369189" y="0"/>
                </a:moveTo>
                <a:lnTo>
                  <a:pt x="321208" y="2645"/>
                </a:lnTo>
                <a:lnTo>
                  <a:pt x="274255" y="9432"/>
                </a:lnTo>
                <a:lnTo>
                  <a:pt x="228939" y="20243"/>
                </a:lnTo>
                <a:lnTo>
                  <a:pt x="185872" y="34962"/>
                </a:lnTo>
                <a:lnTo>
                  <a:pt x="145661" y="53471"/>
                </a:lnTo>
                <a:lnTo>
                  <a:pt x="108918" y="75654"/>
                </a:lnTo>
                <a:lnTo>
                  <a:pt x="76253" y="101394"/>
                </a:lnTo>
                <a:lnTo>
                  <a:pt x="48274" y="130574"/>
                </a:lnTo>
                <a:lnTo>
                  <a:pt x="22637" y="168482"/>
                </a:lnTo>
                <a:lnTo>
                  <a:pt x="6644" y="207657"/>
                </a:lnTo>
                <a:lnTo>
                  <a:pt x="0" y="247380"/>
                </a:lnTo>
                <a:lnTo>
                  <a:pt x="2412" y="286929"/>
                </a:lnTo>
                <a:lnTo>
                  <a:pt x="13587" y="325583"/>
                </a:lnTo>
                <a:lnTo>
                  <a:pt x="33232" y="362622"/>
                </a:lnTo>
                <a:lnTo>
                  <a:pt x="61053" y="397324"/>
                </a:lnTo>
                <a:lnTo>
                  <a:pt x="96758" y="428969"/>
                </a:lnTo>
                <a:lnTo>
                  <a:pt x="140051" y="456837"/>
                </a:lnTo>
                <a:lnTo>
                  <a:pt x="190641" y="480205"/>
                </a:lnTo>
                <a:lnTo>
                  <a:pt x="218581" y="577487"/>
                </a:lnTo>
                <a:lnTo>
                  <a:pt x="326404" y="511193"/>
                </a:lnTo>
                <a:lnTo>
                  <a:pt x="415421" y="511193"/>
                </a:lnTo>
                <a:lnTo>
                  <a:pt x="438422" y="509687"/>
                </a:lnTo>
                <a:lnTo>
                  <a:pt x="491920" y="500583"/>
                </a:lnTo>
                <a:lnTo>
                  <a:pt x="542653" y="486285"/>
                </a:lnTo>
                <a:lnTo>
                  <a:pt x="589803" y="467077"/>
                </a:lnTo>
                <a:lnTo>
                  <a:pt x="632550" y="443238"/>
                </a:lnTo>
                <a:lnTo>
                  <a:pt x="670076" y="415051"/>
                </a:lnTo>
                <a:lnTo>
                  <a:pt x="701562" y="382796"/>
                </a:lnTo>
                <a:lnTo>
                  <a:pt x="727168" y="344892"/>
                </a:lnTo>
                <a:lnTo>
                  <a:pt x="743144" y="305726"/>
                </a:lnTo>
                <a:lnTo>
                  <a:pt x="749781" y="266015"/>
                </a:lnTo>
                <a:lnTo>
                  <a:pt x="747369" y="226479"/>
                </a:lnTo>
                <a:lnTo>
                  <a:pt x="736201" y="187835"/>
                </a:lnTo>
                <a:lnTo>
                  <a:pt x="716567" y="150804"/>
                </a:lnTo>
                <a:lnTo>
                  <a:pt x="688759" y="116103"/>
                </a:lnTo>
                <a:lnTo>
                  <a:pt x="653066" y="84450"/>
                </a:lnTo>
                <a:lnTo>
                  <a:pt x="609781" y="56565"/>
                </a:lnTo>
                <a:lnTo>
                  <a:pt x="559195" y="33165"/>
                </a:lnTo>
                <a:lnTo>
                  <a:pt x="513201" y="18078"/>
                </a:lnTo>
                <a:lnTo>
                  <a:pt x="465795" y="7599"/>
                </a:lnTo>
                <a:lnTo>
                  <a:pt x="417588" y="1612"/>
                </a:lnTo>
                <a:lnTo>
                  <a:pt x="369189" y="0"/>
                </a:lnTo>
                <a:close/>
              </a:path>
              <a:path w="749935" h="577850">
                <a:moveTo>
                  <a:pt x="415421" y="511193"/>
                </a:moveTo>
                <a:lnTo>
                  <a:pt x="326404" y="511193"/>
                </a:lnTo>
                <a:lnTo>
                  <a:pt x="382977" y="513318"/>
                </a:lnTo>
                <a:lnTo>
                  <a:pt x="415421" y="51119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01911" y="1491596"/>
            <a:ext cx="749935" cy="577850"/>
          </a:xfrm>
          <a:custGeom>
            <a:avLst/>
            <a:gdLst/>
            <a:ahLst/>
            <a:cxnLst/>
            <a:rect l="l" t="t" r="r" b="b"/>
            <a:pathLst>
              <a:path w="749935" h="577850">
                <a:moveTo>
                  <a:pt x="218581" y="577487"/>
                </a:moveTo>
                <a:lnTo>
                  <a:pt x="190641" y="480205"/>
                </a:lnTo>
                <a:lnTo>
                  <a:pt x="140051" y="456837"/>
                </a:lnTo>
                <a:lnTo>
                  <a:pt x="96758" y="428969"/>
                </a:lnTo>
                <a:lnTo>
                  <a:pt x="61053" y="397324"/>
                </a:lnTo>
                <a:lnTo>
                  <a:pt x="33232" y="362622"/>
                </a:lnTo>
                <a:lnTo>
                  <a:pt x="13587" y="325583"/>
                </a:lnTo>
                <a:lnTo>
                  <a:pt x="2412" y="286929"/>
                </a:lnTo>
                <a:lnTo>
                  <a:pt x="0" y="247380"/>
                </a:lnTo>
                <a:lnTo>
                  <a:pt x="6644" y="207657"/>
                </a:lnTo>
                <a:lnTo>
                  <a:pt x="22637" y="168482"/>
                </a:lnTo>
                <a:lnTo>
                  <a:pt x="48274" y="130574"/>
                </a:lnTo>
                <a:lnTo>
                  <a:pt x="76253" y="101394"/>
                </a:lnTo>
                <a:lnTo>
                  <a:pt x="108918" y="75654"/>
                </a:lnTo>
                <a:lnTo>
                  <a:pt x="145661" y="53471"/>
                </a:lnTo>
                <a:lnTo>
                  <a:pt x="185872" y="34962"/>
                </a:lnTo>
                <a:lnTo>
                  <a:pt x="228939" y="20243"/>
                </a:lnTo>
                <a:lnTo>
                  <a:pt x="274255" y="9432"/>
                </a:lnTo>
                <a:lnTo>
                  <a:pt x="321208" y="2645"/>
                </a:lnTo>
                <a:lnTo>
                  <a:pt x="369189" y="0"/>
                </a:lnTo>
                <a:lnTo>
                  <a:pt x="417588" y="1612"/>
                </a:lnTo>
                <a:lnTo>
                  <a:pt x="465795" y="7599"/>
                </a:lnTo>
                <a:lnTo>
                  <a:pt x="513201" y="18078"/>
                </a:lnTo>
                <a:lnTo>
                  <a:pt x="559195" y="33165"/>
                </a:lnTo>
                <a:lnTo>
                  <a:pt x="609781" y="56565"/>
                </a:lnTo>
                <a:lnTo>
                  <a:pt x="653066" y="84450"/>
                </a:lnTo>
                <a:lnTo>
                  <a:pt x="688759" y="116103"/>
                </a:lnTo>
                <a:lnTo>
                  <a:pt x="716567" y="150804"/>
                </a:lnTo>
                <a:lnTo>
                  <a:pt x="736201" y="187835"/>
                </a:lnTo>
                <a:lnTo>
                  <a:pt x="747369" y="226479"/>
                </a:lnTo>
                <a:lnTo>
                  <a:pt x="749781" y="266015"/>
                </a:lnTo>
                <a:lnTo>
                  <a:pt x="743144" y="305726"/>
                </a:lnTo>
                <a:lnTo>
                  <a:pt x="727168" y="344892"/>
                </a:lnTo>
                <a:lnTo>
                  <a:pt x="701562" y="382796"/>
                </a:lnTo>
                <a:lnTo>
                  <a:pt x="670076" y="415051"/>
                </a:lnTo>
                <a:lnTo>
                  <a:pt x="632550" y="443238"/>
                </a:lnTo>
                <a:lnTo>
                  <a:pt x="589803" y="467077"/>
                </a:lnTo>
                <a:lnTo>
                  <a:pt x="542653" y="486285"/>
                </a:lnTo>
                <a:lnTo>
                  <a:pt x="491920" y="500583"/>
                </a:lnTo>
                <a:lnTo>
                  <a:pt x="438422" y="509687"/>
                </a:lnTo>
                <a:lnTo>
                  <a:pt x="382977" y="513318"/>
                </a:lnTo>
                <a:lnTo>
                  <a:pt x="326404" y="511193"/>
                </a:lnTo>
                <a:lnTo>
                  <a:pt x="218581" y="577487"/>
                </a:lnTo>
                <a:close/>
              </a:path>
            </a:pathLst>
          </a:custGeom>
          <a:ln w="1905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40207" y="1122426"/>
            <a:ext cx="3164205" cy="7727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sz="2000" dirty="0">
                <a:latin typeface="Arial"/>
                <a:cs typeface="Arial"/>
              </a:rPr>
              <a:t>•	</a:t>
            </a:r>
            <a:r>
              <a:rPr sz="2000" dirty="0">
                <a:latin typeface="Microsoft YaHei"/>
                <a:cs typeface="Microsoft YaHei"/>
              </a:rPr>
              <a:t>gl</a:t>
            </a:r>
            <a:r>
              <a:rPr sz="2000" spc="-10" dirty="0">
                <a:latin typeface="Microsoft YaHei"/>
                <a:cs typeface="Microsoft YaHei"/>
              </a:rPr>
              <a:t>o</a:t>
            </a:r>
            <a:r>
              <a:rPr sz="2000" spc="-20" dirty="0">
                <a:latin typeface="Microsoft YaHei"/>
                <a:cs typeface="Microsoft YaHei"/>
              </a:rPr>
              <a:t>b</a:t>
            </a:r>
            <a:r>
              <a:rPr sz="2000" dirty="0">
                <a:latin typeface="Microsoft YaHei"/>
                <a:cs typeface="Microsoft YaHei"/>
              </a:rPr>
              <a:t>a</a:t>
            </a:r>
            <a:r>
              <a:rPr sz="2000" spc="-10" dirty="0">
                <a:latin typeface="Microsoft YaHei"/>
                <a:cs typeface="Microsoft YaHei"/>
              </a:rPr>
              <a:t>l</a:t>
            </a:r>
            <a:r>
              <a:rPr sz="2000" dirty="0">
                <a:latin typeface="Microsoft YaHei"/>
                <a:cs typeface="Microsoft YaHei"/>
              </a:rPr>
              <a:t>语句强调全局变量</a:t>
            </a:r>
            <a:endParaRPr sz="2000">
              <a:latin typeface="Microsoft YaHei"/>
              <a:cs typeface="Microsoft YaHei"/>
            </a:endParaRPr>
          </a:p>
          <a:p>
            <a:pPr marL="1948180">
              <a:lnSpc>
                <a:spcPct val="100000"/>
              </a:lnSpc>
              <a:spcBef>
                <a:spcPts val="1330"/>
              </a:spcBef>
            </a:pPr>
            <a:r>
              <a:rPr sz="1800" b="1" dirty="0">
                <a:solidFill>
                  <a:srgbClr val="4F81BC"/>
                </a:solidFill>
                <a:latin typeface="Calibri"/>
                <a:cs typeface="Calibri"/>
              </a:rPr>
              <a:t>F</a:t>
            </a:r>
            <a:r>
              <a:rPr sz="600" spc="-10" dirty="0">
                <a:solidFill>
                  <a:srgbClr val="4F81BC"/>
                </a:solidFill>
                <a:latin typeface="Calibri"/>
                <a:cs typeface="Calibri"/>
              </a:rPr>
              <a:t>ile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618988" y="2244851"/>
            <a:ext cx="2148840" cy="13624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570220" y="2226564"/>
            <a:ext cx="1280159" cy="14462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658230" y="2283752"/>
            <a:ext cx="2016760" cy="1231265"/>
          </a:xfrm>
          <a:custGeom>
            <a:avLst/>
            <a:gdLst/>
            <a:ahLst/>
            <a:cxnLst/>
            <a:rect l="l" t="t" r="r" b="b"/>
            <a:pathLst>
              <a:path w="2016759" h="1231264">
                <a:moveTo>
                  <a:pt x="0" y="1231099"/>
                </a:moveTo>
                <a:lnTo>
                  <a:pt x="2016252" y="1231099"/>
                </a:lnTo>
                <a:lnTo>
                  <a:pt x="2016252" y="0"/>
                </a:lnTo>
                <a:lnTo>
                  <a:pt x="0" y="0"/>
                </a:lnTo>
                <a:lnTo>
                  <a:pt x="0" y="12310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658230" y="2283752"/>
            <a:ext cx="2016760" cy="1231265"/>
          </a:xfrm>
          <a:prstGeom prst="rect">
            <a:avLst/>
          </a:prstGeom>
          <a:ln w="25400">
            <a:solidFill>
              <a:srgbClr val="4F81BC"/>
            </a:solidFill>
          </a:ln>
        </p:spPr>
        <p:txBody>
          <a:bodyPr vert="horz" wrap="square" lIns="0" tIns="17145" rIns="0" bIns="0" rtlCol="0">
            <a:spAutoFit/>
          </a:bodyPr>
          <a:lstStyle/>
          <a:p>
            <a:pPr marL="79375">
              <a:lnSpc>
                <a:spcPct val="100000"/>
              </a:lnSpc>
              <a:spcBef>
                <a:spcPts val="135"/>
              </a:spcBef>
            </a:pPr>
            <a:r>
              <a:rPr sz="2000" u="sng" dirty="0">
                <a:latin typeface="Calibri"/>
                <a:cs typeface="Calibri"/>
              </a:rPr>
              <a:t>Output</a:t>
            </a:r>
            <a:r>
              <a:rPr sz="2000" dirty="0">
                <a:latin typeface="Calibri"/>
                <a:cs typeface="Calibri"/>
              </a:rPr>
              <a:t>:</a:t>
            </a:r>
            <a:endParaRPr sz="2000">
              <a:latin typeface="Calibri"/>
              <a:cs typeface="Calibri"/>
            </a:endParaRPr>
          </a:p>
          <a:p>
            <a:pPr marL="79375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  <a:p>
            <a:pPr marL="79375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13</a:t>
            </a:r>
            <a:endParaRPr sz="1800">
              <a:latin typeface="Calibri"/>
              <a:cs typeface="Calibri"/>
            </a:endParaRPr>
          </a:p>
          <a:p>
            <a:pPr marL="79375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5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</TotalTime>
  <Words>4318</Words>
  <Application>Microsoft Office PowerPoint</Application>
  <PresentationFormat>全屏显示(16:9)</PresentationFormat>
  <Paragraphs>1585</Paragraphs>
  <Slides>100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100</vt:i4>
      </vt:variant>
    </vt:vector>
  </HeadingPairs>
  <TitlesOfParts>
    <vt:vector size="110" baseType="lpstr">
      <vt:lpstr>SimSun</vt:lpstr>
      <vt:lpstr>Microsoft YaHei</vt:lpstr>
      <vt:lpstr>Microsoft YaHei</vt:lpstr>
      <vt:lpstr>Arial</vt:lpstr>
      <vt:lpstr>Broadway</vt:lpstr>
      <vt:lpstr>Calibri</vt:lpstr>
      <vt:lpstr>Consolas</vt:lpstr>
      <vt:lpstr>Lucida Sans</vt:lpstr>
      <vt:lpstr>Times New Roman</vt:lpstr>
      <vt:lpstr>Office Theme</vt:lpstr>
      <vt:lpstr>PowerPoint 演示文稿</vt:lpstr>
      <vt:lpstr>  大数据处理过程 </vt:lpstr>
      <vt:lpstr>PowerPoint 演示文稿</vt:lpstr>
      <vt:lpstr>用Python获取数据</vt:lpstr>
      <vt:lpstr>用Python获取数据</vt:lpstr>
      <vt:lpstr>yahoo财经数据</vt:lpstr>
      <vt:lpstr>利用urllib库获取yahoo财经数据</vt:lpstr>
      <vt:lpstr>数据形式</vt:lpstr>
      <vt:lpstr>便捷网络数据</vt:lpstr>
      <vt:lpstr>便捷网络数据</vt:lpstr>
      <vt:lpstr>便捷网络数据</vt:lpstr>
      <vt:lpstr>PowerPoint 演示文稿</vt:lpstr>
      <vt:lpstr>PowerPoint 演示文稿</vt:lpstr>
      <vt:lpstr>数据形式</vt:lpstr>
      <vt:lpstr>数据整理</vt:lpstr>
      <vt:lpstr>数据整理</vt:lpstr>
      <vt:lpstr>数据整理</vt:lpstr>
      <vt:lpstr>数据整理</vt:lpstr>
      <vt:lpstr>时间序列</vt:lpstr>
      <vt:lpstr>创建时间序列</vt:lpstr>
      <vt:lpstr>PowerPoint 演示文稿</vt:lpstr>
      <vt:lpstr>数据显示</vt:lpstr>
      <vt:lpstr>数据显示</vt:lpstr>
      <vt:lpstr>数据显示</vt:lpstr>
      <vt:lpstr>数据显示</vt:lpstr>
      <vt:lpstr>PowerPoint 演示文稿</vt:lpstr>
      <vt:lpstr>数据选择</vt:lpstr>
      <vt:lpstr>数据选择</vt:lpstr>
      <vt:lpstr>数据选择</vt:lpstr>
      <vt:lpstr>数据选择</vt:lpstr>
      <vt:lpstr>数据选择</vt:lpstr>
      <vt:lpstr>数据选择</vt:lpstr>
      <vt:lpstr>数据选择</vt:lpstr>
      <vt:lpstr>PowerPoint 演示文稿</vt:lpstr>
      <vt:lpstr>简单统计与筛选</vt:lpstr>
      <vt:lpstr>简单统计与筛选</vt:lpstr>
      <vt:lpstr>PowerPoint 演示文稿</vt:lpstr>
      <vt:lpstr>计数统计</vt:lpstr>
      <vt:lpstr>计数统计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Append</vt:lpstr>
      <vt:lpstr>Concat</vt:lpstr>
      <vt:lpstr>Concat</vt:lpstr>
      <vt:lpstr>Join</vt:lpstr>
      <vt:lpstr>Join</vt:lpstr>
      <vt:lpstr>Join</vt:lpstr>
      <vt:lpstr>merge函数的参数</vt:lpstr>
      <vt:lpstr>PowerPoint 演示文稿</vt:lpstr>
      <vt:lpstr>if 语句</vt:lpstr>
      <vt:lpstr>else 语句</vt:lpstr>
      <vt:lpstr>elif 语句</vt:lpstr>
      <vt:lpstr>elif 语句</vt:lpstr>
      <vt:lpstr>条件嵌套</vt:lpstr>
      <vt:lpstr>猜数字游戏</vt:lpstr>
      <vt:lpstr>PowerPoint 演示文稿</vt:lpstr>
      <vt:lpstr>range()</vt:lpstr>
      <vt:lpstr>xrange()</vt:lpstr>
      <vt:lpstr>PowerPoint 演示文稿</vt:lpstr>
      <vt:lpstr>while 循环</vt:lpstr>
      <vt:lpstr>for 循环（一）</vt:lpstr>
      <vt:lpstr>for 循环（二）</vt:lpstr>
      <vt:lpstr>猜数字游戏</vt:lpstr>
      <vt:lpstr>PowerPoint 演示文稿</vt:lpstr>
      <vt:lpstr>break 语句</vt:lpstr>
      <vt:lpstr>while 循环和break</vt:lpstr>
      <vt:lpstr>for 循环和break</vt:lpstr>
      <vt:lpstr>continue 语句</vt:lpstr>
      <vt:lpstr>continue语句</vt:lpstr>
      <vt:lpstr>猜数字游戏（想停就停，非固定次数）</vt:lpstr>
      <vt:lpstr>循环中的else语句</vt:lpstr>
      <vt:lpstr>PowerPoint 演示文稿</vt:lpstr>
      <vt:lpstr>PowerPoint 演示文稿</vt:lpstr>
      <vt:lpstr>自定义函数的创建</vt:lpstr>
      <vt:lpstr>自定义函数的调用</vt:lpstr>
      <vt:lpstr>自定义函数</vt:lpstr>
      <vt:lpstr>默认参数（一）</vt:lpstr>
      <vt:lpstr>默认参数（二）</vt:lpstr>
      <vt:lpstr>默认参数（三）</vt:lpstr>
      <vt:lpstr>关键字参数</vt:lpstr>
      <vt:lpstr>传递函数</vt:lpstr>
      <vt:lpstr>lambda函数</vt:lpstr>
      <vt:lpstr>lamda函数</vt:lpstr>
      <vt:lpstr>PowerPoint 演示文稿</vt:lpstr>
      <vt:lpstr>PowerPoint 演示文稿</vt:lpstr>
      <vt:lpstr>循环和递归</vt:lpstr>
      <vt:lpstr>PowerPoint 演示文稿</vt:lpstr>
      <vt:lpstr>PowerPoint 演示文稿</vt:lpstr>
      <vt:lpstr>PowerPoint 演示文稿</vt:lpstr>
      <vt:lpstr>PowerPoint 演示文稿</vt:lpstr>
      <vt:lpstr>变量作用域</vt:lpstr>
      <vt:lpstr>同名变量</vt:lpstr>
      <vt:lpstr>改变全局变量的值</vt:lpstr>
      <vt:lpstr>global语句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11111</cp:lastModifiedBy>
  <cp:revision>5</cp:revision>
  <dcterms:created xsi:type="dcterms:W3CDTF">2016-12-16T07:15:30Z</dcterms:created>
  <dcterms:modified xsi:type="dcterms:W3CDTF">2017-01-20T02:19:12Z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2016-04-19T00:00:00Z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2016-12-16T00:00:00Z</vt:filetime>
  </property>
</Properties>
</file>