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1" r:id="rId7"/>
    <p:sldId id="278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62" r:id="rId18"/>
    <p:sldId id="263" r:id="rId19"/>
    <p:sldId id="272" r:id="rId20"/>
    <p:sldId id="274" r:id="rId21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63"/>
        <p:guide pos="2880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4" Type="http://schemas.openxmlformats.org/officeDocument/2006/relationships/tableStyles" Target="tableStyles.xml"/><Relationship Id="rId23" Type="http://schemas.openxmlformats.org/officeDocument/2006/relationships/viewProps" Target="viewProps.xml"/><Relationship Id="rId22" Type="http://schemas.openxmlformats.org/officeDocument/2006/relationships/presProps" Target="presProps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 indent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 indent="-34290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-285750"/>
            <a:r>
              <a:rPr lang="zh-CN" altLang="en-US"/>
              <a:t>第二级</a:t>
            </a:r>
            <a:endParaRPr lang="zh-CN" altLang="en-US"/>
          </a:p>
          <a:p>
            <a:pPr lvl="2" indent="-228600"/>
            <a:r>
              <a:rPr lang="zh-CN" altLang="en-US"/>
              <a:t>第三级</a:t>
            </a:r>
            <a:endParaRPr lang="zh-CN" altLang="en-US"/>
          </a:p>
          <a:p>
            <a:pPr lvl="3" indent="-228600"/>
            <a:r>
              <a:rPr lang="zh-CN" altLang="en-US"/>
              <a:t>第四级</a:t>
            </a:r>
            <a:endParaRPr lang="zh-CN" altLang="en-US"/>
          </a:p>
          <a:p>
            <a:pPr lvl="4" indent="-22860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9" name="标题 307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ln/>
        </p:spPr>
        <p:txBody>
          <a:bodyPr anchor="ctr"/>
          <a:p>
            <a:pPr defTabSz="914400">
              <a:buNone/>
            </a:pPr>
            <a:r>
              <a:rPr lang="zh-CN" altLang="en-US" sz="4400" b="1" kern="1200" baseline="0" dirty="0">
                <a:latin typeface="+mj-lt"/>
                <a:ea typeface="+mj-ea"/>
                <a:cs typeface="+mj-cs"/>
              </a:rPr>
              <a:t>客户端性能测试工具分析</a:t>
            </a:r>
            <a:endParaRPr lang="zh-CN" altLang="en-US" sz="4400" b="1" kern="1200" baseline="0" dirty="0">
              <a:latin typeface="+mj-lt"/>
              <a:ea typeface="+mj-ea"/>
              <a:cs typeface="+mj-cs"/>
            </a:endParaRPr>
          </a:p>
        </p:txBody>
      </p:sp>
      <p:sp>
        <p:nvSpPr>
          <p:cNvPr id="2050" name="副标题 1"/>
          <p:cNvSpPr>
            <a:spLocks noGrp="1"/>
          </p:cNvSpPr>
          <p:nvPr>
            <p:ph type="subTitle" idx="1"/>
          </p:nvPr>
        </p:nvSpPr>
        <p:spPr>
          <a:ln/>
        </p:spPr>
        <p:txBody>
          <a:bodyPr anchor="t"/>
          <a:p>
            <a:pPr defTabSz="914400"/>
            <a:endParaRPr lang="zh-CN" altLang="en-US" kern="1200" baseline="0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5" name="标题 12289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>
            <a:r>
              <a:rPr lang="zh-CN" altLang="en-US" dirty="0"/>
              <a:t>单个程序CPU使用各项分析</a:t>
            </a:r>
            <a:endParaRPr lang="zh-CN" altLang="en-US" dirty="0"/>
          </a:p>
        </p:txBody>
      </p:sp>
      <p:sp>
        <p:nvSpPr>
          <p:cNvPr id="11266" name="文本占位符 12290"/>
          <p:cNvSpPr>
            <a:spLocks noGrp="1"/>
          </p:cNvSpPr>
          <p:nvPr>
            <p:ph idx="1"/>
          </p:nvPr>
        </p:nvSpPr>
        <p:spPr>
          <a:ln/>
        </p:spPr>
        <p:txBody>
          <a:bodyPr anchor="t"/>
          <a:p>
            <a:pPr>
              <a:lnSpc>
                <a:spcPct val="80000"/>
              </a:lnSpc>
            </a:pPr>
            <a:r>
              <a:rPr lang="en-US" altLang="zh-CN" sz="1600"/>
              <a:t>PID=15916                      </a:t>
            </a:r>
            <a:r>
              <a:rPr lang="zh-CN" altLang="en-US" sz="1600"/>
              <a:t>程序</a:t>
            </a:r>
            <a:r>
              <a:rPr lang="en-US" altLang="zh-CN" sz="1600"/>
              <a:t>PID</a:t>
            </a:r>
            <a:endParaRPr lang="en-US" altLang="zh-CN" sz="1600"/>
          </a:p>
          <a:p>
            <a:pPr>
              <a:lnSpc>
                <a:spcPct val="80000"/>
              </a:lnSpc>
            </a:pPr>
            <a:endParaRPr lang="en-US" altLang="zh-CN" sz="1600"/>
          </a:p>
          <a:p>
            <a:pPr>
              <a:lnSpc>
                <a:spcPct val="80000"/>
              </a:lnSpc>
            </a:pPr>
            <a:r>
              <a:rPr lang="en-US" altLang="zh-CN" sz="1600"/>
              <a:t>PackageName=&lt;d.process.acore&gt;  </a:t>
            </a:r>
            <a:r>
              <a:rPr lang="zh-CN" altLang="en-US" sz="1600"/>
              <a:t>程序包名</a:t>
            </a:r>
            <a:endParaRPr lang="zh-CN" altLang="en-US" sz="1600"/>
          </a:p>
          <a:p>
            <a:pPr>
              <a:lnSpc>
                <a:spcPct val="80000"/>
              </a:lnSpc>
            </a:pPr>
            <a:endParaRPr lang="zh-CN" altLang="en-US" sz="1600"/>
          </a:p>
          <a:p>
            <a:pPr>
              <a:lnSpc>
                <a:spcPct val="80000"/>
              </a:lnSpc>
            </a:pPr>
            <a:r>
              <a:rPr lang="en-US" altLang="zh-CN" sz="1600"/>
              <a:t>utime=1026                     </a:t>
            </a:r>
            <a:r>
              <a:rPr lang="zh-CN" altLang="en-US" sz="1600"/>
              <a:t>该任务在用户态运行的时间</a:t>
            </a:r>
            <a:endParaRPr lang="zh-CN" altLang="en-US" sz="1600"/>
          </a:p>
          <a:p>
            <a:pPr>
              <a:lnSpc>
                <a:spcPct val="80000"/>
              </a:lnSpc>
            </a:pPr>
            <a:endParaRPr lang="zh-CN" altLang="en-US" sz="1600"/>
          </a:p>
          <a:p>
            <a:pPr>
              <a:lnSpc>
                <a:spcPct val="80000"/>
              </a:lnSpc>
            </a:pPr>
            <a:r>
              <a:rPr lang="en-US" altLang="zh-CN" sz="1600"/>
              <a:t>stime=2687                     </a:t>
            </a:r>
            <a:r>
              <a:rPr lang="zh-CN" altLang="en-US" sz="1600"/>
              <a:t>该任务在核心态运行的时间</a:t>
            </a:r>
            <a:endParaRPr lang="zh-CN" altLang="en-US" sz="1600"/>
          </a:p>
          <a:p>
            <a:pPr>
              <a:lnSpc>
                <a:spcPct val="80000"/>
              </a:lnSpc>
            </a:pPr>
            <a:endParaRPr lang="zh-CN" altLang="en-US" sz="1600"/>
          </a:p>
          <a:p>
            <a:pPr>
              <a:lnSpc>
                <a:spcPct val="80000"/>
              </a:lnSpc>
            </a:pPr>
            <a:r>
              <a:rPr lang="en-US" altLang="zh-CN" sz="1600"/>
              <a:t>cutime=0                       </a:t>
            </a:r>
            <a:r>
              <a:rPr lang="zh-CN" altLang="en-US" sz="1600"/>
              <a:t>所有已死线程在用户态运行的时间</a:t>
            </a:r>
            <a:endParaRPr lang="zh-CN" altLang="en-US" sz="1600"/>
          </a:p>
          <a:p>
            <a:pPr>
              <a:lnSpc>
                <a:spcPct val="80000"/>
              </a:lnSpc>
            </a:pPr>
            <a:endParaRPr lang="zh-CN" altLang="en-US" sz="1600"/>
          </a:p>
          <a:p>
            <a:pPr>
              <a:lnSpc>
                <a:spcPct val="80000"/>
              </a:lnSpc>
            </a:pPr>
            <a:r>
              <a:rPr lang="en-US" altLang="zh-CN" sz="1600"/>
              <a:t>cstime=0                       </a:t>
            </a:r>
            <a:r>
              <a:rPr lang="zh-CN" altLang="en-US" sz="1600"/>
              <a:t>所有已死在核心态运行的时间</a:t>
            </a:r>
            <a:endParaRPr lang="zh-CN" altLang="en-US" sz="1600"/>
          </a:p>
          <a:p>
            <a:pPr>
              <a:lnSpc>
                <a:spcPct val="80000"/>
              </a:lnSpc>
            </a:pPr>
            <a:endParaRPr lang="zh-CN" altLang="en-US" sz="1600"/>
          </a:p>
          <a:p>
            <a:pPr>
              <a:lnSpc>
                <a:spcPct val="80000"/>
              </a:lnSpc>
            </a:pPr>
            <a:endParaRPr lang="zh-CN" altLang="en-US" sz="1600"/>
          </a:p>
          <a:p>
            <a:pPr>
              <a:lnSpc>
                <a:spcPct val="80000"/>
              </a:lnSpc>
            </a:pPr>
            <a:endParaRPr lang="zh-CN" altLang="en-US" sz="1600"/>
          </a:p>
          <a:p>
            <a:pPr>
              <a:lnSpc>
                <a:spcPct val="80000"/>
              </a:lnSpc>
            </a:pPr>
            <a:r>
              <a:rPr lang="zh-CN" altLang="en-US" sz="1600"/>
              <a:t>单个程序</a:t>
            </a:r>
            <a:r>
              <a:rPr lang="en-US" altLang="zh-CN" sz="1600"/>
              <a:t>CPU</a:t>
            </a:r>
            <a:r>
              <a:rPr lang="zh-CN" altLang="en-US" sz="1600"/>
              <a:t>使用率：</a:t>
            </a:r>
            <a:r>
              <a:rPr lang="en-US" altLang="zh-CN" sz="1600"/>
              <a:t>threadCpuTime=Long.parseLong(tok[13]) + Long.parseLong(tok[14]) + Long.parseLong(tok[15]) + Long.parseLong(tok[16]) </a:t>
            </a:r>
            <a:endParaRPr lang="en-US" altLang="zh-CN" sz="16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89" name="标题 13313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>
            <a:r>
              <a:rPr lang="zh-CN" altLang="en-US" dirty="0"/>
              <a:t>CPU使用率算法</a:t>
            </a:r>
            <a:endParaRPr lang="zh-CN" altLang="en-US" dirty="0"/>
          </a:p>
        </p:txBody>
      </p:sp>
      <p:sp>
        <p:nvSpPr>
          <p:cNvPr id="12290" name="文本占位符 13314"/>
          <p:cNvSpPr>
            <a:spLocks noGrp="1"/>
          </p:cNvSpPr>
          <p:nvPr>
            <p:ph idx="1"/>
          </p:nvPr>
        </p:nvSpPr>
        <p:spPr>
          <a:ln/>
        </p:spPr>
        <p:txBody>
          <a:bodyPr anchor="t"/>
          <a:p>
            <a:r>
              <a:rPr lang="zh-CN" altLang="en-US" sz="2400"/>
              <a:t>设定一个时间差，比如</a:t>
            </a:r>
            <a:r>
              <a:rPr lang="en-US" altLang="zh-CN" sz="2400"/>
              <a:t>5s</a:t>
            </a:r>
            <a:r>
              <a:rPr lang="zh-CN" altLang="en-US" sz="2400"/>
              <a:t>，取出六个值</a:t>
            </a:r>
            <a:r>
              <a:rPr lang="en-US" altLang="zh-CN" sz="2400"/>
              <a:t>totalCputime1</a:t>
            </a:r>
            <a:r>
              <a:rPr lang="zh-CN" altLang="en-US" sz="2400"/>
              <a:t>，</a:t>
            </a:r>
            <a:r>
              <a:rPr lang="en-US" altLang="zh-CN" sz="2400"/>
              <a:t>totalCputime2</a:t>
            </a:r>
            <a:r>
              <a:rPr lang="zh-CN" altLang="en-US" sz="2400"/>
              <a:t>，</a:t>
            </a:r>
            <a:r>
              <a:rPr lang="en-US" altLang="zh-CN" sz="2400"/>
              <a:t>processCpuTime2</a:t>
            </a:r>
            <a:r>
              <a:rPr lang="zh-CN" altLang="en-US" sz="2400"/>
              <a:t>，</a:t>
            </a:r>
            <a:r>
              <a:rPr lang="en-US" altLang="zh-CN" sz="2400"/>
              <a:t>processCpuTime1</a:t>
            </a:r>
            <a:r>
              <a:rPr lang="zh-CN" altLang="en-US" sz="2400"/>
              <a:t>，</a:t>
            </a:r>
            <a:endParaRPr lang="zh-CN" altLang="en-US" sz="2400"/>
          </a:p>
          <a:p>
            <a:endParaRPr lang="zh-CN" altLang="en-US" sz="2400"/>
          </a:p>
          <a:p>
            <a:r>
              <a:rPr lang="zh-CN" altLang="en-US" sz="2400"/>
              <a:t>单个程序的</a:t>
            </a:r>
            <a:r>
              <a:rPr lang="en-US" altLang="zh-CN" sz="2400"/>
              <a:t>CPU</a:t>
            </a:r>
            <a:r>
              <a:rPr lang="zh-CN" altLang="en-US" sz="2400"/>
              <a:t>使用率（</a:t>
            </a:r>
            <a:r>
              <a:rPr lang="en-US" altLang="zh-CN" sz="2400"/>
              <a:t>%</a:t>
            </a:r>
            <a:r>
              <a:rPr lang="zh-CN" altLang="en-US" sz="2400"/>
              <a:t>） </a:t>
            </a:r>
            <a:r>
              <a:rPr lang="en-US" altLang="zh-CN" sz="2400"/>
              <a:t>= 100*(processCpuTime2-processCpuTime1)/(totalCpuTime2-totalCpuTime1) </a:t>
            </a:r>
            <a:endParaRPr lang="en-US" altLang="zh-CN" sz="2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3" name="标题 14337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>
            <a:r>
              <a:rPr lang="zh-CN" altLang="en-US" dirty="0"/>
              <a:t>内存占用监控原理</a:t>
            </a:r>
            <a:endParaRPr lang="zh-CN" altLang="en-US" dirty="0"/>
          </a:p>
        </p:txBody>
      </p:sp>
      <p:sp>
        <p:nvSpPr>
          <p:cNvPr id="13314" name="文本占位符 14338"/>
          <p:cNvSpPr>
            <a:spLocks noGrp="1"/>
          </p:cNvSpPr>
          <p:nvPr>
            <p:ph idx="1"/>
          </p:nvPr>
        </p:nvSpPr>
        <p:spPr>
          <a:ln/>
        </p:spPr>
        <p:txBody>
          <a:bodyPr anchor="t"/>
          <a:p>
            <a:pPr>
              <a:lnSpc>
                <a:spcPct val="80000"/>
              </a:lnSpc>
            </a:pPr>
            <a:r>
              <a:rPr lang="zh-CN" altLang="en-US" sz="2000" dirty="0"/>
              <a:t>按照pid调用android的API获取当前被测应用占用的内存。</a:t>
            </a:r>
            <a:endParaRPr lang="zh-CN" altLang="en-US" sz="2000" dirty="0"/>
          </a:p>
          <a:p>
            <a:pPr>
              <a:lnSpc>
                <a:spcPct val="80000"/>
              </a:lnSpc>
            </a:pPr>
            <a:r>
              <a:rPr lang="zh-CN" altLang="en-US" sz="2000" dirty="0"/>
              <a:t>共有四种内存大小：VSS、RSS、PSS、USS</a:t>
            </a:r>
            <a:endParaRPr lang="zh-CN" altLang="en-US" sz="2000" dirty="0"/>
          </a:p>
          <a:p>
            <a:pPr>
              <a:lnSpc>
                <a:spcPct val="80000"/>
              </a:lnSpc>
              <a:buNone/>
            </a:pPr>
            <a:r>
              <a:rPr lang="zh-CN" altLang="en-US" sz="2000" dirty="0"/>
              <a:t>	VSS - Virtual Set Size 虚拟耗用内存（包含共享库占用的内存）</a:t>
            </a:r>
            <a:endParaRPr lang="zh-CN" altLang="en-US" sz="2000" dirty="0"/>
          </a:p>
          <a:p>
            <a:pPr>
              <a:lnSpc>
                <a:spcPct val="80000"/>
              </a:lnSpc>
              <a:buNone/>
            </a:pPr>
            <a:r>
              <a:rPr lang="zh-CN" altLang="en-US" sz="2000" dirty="0"/>
              <a:t>	RSS - Resident Set Size 实际使用物理内存（包含共享库占用的内存）</a:t>
            </a:r>
            <a:endParaRPr lang="zh-CN" altLang="en-US" sz="2000" dirty="0"/>
          </a:p>
          <a:p>
            <a:pPr>
              <a:lnSpc>
                <a:spcPct val="80000"/>
              </a:lnSpc>
              <a:buNone/>
            </a:pPr>
            <a:r>
              <a:rPr lang="zh-CN" altLang="en-US" sz="2000" dirty="0"/>
              <a:t>	PSS - Proportional Set Size 实际使用的物理内存（比例分配共享库占用的内存）</a:t>
            </a:r>
            <a:endParaRPr lang="zh-CN" altLang="en-US" sz="2000" dirty="0"/>
          </a:p>
          <a:p>
            <a:pPr>
              <a:lnSpc>
                <a:spcPct val="80000"/>
              </a:lnSpc>
              <a:buNone/>
            </a:pPr>
            <a:r>
              <a:rPr lang="zh-CN" altLang="en-US" sz="2000" dirty="0"/>
              <a:t>	USS - Unique Set Size 进程独自占用的物理内存（不包含共享库占用的内存）</a:t>
            </a:r>
            <a:endParaRPr lang="zh-CN" altLang="en-US" sz="2000" dirty="0"/>
          </a:p>
          <a:p>
            <a:pPr>
              <a:lnSpc>
                <a:spcPct val="80000"/>
              </a:lnSpc>
              <a:buNone/>
            </a:pPr>
            <a:r>
              <a:rPr lang="zh-CN" altLang="en-US" sz="2000" dirty="0">
                <a:sym typeface="Arial" panose="020B0604020202020204" pitchFamily="34" charset="0"/>
              </a:rPr>
              <a:t>	</a:t>
            </a:r>
            <a:endParaRPr lang="zh-CN" altLang="en-US" sz="2000" dirty="0">
              <a:sym typeface="Arial" panose="020B0604020202020204" pitchFamily="34" charset="0"/>
            </a:endParaRPr>
          </a:p>
          <a:p>
            <a:pPr>
              <a:lnSpc>
                <a:spcPct val="80000"/>
              </a:lnSpc>
              <a:buNone/>
            </a:pPr>
            <a:r>
              <a:rPr lang="zh-CN" altLang="en-US" sz="2000" dirty="0">
                <a:sym typeface="Arial" panose="020B0604020202020204" pitchFamily="34" charset="0"/>
              </a:rPr>
              <a:t>	一般来说内存占用大小有如下规律：VSS &gt;= RSS &gt;= PSS &gt;= USS</a:t>
            </a:r>
            <a:endParaRPr lang="zh-CN" altLang="en-US" sz="2000" dirty="0">
              <a:sym typeface="Arial" panose="020B0604020202020204" pitchFamily="34" charset="0"/>
            </a:endParaRPr>
          </a:p>
          <a:p>
            <a:pPr>
              <a:lnSpc>
                <a:spcPct val="80000"/>
              </a:lnSpc>
              <a:buNone/>
            </a:pPr>
            <a:r>
              <a:rPr lang="zh-CN" altLang="en-US" sz="2000" dirty="0">
                <a:sym typeface="Arial" panose="020B0604020202020204" pitchFamily="34" charset="0"/>
              </a:rPr>
              <a:t>	使用Pss返回的消耗内存值和其它相应软件做对比是最接近</a:t>
            </a:r>
            <a:endParaRPr lang="zh-CN" altLang="en-US" sz="2000" dirty="0"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7" name="标题 15361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>
            <a:r>
              <a:rPr lang="zh-CN" altLang="en-US" dirty="0"/>
              <a:t>电量监控原理</a:t>
            </a:r>
            <a:endParaRPr lang="zh-CN" altLang="en-US" dirty="0"/>
          </a:p>
        </p:txBody>
      </p:sp>
      <p:sp>
        <p:nvSpPr>
          <p:cNvPr id="14338" name="文本占位符 15362"/>
          <p:cNvSpPr>
            <a:spLocks noGrp="1"/>
          </p:cNvSpPr>
          <p:nvPr>
            <p:ph idx="1"/>
          </p:nvPr>
        </p:nvSpPr>
        <p:spPr>
          <a:ln/>
        </p:spPr>
        <p:txBody>
          <a:bodyPr anchor="t"/>
          <a:p>
            <a:r>
              <a:rPr lang="zh-CN" altLang="en-US" dirty="0"/>
              <a:t>Android中，电量改变会发送BATTERY_CHANGED广播，通过注册广播来监听，即可获取当前电量值</a:t>
            </a:r>
            <a:endParaRPr lang="zh-CN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1" name="标题 16385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>
            <a:r>
              <a:rPr lang="zh-CN" altLang="en-US" dirty="0"/>
              <a:t>IO监控原理</a:t>
            </a:r>
            <a:endParaRPr lang="zh-CN" altLang="en-US" dirty="0"/>
          </a:p>
        </p:txBody>
      </p:sp>
      <p:sp>
        <p:nvSpPr>
          <p:cNvPr id="15362" name="文本占位符 16386"/>
          <p:cNvSpPr>
            <a:spLocks noGrp="1"/>
          </p:cNvSpPr>
          <p:nvPr>
            <p:ph idx="1"/>
          </p:nvPr>
        </p:nvSpPr>
        <p:spPr>
          <a:ln/>
        </p:spPr>
        <p:txBody>
          <a:bodyPr anchor="t"/>
          <a:p>
            <a:r>
              <a:rPr lang="zh-CN" altLang="en-US" dirty="0"/>
              <a:t>android本身是linux系统，监控IO可以使用Top命令，通过发送命令，接受返回的字符串来解析IO，即可获取IO百分比，命令如下：</a:t>
            </a:r>
            <a:endParaRPr lang="zh-CN" altLang="en-US" dirty="0"/>
          </a:p>
          <a:p>
            <a:pPr>
              <a:buNone/>
            </a:pPr>
            <a:r>
              <a:rPr lang="zh-CN" altLang="en-US" dirty="0"/>
              <a:t>	top -m 5 -n 1</a:t>
            </a:r>
            <a:endParaRPr lang="zh-CN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5" name="标题 17409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>
            <a:r>
              <a:rPr lang="zh-CN" altLang="en-US" dirty="0"/>
              <a:t>流量监控原理</a:t>
            </a:r>
            <a:endParaRPr lang="zh-CN" altLang="en-US" dirty="0"/>
          </a:p>
        </p:txBody>
      </p:sp>
      <p:sp>
        <p:nvSpPr>
          <p:cNvPr id="16386" name="文本占位符 17410"/>
          <p:cNvSpPr>
            <a:spLocks noGrp="1"/>
          </p:cNvSpPr>
          <p:nvPr>
            <p:ph idx="1"/>
          </p:nvPr>
        </p:nvSpPr>
        <p:spPr>
          <a:ln/>
        </p:spPr>
        <p:txBody>
          <a:bodyPr anchor="t"/>
          <a:p>
            <a:r>
              <a:rPr lang="zh-CN" altLang="en-US"/>
              <a:t>在</a:t>
            </a:r>
            <a:r>
              <a:rPr lang="en-US" altLang="zh-CN"/>
              <a:t>Android2.2</a:t>
            </a:r>
            <a:r>
              <a:rPr lang="zh-CN" altLang="en-US"/>
              <a:t>以上系统，</a:t>
            </a:r>
            <a:r>
              <a:rPr lang="en-US" altLang="zh-CN"/>
              <a:t>Android</a:t>
            </a:r>
            <a:r>
              <a:rPr lang="zh-CN" altLang="en-US"/>
              <a:t>系统提供了</a:t>
            </a:r>
            <a:r>
              <a:rPr lang="en-US" altLang="zh-CN"/>
              <a:t>Android.net.TrafficStats </a:t>
            </a:r>
            <a:r>
              <a:rPr lang="zh-CN" altLang="en-US"/>
              <a:t>类，可以提供开发者查看</a:t>
            </a:r>
            <a:r>
              <a:rPr lang="en-US" altLang="zh-CN"/>
              <a:t>Linux</a:t>
            </a:r>
            <a:r>
              <a:rPr lang="zh-CN" altLang="en-US"/>
              <a:t>下保存流量数据的文件。使用类</a:t>
            </a:r>
            <a:r>
              <a:rPr lang="en-US" altLang="zh-CN"/>
              <a:t>TrafficStats</a:t>
            </a:r>
            <a:r>
              <a:rPr lang="zh-CN" altLang="en-US"/>
              <a:t>的静态方法</a:t>
            </a:r>
            <a:r>
              <a:rPr lang="en-US" altLang="zh-CN"/>
              <a:t>getUidRxBytes</a:t>
            </a:r>
            <a:r>
              <a:rPr lang="zh-CN" altLang="en-US"/>
              <a:t>与</a:t>
            </a:r>
            <a:r>
              <a:rPr lang="en-US" altLang="zh-CN"/>
              <a:t>getUidTxBytes</a:t>
            </a:r>
            <a:r>
              <a:rPr lang="zh-CN" altLang="en-US"/>
              <a:t>分别可以获取到进程上传和下载的流量。</a:t>
            </a:r>
            <a:endParaRPr lang="zh-CN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09" name="标题 18433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>
            <a:r>
              <a:rPr lang="zh-CN" altLang="en-US" dirty="0"/>
              <a:t>老版性能测试工具架构图</a:t>
            </a:r>
            <a:endParaRPr lang="zh-CN" altLang="en-US" dirty="0"/>
          </a:p>
        </p:txBody>
      </p:sp>
      <p:sp>
        <p:nvSpPr>
          <p:cNvPr id="17410" name="文本占位符 18434"/>
          <p:cNvSpPr>
            <a:spLocks noGrp="1"/>
          </p:cNvSpPr>
          <p:nvPr>
            <p:ph idx="1"/>
          </p:nvPr>
        </p:nvSpPr>
        <p:spPr>
          <a:ln/>
        </p:spPr>
        <p:txBody>
          <a:bodyPr anchor="t"/>
          <a:p>
            <a:endParaRPr lang="zh-CN"/>
          </a:p>
        </p:txBody>
      </p:sp>
      <p:pic>
        <p:nvPicPr>
          <p:cNvPr id="17411" name="图片 1843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1557338"/>
            <a:ext cx="9144000" cy="37433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3" name="标题 19457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>
            <a:r>
              <a:rPr lang="zh-CN" altLang="en-US" dirty="0"/>
              <a:t>老版本性能测试工具缺陷</a:t>
            </a:r>
            <a:endParaRPr lang="zh-CN" altLang="en-US" dirty="0"/>
          </a:p>
        </p:txBody>
      </p:sp>
      <p:sp>
        <p:nvSpPr>
          <p:cNvPr id="18434" name="文本占位符 19458"/>
          <p:cNvSpPr>
            <a:spLocks noGrp="1"/>
          </p:cNvSpPr>
          <p:nvPr>
            <p:ph idx="1"/>
          </p:nvPr>
        </p:nvSpPr>
        <p:spPr>
          <a:ln/>
        </p:spPr>
        <p:txBody>
          <a:bodyPr anchor="t"/>
          <a:p>
            <a:pPr>
              <a:lnSpc>
                <a:spcPct val="90000"/>
              </a:lnSpc>
            </a:pPr>
            <a:r>
              <a:rPr lang="zh-CN" altLang="en-US" dirty="0"/>
              <a:t>每一项测试都对应一个服务，冗余太多，虽然代码做了大量优化，但是架构上的缺陷导致性能不好</a:t>
            </a:r>
            <a:endParaRPr lang="zh-CN" altLang="en-US" dirty="0"/>
          </a:p>
          <a:p>
            <a:pPr>
              <a:lnSpc>
                <a:spcPct val="90000"/>
              </a:lnSpc>
            </a:pPr>
            <a:r>
              <a:rPr lang="zh-CN" altLang="en-US" dirty="0"/>
              <a:t>每一次测试都新创建线程，导致开销太大</a:t>
            </a:r>
            <a:endParaRPr lang="zh-CN" altLang="en-US" dirty="0"/>
          </a:p>
          <a:p>
            <a:pPr>
              <a:lnSpc>
                <a:spcPct val="90000"/>
              </a:lnSpc>
            </a:pPr>
            <a:r>
              <a:rPr lang="zh-CN" altLang="en-US" dirty="0"/>
              <a:t>可扩展性差，以后若增加测试种类，则需要改动界面，增加服务，增加具体执行线程</a:t>
            </a:r>
            <a:endParaRPr lang="zh-CN" altLang="en-US" dirty="0"/>
          </a:p>
          <a:p>
            <a:pPr>
              <a:lnSpc>
                <a:spcPct val="90000"/>
              </a:lnSpc>
            </a:pPr>
            <a:r>
              <a:rPr lang="zh-CN" altLang="en-US" dirty="0"/>
              <a:t>主界面体验不好</a:t>
            </a:r>
            <a:endParaRPr lang="zh-CN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7" name="标题 20481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>
            <a:r>
              <a:rPr lang="zh-CN" altLang="en-US" dirty="0"/>
              <a:t>新版本性能测试工具架构</a:t>
            </a:r>
            <a:endParaRPr lang="zh-CN" altLang="en-US" dirty="0"/>
          </a:p>
        </p:txBody>
      </p:sp>
      <p:sp>
        <p:nvSpPr>
          <p:cNvPr id="19458" name="文本占位符 20482"/>
          <p:cNvSpPr>
            <a:spLocks noGrp="1"/>
          </p:cNvSpPr>
          <p:nvPr>
            <p:ph idx="1"/>
          </p:nvPr>
        </p:nvSpPr>
        <p:spPr>
          <a:ln/>
        </p:spPr>
        <p:txBody>
          <a:bodyPr anchor="t"/>
          <a:p>
            <a:endParaRPr lang="zh-CN"/>
          </a:p>
        </p:txBody>
      </p:sp>
      <p:pic>
        <p:nvPicPr>
          <p:cNvPr id="19459" name="图片 2048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1185863"/>
            <a:ext cx="9144000" cy="448468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1" name="标题 21505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>
            <a:r>
              <a:rPr lang="zh-CN" altLang="en-US" dirty="0"/>
              <a:t>完毕</a:t>
            </a:r>
            <a:endParaRPr lang="zh-CN" altLang="en-US" dirty="0"/>
          </a:p>
        </p:txBody>
      </p:sp>
      <p:sp>
        <p:nvSpPr>
          <p:cNvPr id="20482" name="文本占位符 21506"/>
          <p:cNvSpPr>
            <a:spLocks noGrp="1"/>
          </p:cNvSpPr>
          <p:nvPr>
            <p:ph idx="1"/>
          </p:nvPr>
        </p:nvSpPr>
        <p:spPr>
          <a:ln/>
        </p:spPr>
        <p:txBody>
          <a:bodyPr anchor="t"/>
          <a:p>
            <a:r>
              <a:rPr lang="zh-CN" altLang="en-US" dirty="0"/>
              <a:t>谢谢各位</a:t>
            </a:r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3" name="标题 4097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>
            <a:r>
              <a:rPr lang="zh-CN" altLang="en-US" dirty="0"/>
              <a:t>培训目的</a:t>
            </a:r>
            <a:endParaRPr lang="zh-CN" altLang="en-US" dirty="0"/>
          </a:p>
        </p:txBody>
      </p:sp>
      <p:sp>
        <p:nvSpPr>
          <p:cNvPr id="3074" name="文本占位符 4098"/>
          <p:cNvSpPr>
            <a:spLocks noGrp="1"/>
          </p:cNvSpPr>
          <p:nvPr>
            <p:ph idx="1"/>
          </p:nvPr>
        </p:nvSpPr>
        <p:spPr>
          <a:ln/>
        </p:spPr>
        <p:txBody>
          <a:bodyPr anchor="t"/>
          <a:p>
            <a:r>
              <a:rPr lang="zh-CN" altLang="en-US" dirty="0"/>
              <a:t>了解客户端性能测试工具实现原理</a:t>
            </a:r>
            <a:endParaRPr lang="zh-CN" altLang="en-US" dirty="0"/>
          </a:p>
          <a:p>
            <a:r>
              <a:rPr lang="zh-CN" altLang="en-US" dirty="0"/>
              <a:t>android端工具开发的一些技巧</a:t>
            </a:r>
            <a:endParaRPr lang="zh-CN" altLang="en-US" dirty="0"/>
          </a:p>
          <a:p>
            <a:r>
              <a:rPr lang="zh-CN" altLang="en-US" dirty="0"/>
              <a:t>学会分析问题解决问题的基本方法</a:t>
            </a:r>
            <a:endParaRPr lang="zh-CN" altLang="en-US" dirty="0"/>
          </a:p>
          <a:p>
            <a:pPr lvl="1">
              <a:buSzPct val="100000"/>
              <a:buAutoNum type="arabicPeriod"/>
            </a:pPr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7" name="标题 5121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>
            <a:r>
              <a:rPr lang="zh-CN" altLang="en-US" sz="4000" dirty="0"/>
              <a:t>客户端性能测试需求分析</a:t>
            </a:r>
            <a:br>
              <a:rPr lang="zh-CN" altLang="en-US" sz="4000" dirty="0"/>
            </a:br>
            <a:endParaRPr lang="zh-CN" altLang="en-US" sz="4000" dirty="0"/>
          </a:p>
        </p:txBody>
      </p:sp>
      <p:sp>
        <p:nvSpPr>
          <p:cNvPr id="4098" name="文本占位符 5122"/>
          <p:cNvSpPr>
            <a:spLocks noGrp="1"/>
          </p:cNvSpPr>
          <p:nvPr>
            <p:ph idx="1"/>
          </p:nvPr>
        </p:nvSpPr>
        <p:spPr>
          <a:ln/>
        </p:spPr>
        <p:txBody>
          <a:bodyPr anchor="t"/>
          <a:p>
            <a:pPr>
              <a:lnSpc>
                <a:spcPct val="90000"/>
              </a:lnSpc>
            </a:pPr>
            <a:r>
              <a:rPr lang="zh-CN" altLang="en-US" sz="2800" dirty="0"/>
              <a:t>目前日常的客户端性能测试有以下种类（可能以后会增加）：</a:t>
            </a:r>
            <a:endParaRPr lang="zh-CN" altLang="en-US" sz="2800" dirty="0"/>
          </a:p>
          <a:p>
            <a:pPr lvl="1">
              <a:lnSpc>
                <a:spcPct val="90000"/>
              </a:lnSpc>
              <a:buSzPct val="100000"/>
              <a:buAutoNum type="arabicPeriod"/>
            </a:pPr>
            <a:r>
              <a:rPr lang="zh-CN" altLang="en-US" sz="2400" dirty="0"/>
              <a:t> CPU、内存占用测试</a:t>
            </a:r>
            <a:endParaRPr lang="zh-CN" altLang="en-US" sz="2400" dirty="0"/>
          </a:p>
          <a:p>
            <a:pPr lvl="1">
              <a:lnSpc>
                <a:spcPct val="90000"/>
              </a:lnSpc>
              <a:buSzPct val="100000"/>
              <a:buAutoNum type="arabicPeriod"/>
            </a:pPr>
            <a:r>
              <a:rPr lang="zh-CN" altLang="en-US" sz="2400" dirty="0"/>
              <a:t> 流量消耗测试</a:t>
            </a:r>
            <a:endParaRPr lang="zh-CN" altLang="en-US" sz="2400" dirty="0"/>
          </a:p>
          <a:p>
            <a:pPr lvl="1">
              <a:lnSpc>
                <a:spcPct val="90000"/>
              </a:lnSpc>
              <a:buSzPct val="100000"/>
              <a:buAutoNum type="arabicPeriod"/>
            </a:pPr>
            <a:r>
              <a:rPr lang="zh-CN" altLang="en-US" sz="2400" dirty="0"/>
              <a:t> 电量消耗测试</a:t>
            </a:r>
            <a:endParaRPr lang="zh-CN" altLang="en-US" sz="2400" dirty="0"/>
          </a:p>
          <a:p>
            <a:pPr lvl="1">
              <a:lnSpc>
                <a:spcPct val="90000"/>
              </a:lnSpc>
              <a:buSzPct val="100000"/>
              <a:buAutoNum type="arabicPeriod"/>
            </a:pPr>
            <a:r>
              <a:rPr lang="zh-CN" altLang="en-US" sz="2400" dirty="0"/>
              <a:t> IO测试</a:t>
            </a:r>
            <a:endParaRPr lang="zh-CN" altLang="en-US" sz="2400" dirty="0"/>
          </a:p>
          <a:p>
            <a:pPr>
              <a:lnSpc>
                <a:spcPct val="90000"/>
              </a:lnSpc>
              <a:buNone/>
            </a:pPr>
            <a:endParaRPr lang="zh-CN" alt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1" name="标题 6145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>
            <a:r>
              <a:rPr lang="zh-CN" altLang="en-US" dirty="0"/>
              <a:t>市面上已有工具对比</a:t>
            </a:r>
            <a:endParaRPr lang="zh-CN" altLang="en-US" dirty="0"/>
          </a:p>
        </p:txBody>
      </p:sp>
      <p:sp>
        <p:nvSpPr>
          <p:cNvPr id="5122" name="文本占位符 6146"/>
          <p:cNvSpPr>
            <a:spLocks noGrp="1"/>
          </p:cNvSpPr>
          <p:nvPr>
            <p:ph idx="1"/>
          </p:nvPr>
        </p:nvSpPr>
        <p:spPr>
          <a:ln/>
        </p:spPr>
        <p:txBody>
          <a:bodyPr anchor="t"/>
          <a:p>
            <a:r>
              <a:rPr lang="zh-CN" altLang="en-US" dirty="0"/>
              <a:t>非定制化，冗余功能太多</a:t>
            </a:r>
            <a:endParaRPr lang="zh-CN" altLang="en-US" dirty="0"/>
          </a:p>
          <a:p>
            <a:r>
              <a:rPr lang="zh-CN" altLang="en-US" dirty="0"/>
              <a:t>测试数据难以收集，只能通过手动记录</a:t>
            </a:r>
            <a:endParaRPr lang="zh-CN" altLang="en-US" dirty="0"/>
          </a:p>
          <a:p>
            <a:r>
              <a:rPr lang="zh-CN" altLang="en-US" dirty="0"/>
              <a:t>测试结果仍需用户手动提取数据后，再手动绘制成图表，非常麻烦，导致增加大量不必要的工作量</a:t>
            </a:r>
            <a:endParaRPr lang="zh-CN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5" name="标题 7169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>
            <a:r>
              <a:rPr lang="zh-CN" altLang="en-US" dirty="0"/>
              <a:t>自定义测试工具需求分析</a:t>
            </a:r>
            <a:endParaRPr lang="zh-CN" altLang="en-US" dirty="0"/>
          </a:p>
        </p:txBody>
      </p:sp>
      <p:sp>
        <p:nvSpPr>
          <p:cNvPr id="6146" name="文本占位符 7170"/>
          <p:cNvSpPr>
            <a:spLocks noGrp="1"/>
          </p:cNvSpPr>
          <p:nvPr>
            <p:ph idx="1"/>
          </p:nvPr>
        </p:nvSpPr>
        <p:spPr>
          <a:ln/>
        </p:spPr>
        <p:txBody>
          <a:bodyPr anchor="t"/>
          <a:p>
            <a:r>
              <a:rPr lang="zh-CN" altLang="en-US" dirty="0"/>
              <a:t>能覆盖目前需要测试的种类</a:t>
            </a:r>
            <a:endParaRPr lang="zh-CN" altLang="en-US" dirty="0"/>
          </a:p>
          <a:p>
            <a:r>
              <a:rPr lang="zh-CN" altLang="en-US" dirty="0"/>
              <a:t>傻瓜式操作，能自动记录数据，能自动生成测试结果图表</a:t>
            </a:r>
            <a:endParaRPr lang="zh-CN" altLang="en-US" dirty="0"/>
          </a:p>
          <a:p>
            <a:r>
              <a:rPr lang="zh-CN" altLang="en-US" dirty="0"/>
              <a:t>针对可能新增性能测试种类的情况，工具可扩展性要好</a:t>
            </a:r>
            <a:endParaRPr lang="zh-CN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69" name="标题 8193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>
            <a:r>
              <a:rPr lang="zh-CN" altLang="en-US" sz="4000" dirty="0"/>
              <a:t>监控原理分析</a:t>
            </a:r>
            <a:endParaRPr lang="zh-CN" altLang="en-US" sz="4000" dirty="0"/>
          </a:p>
        </p:txBody>
      </p:sp>
      <p:sp>
        <p:nvSpPr>
          <p:cNvPr id="7170" name="文本占位符 8194"/>
          <p:cNvSpPr>
            <a:spLocks noGrp="1"/>
          </p:cNvSpPr>
          <p:nvPr>
            <p:ph idx="1"/>
          </p:nvPr>
        </p:nvSpPr>
        <p:spPr>
          <a:ln/>
        </p:spPr>
        <p:txBody>
          <a:bodyPr anchor="t"/>
          <a:p>
            <a:r>
              <a:rPr lang="zh-CN" altLang="en-US" dirty="0"/>
              <a:t>让我们来看各项性能指标的监控原理.......</a:t>
            </a:r>
            <a:endParaRPr lang="zh-CN" altLang="en-US" dirty="0"/>
          </a:p>
        </p:txBody>
      </p:sp>
      <p:pic>
        <p:nvPicPr>
          <p:cNvPr id="7171" name="图片 8195" descr="L77D~6UYUUAY[OXT_3@4KT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331913" y="2205038"/>
            <a:ext cx="635000" cy="635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3" name="标题 9217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>
            <a:r>
              <a:rPr lang="zh-CN" altLang="en-US" sz="3600" dirty="0"/>
              <a:t>CPU、内存监控原理</a:t>
            </a:r>
            <a:br>
              <a:rPr lang="zh-CN" altLang="en-US" sz="3600" dirty="0"/>
            </a:br>
            <a:endParaRPr lang="zh-CN" altLang="en-US" sz="3600" dirty="0"/>
          </a:p>
        </p:txBody>
      </p:sp>
      <p:sp>
        <p:nvSpPr>
          <p:cNvPr id="8194" name="文本占位符 9218"/>
          <p:cNvSpPr>
            <a:spLocks noGrp="1"/>
          </p:cNvSpPr>
          <p:nvPr>
            <p:ph idx="1"/>
          </p:nvPr>
        </p:nvSpPr>
        <p:spPr>
          <a:ln/>
        </p:spPr>
        <p:txBody>
          <a:bodyPr anchor="t"/>
          <a:p>
            <a:r>
              <a:rPr lang="zh-CN" altLang="en-US" dirty="0"/>
              <a:t>CPU、内存监控原理：</a:t>
            </a:r>
            <a:endParaRPr lang="zh-CN" altLang="en-US" dirty="0"/>
          </a:p>
          <a:p>
            <a:pPr lvl="1">
              <a:buNone/>
            </a:pPr>
            <a:r>
              <a:rPr lang="zh-CN" altLang="en-US" dirty="0"/>
              <a:t>	总CPU信息获取：Android系统是基于Linux内核的，所以系统文件的结构和Linux下一样，系统总体CPU使用信息是放在/proc/stat/文件下</a:t>
            </a:r>
            <a:endParaRPr lang="zh-CN" altLang="en-US" dirty="0"/>
          </a:p>
          <a:p>
            <a:pPr lvl="1">
              <a:buNone/>
            </a:pPr>
            <a:r>
              <a:rPr lang="zh-CN" altLang="en-US" dirty="0"/>
              <a:t>	</a:t>
            </a:r>
            <a:endParaRPr lang="zh-CN" altLang="en-US" dirty="0"/>
          </a:p>
          <a:p>
            <a:pPr lvl="1">
              <a:buNone/>
            </a:pPr>
            <a:r>
              <a:rPr lang="zh-CN" altLang="en-US" dirty="0"/>
              <a:t>	</a:t>
            </a:r>
            <a:endParaRPr lang="zh-CN" altLang="en-US" dirty="0"/>
          </a:p>
        </p:txBody>
      </p:sp>
      <p:pic>
        <p:nvPicPr>
          <p:cNvPr id="8195" name="图片 921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60475" y="3644900"/>
            <a:ext cx="4213225" cy="296386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7" name="标题 10241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>
            <a:r>
              <a:rPr lang="zh-CN" altLang="en-US" dirty="0"/>
              <a:t>总CPU信息各项分析</a:t>
            </a:r>
            <a:endParaRPr lang="zh-CN" altLang="en-US" dirty="0"/>
          </a:p>
        </p:txBody>
      </p:sp>
      <p:sp>
        <p:nvSpPr>
          <p:cNvPr id="9218" name="文本占位符 10242"/>
          <p:cNvSpPr>
            <a:spLocks noGrp="1"/>
          </p:cNvSpPr>
          <p:nvPr>
            <p:ph idx="1"/>
          </p:nvPr>
        </p:nvSpPr>
        <p:spPr>
          <a:ln/>
        </p:spPr>
        <p:txBody>
          <a:bodyPr anchor="t"/>
          <a:p>
            <a:pPr>
              <a:lnSpc>
                <a:spcPct val="80000"/>
              </a:lnSpc>
            </a:pPr>
            <a:r>
              <a:rPr lang="zh-CN" altLang="en-US" sz="1600" dirty="0"/>
              <a:t>user (480826)     从系统启动开始累计到当前时刻，处于用户态的运行时间，不包含 nice值为负进程</a:t>
            </a:r>
            <a:endParaRPr lang="zh-CN" altLang="en-US" sz="1600" dirty="0"/>
          </a:p>
          <a:p>
            <a:pPr>
              <a:lnSpc>
                <a:spcPct val="80000"/>
              </a:lnSpc>
            </a:pPr>
            <a:r>
              <a:rPr lang="zh-CN" altLang="en-US" sz="1600" dirty="0"/>
              <a:t>nice (6665)       从系统启动开始累计到当前时刻，nice值为负的进程所占用的CPU时间</a:t>
            </a:r>
            <a:endParaRPr lang="zh-CN" altLang="en-US" sz="1600" dirty="0"/>
          </a:p>
          <a:p>
            <a:pPr>
              <a:lnSpc>
                <a:spcPct val="80000"/>
              </a:lnSpc>
            </a:pPr>
            <a:r>
              <a:rPr lang="zh-CN" altLang="en-US" sz="1600" dirty="0"/>
              <a:t>system (236914)   从系统启动开始累计到当前时刻，处于核心态的运行时间 </a:t>
            </a:r>
            <a:endParaRPr lang="zh-CN" altLang="en-US" sz="1600" dirty="0"/>
          </a:p>
          <a:p>
            <a:pPr>
              <a:lnSpc>
                <a:spcPct val="80000"/>
              </a:lnSpc>
            </a:pPr>
            <a:r>
              <a:rPr lang="zh-CN" altLang="en-US" sz="1600" dirty="0"/>
              <a:t>idle (7212750)   从系统启动开始累计到当前时刻，除IO等待时间以外的其它等待时间 </a:t>
            </a:r>
            <a:endParaRPr lang="zh-CN" altLang="en-US" sz="1600" dirty="0"/>
          </a:p>
          <a:p>
            <a:pPr>
              <a:lnSpc>
                <a:spcPct val="80000"/>
              </a:lnSpc>
            </a:pPr>
            <a:r>
              <a:rPr lang="zh-CN" altLang="en-US" sz="1600" dirty="0"/>
              <a:t>iowait (211630)   从系统启动开始累计到当前时刻，IO等待时间</a:t>
            </a:r>
            <a:endParaRPr lang="zh-CN" altLang="en-US" sz="1600" dirty="0"/>
          </a:p>
          <a:p>
            <a:pPr>
              <a:lnSpc>
                <a:spcPct val="80000"/>
              </a:lnSpc>
            </a:pPr>
            <a:r>
              <a:rPr lang="zh-CN" altLang="en-US" sz="1600" dirty="0"/>
              <a:t>irq (39)          从系统启动开始累计到当前时刻，硬中断时间</a:t>
            </a:r>
            <a:endParaRPr lang="zh-CN" altLang="en-US" sz="1600" dirty="0"/>
          </a:p>
          <a:p>
            <a:pPr>
              <a:lnSpc>
                <a:spcPct val="80000"/>
              </a:lnSpc>
            </a:pPr>
            <a:r>
              <a:rPr lang="zh-CN" altLang="en-US" sz="1600" dirty="0"/>
              <a:t>softirq (1876)    从系统启动开始累计到当前时刻，软中断时间</a:t>
            </a:r>
            <a:endParaRPr lang="zh-CN" altLang="en-US" sz="1600" dirty="0"/>
          </a:p>
          <a:p>
            <a:pPr>
              <a:lnSpc>
                <a:spcPct val="80000"/>
              </a:lnSpc>
            </a:pPr>
            <a:endParaRPr lang="zh-CN" altLang="en-US" sz="1600" dirty="0"/>
          </a:p>
          <a:p>
            <a:pPr>
              <a:lnSpc>
                <a:spcPct val="80000"/>
              </a:lnSpc>
            </a:pPr>
            <a:r>
              <a:rPr lang="zh-CN" altLang="en-US" sz="1600" dirty="0"/>
              <a:t>所以总CPU使用计算公式为：</a:t>
            </a:r>
            <a:endParaRPr lang="zh-CN" altLang="en-US" sz="1600" dirty="0"/>
          </a:p>
          <a:p>
            <a:pPr>
              <a:lnSpc>
                <a:spcPct val="80000"/>
              </a:lnSpc>
            </a:pPr>
            <a:r>
              <a:rPr lang="zh-CN" altLang="en-US" sz="1600" dirty="0"/>
              <a:t>总CPU时间：totalCputime=Long.parseLong(toks[2]) + Long.parseLong(toks[3])+ Long.parseLong(toks[4]) + Long.parseLong(toks[6]) + Long.parseLong(toks[5]) +  Long.parseLong(toks[7])+ Long.parseLong(toks[8])</a:t>
            </a:r>
            <a:endParaRPr lang="zh-CN" altLang="en-US" sz="1600" dirty="0"/>
          </a:p>
          <a:p>
            <a:pPr>
              <a:lnSpc>
                <a:spcPct val="80000"/>
              </a:lnSpc>
            </a:pPr>
            <a:endParaRPr lang="zh-CN" altLang="en-US" sz="1600" dirty="0"/>
          </a:p>
          <a:p>
            <a:pPr>
              <a:lnSpc>
                <a:spcPct val="80000"/>
              </a:lnSpc>
            </a:pPr>
            <a:r>
              <a:rPr lang="zh-CN" altLang="en-US" sz="1600" dirty="0"/>
              <a:t>CPU空闲时间：idle=Long.parseLong(toks[5])</a:t>
            </a:r>
            <a:endParaRPr lang="zh-CN" altLang="en-US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1" name="标题 11265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>
            <a:r>
              <a:rPr lang="zh-CN" altLang="en-US" dirty="0"/>
              <a:t>单个程序CPU使用分析</a:t>
            </a:r>
            <a:endParaRPr lang="zh-CN" altLang="en-US" dirty="0"/>
          </a:p>
        </p:txBody>
      </p:sp>
      <p:sp>
        <p:nvSpPr>
          <p:cNvPr id="10242" name="文本占位符 11266"/>
          <p:cNvSpPr>
            <a:spLocks noGrp="1"/>
          </p:cNvSpPr>
          <p:nvPr>
            <p:ph idx="1"/>
          </p:nvPr>
        </p:nvSpPr>
        <p:spPr>
          <a:ln/>
        </p:spPr>
        <p:txBody>
          <a:bodyPr anchor="t"/>
          <a:p>
            <a:r>
              <a:rPr lang="zh-CN" altLang="en-US"/>
              <a:t>读取</a:t>
            </a:r>
            <a:r>
              <a:rPr lang="en-US" altLang="zh-CN"/>
              <a:t>/proc/PID/stat</a:t>
            </a:r>
            <a:r>
              <a:rPr lang="zh-CN" altLang="en-US"/>
              <a:t>文件信息即可获得该</a:t>
            </a:r>
            <a:r>
              <a:rPr lang="en-US" altLang="zh-CN"/>
              <a:t>PID</a:t>
            </a:r>
            <a:r>
              <a:rPr lang="zh-CN" altLang="en-US"/>
              <a:t>对应程序的</a:t>
            </a:r>
            <a:r>
              <a:rPr lang="en-US" altLang="zh-CN"/>
              <a:t>CPU</a:t>
            </a:r>
            <a:r>
              <a:rPr lang="zh-CN" altLang="en-US"/>
              <a:t>信息</a:t>
            </a:r>
            <a:endParaRPr lang="zh-CN" altLang="en-US"/>
          </a:p>
          <a:p>
            <a:endParaRPr lang="zh-CN" altLang="en-US"/>
          </a:p>
        </p:txBody>
      </p:sp>
      <p:pic>
        <p:nvPicPr>
          <p:cNvPr id="10243" name="图片 1126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619250" y="3068638"/>
            <a:ext cx="4252913" cy="36671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2358</Words>
  <Application>WPS 演示</Application>
  <PresentationFormat/>
  <Paragraphs>125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6" baseType="lpstr">
      <vt:lpstr>Arial</vt:lpstr>
      <vt:lpstr>宋体</vt:lpstr>
      <vt:lpstr>Wingdings</vt:lpstr>
      <vt:lpstr>微软雅黑</vt:lpstr>
      <vt:lpstr>Arial Unicode MS</vt:lpstr>
      <vt:lpstr>Calibri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admin</cp:lastModifiedBy>
  <cp:revision>3</cp:revision>
  <dcterms:created xsi:type="dcterms:W3CDTF">2012-06-06T01:30:27Z</dcterms:created>
  <dcterms:modified xsi:type="dcterms:W3CDTF">2017-09-18T08:41:34Z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2052-10.1.0.6749</vt:lpwstr>
  </property>
</Properties>
</file>