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813" r:id="rId3"/>
    <p:sldId id="827" r:id="rId5"/>
    <p:sldId id="832" r:id="rId6"/>
    <p:sldId id="842" r:id="rId7"/>
    <p:sldId id="843" r:id="rId8"/>
    <p:sldId id="837" r:id="rId9"/>
    <p:sldId id="836" r:id="rId10"/>
    <p:sldId id="839" r:id="rId11"/>
    <p:sldId id="841" r:id="rId12"/>
    <p:sldId id="844" r:id="rId13"/>
    <p:sldId id="845" r:id="rId14"/>
    <p:sldId id="846" r:id="rId15"/>
    <p:sldId id="840" r:id="rId16"/>
    <p:sldId id="835" r:id="rId17"/>
    <p:sldId id="831" r:id="rId18"/>
    <p:sldId id="834" r:id="rId19"/>
    <p:sldId id="819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CCFF"/>
    <a:srgbClr val="F8F8F8"/>
    <a:srgbClr val="DDDDDD"/>
    <a:srgbClr val="000000"/>
    <a:srgbClr val="CCECFF"/>
    <a:srgbClr val="F2F2F2"/>
    <a:srgbClr val="F76257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1345" autoAdjust="0"/>
  </p:normalViewPr>
  <p:slideViewPr>
    <p:cSldViewPr>
      <p:cViewPr varScale="1">
        <p:scale>
          <a:sx n="104" d="100"/>
          <a:sy n="104" d="100"/>
        </p:scale>
        <p:origin x="-18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F8AC103-CD1C-4EA0-86DE-C3E957CA57B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E023AF9-B43D-4470-8873-936F5A68180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3186769-49F3-44CD-8BA8-B9DA8913789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0B73F08-B7F2-4059-97DB-7B5A64116A8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6E783-66C0-4082-A4F7-185BCD14D94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73F08-B7F2-4059-97DB-7B5A64116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http://appium.io/introduction.html?lang=zh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73F08-B7F2-4059-97DB-7B5A64116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WD</a:t>
            </a:r>
            <a:r>
              <a:rPr lang="zh-CN" altLang="en-US" dirty="0" smtClean="0"/>
              <a:t>：</a:t>
            </a:r>
            <a:r>
              <a:rPr lang="en-US" altLang="zh-CN" dirty="0" smtClean="0"/>
              <a:t>https://github.com/SeleniumHQ/selenium/wiki/JsonWireProtocol </a:t>
            </a:r>
            <a:endParaRPr lang="en-US" altLang="zh-CN" dirty="0" smtClean="0"/>
          </a:p>
          <a:p>
            <a:r>
              <a:rPr lang="en-US" altLang="zh-CN" dirty="0" smtClean="0"/>
              <a:t>https://bestswifter.com/appium/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73F08-B7F2-4059-97DB-7B5A64116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模拟器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系统版本</a:t>
            </a:r>
            <a:r>
              <a:rPr lang="en-US" altLang="zh-CN" baseline="0" dirty="0" smtClean="0"/>
              <a:t>4.4.4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73F08-B7F2-4059-97DB-7B5A64116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73F08-B7F2-4059-97DB-7B5A64116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EA6627-BF56-4013-A9A8-3EFD8522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8611AC-0903-4045-9F05-3D5AA62396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76022-DB35-4156-80E1-1D1DB5ABA8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E1EBA-034B-44D0-AF11-74F22018F0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6B315-5FAD-4FFC-8356-D9A503963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27A2E-82BE-4186-9945-9A3E38DA9C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A5F112-5967-4FE6-BBEF-FC25B7F485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5242B-8BF9-443C-997D-CFF66E47B25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C828C-3E56-4471-ACFB-0555CB4692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4F5B8-A9A3-4D64-9338-D5450A18ADD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79B1C-F56E-4610-B2C0-765BEE71D2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56BD5-1A5E-4FCB-A521-664BA0B4E22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0079F-7BD6-4705-BA57-3B746D269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AE25E-4D6F-47E5-8B22-FEE6F007CD0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DE520-8E66-433E-8AF6-6FF5CFD2EA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AC38F-705F-4AB0-A45E-DC73CDDB85A1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FC74E-887D-435B-BCE7-9F52931D02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4E4E8-D2BA-4420-BE0A-3531936380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FA2C6A93-73D1-4734-8F28-D3CCA8CBE3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68821-096A-44B7-B8A2-F51C248B6FA5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5D16D5-DF25-43A7-8066-3E0834EFC9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902C7-6F54-4C3A-A3CB-32929DE50F4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EA6627-BF56-4013-A9A8-3EFD85222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8611AC-0903-4045-9F05-3D5AA62396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://appium.io/documentation.html?lang=zh" TargetMode="External"/><Relationship Id="rId1" Type="http://schemas.openxmlformats.org/officeDocument/2006/relationships/hyperlink" Target="http://appium.i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appium-boneyard/node-mobile-json-wire-protocol/blob/master/docs/protocol-methods.m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071813" y="2171700"/>
            <a:ext cx="6072187" cy="19716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b="1" dirty="0" smtClean="0"/>
              <a:t>基于</a:t>
            </a:r>
            <a:r>
              <a:rPr lang="en-US" altLang="zh-CN" sz="2800" b="1" dirty="0" smtClean="0"/>
              <a:t>Appium</a:t>
            </a:r>
            <a:r>
              <a:rPr lang="zh-CN" altLang="en-US" sz="2800" b="1" dirty="0" smtClean="0"/>
              <a:t>自动化测试框架简介</a:t>
            </a:r>
            <a:endParaRPr lang="en-US" altLang="zh-CN" sz="2800" b="1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190750"/>
            <a:ext cx="307181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weixi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470" y="4143375"/>
            <a:ext cx="2731135" cy="273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 smtClean="0"/>
              <a:t>当前连接的设备：</a:t>
            </a:r>
            <a:r>
              <a:rPr lang="en-US" altLang="zh-CN" sz="1600" dirty="0" err="1" smtClean="0"/>
              <a:t>adb</a:t>
            </a:r>
            <a:r>
              <a:rPr lang="en-US" altLang="zh-CN" sz="1600" dirty="0" smtClean="0"/>
              <a:t> devices</a:t>
            </a:r>
            <a:endParaRPr lang="en-US" altLang="zh-CN" sz="1600" dirty="0" smtClean="0"/>
          </a:p>
          <a:p>
            <a:r>
              <a:rPr lang="zh-CN" altLang="en-US" sz="1600" dirty="0" smtClean="0"/>
              <a:t>当前包和</a:t>
            </a:r>
            <a:r>
              <a:rPr lang="en-US" altLang="zh-CN" sz="1600" dirty="0" smtClean="0"/>
              <a:t>Activity</a:t>
            </a:r>
            <a:r>
              <a:rPr lang="zh-CN" altLang="en-US" sz="1600" dirty="0" smtClean="0"/>
              <a:t>名称：</a:t>
            </a:r>
            <a:r>
              <a:rPr lang="en-US" altLang="zh-CN" sz="1600" dirty="0" err="1"/>
              <a:t>dumpsys</a:t>
            </a:r>
            <a:r>
              <a:rPr lang="en-US" altLang="zh-CN" sz="1600" dirty="0"/>
              <a:t> activity | </a:t>
            </a:r>
            <a:r>
              <a:rPr lang="en-US" altLang="zh-CN" sz="1600" dirty="0" err="1"/>
              <a:t>grep</a:t>
            </a:r>
            <a:r>
              <a:rPr lang="en-US" altLang="zh-CN" sz="1600" dirty="0"/>
              <a:t> </a:t>
            </a:r>
            <a:r>
              <a:rPr lang="en-US" altLang="zh-CN" sz="1600" dirty="0" err="1" smtClean="0"/>
              <a:t>mFocusedActivity</a:t>
            </a:r>
            <a:endParaRPr lang="en-US" altLang="zh-CN" sz="1600" dirty="0" smtClean="0"/>
          </a:p>
          <a:p>
            <a:r>
              <a:rPr lang="en-US" altLang="zh-CN" sz="1600" dirty="0" err="1"/>
              <a:t>adb</a:t>
            </a:r>
            <a:r>
              <a:rPr lang="en-US" altLang="zh-CN" sz="1600" dirty="0"/>
              <a:t> install </a:t>
            </a:r>
            <a:r>
              <a:rPr lang="en-US" altLang="zh-CN" sz="1600" dirty="0" err="1"/>
              <a:t>XXX.apk</a:t>
            </a:r>
            <a:r>
              <a:rPr lang="en-US" altLang="zh-CN" sz="1600" dirty="0"/>
              <a:t> </a:t>
            </a:r>
            <a:r>
              <a:rPr lang="zh-CN" altLang="en-US" sz="1600" dirty="0"/>
              <a:t>：安装</a:t>
            </a:r>
            <a:r>
              <a:rPr lang="en-US" altLang="zh-CN" sz="1600" dirty="0" err="1"/>
              <a:t>apk</a:t>
            </a:r>
            <a:r>
              <a:rPr lang="zh-CN" altLang="en-US" sz="1600" dirty="0" smtClean="0"/>
              <a:t>文件</a:t>
            </a:r>
            <a:endParaRPr lang="en-US" altLang="zh-CN" sz="1600" dirty="0" smtClean="0"/>
          </a:p>
          <a:p>
            <a:r>
              <a:rPr lang="en-US" altLang="zh-CN" sz="1600" dirty="0" err="1" smtClean="0"/>
              <a:t>adb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push</a:t>
            </a:r>
            <a:r>
              <a:rPr lang="zh-CN" altLang="en-US" sz="1600" dirty="0"/>
              <a:t>：将文件拷贝到手机</a:t>
            </a:r>
            <a:endParaRPr lang="zh-CN" altLang="en-US" sz="1600" dirty="0"/>
          </a:p>
          <a:p>
            <a:r>
              <a:rPr lang="zh-CN" altLang="en-US" sz="1600" dirty="0"/>
              <a:t>     例子：将</a:t>
            </a:r>
            <a:r>
              <a:rPr lang="en-US" altLang="zh-CN" sz="1600" dirty="0" err="1"/>
              <a:t>test.apk</a:t>
            </a:r>
            <a:r>
              <a:rPr lang="zh-CN" altLang="en-US" sz="1600" dirty="0"/>
              <a:t>文件拷贝到</a:t>
            </a:r>
            <a:r>
              <a:rPr lang="en-US" altLang="zh-CN" sz="1600" dirty="0" err="1"/>
              <a:t>tmp</a:t>
            </a:r>
            <a:r>
              <a:rPr lang="zh-CN" altLang="en-US" sz="1600" dirty="0"/>
              <a:t>。 </a:t>
            </a:r>
            <a:r>
              <a:rPr lang="en-US" altLang="zh-CN" sz="1600" dirty="0" err="1"/>
              <a:t>adb</a:t>
            </a:r>
            <a:r>
              <a:rPr lang="en-US" altLang="zh-CN" sz="1600" dirty="0"/>
              <a:t> push “D:\</a:t>
            </a:r>
            <a:r>
              <a:rPr lang="en-US" altLang="zh-CN" sz="1600" dirty="0" err="1"/>
              <a:t>test.apk</a:t>
            </a:r>
            <a:r>
              <a:rPr lang="en-US" altLang="zh-CN" sz="1600" dirty="0"/>
              <a:t>”  /data/local/</a:t>
            </a:r>
            <a:r>
              <a:rPr lang="en-US" altLang="zh-CN" sz="1600" dirty="0" err="1"/>
              <a:t>tmp</a:t>
            </a:r>
            <a:endParaRPr lang="en-US" altLang="zh-CN" sz="1600" dirty="0"/>
          </a:p>
          <a:p>
            <a:r>
              <a:rPr lang="en-US" altLang="zh-CN" sz="1600" dirty="0" err="1" smtClean="0"/>
              <a:t>adb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pull</a:t>
            </a:r>
            <a:r>
              <a:rPr lang="zh-CN" altLang="en-US" sz="1600" dirty="0"/>
              <a:t>：从手机将文件拷贝出来</a:t>
            </a:r>
            <a:endParaRPr lang="zh-CN" altLang="en-US" sz="1600" dirty="0"/>
          </a:p>
          <a:p>
            <a:r>
              <a:rPr lang="zh-CN" altLang="en-US" sz="1600" dirty="0"/>
              <a:t>      范例：将</a:t>
            </a:r>
            <a:r>
              <a:rPr lang="en-US" altLang="zh-CN" sz="1600" dirty="0" err="1"/>
              <a:t>test.apk</a:t>
            </a:r>
            <a:r>
              <a:rPr lang="zh-CN" altLang="en-US" sz="1600" dirty="0"/>
              <a:t>拷贝到</a:t>
            </a:r>
            <a:r>
              <a:rPr lang="en-US" altLang="zh-CN" sz="1600" dirty="0"/>
              <a:t>C</a:t>
            </a:r>
            <a:r>
              <a:rPr lang="zh-CN" altLang="en-US" sz="1600" dirty="0"/>
              <a:t>盘根目录。</a:t>
            </a:r>
            <a:r>
              <a:rPr lang="en-US" altLang="zh-CN" sz="1600" dirty="0" err="1"/>
              <a:t>adb</a:t>
            </a:r>
            <a:r>
              <a:rPr lang="en-US" altLang="zh-CN" sz="1600" dirty="0"/>
              <a:t> pull /data/local/</a:t>
            </a:r>
            <a:r>
              <a:rPr lang="en-US" altLang="zh-CN" sz="1600" dirty="0" err="1"/>
              <a:t>tmp</a:t>
            </a:r>
            <a:r>
              <a:rPr lang="en-US" altLang="zh-CN" sz="1600" dirty="0"/>
              <a:t>/”</a:t>
            </a:r>
            <a:r>
              <a:rPr lang="en-US" altLang="zh-CN" sz="1600" dirty="0" err="1"/>
              <a:t>test.apk</a:t>
            </a:r>
            <a:r>
              <a:rPr lang="en-US" altLang="zh-CN" sz="1600" dirty="0"/>
              <a:t>”  c:// </a:t>
            </a:r>
            <a:endParaRPr lang="en-US" altLang="zh-CN" sz="1600" dirty="0" smtClean="0"/>
          </a:p>
          <a:p>
            <a:endParaRPr lang="zh-CN" altLang="en-US" sz="1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ADB</a:t>
            </a:r>
            <a:r>
              <a:rPr lang="zh-CN" altLang="en-US" dirty="0"/>
              <a:t>常用命令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元素定位常用的一般三种：</a:t>
            </a:r>
            <a:r>
              <a:rPr lang="en-US" altLang="zh-CN" dirty="0" smtClean="0"/>
              <a:t>id</a:t>
            </a:r>
            <a:r>
              <a:rPr lang="zh-CN" altLang="en-US" dirty="0" smtClean="0"/>
              <a:t>、</a:t>
            </a:r>
            <a:r>
              <a:rPr lang="en-US" altLang="zh-CN" dirty="0" smtClean="0"/>
              <a:t>name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xpath</a:t>
            </a:r>
            <a:endParaRPr lang="en-US" altLang="zh-CN" dirty="0" smtClean="0"/>
          </a:p>
          <a:p>
            <a:r>
              <a:rPr lang="zh-CN" altLang="en-US" dirty="0" smtClean="0"/>
              <a:t>这里简单讲解一下，初学者建议直接用</a:t>
            </a:r>
            <a:r>
              <a:rPr lang="en-US" altLang="zh-CN" dirty="0" smtClean="0"/>
              <a:t>name</a:t>
            </a:r>
            <a:r>
              <a:rPr lang="zh-CN" altLang="en-US" dirty="0" smtClean="0"/>
              <a:t>即可，因为手机重复的</a:t>
            </a:r>
            <a:r>
              <a:rPr lang="en-US" altLang="zh-CN" dirty="0" smtClean="0"/>
              <a:t>name</a:t>
            </a:r>
            <a:r>
              <a:rPr lang="zh-CN" altLang="en-US" dirty="0" smtClean="0"/>
              <a:t>较少。</a:t>
            </a:r>
            <a:endParaRPr lang="en-US" altLang="zh-CN" dirty="0" smtClean="0"/>
          </a:p>
          <a:p>
            <a:r>
              <a:rPr lang="zh-CN" altLang="en-US" dirty="0" smtClean="0"/>
              <a:t>命令行输入：</a:t>
            </a:r>
            <a:r>
              <a:rPr lang="en-US" altLang="zh-CN" dirty="0" err="1" smtClean="0"/>
              <a:t>uiautomatorviewer</a:t>
            </a:r>
            <a:r>
              <a:rPr lang="en-US" altLang="zh-CN" dirty="0">
                <a:sym typeface="Wingdings" panose="05000000000000000000"/>
              </a:rPr>
              <a:t></a:t>
            </a:r>
            <a:r>
              <a:rPr lang="zh-CN" altLang="zh-CN" dirty="0"/>
              <a:t>点击“</a:t>
            </a:r>
            <a:r>
              <a:rPr lang="en-US" altLang="zh-CN" dirty="0"/>
              <a:t>Device Screenshot</a:t>
            </a:r>
            <a:r>
              <a:rPr lang="zh-CN" altLang="zh-CN" dirty="0"/>
              <a:t>”</a:t>
            </a:r>
            <a:r>
              <a:rPr lang="en-US" altLang="zh-CN" dirty="0">
                <a:sym typeface="Wingdings" panose="05000000000000000000"/>
              </a:rPr>
              <a:t></a:t>
            </a:r>
            <a:r>
              <a:rPr lang="zh-CN" altLang="zh-CN" dirty="0"/>
              <a:t>鼠标指向你要查找的元素</a:t>
            </a:r>
            <a:r>
              <a:rPr lang="en-US" altLang="zh-CN" dirty="0" smtClean="0">
                <a:sym typeface="Wingdings" panose="05000000000000000000"/>
              </a:rPr>
              <a:t></a:t>
            </a:r>
            <a:endParaRPr lang="en-US" altLang="zh-CN" dirty="0" smtClean="0">
              <a:sym typeface="Wingdings" panose="05000000000000000000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元素定位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10592"/>
            <a:ext cx="4632898" cy="14531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元素定位</a:t>
            </a:r>
            <a:endParaRPr lang="zh-CN" altLang="en-US" dirty="0"/>
          </a:p>
        </p:txBody>
      </p:sp>
      <p:pic>
        <p:nvPicPr>
          <p:cNvPr id="4" name="内容占位符 3" descr="https://wenku.baidu.com/content/b53b4974284ac850ac0242d4?m=0bbc9bf6767068525440db0191bf6f6a&amp;type=pic&amp;src=a35f24221f9fce276c4d23a95ae16a31.pn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11" y="1481138"/>
            <a:ext cx="5612377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编写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文件</a:t>
            </a:r>
            <a:endParaRPr lang="en-US" altLang="zh-CN" dirty="0" smtClean="0"/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运行批处理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输入待运行的测试用例</a:t>
            </a:r>
            <a:r>
              <a:rPr lang="en-US" altLang="zh-CN" dirty="0" smtClean="0">
                <a:sym typeface="Wingdings" panose="05000000000000000000" pitchFamily="2" charset="2"/>
              </a:rPr>
              <a:t>xml</a:t>
            </a:r>
            <a:r>
              <a:rPr lang="zh-CN" altLang="en-US" dirty="0" smtClean="0">
                <a:sym typeface="Wingdings" panose="05000000000000000000" pitchFamily="2" charset="2"/>
              </a:rPr>
              <a:t>文件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测试用例编写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修改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系统设置中的</a:t>
            </a:r>
            <a:r>
              <a:rPr lang="en-US" altLang="zh-CN" dirty="0" smtClean="0"/>
              <a:t>”</a:t>
            </a:r>
            <a:r>
              <a:rPr lang="zh-CN" altLang="en-US" dirty="0" smtClean="0"/>
              <a:t>显示时间</a:t>
            </a:r>
            <a:r>
              <a:rPr lang="en-US" altLang="zh-CN" dirty="0" smtClean="0"/>
              <a:t>”</a:t>
            </a:r>
            <a:r>
              <a:rPr lang="zh-CN" altLang="en-US" dirty="0" smtClean="0"/>
              <a:t>为例，如何使用开发后的框架进行用例开发。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用例步骤：打开设置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显示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休眠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在弹出的休眠窗口选择</a:t>
            </a:r>
            <a:r>
              <a:rPr lang="en-US" altLang="zh-CN" dirty="0" smtClean="0">
                <a:sym typeface="Wingdings" panose="05000000000000000000" pitchFamily="2" charset="2"/>
              </a:rPr>
              <a:t>X</a:t>
            </a:r>
            <a:r>
              <a:rPr lang="zh-CN" altLang="en-US" dirty="0" smtClean="0">
                <a:sym typeface="Wingdings" panose="05000000000000000000" pitchFamily="2" charset="2"/>
              </a:rPr>
              <a:t>分钟。</a:t>
            </a:r>
            <a:endParaRPr lang="zh-CN" altLang="en-US" dirty="0" smtClean="0">
              <a:sym typeface="Wingdings" panose="05000000000000000000" pitchFamily="2" charset="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Demo</a:t>
            </a:r>
            <a:r>
              <a:rPr lang="zh-CN" altLang="en-US" dirty="0" smtClean="0"/>
              <a:t>演示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://imgt2.bdstatic.com/it/u=3927203876,237644327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32" name="AutoShape 4" descr="http://imgt2.bdstatic.com/it/u=3927203876,237644327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34" name="AutoShape 6" descr="http://imgt2.bdstatic.com/it/u=3927203876,2376443278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600" dirty="0" smtClean="0"/>
              <a:t>U I  </a:t>
            </a:r>
            <a:r>
              <a:rPr lang="zh-CN" altLang="en-US" sz="1600" dirty="0" smtClean="0"/>
              <a:t>工具：</a:t>
            </a:r>
            <a:r>
              <a:rPr lang="en-US" altLang="zh-CN" sz="1600" dirty="0" err="1" smtClean="0"/>
              <a:t>Appium</a:t>
            </a:r>
            <a:endParaRPr lang="en-US" altLang="zh-CN" sz="1600" dirty="0" smtClean="0"/>
          </a:p>
          <a:p>
            <a:r>
              <a:rPr lang="zh-CN" altLang="en-US" sz="1600" dirty="0" smtClean="0"/>
              <a:t>用例编写：</a:t>
            </a:r>
            <a:r>
              <a:rPr lang="en-US" altLang="zh-CN" sz="1600" dirty="0" smtClean="0"/>
              <a:t>Excel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Code</a:t>
            </a:r>
            <a:endParaRPr lang="en-US" altLang="zh-CN" sz="1600" dirty="0" smtClean="0"/>
          </a:p>
          <a:p>
            <a:r>
              <a:rPr lang="zh-CN" altLang="en-US" sz="1600" dirty="0" smtClean="0"/>
              <a:t>用例管理：</a:t>
            </a:r>
            <a:r>
              <a:rPr lang="en-US" altLang="zh-CN" sz="1600" dirty="0" err="1" smtClean="0"/>
              <a:t>TestNG</a:t>
            </a:r>
            <a:endParaRPr lang="en-US" altLang="zh-CN" sz="1600" dirty="0" smtClean="0"/>
          </a:p>
          <a:p>
            <a:r>
              <a:rPr lang="zh-CN" altLang="en-US" sz="1600" dirty="0" smtClean="0"/>
              <a:t>数据读写：</a:t>
            </a:r>
            <a:r>
              <a:rPr lang="en-US" altLang="zh-CN" sz="1600" dirty="0" smtClean="0"/>
              <a:t>POI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Dom4j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IO</a:t>
            </a:r>
            <a:endParaRPr lang="en-US" altLang="zh-CN" sz="1600" dirty="0" smtClean="0"/>
          </a:p>
          <a:p>
            <a:r>
              <a:rPr lang="zh-CN" altLang="en-US" sz="1600" dirty="0" smtClean="0"/>
              <a:t>日志管理：</a:t>
            </a:r>
            <a:r>
              <a:rPr lang="en-US" altLang="zh-CN" sz="1600" dirty="0" smtClean="0"/>
              <a:t>log4j</a:t>
            </a:r>
            <a:endParaRPr lang="en-US" altLang="zh-CN" sz="1600" dirty="0" smtClean="0"/>
          </a:p>
          <a:p>
            <a:r>
              <a:rPr lang="zh-CN" altLang="en-US" sz="1600" dirty="0" smtClean="0"/>
              <a:t>运行用例：</a:t>
            </a:r>
            <a:r>
              <a:rPr lang="en-US" altLang="zh-CN" sz="1600" dirty="0" smtClean="0"/>
              <a:t>bat</a:t>
            </a:r>
            <a:r>
              <a:rPr lang="zh-CN" altLang="en-US" sz="1600" dirty="0" smtClean="0"/>
              <a:t>、</a:t>
            </a:r>
            <a:r>
              <a:rPr lang="en-US" altLang="zh-CN" sz="1600" dirty="0" err="1" smtClean="0"/>
              <a:t>jenkins</a:t>
            </a:r>
            <a:endParaRPr lang="en-US" altLang="zh-CN" sz="1600" dirty="0" smtClean="0"/>
          </a:p>
          <a:p>
            <a:r>
              <a:rPr lang="zh-CN" altLang="en-US" sz="1600" dirty="0"/>
              <a:t>测试报告：基于</a:t>
            </a:r>
            <a:r>
              <a:rPr lang="en-US" altLang="zh-CN" sz="1600" dirty="0" err="1"/>
              <a:t>TestNG</a:t>
            </a:r>
            <a:r>
              <a:rPr lang="zh-CN" altLang="en-US" sz="1600" dirty="0" smtClean="0"/>
              <a:t>插件</a:t>
            </a:r>
            <a:endParaRPr lang="en-US" altLang="zh-CN" sz="1600" dirty="0" smtClean="0"/>
          </a:p>
          <a:p>
            <a:r>
              <a:rPr lang="zh-CN" altLang="en-US" sz="1600" dirty="0" smtClean="0"/>
              <a:t>辅助工具：</a:t>
            </a:r>
            <a:r>
              <a:rPr lang="en-US" altLang="zh-CN" sz="1600" dirty="0" smtClean="0"/>
              <a:t>ADB</a:t>
            </a:r>
            <a:r>
              <a:rPr lang="zh-CN" altLang="en-US" sz="1600" dirty="0" smtClean="0"/>
              <a:t>、图片处理</a:t>
            </a:r>
            <a:r>
              <a:rPr lang="en-US" altLang="zh-CN" sz="1600" dirty="0" smtClean="0"/>
              <a:t>…</a:t>
            </a:r>
            <a:endParaRPr lang="en-US" altLang="zh-CN" sz="1600" dirty="0" smtClean="0"/>
          </a:p>
          <a:p>
            <a:r>
              <a:rPr lang="en-US" altLang="zh-CN" sz="1600" dirty="0" smtClean="0"/>
              <a:t>………</a:t>
            </a:r>
            <a:endParaRPr lang="en-US" altLang="zh-CN" sz="16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自动化测试框架构成的基本组件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/>
              <a:t>使用</a:t>
            </a:r>
            <a:r>
              <a:rPr lang="en-US" altLang="zh-CN" sz="1800" dirty="0" smtClean="0"/>
              <a:t>UI</a:t>
            </a:r>
            <a:r>
              <a:rPr lang="zh-CN" altLang="en-US" sz="1800" dirty="0" smtClean="0"/>
              <a:t>测试工具本身提供的</a:t>
            </a:r>
            <a:r>
              <a:rPr lang="en-US" altLang="zh-CN" sz="1800" dirty="0" smtClean="0"/>
              <a:t>API</a:t>
            </a:r>
            <a:r>
              <a:rPr lang="zh-CN" altLang="en-US" sz="1800" dirty="0"/>
              <a:t>，</a:t>
            </a:r>
            <a:r>
              <a:rPr lang="zh-CN" altLang="en-US" sz="1800" dirty="0" smtClean="0"/>
              <a:t>进行二次封装，使</a:t>
            </a:r>
            <a:r>
              <a:rPr lang="en-US" altLang="zh-CN" sz="1800" dirty="0" smtClean="0"/>
              <a:t>API</a:t>
            </a:r>
            <a:r>
              <a:rPr lang="zh-CN" altLang="en-US" sz="1800" dirty="0" smtClean="0"/>
              <a:t>更加易于使用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基于</a:t>
            </a:r>
            <a:r>
              <a:rPr lang="en-US" altLang="zh-CN" sz="1800" dirty="0" err="1" smtClean="0"/>
              <a:t>Appium</a:t>
            </a:r>
            <a:r>
              <a:rPr lang="zh-CN" altLang="en-US" sz="1800" dirty="0" smtClean="0"/>
              <a:t>进行滑动封装</a:t>
            </a:r>
            <a:endParaRPr lang="en-US" altLang="zh-CN" sz="1800" dirty="0" smtClean="0"/>
          </a:p>
          <a:p>
            <a:r>
              <a:rPr lang="zh-CN" altLang="en-US" sz="1800" dirty="0" smtClean="0"/>
              <a:t>使用语言本身进行二次封装。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使用</a:t>
            </a:r>
            <a:r>
              <a:rPr lang="en-US" altLang="zh-CN" sz="1800" dirty="0" smtClean="0"/>
              <a:t>Java</a:t>
            </a:r>
            <a:r>
              <a:rPr lang="zh-CN" altLang="en-US" sz="1800" dirty="0" smtClean="0"/>
              <a:t>对文件操作二次封装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使用</a:t>
            </a:r>
            <a:r>
              <a:rPr lang="en-US" altLang="zh-CN" sz="1800" dirty="0" smtClean="0"/>
              <a:t>Java</a:t>
            </a:r>
            <a:r>
              <a:rPr lang="zh-CN" altLang="en-US" sz="1800" dirty="0" smtClean="0"/>
              <a:t>对</a:t>
            </a:r>
            <a:r>
              <a:rPr lang="en-US" altLang="zh-CN" sz="1800" dirty="0" smtClean="0"/>
              <a:t>ADB</a:t>
            </a:r>
            <a:r>
              <a:rPr lang="zh-CN" altLang="en-US" sz="1800" dirty="0" smtClean="0"/>
              <a:t>二次封装</a:t>
            </a:r>
            <a:endParaRPr lang="en-US" altLang="zh-CN" sz="1800" dirty="0" smtClean="0"/>
          </a:p>
          <a:p>
            <a:pPr lvl="1"/>
            <a:endParaRPr lang="en-US" altLang="zh-CN" sz="1800" dirty="0" smtClean="0"/>
          </a:p>
          <a:p>
            <a:endParaRPr lang="zh-CN" altLang="en-US" sz="1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API</a:t>
            </a:r>
            <a:r>
              <a:rPr lang="zh-CN" altLang="en-US" dirty="0"/>
              <a:t>二次</a:t>
            </a:r>
            <a:r>
              <a:rPr lang="zh-CN" altLang="en-US" dirty="0" smtClean="0"/>
              <a:t>封装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C:\Users\Dan\Desktop\锐普内部商务PPT图片22（锐普PPT论坛） (18)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19672" y="2924944"/>
            <a:ext cx="611663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439862" y="1340768"/>
            <a:ext cx="6264275" cy="936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1" compatLnSpc="1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6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r>
              <a:rPr lang="en-US" altLang="zh-CN" sz="6000" dirty="0">
                <a:latin typeface="Arial" panose="020B0604020202020204" pitchFamily="34" charset="0"/>
              </a:rPr>
              <a:t>THE END</a:t>
            </a:r>
            <a:endParaRPr lang="en-US" altLang="zh-CN" sz="2800" dirty="0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1800224" y="2217068"/>
            <a:ext cx="5614988" cy="841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0" indent="0" algn="r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  <a:defRPr kumimoji="1" sz="3000">
                <a:solidFill>
                  <a:schemeClr val="tx1"/>
                </a:solidFill>
                <a:latin typeface="+mn-lt"/>
                <a:ea typeface="黑体" panose="02010609060101010101" pitchFamily="2" charset="-122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Times New Roman" panose="02020603050405020304" pitchFamily="18" charset="0"/>
              <a:buBlip>
                <a:blip r:embed="rId2"/>
              </a:buBlip>
              <a:defRPr kumimoji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Blip>
                <a:blip r:embed="rId3"/>
              </a:buBlip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altLang="zh-CN" dirty="0" smtClean="0"/>
              <a:t>Thanks </a:t>
            </a:r>
            <a:r>
              <a:rPr lang="zh-CN" altLang="en-US" dirty="0"/>
              <a:t>谢谢</a:t>
            </a:r>
            <a:r>
              <a:rPr lang="zh-CN" altLang="en-US" dirty="0" smtClean="0"/>
              <a:t>聆听</a:t>
            </a:r>
            <a:r>
              <a:rPr lang="en-US" altLang="zh-CN" smtClean="0"/>
              <a:t>!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Appium</a:t>
            </a:r>
            <a:r>
              <a:rPr lang="zh-CN" altLang="en-US" dirty="0" smtClean="0"/>
              <a:t>简介、原理、环境搭建</a:t>
            </a:r>
            <a:endParaRPr lang="en-US" altLang="zh-CN" dirty="0" smtClean="0"/>
          </a:p>
          <a:p>
            <a:r>
              <a:rPr lang="en-US" altLang="zh-CN" dirty="0" smtClean="0"/>
              <a:t>ADB</a:t>
            </a:r>
            <a:r>
              <a:rPr lang="zh-CN" altLang="en-US" dirty="0" smtClean="0"/>
              <a:t>常用命令介绍</a:t>
            </a:r>
            <a:endParaRPr lang="en-US" altLang="zh-CN" dirty="0" smtClean="0"/>
          </a:p>
          <a:p>
            <a:r>
              <a:rPr lang="zh-CN" altLang="en-US" dirty="0" smtClean="0"/>
              <a:t>环境搭建简介</a:t>
            </a:r>
            <a:endParaRPr lang="en-US" altLang="zh-CN" dirty="0" smtClean="0"/>
          </a:p>
          <a:p>
            <a:r>
              <a:rPr lang="zh-CN" altLang="en-US" dirty="0" smtClean="0"/>
              <a:t>元素定位</a:t>
            </a:r>
            <a:endParaRPr lang="en-US" altLang="zh-CN" dirty="0" smtClean="0"/>
          </a:p>
          <a:p>
            <a:r>
              <a:rPr lang="zh-CN" altLang="en-US" dirty="0" smtClean="0"/>
              <a:t>如何编写测试用例</a:t>
            </a:r>
            <a:endParaRPr lang="en-US" altLang="zh-CN" dirty="0" smtClean="0"/>
          </a:p>
          <a:p>
            <a:r>
              <a:rPr lang="en-US" altLang="zh-CN" dirty="0" smtClean="0"/>
              <a:t>Demo</a:t>
            </a:r>
            <a:r>
              <a:rPr lang="zh-CN" altLang="en-US" dirty="0"/>
              <a:t>演示</a:t>
            </a:r>
            <a:endParaRPr lang="en-US" altLang="zh-CN" dirty="0" smtClean="0"/>
          </a:p>
          <a:p>
            <a:r>
              <a:rPr lang="zh-CN" altLang="en-US" dirty="0" smtClean="0"/>
              <a:t>自动化测试框架构成的基本组件</a:t>
            </a:r>
            <a:endParaRPr lang="en-US" altLang="zh-CN" dirty="0" smtClean="0"/>
          </a:p>
          <a:p>
            <a:r>
              <a:rPr lang="en-US" altLang="zh-CN" dirty="0" smtClean="0"/>
              <a:t>API</a:t>
            </a:r>
            <a:r>
              <a:rPr lang="zh-CN" altLang="en-US" dirty="0" smtClean="0"/>
              <a:t>二次封装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目录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1600" dirty="0"/>
              <a:t>官</a:t>
            </a:r>
            <a:r>
              <a:rPr lang="zh-CN" altLang="en-US" sz="1600" dirty="0" smtClean="0"/>
              <a:t>网：</a:t>
            </a:r>
            <a:r>
              <a:rPr lang="en-US" altLang="zh-CN" sz="1600" dirty="0">
                <a:hlinkClick r:id="rId1"/>
              </a:rPr>
              <a:t>http://appium.io</a:t>
            </a:r>
            <a:r>
              <a:rPr lang="en-US" altLang="zh-CN" sz="1600" dirty="0" smtClean="0">
                <a:hlinkClick r:id="rId1"/>
              </a:rPr>
              <a:t>/</a:t>
            </a:r>
            <a:r>
              <a:rPr lang="en-US" altLang="zh-CN" sz="1600" dirty="0" smtClean="0"/>
              <a:t> </a:t>
            </a:r>
            <a:endParaRPr lang="en-US" altLang="zh-CN" sz="1600" dirty="0" smtClean="0"/>
          </a:p>
          <a:p>
            <a:pPr lvl="1"/>
            <a:r>
              <a:rPr lang="en-US" altLang="zh-CN" sz="1600" dirty="0" err="1"/>
              <a:t>Appium</a:t>
            </a:r>
            <a:r>
              <a:rPr lang="en-US" altLang="zh-CN" sz="1600" dirty="0"/>
              <a:t> is an open-source tool for automating native, mobile web, and hybrid applications on </a:t>
            </a:r>
            <a:r>
              <a:rPr lang="en-US" altLang="zh-CN" sz="1600" dirty="0" err="1"/>
              <a:t>iOS</a:t>
            </a:r>
            <a:r>
              <a:rPr lang="en-US" altLang="zh-CN" sz="1600" dirty="0"/>
              <a:t> and Android platforms. </a:t>
            </a:r>
            <a:endParaRPr lang="en-US" altLang="zh-CN" sz="1600" dirty="0" smtClean="0"/>
          </a:p>
          <a:p>
            <a:r>
              <a:rPr lang="zh-CN" altLang="en-US" sz="1600" dirty="0" smtClean="0"/>
              <a:t>应用领域：</a:t>
            </a:r>
            <a:r>
              <a:rPr lang="en-US" altLang="zh-CN" sz="1600" dirty="0" smtClean="0"/>
              <a:t>Android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IOS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Web</a:t>
            </a:r>
            <a:endParaRPr lang="en-US" altLang="zh-CN" sz="1600" dirty="0" smtClean="0"/>
          </a:p>
          <a:p>
            <a:r>
              <a:rPr lang="zh-CN" altLang="en-US" sz="1600" dirty="0"/>
              <a:t>文档</a:t>
            </a:r>
            <a:r>
              <a:rPr lang="zh-CN" altLang="en-US" sz="1600" dirty="0" smtClean="0"/>
              <a:t>：</a:t>
            </a:r>
            <a:r>
              <a:rPr lang="en-US" altLang="zh-CN" sz="1600" dirty="0">
                <a:hlinkClick r:id="rId2"/>
              </a:rPr>
              <a:t>http://</a:t>
            </a:r>
            <a:r>
              <a:rPr lang="en-US" altLang="zh-CN" sz="1600" dirty="0" smtClean="0">
                <a:hlinkClick r:id="rId2"/>
              </a:rPr>
              <a:t>appium.io/documentation.html?lang=zh</a:t>
            </a:r>
            <a:r>
              <a:rPr lang="en-US" altLang="zh-CN" sz="1600" dirty="0" smtClean="0"/>
              <a:t> </a:t>
            </a:r>
            <a:endParaRPr lang="en-US" altLang="zh-CN" sz="1600" dirty="0" smtClean="0"/>
          </a:p>
          <a:p>
            <a:r>
              <a:rPr lang="zh-CN" altLang="en-US" sz="1600" dirty="0"/>
              <a:t>跨</a:t>
            </a:r>
            <a:r>
              <a:rPr lang="zh-CN" altLang="en-US" sz="1600" dirty="0" smtClean="0"/>
              <a:t>平台：</a:t>
            </a:r>
            <a:r>
              <a:rPr lang="en-US" altLang="zh-CN" sz="1600" dirty="0" err="1"/>
              <a:t>Appium</a:t>
            </a:r>
            <a:r>
              <a:rPr lang="en-US" altLang="zh-CN" sz="1600" dirty="0"/>
              <a:t> </a:t>
            </a:r>
            <a:r>
              <a:rPr lang="zh-CN" altLang="en-US" sz="1600" dirty="0"/>
              <a:t>是一</a:t>
            </a:r>
            <a:r>
              <a:rPr lang="zh-CN" altLang="en-US" sz="1600" dirty="0" smtClean="0"/>
              <a:t>个开源跨</a:t>
            </a:r>
            <a:r>
              <a:rPr lang="zh-CN" altLang="en-US" sz="1600" dirty="0"/>
              <a:t>平台的</a:t>
            </a:r>
            <a:r>
              <a:rPr lang="zh-CN" altLang="en-US" sz="1600" dirty="0" smtClean="0"/>
              <a:t>工具，它可以在</a:t>
            </a:r>
            <a:r>
              <a:rPr lang="zh-CN" altLang="en-US" sz="1600" dirty="0"/>
              <a:t>不同的平台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IOS</a:t>
            </a:r>
            <a:r>
              <a:rPr lang="zh-CN" altLang="en-US" sz="1600" dirty="0"/>
              <a:t>，</a:t>
            </a:r>
            <a:r>
              <a:rPr lang="en-US" altLang="zh-CN" sz="1600" dirty="0"/>
              <a:t>Android</a:t>
            </a:r>
            <a:r>
              <a:rPr lang="zh-CN" altLang="en-US" sz="1600" dirty="0"/>
              <a:t>），使用不同的开发语言（</a:t>
            </a:r>
            <a:r>
              <a:rPr lang="en-US" altLang="zh-CN" sz="1600" dirty="0" smtClean="0"/>
              <a:t>JAVA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Python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Ruby</a:t>
            </a:r>
            <a:r>
              <a:rPr lang="zh-CN" altLang="en-US" sz="1600" dirty="0" smtClean="0"/>
              <a:t>等），同</a:t>
            </a:r>
            <a:r>
              <a:rPr lang="zh-CN" altLang="en-US" sz="1600" dirty="0"/>
              <a:t>一套</a:t>
            </a:r>
            <a:r>
              <a:rPr lang="en-US" altLang="zh-CN" sz="1600" dirty="0"/>
              <a:t>API</a:t>
            </a:r>
            <a:r>
              <a:rPr lang="zh-CN" altLang="en-US" sz="1600" dirty="0"/>
              <a:t>来写自动化测试</a:t>
            </a:r>
            <a:r>
              <a:rPr lang="zh-CN" altLang="en-US" sz="1600" dirty="0" smtClean="0"/>
              <a:t>脚本，可以大大提高测试</a:t>
            </a:r>
            <a:r>
              <a:rPr lang="zh-CN" altLang="en-US" sz="1600" dirty="0"/>
              <a:t>代码的复用性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zh-CN" altLang="en-US" sz="1600" dirty="0" smtClean="0"/>
              <a:t>思想：</a:t>
            </a:r>
            <a:endParaRPr lang="en-US" altLang="zh-CN" sz="1600" dirty="0" smtClean="0"/>
          </a:p>
          <a:p>
            <a:pPr lvl="1"/>
            <a:r>
              <a:rPr lang="zh-CN" altLang="en-US" sz="1200" dirty="0" smtClean="0"/>
              <a:t>你</a:t>
            </a:r>
            <a:r>
              <a:rPr lang="zh-CN" altLang="en-US" sz="1200" dirty="0"/>
              <a:t>无需为了自动化，而重新编译或者修改你的</a:t>
            </a:r>
            <a:r>
              <a:rPr lang="zh-CN" altLang="en-US" sz="1200" dirty="0" smtClean="0"/>
              <a:t>应用</a:t>
            </a:r>
            <a:endParaRPr lang="en-US" altLang="zh-CN" sz="1200" dirty="0" smtClean="0"/>
          </a:p>
          <a:p>
            <a:pPr lvl="1"/>
            <a:r>
              <a:rPr lang="zh-CN" altLang="en-US" sz="1200" dirty="0" smtClean="0"/>
              <a:t>你</a:t>
            </a:r>
            <a:r>
              <a:rPr lang="zh-CN" altLang="en-US" sz="1200" dirty="0"/>
              <a:t>不必局限于某种语言或者框架或者平台来书写和运行测试</a:t>
            </a:r>
            <a:r>
              <a:rPr lang="zh-CN" altLang="en-US" sz="1200" dirty="0" smtClean="0"/>
              <a:t>代码</a:t>
            </a:r>
            <a:endParaRPr lang="en-US" altLang="zh-CN" sz="1200" dirty="0" smtClean="0"/>
          </a:p>
          <a:p>
            <a:pPr lvl="1"/>
            <a:r>
              <a:rPr lang="zh-CN" altLang="en-US" sz="1200" dirty="0" smtClean="0"/>
              <a:t>一</a:t>
            </a:r>
            <a:r>
              <a:rPr lang="zh-CN" altLang="en-US" sz="1200" dirty="0"/>
              <a:t>个移动自动化的框架不应该在接口上重复造轮子。（移动自动化的接口应该统一</a:t>
            </a:r>
            <a:r>
              <a:rPr lang="zh-CN" altLang="en-US" sz="1200" dirty="0" smtClean="0"/>
              <a:t>）</a:t>
            </a:r>
            <a:endParaRPr lang="en-US" altLang="zh-CN" sz="1200" dirty="0" smtClean="0"/>
          </a:p>
          <a:p>
            <a:pPr lvl="1"/>
            <a:r>
              <a:rPr lang="zh-CN" altLang="en-US" sz="1200" dirty="0" smtClean="0"/>
              <a:t>源代码</a:t>
            </a:r>
            <a:r>
              <a:rPr lang="zh-CN" altLang="en-US" sz="1200" dirty="0"/>
              <a:t>必须开源。</a:t>
            </a:r>
            <a:endParaRPr lang="en-US" altLang="zh-CN" sz="12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Appium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2567"/>
            <a:ext cx="8229600" cy="3103103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Appium</a:t>
            </a:r>
            <a:r>
              <a:rPr lang="zh-CN" altLang="en-US" dirty="0" smtClean="0"/>
              <a:t>测试</a:t>
            </a:r>
            <a:r>
              <a:rPr lang="en-US" altLang="zh-CN" dirty="0" smtClean="0"/>
              <a:t>IOS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4601"/>
            <a:ext cx="8229600" cy="3179035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Appium</a:t>
            </a:r>
            <a:r>
              <a:rPr lang="zh-CN" altLang="en-US" dirty="0" smtClean="0"/>
              <a:t>测试</a:t>
            </a:r>
            <a:r>
              <a:rPr lang="en-US" altLang="zh-CN" dirty="0" smtClean="0"/>
              <a:t>Android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它是基于</a:t>
            </a:r>
            <a:r>
              <a:rPr lang="en-US" altLang="zh-CN" sz="1600" dirty="0" err="1" smtClean="0">
                <a:latin typeface="+mn-ea"/>
                <a:ea typeface="+mn-ea"/>
              </a:rPr>
              <a:t>WebDriver</a:t>
            </a:r>
            <a:r>
              <a:rPr lang="zh-CN" altLang="en-US" sz="1600" dirty="0" smtClean="0">
                <a:latin typeface="+mn-ea"/>
                <a:ea typeface="+mn-ea"/>
              </a:rPr>
              <a:t>协议进行扩展的。</a:t>
            </a:r>
            <a:r>
              <a:rPr lang="en-US" altLang="zh-CN" sz="1600" dirty="0" err="1">
                <a:latin typeface="+mn-ea"/>
                <a:ea typeface="+mn-ea"/>
              </a:rPr>
              <a:t>Appium</a:t>
            </a:r>
            <a:r>
              <a:rPr lang="en-US" altLang="zh-CN" sz="1600" dirty="0">
                <a:latin typeface="+mn-ea"/>
                <a:ea typeface="+mn-ea"/>
              </a:rPr>
              <a:t> extension endpoints</a:t>
            </a:r>
            <a:endParaRPr lang="en-US" altLang="zh-CN" sz="1600" dirty="0">
              <a:latin typeface="+mn-ea"/>
              <a:ea typeface="+mn-ea"/>
            </a:endParaRPr>
          </a:p>
          <a:p>
            <a:pPr lvl="1"/>
            <a:r>
              <a:rPr lang="en-US" altLang="zh-CN" sz="1600" dirty="0" smtClean="0">
                <a:latin typeface="+mn-ea"/>
                <a:ea typeface="+mn-ea"/>
                <a:hlinkClick r:id="rId1"/>
              </a:rPr>
              <a:t>https</a:t>
            </a:r>
            <a:r>
              <a:rPr lang="en-US" altLang="zh-CN" sz="1600" dirty="0">
                <a:latin typeface="+mn-ea"/>
                <a:ea typeface="+mn-ea"/>
                <a:hlinkClick r:id="rId1"/>
              </a:rPr>
              <a:t>://</a:t>
            </a:r>
            <a:r>
              <a:rPr lang="en-US" altLang="zh-CN" sz="1600" dirty="0" smtClean="0">
                <a:latin typeface="+mn-ea"/>
                <a:ea typeface="+mn-ea"/>
                <a:hlinkClick r:id="rId1"/>
              </a:rPr>
              <a:t>github.com/appium-boneyard/node-mobile-json-wire-protocol/blob/master/docs/protocol-methods.md</a:t>
            </a:r>
            <a:endParaRPr lang="en-US" altLang="zh-CN" sz="1600" dirty="0" smtClean="0">
              <a:latin typeface="+mn-ea"/>
              <a:ea typeface="+mn-ea"/>
            </a:endParaRPr>
          </a:p>
          <a:p>
            <a:r>
              <a:rPr lang="en-US" altLang="zh-CN" sz="1600" dirty="0" smtClean="0">
                <a:latin typeface="+mn-ea"/>
                <a:ea typeface="+mn-ea"/>
              </a:rPr>
              <a:t>WD</a:t>
            </a:r>
            <a:r>
              <a:rPr lang="zh-CN" altLang="en-US" sz="1600" dirty="0" smtClean="0">
                <a:latin typeface="+mn-ea"/>
                <a:ea typeface="+mn-ea"/>
              </a:rPr>
              <a:t>原理：简单来讲分为客户端与服务端，客户端与服务端通过</a:t>
            </a:r>
            <a:r>
              <a:rPr lang="en-US" altLang="zh-CN" sz="1600" dirty="0" smtClean="0">
                <a:latin typeface="+mn-ea"/>
                <a:ea typeface="+mn-ea"/>
              </a:rPr>
              <a:t>WD</a:t>
            </a:r>
            <a:r>
              <a:rPr lang="zh-CN" altLang="en-US" sz="1600" dirty="0" smtClean="0">
                <a:latin typeface="+mn-ea"/>
                <a:ea typeface="+mn-ea"/>
              </a:rPr>
              <a:t>协议进行通讯。</a:t>
            </a:r>
            <a:r>
              <a:rPr lang="en-US" altLang="zh-CN" sz="1600" dirty="0" err="1" smtClean="0">
                <a:latin typeface="+mn-ea"/>
                <a:ea typeface="+mn-ea"/>
              </a:rPr>
              <a:t>Appium</a:t>
            </a:r>
            <a:r>
              <a:rPr lang="zh-CN" altLang="en-US" sz="1600" dirty="0" smtClean="0">
                <a:latin typeface="+mn-ea"/>
                <a:ea typeface="+mn-ea"/>
              </a:rPr>
              <a:t>之所以支持多语言，是因为</a:t>
            </a:r>
            <a:r>
              <a:rPr lang="en-US" altLang="zh-CN" sz="1600" dirty="0" smtClean="0">
                <a:latin typeface="+mn-ea"/>
                <a:ea typeface="+mn-ea"/>
              </a:rPr>
              <a:t>WD</a:t>
            </a:r>
            <a:r>
              <a:rPr lang="zh-CN" altLang="en-US" sz="1600" dirty="0" smtClean="0">
                <a:latin typeface="+mn-ea"/>
                <a:ea typeface="+mn-ea"/>
              </a:rPr>
              <a:t>支持多语言，不管客户端使用何种语言，最终都会以接口方式生成标准化</a:t>
            </a:r>
            <a:r>
              <a:rPr lang="en-US" altLang="zh-CN" sz="1600" dirty="0" smtClean="0">
                <a:latin typeface="+mn-ea"/>
                <a:ea typeface="+mn-ea"/>
              </a:rPr>
              <a:t>WD</a:t>
            </a:r>
            <a:r>
              <a:rPr lang="zh-CN" altLang="en-US" sz="1600" dirty="0" smtClean="0">
                <a:latin typeface="+mn-ea"/>
                <a:ea typeface="+mn-ea"/>
              </a:rPr>
              <a:t>协议</a:t>
            </a:r>
            <a:r>
              <a:rPr lang="en-US" altLang="zh-CN" sz="1600" dirty="0" smtClean="0">
                <a:latin typeface="+mn-ea"/>
                <a:ea typeface="+mn-ea"/>
              </a:rPr>
              <a:t>URL</a:t>
            </a:r>
            <a:r>
              <a:rPr lang="zh-CN" altLang="en-US" sz="1600" dirty="0" smtClean="0">
                <a:latin typeface="+mn-ea"/>
                <a:ea typeface="+mn-ea"/>
              </a:rPr>
              <a:t>格式，发送给服务端，服务端根据不同命令，调用各个平台中原生的测试框架来完成结果，然后在在讲结果返回给</a:t>
            </a:r>
            <a:r>
              <a:rPr lang="en-US" altLang="zh-CN" sz="1600" dirty="0" smtClean="0">
                <a:latin typeface="+mn-ea"/>
                <a:ea typeface="+mn-ea"/>
              </a:rPr>
              <a:t>Node</a:t>
            </a:r>
            <a:r>
              <a:rPr lang="zh-CN" altLang="en-US" sz="1600" dirty="0" smtClean="0">
                <a:latin typeface="+mn-ea"/>
                <a:ea typeface="+mn-ea"/>
              </a:rPr>
              <a:t>服务器。</a:t>
            </a:r>
            <a:endParaRPr lang="en-US" altLang="zh-CN" sz="1600" dirty="0" smtClean="0">
              <a:latin typeface="+mn-ea"/>
              <a:ea typeface="+mn-ea"/>
            </a:endParaRPr>
          </a:p>
          <a:p>
            <a:endParaRPr lang="en-US" altLang="zh-CN" sz="1600" dirty="0">
              <a:latin typeface="+mn-ea"/>
              <a:ea typeface="+mn-ea"/>
            </a:endParaRPr>
          </a:p>
          <a:p>
            <a:endParaRPr lang="en-US" altLang="zh-CN" sz="1600" dirty="0" smtClean="0">
              <a:latin typeface="+mn-ea"/>
              <a:ea typeface="+mn-ea"/>
            </a:endParaRPr>
          </a:p>
          <a:p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原理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16" y="1481138"/>
            <a:ext cx="4463168" cy="4525962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err="1"/>
              <a:t>Appium</a:t>
            </a:r>
            <a:r>
              <a:rPr lang="en-US" altLang="zh-CN" b="1" dirty="0"/>
              <a:t> extension </a:t>
            </a:r>
            <a:r>
              <a:rPr lang="en-US" altLang="zh-CN" b="1" dirty="0" smtClean="0"/>
              <a:t>endpoints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JDK</a:t>
            </a:r>
            <a:endParaRPr lang="en-US" altLang="zh-CN" dirty="0" smtClean="0"/>
          </a:p>
          <a:p>
            <a:r>
              <a:rPr lang="en-US" altLang="zh-CN" dirty="0" smtClean="0"/>
              <a:t>ADT</a:t>
            </a:r>
            <a:endParaRPr lang="en-US" altLang="zh-CN" dirty="0" smtClean="0"/>
          </a:p>
          <a:p>
            <a:r>
              <a:rPr lang="en-US" altLang="zh-CN" dirty="0" err="1" smtClean="0"/>
              <a:t>NodeJs</a:t>
            </a:r>
            <a:endParaRPr lang="en-US" altLang="zh-CN" dirty="0" smtClean="0"/>
          </a:p>
          <a:p>
            <a:r>
              <a:rPr lang="en-US" altLang="zh-CN" dirty="0" err="1"/>
              <a:t>Appium</a:t>
            </a:r>
            <a:endParaRPr lang="en-US" altLang="zh-CN" dirty="0" smtClean="0"/>
          </a:p>
          <a:p>
            <a:r>
              <a:rPr lang="en-US" altLang="zh-CN" dirty="0" smtClean="0"/>
              <a:t>Maven</a:t>
            </a:r>
            <a:r>
              <a:rPr lang="zh-CN" altLang="en-US" dirty="0" smtClean="0"/>
              <a:t>（可选）</a:t>
            </a:r>
            <a:endParaRPr lang="en-US" altLang="zh-CN" dirty="0" smtClean="0"/>
          </a:p>
          <a:p>
            <a:r>
              <a:rPr lang="en-US" altLang="zh-CN" dirty="0" smtClean="0"/>
              <a:t>……</a:t>
            </a:r>
            <a:endParaRPr lang="en-US" altLang="zh-CN" dirty="0" smtClean="0"/>
          </a:p>
          <a:p>
            <a:pPr marL="109855" indent="0">
              <a:buNone/>
            </a:pPr>
            <a:r>
              <a:rPr lang="zh-CN" altLang="en-US" dirty="0"/>
              <a:t>详见</a:t>
            </a:r>
            <a:r>
              <a:rPr lang="zh-CN" altLang="en-US" dirty="0" smtClean="0"/>
              <a:t>“</a:t>
            </a:r>
            <a:r>
              <a:rPr lang="zh-CN" altLang="en-US" dirty="0"/>
              <a:t>自动化测试框架使用</a:t>
            </a:r>
            <a:r>
              <a:rPr lang="zh-CN" altLang="en-US" dirty="0" smtClean="0"/>
              <a:t>手册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docx</a:t>
            </a:r>
            <a:r>
              <a:rPr lang="zh-CN" altLang="en-US" dirty="0" smtClean="0"/>
              <a:t>”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环境搭建（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版）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51" y="1481139"/>
            <a:ext cx="3575697" cy="452596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ADB</a:t>
            </a:r>
            <a:r>
              <a:rPr lang="zh-CN" altLang="en-US" dirty="0" smtClean="0"/>
              <a:t>常用命令</a:t>
            </a:r>
            <a:endParaRPr lang="zh-CN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1705</Words>
  <Application>WPS 演示</Application>
  <PresentationFormat>全屏显示(4:3)</PresentationFormat>
  <Paragraphs>113</Paragraphs>
  <Slides>17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Wingdings 3</vt:lpstr>
      <vt:lpstr>Verdana</vt:lpstr>
      <vt:lpstr>Wingdings 2</vt:lpstr>
      <vt:lpstr>Wingdings</vt:lpstr>
      <vt:lpstr>Times New Roman</vt:lpstr>
      <vt:lpstr>黑体</vt:lpstr>
      <vt:lpstr>Lucida Sans Unicode</vt:lpstr>
      <vt:lpstr>微软雅黑</vt:lpstr>
      <vt:lpstr>Arial Unicode MS</vt:lpstr>
      <vt:lpstr>Calibri</vt:lpstr>
      <vt:lpstr>聚合</vt:lpstr>
      <vt:lpstr>基于Appium自动化测试框架简介</vt:lpstr>
      <vt:lpstr>目录</vt:lpstr>
      <vt:lpstr>Appium简介</vt:lpstr>
      <vt:lpstr>Appium测试IOS</vt:lpstr>
      <vt:lpstr>Appium测试Android</vt:lpstr>
      <vt:lpstr>原理</vt:lpstr>
      <vt:lpstr>Appium extension endpoints</vt:lpstr>
      <vt:lpstr>环境搭建（Java版）</vt:lpstr>
      <vt:lpstr>ADB常用命令</vt:lpstr>
      <vt:lpstr>ADB常用命令</vt:lpstr>
      <vt:lpstr>元素定位</vt:lpstr>
      <vt:lpstr>元素定位</vt:lpstr>
      <vt:lpstr>测试用例编写</vt:lpstr>
      <vt:lpstr>Demo演示</vt:lpstr>
      <vt:lpstr>自动化测试框架构成的基本组件</vt:lpstr>
      <vt:lpstr>API二次封装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单东东</dc:creator>
  <cp:lastModifiedBy>admin</cp:lastModifiedBy>
  <cp:revision>2302</cp:revision>
  <dcterms:created xsi:type="dcterms:W3CDTF">2011-04-21T12:17:00Z</dcterms:created>
  <dcterms:modified xsi:type="dcterms:W3CDTF">2018-02-01T05:06:56Z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