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67" r:id="rId6"/>
    <p:sldId id="258" r:id="rId7"/>
    <p:sldId id="259" r:id="rId8"/>
    <p:sldId id="269" r:id="rId9"/>
    <p:sldId id="272" r:id="rId10"/>
    <p:sldId id="286" r:id="rId11"/>
    <p:sldId id="274" r:id="rId12"/>
    <p:sldId id="279" r:id="rId13"/>
    <p:sldId id="281" r:id="rId14"/>
    <p:sldId id="262" r:id="rId15"/>
    <p:sldId id="282" r:id="rId16"/>
    <p:sldId id="263" r:id="rId17"/>
    <p:sldId id="265" r:id="rId18"/>
    <p:sldId id="283" r:id="rId19"/>
    <p:sldId id="284" r:id="rId20"/>
    <p:sldId id="285" r:id="rId21"/>
    <p:sldId id="287" r:id="rId22"/>
    <p:sldId id="270" r:id="rId23"/>
    <p:sldId id="271" r:id="rId24"/>
    <p:sldId id="261" r:id="rId25"/>
    <p:sldId id="266" r:id="rId26"/>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8" autoAdjust="0"/>
    <p:restoredTop sz="80296" autoAdjust="0"/>
  </p:normalViewPr>
  <p:slideViewPr>
    <p:cSldViewPr>
      <p:cViewPr>
        <p:scale>
          <a:sx n="75" d="100"/>
          <a:sy n="75" d="100"/>
        </p:scale>
        <p:origin x="-141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84457D0D-F366-40EF-9374-C6EE8FA1E2BA}"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A7371DAB-367B-41D9-818B-F55FDE797D03}"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baike.baidu.com/view/39175.htm" TargetMode="External"/><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000" dirty="0" smtClean="0">
                <a:latin typeface="微软雅黑" panose="020B0503020204020204" pitchFamily="34" charset="-122"/>
                <a:ea typeface="微软雅黑" panose="020B0503020204020204" pitchFamily="34" charset="-122"/>
              </a:rPr>
              <a:t> 从一个软件企业的长远发展来看，如果要提高产品的质量首先应当从流程抓起，规范软件产品的开发和测试过程。这是一个软件企业从小作坊的生产方式向集成化规范化的大公司迈进的必经之路，也是从根本上解决质量问题，提高工作效率的一个关键手段。</a:t>
            </a:r>
            <a:endParaRPr lang="en-US" altLang="zh-CN" sz="1000" dirty="0" smtClean="0">
              <a:latin typeface="微软雅黑" panose="020B0503020204020204" pitchFamily="34" charset="-122"/>
              <a:ea typeface="微软雅黑" panose="020B0503020204020204" pitchFamily="34" charset="-122"/>
            </a:endParaRPr>
          </a:p>
          <a:p>
            <a:endParaRPr lang="en-US" altLang="zh-CN" sz="1000" dirty="0" smtClean="0">
              <a:latin typeface="微软雅黑" panose="020B0503020204020204" pitchFamily="34" charset="-122"/>
              <a:ea typeface="微软雅黑" panose="020B0503020204020204" pitchFamily="34" charset="-122"/>
            </a:endParaRPr>
          </a:p>
          <a:p>
            <a:r>
              <a:rPr lang="zh-CN" altLang="en-US" sz="1000" dirty="0" smtClean="0">
                <a:latin typeface="微软雅黑" panose="020B0503020204020204" pitchFamily="34" charset="-122"/>
                <a:ea typeface="微软雅黑" panose="020B0503020204020204" pitchFamily="34" charset="-122"/>
              </a:rPr>
              <a:t>       软件产品同其它产品（如汽车）的生产有着共同特性，即需要按一定的过程来进行生产。在工业界，流水线生产方式被证明是一种高效的，且能够比较稳定的保证产品质量的一种方式。通过这种方式，不同的人员被安排在流程的不同位置，最终为着一个目标共同努力，这样可以防止人员工作间的内耗，极大的提供工作效率。并且由于其过程来源于成功的实例，因此其最终的产品质量能够满足过程所设定的范围。软件工程在软件的发展过程中吸取了这个经验并把它应用到了软件开发和测试中，这就形成了软件工程过程，简单的说就是开发、测试流程。</a:t>
            </a:r>
            <a:endParaRPr lang="en-US" altLang="zh-CN" sz="1000" dirty="0" smtClean="0">
              <a:latin typeface="微软雅黑" panose="020B0503020204020204" pitchFamily="34" charset="-122"/>
              <a:ea typeface="微软雅黑" panose="020B0503020204020204" pitchFamily="34" charset="-122"/>
            </a:endParaRPr>
          </a:p>
          <a:p>
            <a:endParaRPr lang="zh-CN" altLang="en-US" sz="1000" dirty="0" smtClean="0">
              <a:latin typeface="微软雅黑" panose="020B0503020204020204" pitchFamily="34" charset="-122"/>
              <a:ea typeface="微软雅黑" panose="020B0503020204020204" pitchFamily="34" charset="-122"/>
            </a:endParaRPr>
          </a:p>
          <a:p>
            <a:r>
              <a:rPr lang="zh-CN" altLang="en-US" sz="1000" dirty="0" smtClean="0">
                <a:latin typeface="微软雅黑" panose="020B0503020204020204" pitchFamily="34" charset="-122"/>
                <a:ea typeface="微软雅黑" panose="020B0503020204020204" pitchFamily="34" charset="-122"/>
              </a:rPr>
              <a:t>　　不管我们做哪件事情，都有一个循序渐进的过程，从计划到策略到实现。软件测试流程就是按照这种思维来定义我们的测试过程，它根据不同的产品特点和以往的成功经验，定义了从需求到最终产品交付的一整套流程。流程告诉我们该怎么一步一步去实现产品，可能会有那些风险，如何去避免风险等等。由于流程来源于成功的经验，因此，按照流程进行开发可以使得我们少走弯路，并有效的提高产品质量，提高用户的满意度。</a:t>
            </a:r>
            <a:endParaRPr lang="zh-CN" altLang="en-US" sz="1000" dirty="0"/>
          </a:p>
        </p:txBody>
      </p:sp>
      <p:sp>
        <p:nvSpPr>
          <p:cNvPr id="4" name="灯片编号占位符 3"/>
          <p:cNvSpPr>
            <a:spLocks noGrp="1"/>
          </p:cNvSpPr>
          <p:nvPr>
            <p:ph type="sldNum" sz="quarter" idx="10"/>
          </p:nvPr>
        </p:nvSpPr>
        <p:spPr/>
        <p:txBody>
          <a:bodyPr/>
          <a:lstStyle/>
          <a:p>
            <a:pPr>
              <a:defRPr/>
            </a:pPr>
            <a:fld id="{A7371DAB-367B-41D9-818B-F55FDE797D0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bwMode="auto">
          <a:noFill/>
          <a:ln>
            <a:solidFill>
              <a:srgbClr val="000000"/>
            </a:solidFill>
            <a:miter lim="800000"/>
          </a:ln>
        </p:spPr>
      </p:sp>
      <p:sp>
        <p:nvSpPr>
          <p:cNvPr id="51203" name="备注占位符 2"/>
          <p:cNvSpPr>
            <a:spLocks noGrp="1"/>
          </p:cNvSpPr>
          <p:nvPr>
            <p:ph type="body" idx="1"/>
          </p:nvPr>
        </p:nvSpPr>
        <p:spPr bwMode="auto">
          <a:noFill/>
        </p:spPr>
        <p:txBody>
          <a:bodyPr/>
          <a:lstStyle/>
          <a:p>
            <a:pPr>
              <a:spcBef>
                <a:spcPct val="0"/>
              </a:spcBef>
            </a:pPr>
            <a:r>
              <a:rPr lang="zh-CN" altLang="en-US" dirty="0" smtClean="0"/>
              <a:t>补充：测试用例结束标准</a:t>
            </a:r>
            <a:endParaRPr lang="en-US" altLang="zh-CN" dirty="0" smtClean="0"/>
          </a:p>
          <a:p>
            <a:pPr>
              <a:spcBef>
                <a:spcPct val="0"/>
              </a:spcBef>
            </a:pPr>
            <a:r>
              <a:rPr lang="zh-CN" altLang="en-US" dirty="0" smtClean="0"/>
              <a:t>很多不规范的软件公司，都是吧项目计划作为一个测试结束点，但是如果把它作为一个结束点，测试风险较大，软件质量很难得到保证。</a:t>
            </a:r>
            <a:endParaRPr lang="en-US" altLang="zh-CN" dirty="0" smtClean="0"/>
          </a:p>
          <a:p>
            <a:pPr>
              <a:spcBef>
                <a:spcPct val="0"/>
              </a:spcBef>
            </a:pPr>
            <a:r>
              <a:rPr lang="zh-CN" altLang="en-US" dirty="0" smtClean="0"/>
              <a:t>在测试过程中，如果发现测试用例通过率太低，可以拒绝继续测试，待开发人员修复后再继续，在功能性测试用例通过率达到</a:t>
            </a:r>
            <a:r>
              <a:rPr lang="en-US" altLang="zh-CN" dirty="0" smtClean="0"/>
              <a:t>100%</a:t>
            </a:r>
            <a:r>
              <a:rPr lang="zh-CN" altLang="en-US" dirty="0" smtClean="0"/>
              <a:t>，非功能性测试用例达到</a:t>
            </a:r>
            <a:r>
              <a:rPr lang="en-US" altLang="zh-CN" dirty="0" smtClean="0"/>
              <a:t>95%</a:t>
            </a:r>
            <a:r>
              <a:rPr lang="zh-CN" altLang="en-US" dirty="0" smtClean="0"/>
              <a:t>以上，允许正常结束测试。但使用该原则昨晚测试结束点是，要把握好测试用例的质量是非常关键的。</a:t>
            </a:r>
            <a:endParaRPr lang="en-US" altLang="zh-CN" dirty="0" smtClean="0"/>
          </a:p>
          <a:p>
            <a:pPr>
              <a:spcBef>
                <a:spcPct val="0"/>
              </a:spcBef>
            </a:pPr>
            <a:r>
              <a:rPr lang="zh-CN" altLang="en-US" dirty="0" smtClean="0"/>
              <a:t>在时间紧张的情况下，严重和主要缺陷修复率必须达到</a:t>
            </a:r>
            <a:r>
              <a:rPr lang="en-US" altLang="zh-CN" dirty="0" smtClean="0"/>
              <a:t>100%</a:t>
            </a:r>
            <a:r>
              <a:rPr lang="zh-CN" altLang="en-US" dirty="0" smtClean="0"/>
              <a:t>，不允许存在功能性错误，一般缺陷的修复率必须达到</a:t>
            </a:r>
            <a:r>
              <a:rPr lang="en-US" altLang="zh-CN" dirty="0" smtClean="0"/>
              <a:t>85%</a:t>
            </a:r>
            <a:r>
              <a:rPr lang="zh-CN" altLang="en-US" dirty="0" smtClean="0"/>
              <a:t>以上，允许存在少量功能缺陷，后面版本解决，对于较小错误的修复率最好达到</a:t>
            </a:r>
            <a:r>
              <a:rPr lang="en-US" altLang="zh-CN" dirty="0" smtClean="0"/>
              <a:t>70%</a:t>
            </a:r>
            <a:r>
              <a:rPr lang="zh-CN" altLang="en-US" dirty="0" smtClean="0"/>
              <a:t>以上，对于建议性问题可以暂时不用修改。</a:t>
            </a:r>
            <a:endParaRPr lang="en-US" altLang="zh-CN" dirty="0" smtClean="0"/>
          </a:p>
          <a:p>
            <a:pPr>
              <a:spcBef>
                <a:spcPct val="0"/>
              </a:spcBef>
            </a:pPr>
            <a:endParaRPr lang="en-US" altLang="zh-CN" dirty="0" smtClean="0"/>
          </a:p>
        </p:txBody>
      </p:sp>
      <p:sp>
        <p:nvSpPr>
          <p:cNvPr id="29699"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eaLnBrk="1" hangingPunct="1">
              <a:defRPr/>
            </a:pPr>
            <a:fld id="{0133F30F-103D-407D-AD5E-63F9650C8CE4}" type="slidenum">
              <a:rPr lang="zh-CN" altLang="en-US" sz="1200">
                <a:latin typeface="+mn-lt"/>
                <a:ea typeface="+mn-ea"/>
              </a:rPr>
            </a:fld>
            <a:endParaRPr lang="en-US" altLang="zh-CN" sz="1200">
              <a:latin typeface="+mn-lt"/>
              <a:ea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ln>
        </p:spPr>
      </p:sp>
      <p:sp>
        <p:nvSpPr>
          <p:cNvPr id="52227" name="Rectangle 3"/>
          <p:cNvSpPr>
            <a:spLocks noGrp="1"/>
          </p:cNvSpPr>
          <p:nvPr>
            <p:ph type="body" idx="1"/>
          </p:nvPr>
        </p:nvSpPr>
        <p:spPr bwMode="auto">
          <a:noFill/>
        </p:spPr>
        <p:txBody>
          <a:bodyPr/>
          <a:lstStyle/>
          <a:p>
            <a:r>
              <a:rPr lang="zh-CN" altLang="en-US" sz="500" dirty="0" smtClean="0">
                <a:latin typeface="微软雅黑" panose="020B0503020204020204" pitchFamily="34" charset="-122"/>
                <a:ea typeface="微软雅黑" panose="020B0503020204020204" pitchFamily="34" charset="-122"/>
                <a:cs typeface="微软雅黑" panose="020B0503020204020204" pitchFamily="34" charset="-122"/>
              </a:rPr>
              <a:t>功能性测试掩盖了可用性测试的必要</a:t>
            </a:r>
            <a:endParaRPr lang="en-US" altLang="zh-CN" sz="5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500" dirty="0" smtClean="0">
                <a:latin typeface="微软雅黑" panose="020B0503020204020204" pitchFamily="34" charset="-122"/>
                <a:ea typeface="微软雅黑" panose="020B0503020204020204" pitchFamily="34" charset="-122"/>
                <a:cs typeface="微软雅黑" panose="020B0503020204020204" pitchFamily="34" charset="-122"/>
              </a:rPr>
              <a:t>测试人员</a:t>
            </a:r>
            <a:r>
              <a:rPr lang="zh-CN" altLang="en-US" sz="500" baseline="0" dirty="0" smtClean="0">
                <a:latin typeface="微软雅黑" panose="020B0503020204020204" pitchFamily="34" charset="-122"/>
                <a:ea typeface="微软雅黑" panose="020B0503020204020204" pitchFamily="34" charset="-122"/>
                <a:cs typeface="微软雅黑" panose="020B0503020204020204" pitchFamily="34" charset="-122"/>
              </a:rPr>
              <a:t> 甚至我们的设计人员、开发人员都不太注意可用性方面的设计和测试。</a:t>
            </a:r>
            <a:endParaRPr lang="en-US" altLang="zh-CN" sz="500" baseline="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500" baseline="0" dirty="0" smtClean="0">
                <a:latin typeface="微软雅黑" panose="020B0503020204020204" pitchFamily="34" charset="-122"/>
                <a:ea typeface="微软雅黑" panose="020B0503020204020204" pitchFamily="34" charset="-122"/>
                <a:cs typeface="微软雅黑" panose="020B0503020204020204" pitchFamily="34" charset="-122"/>
              </a:rPr>
              <a:t>我们往往只在意功能性或者性能方便的测试，而忽略了用户体验，即使谈不上用户体验，哪怕是方便使用也行，这些方面往往从软件需求、设计一开始就没怎么考虑，到后来，用户使用的时候便是一边用边</a:t>
            </a:r>
            <a:r>
              <a:rPr lang="zh-CN" altLang="en-US" sz="500" baseline="0" smtClean="0">
                <a:latin typeface="微软雅黑" panose="020B0503020204020204" pitchFamily="34" charset="-122"/>
                <a:ea typeface="微软雅黑" panose="020B0503020204020204" pitchFamily="34" charset="-122"/>
                <a:cs typeface="微软雅黑" panose="020B0503020204020204" pitchFamily="34" charset="-122"/>
              </a:rPr>
              <a:t>抱怨。</a:t>
            </a:r>
            <a:endParaRPr lang="zh-CN" altLang="en-US" sz="5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ln>
        </p:spPr>
      </p:sp>
      <p:sp>
        <p:nvSpPr>
          <p:cNvPr id="52227" name="Rectangle 3"/>
          <p:cNvSpPr>
            <a:spLocks noGrp="1"/>
          </p:cNvSpPr>
          <p:nvPr>
            <p:ph type="body" idx="1"/>
          </p:nvPr>
        </p:nvSpPr>
        <p:spPr bwMode="auto">
          <a:noFill/>
        </p:spPr>
        <p:txBody>
          <a:bodyPr/>
          <a:lstStyle/>
          <a:p>
            <a:endParaRPr lang="zh-CN" altLang="en-US" sz="5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测试人员提交</a:t>
            </a:r>
            <a:r>
              <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rPr>
              <a:t>Bug</a:t>
            </a:r>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后 默认为未解决状态。</a:t>
            </a:r>
            <a:endPar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开发组长将缺陷指派给相应开发人员后 将</a:t>
            </a:r>
            <a:r>
              <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rPr>
              <a:t>Bug</a:t>
            </a:r>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状态置为“已分配”。</a:t>
            </a:r>
            <a:endPar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开发人判定</a:t>
            </a:r>
            <a:r>
              <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rPr>
              <a:t>Bug</a:t>
            </a:r>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是否有效 修改程序</a:t>
            </a:r>
            <a:r>
              <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并修改</a:t>
            </a:r>
            <a:r>
              <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rPr>
              <a:t>Bug</a:t>
            </a:r>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状态。</a:t>
            </a:r>
            <a:endPar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已修复</a:t>
            </a:r>
            <a:r>
              <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rPr>
              <a:t>Bug</a:t>
            </a:r>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经测试人员回归测试后 问题已解决 则关闭该问题，反之则重新打开。</a:t>
            </a:r>
            <a:endPar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重复、无效问题可直接关闭。</a:t>
            </a:r>
            <a:endPar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暂时不改、无法重现问题挂起无需关闭。</a:t>
            </a:r>
            <a:endParaRPr lang="en-US" altLang="zh-CN" sz="8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rPr>
              <a:t>项目结项时统一对未修复缺陷进行评审。</a:t>
            </a:r>
            <a:r>
              <a:rPr lang="zh-CN" altLang="en-US" sz="800" baseline="0" dirty="0" smtClean="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800" dirty="0" smtClean="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dirty="0"/>
          </a:p>
        </p:txBody>
      </p:sp>
      <p:sp>
        <p:nvSpPr>
          <p:cNvPr id="4" name="灯片编号占位符 3"/>
          <p:cNvSpPr>
            <a:spLocks noGrp="1"/>
          </p:cNvSpPr>
          <p:nvPr>
            <p:ph type="sldNum" sz="quarter" idx="10"/>
          </p:nvPr>
        </p:nvSpPr>
        <p:spPr/>
        <p:txBody>
          <a:bodyPr/>
          <a:lstStyle/>
          <a:p>
            <a:pPr>
              <a:defRPr/>
            </a:pPr>
            <a:fld id="{A7371DAB-367B-41D9-818B-F55FDE797D0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交错误数据的同时，没有吧数据放入错误发生的背景里</a:t>
            </a:r>
            <a:endParaRPr lang="en-US" altLang="zh-CN" dirty="0" smtClean="0"/>
          </a:p>
          <a:p>
            <a:r>
              <a:rPr lang="zh-CN" altLang="en-US" dirty="0" smtClean="0"/>
              <a:t>一些测试人员认为发现错误了</a:t>
            </a:r>
            <a:r>
              <a:rPr lang="zh-CN" altLang="en-US" baseline="0" dirty="0" smtClean="0"/>
              <a:t> 就成功了，在错误报告中，只提及错误的情况和数据，但没有提及错误发生的背景或步骤，造成开发人员很难重现并修改错误</a:t>
            </a:r>
            <a:endParaRPr lang="zh-CN" altLang="en-US" dirty="0"/>
          </a:p>
        </p:txBody>
      </p:sp>
      <p:sp>
        <p:nvSpPr>
          <p:cNvPr id="4" name="灯片编号占位符 3"/>
          <p:cNvSpPr>
            <a:spLocks noGrp="1"/>
          </p:cNvSpPr>
          <p:nvPr>
            <p:ph type="sldNum" sz="quarter" idx="10"/>
          </p:nvPr>
        </p:nvSpPr>
        <p:spPr/>
        <p:txBody>
          <a:bodyPr/>
          <a:lstStyle/>
          <a:p>
            <a:pPr>
              <a:defRPr/>
            </a:pPr>
            <a:fld id="{A7371DAB-367B-41D9-818B-F55FDE797D03}"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A7371DAB-367B-41D9-818B-F55FDE797D0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软件测试的误解</a:t>
            </a:r>
            <a:r>
              <a:rPr lang="en-US" altLang="zh-CN" dirty="0" smtClean="0"/>
              <a:t>1.</a:t>
            </a:r>
            <a:r>
              <a:rPr lang="zh-CN" altLang="en-US" dirty="0" smtClean="0"/>
              <a:t>软件测试就是点点鼠标，</a:t>
            </a:r>
            <a:r>
              <a:rPr lang="en-US" altLang="zh-CN" baseline="0" dirty="0" smtClean="0"/>
              <a:t>2.</a:t>
            </a:r>
            <a:r>
              <a:rPr lang="zh-CN" altLang="en-US" baseline="0" dirty="0" smtClean="0"/>
              <a:t>软件测试仅仅是为了发现错误，其实测试不仅仅只是为了发现错误，还需要分析错误产生的原因和分布情况，为开发人员，管理层提供参考，指出产品或开发过程中存在的问题。</a:t>
            </a:r>
            <a:r>
              <a:rPr lang="en-US" altLang="zh-CN" dirty="0" smtClean="0"/>
              <a:t>3.</a:t>
            </a:r>
            <a:r>
              <a:rPr lang="zh-CN" altLang="en-US" dirty="0" smtClean="0"/>
              <a:t>软件测试和开发是对立的</a:t>
            </a:r>
            <a:r>
              <a:rPr lang="zh-CN" altLang="en-US" baseline="0" dirty="0" smtClean="0"/>
              <a:t> </a:t>
            </a:r>
            <a:r>
              <a:rPr lang="en-US" altLang="zh-CN" baseline="0" dirty="0" smtClean="0"/>
              <a:t>4.</a:t>
            </a:r>
            <a:r>
              <a:rPr lang="zh-CN" altLang="en-US" baseline="0" dirty="0" smtClean="0"/>
              <a:t>认为测试小组应该负责保证产品的质量。这是经常被开发人员和管理人员滥用的一句话，就是由于这个观念的存在 导致很多问题在开发晚期或测试后期才发现，可能需要大量的返工甚至拖延了产品的发布时间。其实在开发过程中的每一个人都有可能影响产品质量。这就像建房子一样，房子出现了问题，只是检察人员的问题吗？我想如果每一个人都心怀以“质量为中心”谨慎细致的做好自己的工作，产品的质量会上一个很大的台阶。</a:t>
            </a:r>
            <a:endParaRPr lang="zh-CN" altLang="en-US" dirty="0"/>
          </a:p>
        </p:txBody>
      </p:sp>
      <p:sp>
        <p:nvSpPr>
          <p:cNvPr id="4" name="灯片编号占位符 3"/>
          <p:cNvSpPr>
            <a:spLocks noGrp="1"/>
          </p:cNvSpPr>
          <p:nvPr>
            <p:ph type="sldNum" sz="quarter" idx="10"/>
          </p:nvPr>
        </p:nvSpPr>
        <p:spPr/>
        <p:txBody>
          <a:bodyPr/>
          <a:lstStyle/>
          <a:p>
            <a:pPr>
              <a:defRPr/>
            </a:pPr>
            <a:fld id="{A7371DAB-367B-41D9-818B-F55FDE797D0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A7371DAB-367B-41D9-818B-F55FDE797D0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ln>
        </p:spPr>
      </p:sp>
      <p:sp>
        <p:nvSpPr>
          <p:cNvPr id="53251" name="Rectangle 3"/>
          <p:cNvSpPr>
            <a:spLocks noGrp="1"/>
          </p:cNvSpPr>
          <p:nvPr>
            <p:ph type="body" idx="1"/>
          </p:nvPr>
        </p:nvSpPr>
        <p:spPr bwMode="auto">
          <a:noFill/>
        </p:spPr>
        <p:txBody>
          <a:bodyPr/>
          <a:lstStyle/>
          <a:p>
            <a:r>
              <a:rPr lang="zh-CN" altLang="en-US" sz="500" dirty="0" smtClean="0">
                <a:latin typeface="微软雅黑" panose="020B0503020204020204" pitchFamily="34" charset="-122"/>
                <a:ea typeface="微软雅黑" panose="020B0503020204020204" pitchFamily="34" charset="-122"/>
                <a:cs typeface="微软雅黑" panose="020B0503020204020204" pitchFamily="34" charset="-122"/>
              </a:rPr>
              <a:t>很晚才开始测试（只是发现错误，而不是减少错误）由于公司在成本上的考虑，导致了再开发后期或系统测试时间才开始测试。出现了开发人员在项目晚期还在加班修改</a:t>
            </a:r>
            <a:r>
              <a:rPr lang="en-US" altLang="zh-CN" sz="500" dirty="0" smtClean="0">
                <a:latin typeface="微软雅黑" panose="020B0503020204020204" pitchFamily="34" charset="-122"/>
                <a:ea typeface="微软雅黑" panose="020B0503020204020204" pitchFamily="34" charset="-122"/>
                <a:cs typeface="微软雅黑" panose="020B0503020204020204" pitchFamily="34" charset="-122"/>
              </a:rPr>
              <a:t>BUG</a:t>
            </a:r>
            <a:r>
              <a:rPr lang="zh-CN" altLang="en-US" sz="500" dirty="0" smtClean="0">
                <a:latin typeface="微软雅黑" panose="020B0503020204020204" pitchFamily="34" charset="-122"/>
                <a:ea typeface="微软雅黑" panose="020B0503020204020204" pitchFamily="34" charset="-122"/>
                <a:cs typeface="微软雅黑" panose="020B0503020204020204" pitchFamily="34" charset="-122"/>
              </a:rPr>
              <a:t>的情况，甚至由于错误太多而拖延了交付时间。在其中，还有可能发现整体设计和架构上的缺陷，导致明知会有很严重的后果都不敢改动代码的事情。</a:t>
            </a:r>
            <a:endParaRPr lang="en-US" altLang="zh-CN" sz="500" dirty="0" smtClean="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5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500" dirty="0" smtClean="0">
                <a:latin typeface="微软雅黑" panose="020B0503020204020204" pitchFamily="34" charset="-122"/>
                <a:ea typeface="微软雅黑" panose="020B0503020204020204" pitchFamily="34" charset="-122"/>
                <a:cs typeface="微软雅黑" panose="020B0503020204020204" pitchFamily="34" charset="-122"/>
              </a:rPr>
              <a:t>在设计测试用例时，应当包括合理的输入条件和不合理的输入条件。（不合理的输入条件指异常的、临界的、可以引起问题的输入条件）</a:t>
            </a:r>
            <a:endParaRPr lang="zh-CN" altLang="en-US" sz="5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ln>
        </p:spPr>
      </p:sp>
      <p:sp>
        <p:nvSpPr>
          <p:cNvPr id="22530" name="备注占位符 2"/>
          <p:cNvSpPr>
            <a:spLocks noGrp="1"/>
          </p:cNvSpPr>
          <p:nvPr>
            <p:ph type="body" idx="1"/>
          </p:nvPr>
        </p:nvSpPr>
        <p:spPr bwMode="auto">
          <a:noFill/>
        </p:spPr>
        <p:txBody>
          <a:bodyPr/>
          <a:lstStyle/>
          <a:p>
            <a:pPr marL="228600" indent="-228600">
              <a:lnSpc>
                <a:spcPct val="140000"/>
              </a:lnSpc>
              <a:buFont typeface="Calibri" panose="020F0502020204030204" pitchFamily="34" charset="0"/>
              <a:buNone/>
            </a:pP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测试工作从产品立项后开始介入，</a:t>
            </a:r>
            <a:r>
              <a:rPr lang="zh-CN" altLang="en-US" sz="600" b="1" dirty="0" smtClean="0">
                <a:latin typeface="微软雅黑" panose="020B0503020204020204" pitchFamily="34" charset="-122"/>
                <a:ea typeface="微软雅黑" panose="020B0503020204020204" pitchFamily="34" charset="-122"/>
                <a:cs typeface="微软雅黑" panose="020B0503020204020204" pitchFamily="34" charset="-122"/>
              </a:rPr>
              <a:t>贯穿于软件产品的整个生命周期</a:t>
            </a: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6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28600" indent="-228600">
              <a:lnSpc>
                <a:spcPct val="140000"/>
              </a:lnSpc>
              <a:buFont typeface="Calibri" panose="020F0502020204030204" pitchFamily="34" charset="0"/>
              <a:buNone/>
            </a:pP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初期测试人员参与项目的需求评审，并</a:t>
            </a:r>
            <a:r>
              <a:rPr lang="zh-CN" altLang="en-US" sz="600" b="1" dirty="0" smtClean="0">
                <a:latin typeface="微软雅黑" panose="020B0503020204020204" pitchFamily="34" charset="-122"/>
                <a:ea typeface="微软雅黑" panose="020B0503020204020204" pitchFamily="34" charset="-122"/>
                <a:cs typeface="微软雅黑" panose="020B0503020204020204" pitchFamily="34" charset="-122"/>
              </a:rPr>
              <a:t>以需求设计为标准制定测试计划</a:t>
            </a: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6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28600" indent="-228600">
              <a:lnSpc>
                <a:spcPct val="140000"/>
              </a:lnSpc>
              <a:buFont typeface="Calibri" panose="020F0502020204030204" pitchFamily="34" charset="0"/>
              <a:buNone/>
            </a:pP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当开发进入详细设计阶段时，</a:t>
            </a:r>
            <a:r>
              <a:rPr lang="zh-CN" altLang="en-US" sz="600" b="1" dirty="0" smtClean="0">
                <a:latin typeface="微软雅黑" panose="020B0503020204020204" pitchFamily="34" charset="-122"/>
                <a:ea typeface="微软雅黑" panose="020B0503020204020204" pitchFamily="34" charset="-122"/>
                <a:cs typeface="微软雅黑" panose="020B0503020204020204" pitchFamily="34" charset="-122"/>
              </a:rPr>
              <a:t>测试人员根据测试的需要同开发经理讨论技术的实现方式</a:t>
            </a: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，在允许的范围内，尽量使用方便今后测试工作开展的实现方式。</a:t>
            </a:r>
            <a:endParaRPr lang="en-US" altLang="zh-CN" sz="6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28600" indent="-228600">
              <a:lnSpc>
                <a:spcPct val="140000"/>
              </a:lnSpc>
              <a:buFont typeface="Calibri" panose="020F0502020204030204" pitchFamily="34" charset="0"/>
              <a:buNone/>
            </a:pP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详细设计评审通过后，开发人员开始进入编码阶段。同时此阶段测试人员开始设计功能测试用例和集成测试用例。</a:t>
            </a:r>
            <a:endParaRPr lang="en-US" altLang="zh-CN" sz="6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28600" indent="-228600">
              <a:lnSpc>
                <a:spcPct val="140000"/>
              </a:lnSpc>
              <a:buFont typeface="Calibri" panose="020F0502020204030204" pitchFamily="34" charset="0"/>
              <a:buNone/>
            </a:pP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编码完成，开发人员对模块进行单元测试后，将产品和单元测试报告一并提交测试组，测试人员使用前期已经完成的集成测试方案对产品进行测试。 （在模块较多，时间较紧的情况下可采用迭代模式进行产品开发，测试人员提前介入测试。）</a:t>
            </a:r>
            <a:endParaRPr lang="en-US" altLang="zh-CN" sz="6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28600" indent="-228600">
              <a:lnSpc>
                <a:spcPct val="140000"/>
              </a:lnSpc>
              <a:buFont typeface="Calibri" panose="020F0502020204030204" pitchFamily="34" charset="0"/>
              <a:buNone/>
            </a:pP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集成测试完成后，由测试人员对集成测试的结果进行评估，产品合格后进入系统测试阶段。</a:t>
            </a:r>
            <a:endParaRPr lang="en-US" altLang="zh-CN" sz="6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28600" indent="-228600">
              <a:lnSpc>
                <a:spcPct val="140000"/>
              </a:lnSpc>
              <a:buFont typeface="Calibri" panose="020F0502020204030204" pitchFamily="34" charset="0"/>
              <a:buNone/>
            </a:pPr>
            <a:r>
              <a:rPr lang="zh-CN" altLang="en-US" sz="600" dirty="0" smtClean="0">
                <a:latin typeface="微软雅黑" panose="020B0503020204020204" pitchFamily="34" charset="-122"/>
                <a:ea typeface="微软雅黑" panose="020B0503020204020204" pitchFamily="34" charset="-122"/>
                <a:cs typeface="微软雅黑" panose="020B0503020204020204" pitchFamily="34" charset="-122"/>
              </a:rPr>
              <a:t>系统测试完成后，相关的产品化工作正式完成后，由测试部开据质量合格证书，产品正式发行。 </a:t>
            </a:r>
            <a:endParaRPr lang="en-US" altLang="zh-CN" sz="6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228600" indent="-228600">
              <a:spcBef>
                <a:spcPct val="0"/>
              </a:spcBef>
            </a:pPr>
            <a:endParaRPr lang="zh-CN" altLang="en-US" dirty="0" smtClean="0"/>
          </a:p>
        </p:txBody>
      </p:sp>
      <p:sp>
        <p:nvSpPr>
          <p:cNvPr id="21507"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C0B95ABF-903F-4FEB-85DA-3B92A286F787}" type="slidenum">
              <a:rPr lang="zh-CN" altLang="en-US"/>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3555"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36F72A58-13E1-4F77-ACB8-D74086A0ACB4}" type="slidenum">
              <a:rPr lang="zh-CN" altLang="en-US"/>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ln>
        </p:spPr>
      </p:sp>
      <p:sp>
        <p:nvSpPr>
          <p:cNvPr id="24578" name="备注占位符 2"/>
          <p:cNvSpPr>
            <a:spLocks noGrp="1"/>
          </p:cNvSpPr>
          <p:nvPr>
            <p:ph type="body" idx="1"/>
          </p:nvPr>
        </p:nvSpPr>
        <p:spPr bwMode="auto">
          <a:noFill/>
        </p:spPr>
        <p:txBody>
          <a:bodyPr/>
          <a:lstStyle/>
          <a:p>
            <a:pPr>
              <a:spcBef>
                <a:spcPct val="0"/>
              </a:spcBef>
            </a:pPr>
            <a:r>
              <a:rPr lang="en-US" altLang="zh-CN" sz="1200" b="0" i="0" kern="1200" dirty="0" smtClean="0">
                <a:solidFill>
                  <a:schemeClr val="tx1"/>
                </a:solidFill>
                <a:effectLst/>
                <a:latin typeface="+mn-lt"/>
                <a:ea typeface="+mn-ea"/>
                <a:cs typeface="+mn-cs"/>
              </a:rPr>
              <a:t>1</a:t>
            </a:r>
            <a:r>
              <a:rPr lang="zh-CN" altLang="en-US" sz="1200" b="0" i="0" kern="1200" dirty="0" smtClean="0">
                <a:solidFill>
                  <a:schemeClr val="tx1"/>
                </a:solidFill>
                <a:effectLst/>
                <a:latin typeface="+mn-lt"/>
                <a:ea typeface="+mn-ea"/>
                <a:cs typeface="+mn-cs"/>
              </a:rPr>
              <a:t>、系统运行用例，根据代码用最简单的输入让单元运行起来，若不能运行，则进行调试</a:t>
            </a:r>
            <a:br>
              <a:rPr lang="zh-CN" altLang="en-US" sz="1200" b="0" i="0" kern="1200" dirty="0" smtClean="0">
                <a:solidFill>
                  <a:schemeClr val="tx1"/>
                </a:solidFill>
                <a:effectLst/>
                <a:latin typeface="+mn-lt"/>
                <a:ea typeface="+mn-ea"/>
                <a:cs typeface="+mn-cs"/>
              </a:rPr>
            </a:br>
            <a:r>
              <a:rPr lang="en-US" altLang="zh-CN" sz="1200" b="0" i="0" kern="1200" dirty="0" smtClean="0">
                <a:solidFill>
                  <a:schemeClr val="tx1"/>
                </a:solidFill>
                <a:effectLst/>
                <a:latin typeface="+mn-lt"/>
                <a:ea typeface="+mn-ea"/>
                <a:cs typeface="+mn-cs"/>
              </a:rPr>
              <a:t>2</a:t>
            </a:r>
            <a:r>
              <a:rPr lang="zh-CN" altLang="en-US" sz="1200" b="0" i="0" kern="1200" dirty="0" smtClean="0">
                <a:solidFill>
                  <a:schemeClr val="tx1"/>
                </a:solidFill>
                <a:effectLst/>
                <a:latin typeface="+mn-lt"/>
                <a:ea typeface="+mn-ea"/>
                <a:cs typeface="+mn-cs"/>
              </a:rPr>
              <a:t>、功能正向测试用例，对应到代码中每一项是否实现有效等价类，边界值在有效等价类的范围</a:t>
            </a:r>
            <a:br>
              <a:rPr lang="zh-CN" altLang="en-US" sz="1200" b="0" i="0" kern="1200" dirty="0" smtClean="0">
                <a:solidFill>
                  <a:schemeClr val="tx1"/>
                </a:solidFill>
                <a:effectLst/>
                <a:latin typeface="+mn-lt"/>
                <a:ea typeface="+mn-ea"/>
                <a:cs typeface="+mn-cs"/>
              </a:rPr>
            </a:br>
            <a:r>
              <a:rPr lang="en-US" altLang="zh-CN" sz="1200" b="0" i="0" kern="1200" dirty="0" smtClean="0">
                <a:solidFill>
                  <a:schemeClr val="tx1"/>
                </a:solidFill>
                <a:effectLst/>
                <a:latin typeface="+mn-lt"/>
                <a:ea typeface="+mn-ea"/>
                <a:cs typeface="+mn-cs"/>
              </a:rPr>
              <a:t>3</a:t>
            </a:r>
            <a:r>
              <a:rPr lang="zh-CN" altLang="en-US" sz="1200" b="0" i="0" kern="1200" dirty="0" smtClean="0">
                <a:solidFill>
                  <a:schemeClr val="tx1"/>
                </a:solidFill>
                <a:effectLst/>
                <a:latin typeface="+mn-lt"/>
                <a:ea typeface="+mn-ea"/>
                <a:cs typeface="+mn-cs"/>
              </a:rPr>
              <a:t>、功能逆向测试用例，对代码设计的场景测试，无效等价类，边界值在无效等价类的部分，错误猜测法</a:t>
            </a:r>
            <a:br>
              <a:rPr lang="zh-CN" altLang="en-US" sz="1200" b="0" i="0" kern="1200" dirty="0" smtClean="0">
                <a:solidFill>
                  <a:schemeClr val="tx1"/>
                </a:solidFill>
                <a:effectLst/>
                <a:latin typeface="+mn-lt"/>
                <a:ea typeface="+mn-ea"/>
                <a:cs typeface="+mn-cs"/>
              </a:rPr>
            </a:br>
            <a:r>
              <a:rPr lang="en-US" altLang="zh-CN" sz="1200" b="0" i="0" kern="1200" dirty="0" smtClean="0">
                <a:solidFill>
                  <a:schemeClr val="tx1"/>
                </a:solidFill>
                <a:effectLst/>
                <a:latin typeface="+mn-lt"/>
                <a:ea typeface="+mn-ea"/>
                <a:cs typeface="+mn-cs"/>
              </a:rPr>
              <a:t>4</a:t>
            </a:r>
            <a:r>
              <a:rPr lang="zh-CN" altLang="en-US" sz="1200" b="0" i="0" kern="1200" dirty="0" smtClean="0">
                <a:solidFill>
                  <a:schemeClr val="tx1"/>
                </a:solidFill>
                <a:effectLst/>
                <a:latin typeface="+mn-lt"/>
                <a:ea typeface="+mn-ea"/>
                <a:cs typeface="+mn-cs"/>
              </a:rPr>
              <a:t>、特殊需求测试用例，例如性能，安全性需求，保密性</a:t>
            </a:r>
            <a:br>
              <a:rPr lang="zh-CN" altLang="en-US" sz="1200" b="0" i="0" kern="1200" dirty="0" smtClean="0">
                <a:solidFill>
                  <a:schemeClr val="tx1"/>
                </a:solidFill>
                <a:effectLst/>
                <a:latin typeface="+mn-lt"/>
                <a:ea typeface="+mn-ea"/>
                <a:cs typeface="+mn-cs"/>
              </a:rPr>
            </a:br>
            <a:r>
              <a:rPr lang="en-US" altLang="zh-CN" sz="1200" b="0" i="0" kern="1200" dirty="0" smtClean="0">
                <a:solidFill>
                  <a:schemeClr val="tx1"/>
                </a:solidFill>
                <a:effectLst/>
                <a:latin typeface="+mn-lt"/>
                <a:ea typeface="+mn-ea"/>
                <a:cs typeface="+mn-cs"/>
              </a:rPr>
              <a:t>5</a:t>
            </a:r>
            <a:r>
              <a:rPr lang="zh-CN" altLang="en-US" sz="1200" b="0" i="0" kern="1200" dirty="0" smtClean="0">
                <a:solidFill>
                  <a:schemeClr val="tx1"/>
                </a:solidFill>
                <a:effectLst/>
                <a:latin typeface="+mn-lt"/>
                <a:ea typeface="+mn-ea"/>
                <a:cs typeface="+mn-cs"/>
              </a:rPr>
              <a:t>、代码覆盖率测试用例，根据语句，条件，分支，路径覆盖，利用白盒测试进行补充（不可能达到的路径或条件</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在测试报告中说明未达标原因）</a:t>
            </a:r>
            <a:endParaRPr lang="en-US" altLang="zh-CN" sz="1200" b="0" i="0" kern="1200" dirty="0" smtClean="0">
              <a:solidFill>
                <a:schemeClr val="tx1"/>
              </a:solidFill>
              <a:effectLst/>
              <a:latin typeface="+mn-lt"/>
              <a:ea typeface="+mn-ea"/>
              <a:cs typeface="+mn-cs"/>
            </a:endParaRPr>
          </a:p>
          <a:p>
            <a:pPr>
              <a:spcBef>
                <a:spcPct val="0"/>
              </a:spcBef>
            </a:pPr>
            <a:endParaRPr lang="en-US" altLang="zh-CN" sz="1200" b="0" i="0" kern="1200" dirty="0" smtClean="0">
              <a:solidFill>
                <a:schemeClr val="tx1"/>
              </a:solidFill>
              <a:effectLst/>
              <a:latin typeface="+mn-lt"/>
              <a:ea typeface="+mn-ea"/>
              <a:cs typeface="+mn-cs"/>
            </a:endParaRPr>
          </a:p>
          <a:p>
            <a:pPr>
              <a:spcBef>
                <a:spcPct val="0"/>
              </a:spcBef>
            </a:pPr>
            <a:r>
              <a:rPr lang="zh-CN" altLang="en-US" sz="1200" b="0" i="0" kern="1200" dirty="0" smtClean="0">
                <a:solidFill>
                  <a:schemeClr val="tx1"/>
                </a:solidFill>
                <a:effectLst/>
                <a:latin typeface="+mn-lt"/>
                <a:ea typeface="+mn-ea"/>
                <a:cs typeface="+mn-cs"/>
              </a:rPr>
              <a:t>在这种开发步骤中，真实意义上的进步被外表上的进步取代了。系统能够正常工作的可能性是很小的，更多的情况是充满了各式各样的</a:t>
            </a:r>
            <a:r>
              <a:rPr lang="en-US" altLang="zh-CN" sz="1200" b="0" i="0" kern="1200" dirty="0" smtClean="0">
                <a:solidFill>
                  <a:schemeClr val="tx1"/>
                </a:solidFill>
                <a:effectLst/>
                <a:latin typeface="+mn-lt"/>
                <a:ea typeface="+mn-ea"/>
                <a:cs typeface="+mn-cs"/>
              </a:rPr>
              <a:t>Bug</a:t>
            </a:r>
            <a:r>
              <a:rPr lang="zh-CN" altLang="en-US" sz="1200" b="0" i="0" kern="1200" dirty="0" smtClean="0">
                <a:solidFill>
                  <a:schemeClr val="tx1"/>
                </a:solidFill>
                <a:effectLst/>
                <a:latin typeface="+mn-lt"/>
                <a:ea typeface="+mn-ea"/>
                <a:cs typeface="+mn-cs"/>
              </a:rPr>
              <a:t>。在实践中，这样一种开发步骤常常会导致这样的结果：软件甚至无法运行。更进一步的结果是大量的时间将被花费在跟踪那些包含在独立单元里的简单的</a:t>
            </a:r>
            <a:r>
              <a:rPr lang="en-US" altLang="zh-CN" sz="1200" b="0" i="0" kern="1200" dirty="0" smtClean="0">
                <a:solidFill>
                  <a:schemeClr val="tx1"/>
                </a:solidFill>
                <a:effectLst/>
                <a:latin typeface="+mn-lt"/>
                <a:ea typeface="+mn-ea"/>
                <a:cs typeface="+mn-cs"/>
              </a:rPr>
              <a:t>Bug</a:t>
            </a:r>
            <a:r>
              <a:rPr lang="zh-CN" altLang="en-US" sz="1200" b="0" i="0" kern="1200" dirty="0" smtClean="0">
                <a:solidFill>
                  <a:schemeClr val="tx1"/>
                </a:solidFill>
                <a:effectLst/>
                <a:latin typeface="+mn-lt"/>
                <a:ea typeface="+mn-ea"/>
                <a:cs typeface="+mn-cs"/>
              </a:rPr>
              <a:t>上面，在个别情况下，这些</a:t>
            </a:r>
            <a:r>
              <a:rPr lang="en-US" altLang="zh-CN" sz="1200" b="0" i="0" kern="1200" dirty="0" smtClean="0">
                <a:solidFill>
                  <a:schemeClr val="tx1"/>
                </a:solidFill>
                <a:effectLst/>
                <a:latin typeface="+mn-lt"/>
                <a:ea typeface="+mn-ea"/>
                <a:cs typeface="+mn-cs"/>
              </a:rPr>
              <a:t>Bug</a:t>
            </a:r>
            <a:r>
              <a:rPr lang="zh-CN" altLang="en-US" sz="1200" b="0" i="0" kern="1200" dirty="0" smtClean="0">
                <a:solidFill>
                  <a:schemeClr val="tx1"/>
                </a:solidFill>
                <a:effectLst/>
                <a:latin typeface="+mn-lt"/>
                <a:ea typeface="+mn-ea"/>
                <a:cs typeface="+mn-cs"/>
              </a:rPr>
              <a:t>也许是琐碎和微不足道的，但是总的来说，他们会导致在软件集成为一个系统时增加额外的工期， 而且当这个系统投入使用时也无法确保它能够可靠运行。</a:t>
            </a:r>
            <a:endParaRPr lang="en-US" altLang="zh-CN" sz="1200" b="0" i="0" kern="1200" dirty="0" smtClean="0">
              <a:solidFill>
                <a:schemeClr val="tx1"/>
              </a:solidFill>
              <a:effectLst/>
              <a:latin typeface="+mn-lt"/>
              <a:ea typeface="+mn-ea"/>
              <a:cs typeface="+mn-cs"/>
            </a:endParaRPr>
          </a:p>
          <a:p>
            <a:pPr>
              <a:spcBef>
                <a:spcPct val="0"/>
              </a:spcBef>
            </a:pPr>
            <a:endParaRPr lang="en-US" altLang="zh-CN" sz="1200" b="0" i="0" kern="1200" dirty="0" smtClean="0">
              <a:solidFill>
                <a:schemeClr val="tx1"/>
              </a:solidFill>
              <a:effectLst/>
              <a:latin typeface="+mn-lt"/>
              <a:ea typeface="+mn-ea"/>
              <a:cs typeface="+mn-cs"/>
            </a:endParaRPr>
          </a:p>
          <a:p>
            <a:pPr>
              <a:spcBef>
                <a:spcPct val="0"/>
              </a:spcBef>
            </a:pPr>
            <a:r>
              <a:rPr lang="zh-CN" altLang="en-US" sz="1200" b="0" i="0" kern="1200" dirty="0" smtClean="0">
                <a:solidFill>
                  <a:schemeClr val="tx1"/>
                </a:solidFill>
                <a:effectLst/>
                <a:latin typeface="+mn-lt"/>
                <a:ea typeface="+mn-ea"/>
                <a:cs typeface="+mn-cs"/>
              </a:rPr>
              <a:t>对于</a:t>
            </a:r>
            <a:r>
              <a:rPr lang="zh-CN" altLang="en-US" sz="1200" b="0" i="0" u="none" strike="noStrike" kern="1200" dirty="0" smtClean="0">
                <a:solidFill>
                  <a:schemeClr val="tx1"/>
                </a:solidFill>
                <a:effectLst/>
                <a:latin typeface="+mn-lt"/>
                <a:ea typeface="+mn-ea"/>
                <a:cs typeface="+mn-cs"/>
                <a:hlinkClick r:id="rId3"/>
              </a:rPr>
              <a:t>程序员</a:t>
            </a:r>
            <a:r>
              <a:rPr lang="zh-CN" altLang="en-US" sz="1200" b="0" i="0" kern="1200" dirty="0" smtClean="0">
                <a:solidFill>
                  <a:schemeClr val="tx1"/>
                </a:solidFill>
                <a:effectLst/>
                <a:latin typeface="+mn-lt"/>
                <a:ea typeface="+mn-ea"/>
                <a:cs typeface="+mn-cs"/>
              </a:rPr>
              <a:t>来说，如果养成了对自己写的代码进行单元测试的习惯，不但可以写出高质量的代码，而且还能提高编程水平。</a:t>
            </a:r>
            <a:endParaRPr lang="zh-CN" altLang="en-US" dirty="0" smtClean="0"/>
          </a:p>
        </p:txBody>
      </p:sp>
      <p:sp>
        <p:nvSpPr>
          <p:cNvPr id="23555"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36F72A58-13E1-4F77-ACB8-D74086A0ACB4}" type="slidenum">
              <a:rPr lang="zh-CN" altLang="en-US"/>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bwMode="auto">
          <a:noFill/>
          <a:ln>
            <a:solidFill>
              <a:srgbClr val="000000"/>
            </a:solidFill>
            <a:miter lim="800000"/>
          </a:ln>
        </p:spPr>
      </p:sp>
      <p:sp>
        <p:nvSpPr>
          <p:cNvPr id="28674" name="备注占位符 2"/>
          <p:cNvSpPr>
            <a:spLocks noGrp="1"/>
          </p:cNvSpPr>
          <p:nvPr>
            <p:ph type="body" idx="1"/>
          </p:nvPr>
        </p:nvSpPr>
        <p:spPr bwMode="auto">
          <a:noFill/>
        </p:spPr>
        <p:txBody>
          <a:bodyPr/>
          <a:lstStyle/>
          <a:p>
            <a:pPr>
              <a:spcBef>
                <a:spcPct val="0"/>
              </a:spcBef>
            </a:pPr>
            <a:endParaRPr lang="zh-CN" altLang="en-US" smtClean="0"/>
          </a:p>
        </p:txBody>
      </p:sp>
      <p:sp>
        <p:nvSpPr>
          <p:cNvPr id="27651"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ADD20D51-BC87-46C4-B2C7-4BAB8FD6109E}" type="slidenum">
              <a:rPr lang="zh-CN" altLang="en-US"/>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ln>
        </p:spPr>
      </p:sp>
      <p:sp>
        <p:nvSpPr>
          <p:cNvPr id="45059" name="备注占位符 2"/>
          <p:cNvSpPr>
            <a:spLocks noGrp="1"/>
          </p:cNvSpPr>
          <p:nvPr>
            <p:ph type="body" idx="1"/>
          </p:nvPr>
        </p:nvSpPr>
        <p:spPr bwMode="auto">
          <a:noFill/>
        </p:spPr>
        <p:txBody>
          <a:bodyPr/>
          <a:lstStyle/>
          <a:p>
            <a:pPr>
              <a:spcBef>
                <a:spcPct val="0"/>
              </a:spcBef>
            </a:pPr>
            <a:endParaRPr lang="zh-CN" altLang="en-US" dirty="0" smtClean="0"/>
          </a:p>
        </p:txBody>
      </p:sp>
      <p:sp>
        <p:nvSpPr>
          <p:cNvPr id="29699" name="灯片编号占位符 3"/>
          <p:cNvSpPr txBox="1">
            <a:spLocks noGrp="1"/>
          </p:cNvSpPr>
          <p:nvPr/>
        </p:nvSpPr>
        <p:spPr bwMode="auto">
          <a:xfrm>
            <a:off x="3884613" y="8685213"/>
            <a:ext cx="2971800" cy="457200"/>
          </a:xfrm>
          <a:prstGeom prst="rect">
            <a:avLst/>
          </a:prstGeom>
          <a:noFill/>
          <a:ln>
            <a:miter lim="800000"/>
          </a:ln>
        </p:spPr>
        <p:txBody>
          <a:bodyPr anchor="b"/>
          <a:lstStyle/>
          <a:p>
            <a:pPr algn="r" eaLnBrk="1" hangingPunct="1">
              <a:defRPr/>
            </a:pPr>
            <a:fld id="{25DB2E0F-C382-4EAC-9FCC-0B6B2958CBCB}" type="slidenum">
              <a:rPr lang="zh-CN" altLang="en-US" sz="1200">
                <a:latin typeface="+mn-lt"/>
                <a:ea typeface="+mn-ea"/>
              </a:rPr>
            </a:fld>
            <a:endParaRPr lang="en-US" altLang="zh-CN" sz="120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4EBB4A94-6AC7-4CC7-A906-C5683F7B3235}"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01431F2-F3E0-4114-8978-74CA52E76C6E}"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3AA5F8C-171D-489A-9F11-4AE8ABFBBF1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A94C1AD-E5AE-4F36-A74B-CCC60D6A897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D8E2745E-C3F5-4ADD-9F1F-6322AE053958}"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477C583-EFD9-46D0-B20E-18746E512996}"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FE4E9C0-35CD-4CB9-A985-10FCE5341CCE}"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D000445-36F7-42C8-AC8E-98CFDE3C9925}"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pPr>
              <a:defRPr/>
            </a:pPr>
            <a:fld id="{73805F42-2211-4A6F-9C79-8924D4CA9EEC}"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80DF1D0-0CBF-412F-86F5-636A0FC5114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63C17889-8492-452D-A7C6-A3617B84F3EA}" type="datetimeFigureOut">
              <a:rPr lang="zh-CN" altLang="en-US"/>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4E1AAD8E-2D82-463C-8583-C771C22F4EB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FCF84CB4-C6A5-4873-97D5-5CAC1D5AE83E}" type="datetimeFigureOut">
              <a:rPr lang="zh-CN" altLang="en-US"/>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990D5473-760C-445C-B5F3-1928EFD8CC8B}"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159D6F41-81E9-4880-A5CB-E358385B8218}" type="datetimeFigureOut">
              <a:rPr lang="zh-CN" altLang="en-US"/>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E0DEE504-3FF6-4D5E-AE8B-5CACB3156FF5}"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9416A8F4-2B15-4545-9F3A-10DD79209DEE}" type="datetimeFigureOut">
              <a:rPr lang="zh-CN" altLang="en-US"/>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EE1614E1-EB17-4F58-A13B-BE053754FAD1}"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lvl1pPr>
              <a:defRPr/>
            </a:lvl1pPr>
          </a:lstStyle>
          <a:p>
            <a:pPr>
              <a:defRPr/>
            </a:pPr>
            <a:fld id="{EB74DB64-A058-47CF-9D20-90357FB515C1}" type="datetimeFigureOut">
              <a:rPr lang="zh-CN" altLang="en-US"/>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D3A6A6E8-6270-460F-9852-456AC87E08BA}"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lvl1pPr>
              <a:defRPr/>
            </a:lvl1pPr>
          </a:lstStyle>
          <a:p>
            <a:pPr>
              <a:defRPr/>
            </a:pPr>
            <a:fld id="{A8DDB93A-021F-491F-BC24-2DD4E8B3C5E7}" type="datetimeFigureOut">
              <a:rPr lang="zh-CN" altLang="en-US"/>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F0D7E95E-1BE5-4B9D-808A-45FDE34625F0}"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64514" name="标题占位符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64515" name="文本占位符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213EBE3-6075-48A0-9E34-87212540BC3E}" type="datetimeFigureOut">
              <a:rPr lang="zh-CN" altLang="en-US"/>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7F5CF097-FBBF-4614-96D4-77FCE14FE3C2}"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ctrTitle" idx="4294967295"/>
          </p:nvPr>
        </p:nvSpPr>
        <p:spPr>
          <a:xfrm>
            <a:off x="971600" y="2060848"/>
            <a:ext cx="7100887" cy="1482725"/>
          </a:xfrm>
        </p:spPr>
        <p:txBody>
          <a:bodyPr/>
          <a:lstStyle/>
          <a:p>
            <a:pPr eaLnBrk="1" hangingPunct="1">
              <a:defRPr/>
            </a:pPr>
            <a:r>
              <a:rPr lang="zh-CN" altLang="en-US" sz="4000" b="1" kern="1200" dirty="0">
                <a:solidFill>
                  <a:srgbClr val="C0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测试流程规范</a:t>
            </a:r>
            <a:endParaRPr lang="zh-CN" altLang="en-US" sz="4000" b="1" kern="1200" dirty="0">
              <a:solidFill>
                <a:srgbClr val="C00000"/>
              </a:solidFill>
              <a:effectLst>
                <a:outerShdw blurRad="38100" dist="38100" dir="2700000" algn="tl">
                  <a:srgbClr val="C0C0C0"/>
                </a:outerShdw>
              </a:effectLst>
              <a:latin typeface="微软雅黑" panose="020B0503020204020204" pitchFamily="34" charset="-122"/>
              <a:ea typeface="微软雅黑" panose="020B0503020204020204" pitchFamily="34" charset="-122"/>
            </a:endParaRPr>
          </a:p>
        </p:txBody>
      </p:sp>
      <p:sp>
        <p:nvSpPr>
          <p:cNvPr id="14338" name="副标题 3"/>
          <p:cNvSpPr>
            <a:spLocks noGrp="1"/>
          </p:cNvSpPr>
          <p:nvPr>
            <p:ph type="subTitle" idx="4294967295"/>
          </p:nvPr>
        </p:nvSpPr>
        <p:spPr>
          <a:xfrm>
            <a:off x="3275856" y="3861048"/>
            <a:ext cx="2584450" cy="1152525"/>
          </a:xfrm>
        </p:spPr>
        <p:txBody>
          <a:bodyPr/>
          <a:lstStyle/>
          <a:p>
            <a:pPr marL="0" indent="0" algn="ctr" eaLnBrk="1" hangingPunct="1">
              <a:buFont typeface="Arial" panose="020B0604020202020204" pitchFamily="34" charset="0"/>
              <a:buNone/>
            </a:pPr>
            <a:r>
              <a:rPr lang="zh-CN" altLang="en-US" sz="18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部门：技术</a:t>
            </a:r>
            <a:r>
              <a:rPr lang="zh-CN" altLang="en-US" sz="180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部</a:t>
            </a:r>
            <a:endParaRPr lang="en-US" altLang="zh-CN" sz="18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软件测试要点</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系统测试</a:t>
            </a:r>
            <a:endParaRPr lang="en-US" altLang="zh-CN" sz="3200" dirty="0">
              <a:latin typeface="微软雅黑" panose="020B0503020204020204" pitchFamily="34" charset="-122"/>
              <a:ea typeface="微软雅黑" panose="020B0503020204020204" pitchFamily="34" charset="-122"/>
            </a:endParaRPr>
          </a:p>
        </p:txBody>
      </p:sp>
      <p:sp>
        <p:nvSpPr>
          <p:cNvPr id="15" name="矩形 14"/>
          <p:cNvSpPr/>
          <p:nvPr/>
        </p:nvSpPr>
        <p:spPr>
          <a:xfrm>
            <a:off x="684213" y="2599744"/>
            <a:ext cx="8153400" cy="1477328"/>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系统测试要点一：功能测试</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2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cs typeface="微软雅黑" panose="020B0503020204020204" pitchFamily="34" charset="-122"/>
              </a:rPr>
              <a:t>按照</a:t>
            </a:r>
            <a:r>
              <a:rPr kumimoji="1" lang="en-US" altLang="zh-CN" sz="1400" dirty="0">
                <a:latin typeface="微软雅黑" panose="020B0503020204020204" pitchFamily="34" charset="-122"/>
                <a:ea typeface="微软雅黑" panose="020B0503020204020204" pitchFamily="34" charset="-122"/>
              </a:rPr>
              <a:t>《</a:t>
            </a:r>
            <a:r>
              <a:rPr kumimoji="1" lang="zh-CN" altLang="en-US" sz="1400" dirty="0">
                <a:latin typeface="微软雅黑" panose="020B0503020204020204" pitchFamily="34" charset="-122"/>
                <a:ea typeface="微软雅黑" panose="020B0503020204020204" pitchFamily="34" charset="-122"/>
              </a:rPr>
              <a:t>项目详细需求说明书</a:t>
            </a:r>
            <a:r>
              <a:rPr kumimoji="1" lang="en-US" altLang="zh-CN" sz="1400" dirty="0">
                <a:latin typeface="微软雅黑" panose="020B0503020204020204" pitchFamily="34" charset="-122"/>
                <a:ea typeface="微软雅黑" panose="020B0503020204020204" pitchFamily="34" charset="-122"/>
              </a:rPr>
              <a:t>》</a:t>
            </a:r>
            <a:r>
              <a:rPr kumimoji="1" lang="zh-CN" altLang="en-US" sz="1400" dirty="0">
                <a:latin typeface="微软雅黑" panose="020B0503020204020204" pitchFamily="34" charset="-122"/>
                <a:ea typeface="微软雅黑" panose="020B0503020204020204" pitchFamily="34" charset="-122"/>
              </a:rPr>
              <a:t>要求产品各项控制是否完整正确；</a:t>
            </a:r>
            <a:endParaRPr kumimoji="1"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en-US" altLang="zh-CN"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产品主流程序正确、接口正确；</a:t>
            </a:r>
            <a:endParaRPr kumimoji="1"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基本功能 添加、删除、修改、查询、信息显示状况无误</a:t>
            </a:r>
            <a:r>
              <a:rPr kumimoji="1" lang="zh-CN" altLang="en-US" sz="1200" dirty="0">
                <a:latin typeface="微软雅黑" panose="020B0503020204020204" pitchFamily="34" charset="-122"/>
                <a:ea typeface="微软雅黑" panose="020B0503020204020204" pitchFamily="34" charset="-122"/>
                <a:cs typeface="微软雅黑" panose="020B0503020204020204" pitchFamily="34" charset="-122"/>
              </a:rPr>
              <a:t>；</a:t>
            </a:r>
            <a:endParaRPr kumimoji="1" lang="zh-CN" altLang="en-US" sz="1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矩形 14"/>
          <p:cNvSpPr/>
          <p:nvPr/>
        </p:nvSpPr>
        <p:spPr>
          <a:xfrm>
            <a:off x="684213" y="1412875"/>
            <a:ext cx="8153400" cy="1154162"/>
          </a:xfrm>
          <a:prstGeom prst="rect">
            <a:avLst/>
          </a:prstGeom>
          <a:ln w="12700">
            <a:noFill/>
            <a:prstDash val="dash"/>
          </a:ln>
        </p:spPr>
        <p:txBody>
          <a:bodyPr>
            <a:spAutoFit/>
          </a:bodyPr>
          <a:lstStyle/>
          <a:p>
            <a:pPr eaLnBrk="1" hangingPunct="1">
              <a:lnSpc>
                <a:spcPct val="150000"/>
              </a:lnSpc>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rPr>
              <a:t>概念</a:t>
            </a:r>
            <a:r>
              <a:rPr lang="zh-CN" altLang="en-US"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对完成集成测试的产品进行全面详细的测试，包括功能测试、数据测试、逻辑控制测试、易用性等各种测试项目的测试，即有接口关系的产品模块进行组合测试，是所有测试阶段中最注重细节的测试</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p:txBody>
      </p:sp>
      <p:cxnSp>
        <p:nvCxnSpPr>
          <p:cNvPr id="20" name="直接连接符 19"/>
          <p:cNvCxnSpPr/>
          <p:nvPr/>
        </p:nvCxnSpPr>
        <p:spPr>
          <a:xfrm flipV="1">
            <a:off x="827088" y="2564904"/>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 name="直接连接符 19"/>
          <p:cNvCxnSpPr/>
          <p:nvPr/>
        </p:nvCxnSpPr>
        <p:spPr>
          <a:xfrm flipV="1">
            <a:off x="827088" y="4149080"/>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
        <p:nvSpPr>
          <p:cNvPr id="4" name="矩形 14"/>
          <p:cNvSpPr/>
          <p:nvPr/>
        </p:nvSpPr>
        <p:spPr>
          <a:xfrm>
            <a:off x="684213" y="4219054"/>
            <a:ext cx="8153400" cy="1154162"/>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系统测试要点二：数据测试</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cs typeface="微软雅黑" panose="020B0503020204020204" pitchFamily="34" charset="-122"/>
              </a:rPr>
              <a:t>页面各项数据流向正确；</a:t>
            </a:r>
            <a:endParaRPr kumimoji="1"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en-US" altLang="zh-CN"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数据计算公式无误；</a:t>
            </a:r>
            <a:endParaRPr kumimoji="1"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5" name="直接连接符 19"/>
          <p:cNvCxnSpPr/>
          <p:nvPr/>
        </p:nvCxnSpPr>
        <p:spPr>
          <a:xfrm flipV="1">
            <a:off x="755650" y="5445224"/>
            <a:ext cx="7891463"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
        <p:nvSpPr>
          <p:cNvPr id="6" name="矩形 14"/>
          <p:cNvSpPr/>
          <p:nvPr/>
        </p:nvSpPr>
        <p:spPr>
          <a:xfrm>
            <a:off x="666750" y="5443190"/>
            <a:ext cx="8153400" cy="1154162"/>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系统测试要点三：</a:t>
            </a:r>
            <a:r>
              <a:rPr kumimoji="1" lang="zh-CN" altLang="en-US" b="1" dirty="0">
                <a:solidFill>
                  <a:srgbClr val="C00000"/>
                </a:solidFill>
                <a:latin typeface="微软雅黑" panose="020B0503020204020204" pitchFamily="34" charset="-122"/>
                <a:ea typeface="微软雅黑" panose="020B0503020204020204" pitchFamily="34" charset="-122"/>
              </a:rPr>
              <a:t>逻辑</a:t>
            </a:r>
            <a:r>
              <a:rPr kumimoji="1" lang="zh-CN" altLang="en-US" b="1" dirty="0" smtClean="0">
                <a:solidFill>
                  <a:srgbClr val="C00000"/>
                </a:solidFill>
                <a:latin typeface="微软雅黑" panose="020B0503020204020204" pitchFamily="34" charset="-122"/>
                <a:ea typeface="微软雅黑" panose="020B0503020204020204" pitchFamily="34" charset="-122"/>
              </a:rPr>
              <a:t>测试</a:t>
            </a:r>
            <a:endParaRPr kumimoji="1" lang="en-US" altLang="zh-CN" b="1" dirty="0">
              <a:solidFill>
                <a:srgbClr val="C00000"/>
              </a:solidFill>
              <a:latin typeface="微软雅黑" panose="020B0503020204020204" pitchFamily="34" charset="-122"/>
              <a:ea typeface="微软雅黑" panose="020B0503020204020204" pitchFamily="34" charset="-122"/>
            </a:endParaRPr>
          </a:p>
          <a:p>
            <a:pPr marL="285750" indent="-285750" eaLnBrk="1" hangingPunct="1">
              <a:lnSpc>
                <a:spcPct val="150000"/>
              </a:lnSpc>
              <a:buClr>
                <a:srgbClr val="CC3300"/>
              </a:buClr>
              <a:buFont typeface="Wingdings" panose="05000000000000000000" pitchFamily="2" charset="2"/>
              <a:buChar char="p"/>
            </a:pPr>
            <a:r>
              <a:rPr kumimoji="1" lang="zh-CN" altLang="en-US" sz="1400" dirty="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系统</a:t>
            </a:r>
            <a:r>
              <a:rPr lang="zh-CN" altLang="en-US" sz="1400" dirty="0">
                <a:latin typeface="微软雅黑" panose="020B0503020204020204" pitchFamily="34" charset="-122"/>
                <a:ea typeface="微软雅黑" panose="020B0503020204020204" pitchFamily="34" charset="-122"/>
              </a:rPr>
              <a:t>各种业务逻辑正确</a:t>
            </a:r>
            <a:r>
              <a:rPr kumimoji="1" lang="zh-CN" altLang="en-US" sz="1400" dirty="0" smtClean="0">
                <a:latin typeface="微软雅黑" panose="020B0503020204020204" pitchFamily="34" charset="-122"/>
                <a:ea typeface="微软雅黑" panose="020B0503020204020204" pitchFamily="34" charset="-122"/>
              </a:rPr>
              <a:t>；</a:t>
            </a:r>
            <a:endParaRPr kumimoji="1" lang="en-US" altLang="zh-CN" sz="1400" dirty="0" smtClean="0">
              <a:latin typeface="微软雅黑" panose="020B0503020204020204" pitchFamily="34" charset="-122"/>
              <a:ea typeface="微软雅黑" panose="020B0503020204020204" pitchFamily="34" charset="-122"/>
            </a:endParaRPr>
          </a:p>
          <a:p>
            <a:pPr marL="285750" indent="-285750" eaLnBrk="1" hangingPunct="1">
              <a:lnSpc>
                <a:spcPct val="150000"/>
              </a:lnSpc>
              <a:buClr>
                <a:srgbClr val="CC3300"/>
              </a:buClr>
              <a:buFont typeface="Wingdings" panose="05000000000000000000" pitchFamily="2" charset="2"/>
              <a:buChar char="p"/>
            </a:pPr>
            <a:r>
              <a:rPr lang="zh-CN" altLang="en-US" sz="1400" dirty="0" smtClean="0">
                <a:latin typeface="微软雅黑" panose="020B0503020204020204" pitchFamily="34" charset="-122"/>
                <a:ea typeface="微软雅黑" panose="020B0503020204020204" pitchFamily="34" charset="-122"/>
              </a:rPr>
              <a:t> 对</a:t>
            </a:r>
            <a:r>
              <a:rPr lang="zh-CN" altLang="en-US" sz="1400" dirty="0">
                <a:latin typeface="微软雅黑" panose="020B0503020204020204" pitchFamily="34" charset="-122"/>
                <a:ea typeface="微软雅黑" panose="020B0503020204020204" pitchFamily="34" charset="-122"/>
              </a:rPr>
              <a:t>非常见逻辑增加控制</a:t>
            </a:r>
            <a:endParaRPr kumimoji="1" lang="zh-CN" altLang="en-US" sz="1400" dirty="0">
              <a:latin typeface="微软雅黑" panose="020B0503020204020204" pitchFamily="34" charset="-122"/>
              <a:ea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软件测试要点</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系统测试</a:t>
            </a:r>
            <a:endParaRPr lang="en-US" altLang="zh-CN" sz="3200" dirty="0">
              <a:latin typeface="微软雅黑" panose="020B0503020204020204" pitchFamily="34" charset="-122"/>
              <a:ea typeface="微软雅黑" panose="020B0503020204020204" pitchFamily="34" charset="-122"/>
            </a:endParaRPr>
          </a:p>
        </p:txBody>
      </p:sp>
      <p:cxnSp>
        <p:nvCxnSpPr>
          <p:cNvPr id="20" name="直接连接符 19"/>
          <p:cNvCxnSpPr/>
          <p:nvPr/>
        </p:nvCxnSpPr>
        <p:spPr>
          <a:xfrm flipV="1">
            <a:off x="827088" y="3356992"/>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55650" y="3390091"/>
            <a:ext cx="8153400" cy="830997"/>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系统测试要点五：可靠性测试</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对系统进行误操作 系统不崩溃或丢失数据，且有正确提示信息；</a:t>
            </a:r>
            <a:endParaRPr kumimoji="1" lang="zh-CN" altLang="en-US" sz="1400" dirty="0">
              <a:latin typeface="微软雅黑" panose="020B0503020204020204" pitchFamily="34" charset="-122"/>
              <a:ea typeface="微软雅黑" panose="020B0503020204020204" pitchFamily="34" charset="-122"/>
            </a:endParaRPr>
          </a:p>
        </p:txBody>
      </p:sp>
      <p:cxnSp>
        <p:nvCxnSpPr>
          <p:cNvPr id="2" name="直接连接符 19"/>
          <p:cNvCxnSpPr/>
          <p:nvPr/>
        </p:nvCxnSpPr>
        <p:spPr>
          <a:xfrm flipV="1">
            <a:off x="755650" y="4293096"/>
            <a:ext cx="7891463"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
        <p:nvSpPr>
          <p:cNvPr id="3" name="矩形 14"/>
          <p:cNvSpPr/>
          <p:nvPr/>
        </p:nvSpPr>
        <p:spPr>
          <a:xfrm>
            <a:off x="739775" y="5011142"/>
            <a:ext cx="8153400" cy="1154162"/>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系统测试要点七：</a:t>
            </a:r>
            <a:r>
              <a:rPr kumimoji="1" lang="zh-CN" altLang="en-US" b="1" dirty="0">
                <a:solidFill>
                  <a:srgbClr val="C00000"/>
                </a:solidFill>
                <a:latin typeface="微软雅黑" panose="020B0503020204020204" pitchFamily="34" charset="-122"/>
                <a:ea typeface="微软雅黑" panose="020B0503020204020204" pitchFamily="34" charset="-122"/>
              </a:rPr>
              <a:t>性能测试</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系统登录时间、系统相应时间、大数据量运行的时间效率是符合设计要求；</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en-US" altLang="zh-CN"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测试网站服务器能否承受相应并发；</a:t>
            </a:r>
            <a:endParaRPr lang="zh-CN" altLang="en-US" sz="1400" dirty="0">
              <a:latin typeface="微软雅黑" panose="020B0503020204020204" pitchFamily="34" charset="-122"/>
              <a:ea typeface="微软雅黑" panose="020B0503020204020204" pitchFamily="34" charset="-122"/>
            </a:endParaRPr>
          </a:p>
        </p:txBody>
      </p:sp>
      <p:sp>
        <p:nvSpPr>
          <p:cNvPr id="4" name="矩形 14"/>
          <p:cNvSpPr/>
          <p:nvPr/>
        </p:nvSpPr>
        <p:spPr>
          <a:xfrm>
            <a:off x="755650" y="1498600"/>
            <a:ext cx="8153400" cy="1800493"/>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系统测试要点四：安全测试</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验证码 验证链接是否可以多次使用 是否有时间限制；</a:t>
            </a:r>
            <a:endParaRPr kumimoji="1"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en-US" altLang="zh-CN"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无权限用户是否可查看未授权数据；</a:t>
            </a:r>
            <a:endParaRPr kumimoji="1"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用户未登录是否可以通过复制链接的方式进入系统；</a:t>
            </a:r>
            <a:endParaRPr kumimoji="1" lang="zh-CN" altLang="en-US" sz="1400" dirty="0">
              <a:latin typeface="微软雅黑" panose="020B0503020204020204" pitchFamily="34" charset="-122"/>
              <a:ea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chemeClr val="accent2"/>
                </a:solidFill>
                <a:latin typeface="微软雅黑" panose="020B0503020204020204" pitchFamily="34" charset="-122"/>
                <a:ea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密码等重要信息是否加密显示</a:t>
            </a:r>
            <a:endParaRPr kumimoji="1"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矩形 14"/>
          <p:cNvSpPr/>
          <p:nvPr/>
        </p:nvSpPr>
        <p:spPr>
          <a:xfrm>
            <a:off x="755650" y="4338365"/>
            <a:ext cx="8153400" cy="458787"/>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系统测试要点六：兼容性测试</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6" name="直接连接符 19"/>
          <p:cNvCxnSpPr/>
          <p:nvPr/>
        </p:nvCxnSpPr>
        <p:spPr>
          <a:xfrm flipV="1">
            <a:off x="755650" y="4941168"/>
            <a:ext cx="7891463"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缺陷管理</a:t>
            </a:r>
            <a:endParaRPr lang="en-US" altLang="zh-CN" sz="3200" dirty="0">
              <a:latin typeface="微软雅黑" panose="020B0503020204020204" pitchFamily="34" charset="-122"/>
              <a:ea typeface="微软雅黑" panose="020B0503020204020204" pitchFamily="34" charset="-122"/>
            </a:endParaRPr>
          </a:p>
        </p:txBody>
      </p:sp>
      <p:sp>
        <p:nvSpPr>
          <p:cNvPr id="33794" name="内容占位符 2"/>
          <p:cNvSpPr>
            <a:spLocks noGrp="1"/>
          </p:cNvSpPr>
          <p:nvPr>
            <p:ph idx="4294967295"/>
          </p:nvPr>
        </p:nvSpPr>
        <p:spPr>
          <a:xfrm>
            <a:off x="827088" y="1628775"/>
            <a:ext cx="7859712" cy="4525963"/>
          </a:xfrm>
        </p:spPr>
        <p:txBody>
          <a:bodyPr/>
          <a:lstStyle/>
          <a:p>
            <a:pPr marL="0" indent="0" eaLnBrk="1" hangingPunct="1">
              <a:buClr>
                <a:srgbClr val="CC0000"/>
              </a:buClr>
              <a:buFont typeface="Wingdings" panose="05000000000000000000" pitchFamily="2" charset="2"/>
              <a:buChar char="n"/>
            </a:pPr>
            <a:r>
              <a:rPr lang="en-US" altLang="zh-CN" sz="1800" dirty="0">
                <a:solidFill>
                  <a:srgbClr val="CC33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缺陷的定义</a:t>
            </a:r>
            <a:endParaRPr lang="zh-CN" altLang="en-US" sz="18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0000"/>
              </a:buClr>
              <a:buFont typeface="Wingdings" panose="05000000000000000000" pitchFamily="2" charset="2"/>
              <a:buChar char="n"/>
            </a:pP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0000"/>
              </a:buClr>
              <a:buFont typeface="Wingdings" panose="05000000000000000000" pitchFamily="2" charset="2"/>
              <a:buChar char="n"/>
            </a:pPr>
            <a:r>
              <a:rPr lang="en-US" altLang="zh-CN" sz="1800" dirty="0">
                <a:solidFill>
                  <a:srgbClr val="CC33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缺陷的类型</a:t>
            </a:r>
            <a:endParaRPr lang="zh-CN" altLang="en-US" sz="18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0000"/>
              </a:buClr>
              <a:buFont typeface="Wingdings" panose="05000000000000000000" pitchFamily="2" charset="2"/>
              <a:buChar char="n"/>
            </a:pP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0000"/>
              </a:buClr>
              <a:buFont typeface="Wingdings" panose="05000000000000000000" pitchFamily="2" charset="2"/>
              <a:buChar char="n"/>
            </a:pPr>
            <a:r>
              <a:rPr lang="zh-CN" altLang="en-US" sz="1800" dirty="0">
                <a:solidFill>
                  <a:srgbClr val="CC33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缺陷的状态</a:t>
            </a:r>
            <a:endParaRPr lang="zh-CN" altLang="en-US" sz="18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0000"/>
              </a:buClr>
              <a:buFont typeface="Wingdings" panose="05000000000000000000" pitchFamily="2" charset="2"/>
              <a:buChar char="n"/>
            </a:pP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0000"/>
              </a:buClr>
              <a:buFont typeface="Wingdings" panose="05000000000000000000" pitchFamily="2" charset="2"/>
              <a:buChar char="n"/>
            </a:pPr>
            <a:r>
              <a:rPr lang="zh-CN" altLang="en-US" sz="1800" dirty="0">
                <a:solidFill>
                  <a:srgbClr val="CC33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缺陷处理</a:t>
            </a:r>
            <a:r>
              <a:rPr lang="zh-CN" altLang="en-US" sz="1800" dirty="0" smtClean="0">
                <a:latin typeface="微软雅黑" panose="020B0503020204020204" pitchFamily="34" charset="-122"/>
                <a:ea typeface="微软雅黑" panose="020B0503020204020204" pitchFamily="34" charset="-122"/>
                <a:cs typeface="微软雅黑" panose="020B0503020204020204" pitchFamily="34" charset="-122"/>
              </a:rPr>
              <a:t>流程</a:t>
            </a:r>
            <a:endParaRPr lang="en-US" altLang="zh-CN" sz="18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0000"/>
              </a:buClr>
              <a:buFont typeface="Wingdings" panose="05000000000000000000" pitchFamily="2" charset="2"/>
              <a:buChar char="n"/>
            </a:pP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0000"/>
              </a:buClr>
              <a:buFont typeface="Wingdings" panose="05000000000000000000" pitchFamily="2" charset="2"/>
              <a:buChar char="n"/>
            </a:pPr>
            <a:r>
              <a:rPr lang="en-US" altLang="zh-CN" sz="1800" dirty="0" err="1" smtClean="0">
                <a:latin typeface="微软雅黑" panose="020B0503020204020204" pitchFamily="34" charset="-122"/>
                <a:ea typeface="微软雅黑" panose="020B0503020204020204" pitchFamily="34" charset="-122"/>
                <a:cs typeface="微软雅黑" panose="020B0503020204020204" pitchFamily="34" charset="-122"/>
              </a:rPr>
              <a:t>Bugzilla</a:t>
            </a:r>
            <a:r>
              <a:rPr lang="zh-CN" altLang="en-US" sz="1800" dirty="0" smtClean="0">
                <a:latin typeface="微软雅黑" panose="020B0503020204020204" pitchFamily="34" charset="-122"/>
                <a:ea typeface="微软雅黑" panose="020B0503020204020204" pitchFamily="34" charset="-122"/>
                <a:cs typeface="微软雅黑" panose="020B0503020204020204" pitchFamily="34" charset="-122"/>
              </a:rPr>
              <a:t>管理工具介绍</a:t>
            </a:r>
            <a:endParaRPr lang="zh-CN" altLang="en-US" sz="18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611560" y="1380832"/>
            <a:ext cx="8153400" cy="2246769"/>
          </a:xfrm>
          <a:prstGeom prst="rect">
            <a:avLst/>
          </a:prstGeom>
          <a:ln w="12700">
            <a:noFill/>
            <a:prstDash val="dash"/>
          </a:ln>
        </p:spPr>
        <p:txBody>
          <a:bodyPr>
            <a:spAutoFit/>
          </a:bodyPr>
          <a:lstStyle/>
          <a:p>
            <a:pPr marL="285750" indent="-285750" eaLnBrk="1" hangingPunct="1">
              <a:lnSpc>
                <a:spcPct val="200000"/>
              </a:lnSpc>
              <a:buClr>
                <a:srgbClr val="CC3300"/>
              </a:buClr>
              <a:buFont typeface="Wingdings" panose="05000000000000000000" pitchFamily="2" charset="2"/>
              <a:buChar char="n"/>
            </a:pPr>
            <a:r>
              <a:rPr lang="zh-CN" altLang="en-US" sz="1400" dirty="0" smtClean="0">
                <a:latin typeface="微软雅黑" panose="020B0503020204020204" pitchFamily="34" charset="-122"/>
                <a:ea typeface="微软雅黑" panose="020B0503020204020204" pitchFamily="34" charset="-122"/>
              </a:rPr>
              <a:t> 软件</a:t>
            </a:r>
            <a:r>
              <a:rPr lang="zh-CN" altLang="en-US" sz="1400" dirty="0">
                <a:latin typeface="微软雅黑" panose="020B0503020204020204" pitchFamily="34" charset="-122"/>
                <a:ea typeface="微软雅黑" panose="020B0503020204020204" pitchFamily="34" charset="-122"/>
              </a:rPr>
              <a:t>没有达到产品说明书表明的功能</a:t>
            </a:r>
            <a:r>
              <a:rPr kumimoji="1" lang="zh-CN" altLang="en-US" sz="1400" dirty="0">
                <a:latin typeface="微软雅黑" panose="020B0503020204020204" pitchFamily="34" charset="-122"/>
                <a:ea typeface="微软雅黑" panose="020B0503020204020204" pitchFamily="34" charset="-122"/>
              </a:rPr>
              <a:t>；</a:t>
            </a:r>
            <a:endParaRPr kumimoji="1" lang="zh-CN" altLang="en-US" sz="1400" dirty="0">
              <a:latin typeface="微软雅黑" panose="020B0503020204020204" pitchFamily="34" charset="-122"/>
              <a:ea typeface="微软雅黑" panose="020B0503020204020204" pitchFamily="34" charset="-122"/>
            </a:endParaRPr>
          </a:p>
          <a:p>
            <a:pPr marL="285750" indent="-285750" eaLnBrk="1" fontAlgn="ctr" hangingPunct="1">
              <a:lnSpc>
                <a:spcPct val="200000"/>
              </a:lnSpc>
              <a:buClr>
                <a:srgbClr val="CC3300"/>
              </a:buClr>
              <a:buFont typeface="Wingdings" panose="05000000000000000000" pitchFamily="2" charset="2"/>
              <a:buChar char="n"/>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软件</a:t>
            </a:r>
            <a:r>
              <a:rPr lang="zh-CN" altLang="en-US" sz="1400" dirty="0">
                <a:latin typeface="微软雅黑" panose="020B0503020204020204" pitchFamily="34" charset="-122"/>
                <a:ea typeface="微软雅黑" panose="020B0503020204020204" pitchFamily="34" charset="-122"/>
              </a:rPr>
              <a:t>没有达到产品说明书中虽未指出但应当达到的目标；</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eaLnBrk="1" fontAlgn="ctr" hangingPunct="1">
              <a:lnSpc>
                <a:spcPct val="200000"/>
              </a:lnSpc>
              <a:buClr>
                <a:srgbClr val="CC3300"/>
              </a:buClr>
              <a:buFont typeface="Wingdings" panose="05000000000000000000" pitchFamily="2" charset="2"/>
              <a:buChar char="n"/>
            </a:pPr>
            <a:r>
              <a:rPr lang="zh-CN" altLang="en-US" sz="1400" dirty="0" smtClean="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软件与产品需求说明书不一致；</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eaLnBrk="1" fontAlgn="ctr" hangingPunct="1">
              <a:lnSpc>
                <a:spcPct val="200000"/>
              </a:lnSpc>
              <a:buClr>
                <a:srgbClr val="CC3300"/>
              </a:buClr>
              <a:buFont typeface="Wingdings" panose="05000000000000000000" pitchFamily="2" charset="2"/>
              <a:buChar char="n"/>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软件</a:t>
            </a:r>
            <a:r>
              <a:rPr lang="zh-CN" altLang="en-US" sz="1400" dirty="0">
                <a:latin typeface="微软雅黑" panose="020B0503020204020204" pitchFamily="34" charset="-122"/>
                <a:ea typeface="微软雅黑" panose="020B0503020204020204" pitchFamily="34" charset="-122"/>
              </a:rPr>
              <a:t>功能超出需求说明书范围</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eaLnBrk="1" fontAlgn="ctr" hangingPunct="1">
              <a:lnSpc>
                <a:spcPct val="200000"/>
              </a:lnSpc>
              <a:buClr>
                <a:srgbClr val="CC3300"/>
              </a:buClr>
              <a:buFont typeface="Wingdings" panose="05000000000000000000" pitchFamily="2" charset="2"/>
              <a:buChar char="n"/>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软件测试</a:t>
            </a:r>
            <a:r>
              <a:rPr lang="zh-CN" altLang="en-US" sz="1400" dirty="0">
                <a:latin typeface="微软雅黑" panose="020B0503020204020204" pitchFamily="34" charset="-122"/>
                <a:ea typeface="微软雅黑" panose="020B0503020204020204" pitchFamily="34" charset="-122"/>
              </a:rPr>
              <a:t>人员认为软件难以理解、不易使用，或者最终用户认为该软件使用效果不好。</a:t>
            </a:r>
            <a:endParaRPr kumimoji="1"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7"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
        <p:nvSpPr>
          <p:cNvPr id="8" name="标题 6"/>
          <p:cNvSpPr txBox="1"/>
          <p:nvPr/>
        </p:nvSpPr>
        <p:spPr bwMode="auto">
          <a:xfrm>
            <a:off x="683568" y="260350"/>
            <a:ext cx="7859712" cy="1143000"/>
          </a:xfrm>
          <a:prstGeom prst="rect">
            <a:avLst/>
          </a:prstGeom>
          <a:noFill/>
          <a:ln w="9525">
            <a:noFill/>
            <a:miter lim="800000"/>
          </a:ln>
        </p:spPr>
        <p:txBody>
          <a:bodyPr vert="horz" wrap="square" lIns="91440" tIns="45720" rIns="91440" bIns="45720" numCol="1" anchor="ctr" anchorCtr="0" compatLnSpc="1">
            <a:normAutofit/>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pPr algn="l" eaLnBrk="1" hangingPunct="1"/>
            <a:r>
              <a:rPr lang="zh-CN" altLang="en-US" sz="3200" dirty="0" smtClean="0">
                <a:latin typeface="微软雅黑" panose="020B0503020204020204" pitchFamily="34" charset="-122"/>
                <a:ea typeface="微软雅黑" panose="020B0503020204020204" pitchFamily="34" charset="-122"/>
              </a:rPr>
              <a:t>缺陷的定义</a:t>
            </a:r>
            <a:endParaRPr lang="en-US" altLang="zh-CN" sz="32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9"/>
          <p:cNvCxnSpPr/>
          <p:nvPr/>
        </p:nvCxnSpPr>
        <p:spPr>
          <a:xfrm flipV="1">
            <a:off x="755650" y="2996952"/>
            <a:ext cx="7891463"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
        <p:nvSpPr>
          <p:cNvPr id="3" name="矩形 14"/>
          <p:cNvSpPr/>
          <p:nvPr/>
        </p:nvSpPr>
        <p:spPr>
          <a:xfrm>
            <a:off x="684213" y="836712"/>
            <a:ext cx="8153400" cy="2123658"/>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缺陷的类型</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严重  由程序引起的非正常退出、死机、数据库死锁或严重的数据通信错误；</a:t>
            </a:r>
            <a:endParaRPr kumimoji="1" lang="zh-CN" altLang="en-US" sz="1400" dirty="0">
              <a:latin typeface="微软雅黑" panose="020B0503020204020204" pitchFamily="34" charset="-122"/>
              <a:ea typeface="微软雅黑" panose="020B0503020204020204" pitchFamily="34" charset="-122"/>
            </a:endParaRPr>
          </a:p>
          <a:p>
            <a:pPr eaLnBrk="1" fontAlgn="ctr" hangingPunct="1">
              <a:lnSpc>
                <a:spcPct val="150000"/>
              </a:lnSpc>
              <a:buFont typeface="Wingdings" panose="05000000000000000000" pitchFamily="2" charset="2"/>
              <a:buChar char="p"/>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主要  主要功能不符、逻辑错误、程序接口错误；</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一般  简单输入控制错误、轻微数值计算错误；</a:t>
            </a:r>
            <a:endParaRPr lang="zh-CN" altLang="en-US" sz="1400" dirty="0">
              <a:latin typeface="微软雅黑" panose="020B0503020204020204" pitchFamily="34" charset="-122"/>
              <a:ea typeface="微软雅黑" panose="020B0503020204020204" pitchFamily="34" charset="-122"/>
            </a:endParaRPr>
          </a:p>
          <a:p>
            <a:pPr eaLnBrk="1" fontAlgn="ctr" hangingPunct="1">
              <a:lnSpc>
                <a:spcPct val="150000"/>
              </a:lnSpc>
              <a:buFont typeface="Wingdings" panose="05000000000000000000" pitchFamily="2" charset="2"/>
              <a:buChar char="p"/>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轻微  界面错误、提示信息错误；</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建议</a:t>
            </a:r>
            <a:endParaRPr lang="zh-CN" altLang="en-US" sz="1400" dirty="0">
              <a:latin typeface="微软雅黑" panose="020B0503020204020204" pitchFamily="34" charset="-122"/>
              <a:ea typeface="微软雅黑" panose="020B0503020204020204" pitchFamily="34" charset="-122"/>
            </a:endParaRPr>
          </a:p>
        </p:txBody>
      </p:sp>
      <p:sp>
        <p:nvSpPr>
          <p:cNvPr id="4" name="矩形 14"/>
          <p:cNvSpPr/>
          <p:nvPr/>
        </p:nvSpPr>
        <p:spPr>
          <a:xfrm>
            <a:off x="667072" y="3090465"/>
            <a:ext cx="8153400" cy="115416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缺陷的状态</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smtClean="0">
                <a:solidFill>
                  <a:schemeClr val="tx1"/>
                </a:solidFill>
                <a:latin typeface="微软雅黑" panose="020B0503020204020204" pitchFamily="34" charset="-122"/>
                <a:ea typeface="微软雅黑" panose="020B0503020204020204" pitchFamily="34" charset="-122"/>
              </a:rPr>
              <a:t>缺陷状态</a:t>
            </a:r>
            <a:r>
              <a:rPr lang="zh-CN" altLang="en-US" sz="1400" dirty="0" smtClean="0">
                <a:latin typeface="微软雅黑" panose="020B0503020204020204" pitchFamily="34" charset="-122"/>
                <a:ea typeface="微软雅黑" panose="020B0503020204020204" pitchFamily="34" charset="-122"/>
              </a:rPr>
              <a:t>未</a:t>
            </a:r>
            <a:r>
              <a:rPr lang="zh-CN" altLang="en-US" sz="1400" dirty="0">
                <a:latin typeface="微软雅黑" panose="020B0503020204020204" pitchFamily="34" charset="-122"/>
                <a:ea typeface="微软雅黑" panose="020B0503020204020204" pitchFamily="34" charset="-122"/>
              </a:rPr>
              <a:t>解决、已分配、</a:t>
            </a:r>
            <a:r>
              <a:rPr lang="en-US" altLang="zh-CN" sz="1400" dirty="0">
                <a:latin typeface="微软雅黑" panose="020B0503020204020204" pitchFamily="34" charset="-122"/>
                <a:ea typeface="微软雅黑" panose="020B0503020204020204" pitchFamily="34" charset="-122"/>
              </a:rPr>
              <a:t>resolved</a:t>
            </a:r>
            <a:r>
              <a:rPr lang="zh-CN" altLang="en-US" sz="1400" dirty="0">
                <a:latin typeface="微软雅黑" panose="020B0503020204020204" pitchFamily="34" charset="-122"/>
                <a:ea typeface="微软雅黑" panose="020B0503020204020204" pitchFamily="34" charset="-122"/>
              </a:rPr>
              <a:t>（已解决）</a:t>
            </a:r>
            <a:r>
              <a:rPr lang="zh-CN" altLang="en-US" sz="1400" dirty="0" smtClean="0">
                <a:latin typeface="微软雅黑" panose="020B0503020204020204" pitchFamily="34" charset="-122"/>
                <a:ea typeface="微软雅黑" panose="020B0503020204020204" pitchFamily="34" charset="-122"/>
              </a:rPr>
              <a:t>、重新打开、关闭</a:t>
            </a:r>
            <a:endParaRPr kumimoji="1" lang="zh-CN" altLang="en-US" sz="1400" dirty="0">
              <a:latin typeface="微软雅黑" panose="020B0503020204020204" pitchFamily="34" charset="-122"/>
              <a:ea typeface="微软雅黑" panose="020B0503020204020204" pitchFamily="34" charset="-122"/>
            </a:endParaRPr>
          </a:p>
          <a:p>
            <a:pPr eaLnBrk="1" fontAlgn="ctr" hangingPunct="1">
              <a:lnSpc>
                <a:spcPct val="150000"/>
              </a:lnSpc>
              <a:buFont typeface="Wingdings" panose="05000000000000000000" pitchFamily="2" charset="2"/>
              <a:buChar char="p"/>
            </a:pPr>
            <a:r>
              <a:rPr lang="zh-CN" altLang="en-US" sz="1400" dirty="0">
                <a:solidFill>
                  <a:srgbClr val="CC3300"/>
                </a:solidFill>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resolved</a:t>
            </a:r>
            <a:r>
              <a:rPr lang="zh-CN" altLang="en-US" sz="1400" dirty="0">
                <a:latin typeface="微软雅黑" panose="020B0503020204020204" pitchFamily="34" charset="-122"/>
                <a:ea typeface="微软雅黑" panose="020B0503020204020204" pitchFamily="34" charset="-122"/>
              </a:rPr>
              <a:t>（已解决</a:t>
            </a:r>
            <a:r>
              <a:rPr lang="zh-CN" altLang="en-US" sz="1400" dirty="0" smtClean="0">
                <a:latin typeface="微软雅黑" panose="020B0503020204020204" pitchFamily="34" charset="-122"/>
                <a:ea typeface="微软雅黑" panose="020B0503020204020204" pitchFamily="34" charset="-122"/>
              </a:rPr>
              <a:t>）对应决策状态： </a:t>
            </a:r>
            <a:r>
              <a:rPr lang="zh-CN" altLang="en-US" sz="1400" dirty="0">
                <a:latin typeface="微软雅黑" panose="020B0503020204020204" pitchFamily="34" charset="-122"/>
                <a:ea typeface="微软雅黑" panose="020B0503020204020204" pitchFamily="34" charset="-122"/>
              </a:rPr>
              <a:t>未修复、已修复、暂时不改、问题重复、无法重现、无效</a:t>
            </a:r>
            <a:endParaRPr lang="en-US" altLang="zh-CN" sz="1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缺陷处理流程</a:t>
            </a:r>
            <a:endParaRPr lang="en-US" altLang="zh-CN" sz="3200" dirty="0">
              <a:latin typeface="微软雅黑" panose="020B0503020204020204" pitchFamily="34" charset="-122"/>
              <a:ea typeface="微软雅黑" panose="020B0503020204020204" pitchFamily="34" charset="-122"/>
            </a:endParaRPr>
          </a:p>
        </p:txBody>
      </p:sp>
      <p:sp>
        <p:nvSpPr>
          <p:cNvPr id="37890" name="内容占位符 2"/>
          <p:cNvSpPr>
            <a:spLocks noGrp="1"/>
          </p:cNvSpPr>
          <p:nvPr>
            <p:ph idx="4294967295"/>
          </p:nvPr>
        </p:nvSpPr>
        <p:spPr>
          <a:xfrm>
            <a:off x="827088" y="1600200"/>
            <a:ext cx="7859712" cy="4525963"/>
          </a:xfrm>
        </p:spPr>
        <p:txBody>
          <a:bodyPr/>
          <a:lstStyle/>
          <a:p>
            <a:pPr marL="0" indent="0" eaLnBrk="1" hangingPunct="1">
              <a:buClr>
                <a:srgbClr val="CC0000"/>
              </a:buClr>
              <a:buSzPct val="130000"/>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缺陷处理流程图</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37892" name="Picture 2"/>
          <p:cNvPicPr>
            <a:picLocks noChangeAspect="1" noChangeArrowheads="1"/>
          </p:cNvPicPr>
          <p:nvPr/>
        </p:nvPicPr>
        <p:blipFill>
          <a:blip r:embed="rId1" cstate="print"/>
          <a:srcRect/>
          <a:stretch>
            <a:fillRect/>
          </a:stretch>
        </p:blipFill>
        <p:spPr bwMode="auto">
          <a:xfrm>
            <a:off x="2555776" y="2201218"/>
            <a:ext cx="3937639" cy="3652854"/>
          </a:xfrm>
          <a:prstGeom prst="rect">
            <a:avLst/>
          </a:prstGeom>
          <a:noFill/>
          <a:ln w="9525">
            <a:noFill/>
            <a:miter lim="800000"/>
            <a:headEnd/>
            <a:tailEnd/>
          </a:ln>
        </p:spPr>
      </p:pic>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marL="0" indent="0" algn="l" eaLnBrk="1" hangingPunct="1"/>
            <a:r>
              <a:rPr lang="en-US" altLang="zh-CN" sz="3200" dirty="0" err="1">
                <a:latin typeface="微软雅黑" panose="020B0503020204020204" pitchFamily="34" charset="-122"/>
                <a:ea typeface="微软雅黑" panose="020B0503020204020204" pitchFamily="34" charset="-122"/>
                <a:cs typeface="微软雅黑" panose="020B0503020204020204" pitchFamily="34" charset="-122"/>
              </a:rPr>
              <a:t>Bugzilla</a:t>
            </a: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管理工具介绍</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pic>
        <p:nvPicPr>
          <p:cNvPr id="6" name="内容占位符 5"/>
          <p:cNvPicPr>
            <a:picLocks noGrp="1" noChangeAspect="1"/>
          </p:cNvPicPr>
          <p:nvPr>
            <p:ph idx="4294967295"/>
          </p:nvPr>
        </p:nvPicPr>
        <p:blipFill>
          <a:blip r:embed="rId1"/>
          <a:stretch>
            <a:fillRect/>
          </a:stretch>
        </p:blipFill>
        <p:spPr>
          <a:xfrm>
            <a:off x="1090243" y="1600200"/>
            <a:ext cx="7333401" cy="452596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normAutofit/>
          </a:bodyPr>
          <a:lstStyle/>
          <a:p>
            <a:pPr marL="0" indent="0" algn="l" eaLnBrk="1" hangingPunct="1"/>
            <a:r>
              <a:rPr lang="en-US" altLang="zh-CN" sz="3200" dirty="0" err="1">
                <a:latin typeface="微软雅黑" panose="020B0503020204020204" pitchFamily="34" charset="-122"/>
                <a:ea typeface="微软雅黑" panose="020B0503020204020204" pitchFamily="34" charset="-122"/>
                <a:cs typeface="微软雅黑" panose="020B0503020204020204" pitchFamily="34" charset="-122"/>
              </a:rPr>
              <a:t>Bugzilla</a:t>
            </a: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管理工具介绍</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pic>
        <p:nvPicPr>
          <p:cNvPr id="9" name="内容占位符 8"/>
          <p:cNvPicPr>
            <a:picLocks noGrp="1" noChangeAspect="1"/>
          </p:cNvPicPr>
          <p:nvPr>
            <p:ph idx="1"/>
          </p:nvPr>
        </p:nvPicPr>
        <p:blipFill>
          <a:blip r:embed="rId1"/>
          <a:stretch>
            <a:fillRect/>
          </a:stretch>
        </p:blipFill>
        <p:spPr>
          <a:xfrm>
            <a:off x="457200" y="1784970"/>
            <a:ext cx="8229600" cy="415642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normAutofit/>
          </a:bodyPr>
          <a:lstStyle/>
          <a:p>
            <a:pPr marL="0" indent="0" algn="l" eaLnBrk="1" hangingPunct="1"/>
            <a:r>
              <a:rPr lang="en-US" altLang="zh-CN" sz="3200" dirty="0" err="1">
                <a:latin typeface="微软雅黑" panose="020B0503020204020204" pitchFamily="34" charset="-122"/>
                <a:ea typeface="微软雅黑" panose="020B0503020204020204" pitchFamily="34" charset="-122"/>
                <a:cs typeface="微软雅黑" panose="020B0503020204020204" pitchFamily="34" charset="-122"/>
              </a:rPr>
              <a:t>Bugzilla</a:t>
            </a: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管理工具介绍</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pic>
        <p:nvPicPr>
          <p:cNvPr id="3" name="内容占位符 2"/>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115616" y="1600200"/>
            <a:ext cx="7128791" cy="4525963"/>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normAutofit/>
          </a:bodyPr>
          <a:lstStyle/>
          <a:p>
            <a:pPr marL="0" indent="0" algn="l" eaLnBrk="1" hangingPunct="1"/>
            <a:r>
              <a:rPr lang="zh-CN" altLang="en-US" sz="3200" dirty="0" smtClean="0">
                <a:latin typeface="微软雅黑" panose="020B0503020204020204" pitchFamily="34" charset="-122"/>
                <a:ea typeface="微软雅黑" panose="020B0503020204020204" pitchFamily="34" charset="-122"/>
                <a:cs typeface="微软雅黑" panose="020B0503020204020204" pitchFamily="34" charset="-122"/>
              </a:rPr>
              <a:t>外包管理</a:t>
            </a:r>
            <a:endParaRPr lang="zh-CN" altLang="en-US" sz="32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
        <p:nvSpPr>
          <p:cNvPr id="2" name="内容占位符 1"/>
          <p:cNvSpPr>
            <a:spLocks noGrp="1"/>
          </p:cNvSpPr>
          <p:nvPr>
            <p:ph idx="1"/>
          </p:nvPr>
        </p:nvSpPr>
        <p:spPr>
          <a:xfrm>
            <a:off x="457200" y="2276872"/>
            <a:ext cx="8229600" cy="676672"/>
          </a:xfrm>
        </p:spPr>
        <p:txBody>
          <a:bodyPr/>
          <a:lstStyle/>
          <a:p>
            <a:pPr>
              <a:buFont typeface="Wingdings" panose="05000000000000000000" pitchFamily="2" charset="2"/>
              <a:buChar char="n"/>
            </a:pPr>
            <a:r>
              <a:rPr lang="zh-CN" altLang="en-US" sz="1800" b="1" dirty="0">
                <a:solidFill>
                  <a:srgbClr val="CC3300"/>
                </a:solidFill>
                <a:latin typeface="微软雅黑" panose="020B0503020204020204" pitchFamily="34" charset="-122"/>
                <a:ea typeface="微软雅黑" panose="020B0503020204020204" pitchFamily="34" charset="-122"/>
              </a:rPr>
              <a:t>外包</a:t>
            </a:r>
            <a:r>
              <a:rPr lang="zh-CN" altLang="en-US" sz="1800" b="1" dirty="0" smtClean="0">
                <a:solidFill>
                  <a:srgbClr val="CC3300"/>
                </a:solidFill>
                <a:latin typeface="微软雅黑" panose="020B0503020204020204" pitchFamily="34" charset="-122"/>
                <a:ea typeface="微软雅黑" panose="020B0503020204020204" pitchFamily="34" charset="-122"/>
              </a:rPr>
              <a:t>方提供产品及相关文档</a:t>
            </a:r>
            <a:endParaRPr lang="en-US" altLang="zh-CN" sz="1400" dirty="0" smtClean="0">
              <a:latin typeface="微软雅黑" panose="020B0503020204020204" pitchFamily="34" charset="-122"/>
              <a:ea typeface="微软雅黑" panose="020B0503020204020204" pitchFamily="34" charset="-122"/>
            </a:endParaRPr>
          </a:p>
          <a:p>
            <a:pPr>
              <a:buClr>
                <a:srgbClr val="CC3300"/>
              </a:buClr>
              <a:buFont typeface="Wingdings" panose="05000000000000000000" pitchFamily="2" charset="2"/>
              <a:buChar char="p"/>
            </a:pPr>
            <a:r>
              <a:rPr lang="zh-CN" altLang="en-US" sz="1400" dirty="0" smtClean="0">
                <a:latin typeface="微软雅黑" panose="020B0503020204020204" pitchFamily="34" charset="-122"/>
                <a:ea typeface="微软雅黑" panose="020B0503020204020204" pitchFamily="34" charset="-122"/>
              </a:rPr>
              <a:t>单体测试报告、详细测试用例和</a:t>
            </a:r>
            <a:r>
              <a:rPr lang="en-US" altLang="zh-CN" sz="1400" dirty="0" smtClean="0">
                <a:latin typeface="微软雅黑" panose="020B0503020204020204" pitchFamily="34" charset="-122"/>
                <a:ea typeface="微软雅黑" panose="020B0503020204020204" pitchFamily="34" charset="-122"/>
              </a:rPr>
              <a:t>BUG</a:t>
            </a:r>
            <a:r>
              <a:rPr lang="zh-CN" altLang="en-US" sz="1400" dirty="0" smtClean="0">
                <a:latin typeface="微软雅黑" panose="020B0503020204020204" pitchFamily="34" charset="-122"/>
                <a:ea typeface="微软雅黑" panose="020B0503020204020204" pitchFamily="34" charset="-122"/>
              </a:rPr>
              <a:t>列表；</a:t>
            </a:r>
            <a:endParaRPr lang="en-US" altLang="zh-CN" sz="1400" dirty="0" smtClean="0">
              <a:latin typeface="微软雅黑" panose="020B0503020204020204" pitchFamily="34" charset="-122"/>
              <a:ea typeface="微软雅黑" panose="020B0503020204020204" pitchFamily="34" charset="-122"/>
            </a:endParaRPr>
          </a:p>
          <a:p>
            <a:pPr marL="0" indent="0">
              <a:buNone/>
            </a:pPr>
            <a:endParaRPr lang="zh-CN" altLang="en-US" dirty="0"/>
          </a:p>
        </p:txBody>
      </p:sp>
      <p:cxnSp>
        <p:nvCxnSpPr>
          <p:cNvPr id="6" name="直接连接符 5"/>
          <p:cNvCxnSpPr/>
          <p:nvPr/>
        </p:nvCxnSpPr>
        <p:spPr>
          <a:xfrm flipV="1">
            <a:off x="539552" y="2204864"/>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
        <p:nvSpPr>
          <p:cNvPr id="8" name="内容占位符 1"/>
          <p:cNvSpPr txBox="1"/>
          <p:nvPr/>
        </p:nvSpPr>
        <p:spPr bwMode="auto">
          <a:xfrm>
            <a:off x="467544" y="3040360"/>
            <a:ext cx="8229600" cy="676672"/>
          </a:xfrm>
          <a:prstGeom prst="rect">
            <a:avLst/>
          </a:prstGeom>
          <a:no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a:lstStyle>
          <a:p>
            <a:pPr>
              <a:buClr>
                <a:srgbClr val="CC3300"/>
              </a:buClr>
              <a:buFont typeface="Wingdings" panose="05000000000000000000" pitchFamily="2" charset="2"/>
              <a:buChar char="n"/>
            </a:pPr>
            <a:r>
              <a:rPr lang="zh-CN" altLang="en-US" sz="1800" b="1" dirty="0" smtClean="0">
                <a:solidFill>
                  <a:srgbClr val="CC3300"/>
                </a:solidFill>
                <a:latin typeface="微软雅黑" panose="020B0503020204020204" pitchFamily="34" charset="-122"/>
                <a:ea typeface="微软雅黑" panose="020B0503020204020204" pitchFamily="34" charset="-122"/>
              </a:rPr>
              <a:t>测试组验收</a:t>
            </a:r>
            <a:endParaRPr lang="en-US" altLang="zh-CN" sz="1800" b="1" dirty="0" smtClean="0">
              <a:solidFill>
                <a:srgbClr val="CC3300"/>
              </a:solidFill>
              <a:latin typeface="微软雅黑" panose="020B0503020204020204" pitchFamily="34" charset="-122"/>
              <a:ea typeface="微软雅黑" panose="020B0503020204020204" pitchFamily="34" charset="-122"/>
            </a:endParaRPr>
          </a:p>
          <a:p>
            <a:pPr>
              <a:buClr>
                <a:srgbClr val="CC3300"/>
              </a:buClr>
              <a:buFont typeface="Wingdings" panose="05000000000000000000" pitchFamily="2" charset="2"/>
              <a:buChar char="p"/>
            </a:pPr>
            <a:r>
              <a:rPr lang="zh-CN" altLang="en-US" sz="1400" dirty="0" smtClean="0">
                <a:latin typeface="微软雅黑" panose="020B0503020204020204" pitchFamily="34" charset="-122"/>
                <a:ea typeface="微软雅黑" panose="020B0503020204020204" pitchFamily="34" charset="-122"/>
              </a:rPr>
              <a:t>验收产品，提交测试报告；</a:t>
            </a:r>
            <a:endParaRPr lang="zh-CN" altLang="en-US" dirty="0"/>
          </a:p>
        </p:txBody>
      </p:sp>
      <p:sp>
        <p:nvSpPr>
          <p:cNvPr id="9" name="内容占位符 1"/>
          <p:cNvSpPr txBox="1"/>
          <p:nvPr/>
        </p:nvSpPr>
        <p:spPr bwMode="auto">
          <a:xfrm>
            <a:off x="467544" y="1484784"/>
            <a:ext cx="8229600" cy="676672"/>
          </a:xfrm>
          <a:prstGeom prst="rect">
            <a:avLst/>
          </a:prstGeom>
          <a:noFill/>
          <a:ln w="9525">
            <a:noFill/>
            <a:miter lim="800000"/>
          </a:ln>
        </p:spPr>
        <p:txBody>
          <a:bodyPr vert="horz" wrap="square" lIns="91440" tIns="45720" rIns="91440" bIns="45720" numCol="1" anchor="t" anchorCtr="0" compatLnSpc="1"/>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a:lstStyle>
          <a:p>
            <a:pPr>
              <a:buClr>
                <a:srgbClr val="CC3300"/>
              </a:buClr>
              <a:buFont typeface="Wingdings" panose="05000000000000000000" pitchFamily="2" charset="2"/>
              <a:buChar char="n"/>
            </a:pPr>
            <a:r>
              <a:rPr lang="zh-CN" altLang="en-US" sz="1800" b="1" dirty="0" smtClean="0">
                <a:solidFill>
                  <a:srgbClr val="CC3300"/>
                </a:solidFill>
                <a:latin typeface="微软雅黑" panose="020B0503020204020204" pitchFamily="34" charset="-122"/>
                <a:ea typeface="微软雅黑" panose="020B0503020204020204" pitchFamily="34" charset="-122"/>
              </a:rPr>
              <a:t>我方提供产品控制标准</a:t>
            </a:r>
            <a:endParaRPr lang="en-US" altLang="zh-CN" sz="1800" b="1" dirty="0" smtClean="0">
              <a:solidFill>
                <a:srgbClr val="CC3300"/>
              </a:solidFill>
              <a:latin typeface="微软雅黑" panose="020B0503020204020204" pitchFamily="34" charset="-122"/>
              <a:ea typeface="微软雅黑" panose="020B0503020204020204" pitchFamily="34" charset="-122"/>
            </a:endParaRPr>
          </a:p>
          <a:p>
            <a:pPr>
              <a:buClr>
                <a:srgbClr val="CC3300"/>
              </a:buClr>
              <a:buFont typeface="Wingdings" panose="05000000000000000000" pitchFamily="2" charset="2"/>
              <a:buChar char="p"/>
            </a:pPr>
            <a:r>
              <a:rPr lang="zh-CN" altLang="en-US" sz="1400" dirty="0" smtClean="0">
                <a:latin typeface="微软雅黑" panose="020B0503020204020204" pitchFamily="34" charset="-122"/>
                <a:ea typeface="微软雅黑" panose="020B0503020204020204" pitchFamily="34" charset="-122"/>
              </a:rPr>
              <a:t>需求分析说明书、概要设计、详细设计等书面文档；</a:t>
            </a:r>
            <a:endParaRPr lang="zh-CN" altLang="en-US" dirty="0"/>
          </a:p>
        </p:txBody>
      </p:sp>
      <p:cxnSp>
        <p:nvCxnSpPr>
          <p:cNvPr id="10" name="直接连接符 9"/>
          <p:cNvCxnSpPr/>
          <p:nvPr/>
        </p:nvCxnSpPr>
        <p:spPr>
          <a:xfrm flipV="1">
            <a:off x="539552" y="2996952"/>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6"/>
          <p:cNvSpPr>
            <a:spLocks noGrp="1"/>
          </p:cNvSpPr>
          <p:nvPr>
            <p:ph type="title" idx="4294967295"/>
          </p:nvPr>
        </p:nvSpPr>
        <p:spPr/>
        <p:txBody>
          <a:bodyPr/>
          <a:lstStyle/>
          <a:p>
            <a:pPr algn="l" eaLnBrk="1" hangingPunct="1"/>
            <a:r>
              <a:rPr lang="zh-CN" altLang="en-US" dirty="0">
                <a:solidFill>
                  <a:srgbClr val="31859C"/>
                </a:solidFill>
                <a:latin typeface="微软雅黑" panose="020B0503020204020204" pitchFamily="34" charset="-122"/>
                <a:ea typeface="微软雅黑" panose="020B0503020204020204" pitchFamily="34" charset="-122"/>
              </a:rPr>
              <a:t>  </a:t>
            </a:r>
            <a:r>
              <a:rPr lang="zh-CN" altLang="en-US" sz="3200" dirty="0">
                <a:latin typeface="微软雅黑" panose="020B0503020204020204" pitchFamily="34" charset="-122"/>
                <a:ea typeface="微软雅黑" panose="020B0503020204020204" pitchFamily="34" charset="-122"/>
              </a:rPr>
              <a:t>前言</a:t>
            </a:r>
            <a:endParaRPr lang="zh-CN" altLang="en-US" sz="3200" dirty="0">
              <a:latin typeface="微软雅黑" panose="020B0503020204020204" pitchFamily="34" charset="-122"/>
              <a:ea typeface="微软雅黑" panose="020B0503020204020204" pitchFamily="34" charset="-122"/>
            </a:endParaRPr>
          </a:p>
        </p:txBody>
      </p:sp>
      <p:sp>
        <p:nvSpPr>
          <p:cNvPr id="15362" name="内容占位符 2"/>
          <p:cNvSpPr>
            <a:spLocks noGrp="1"/>
          </p:cNvSpPr>
          <p:nvPr>
            <p:ph idx="4294967295"/>
          </p:nvPr>
        </p:nvSpPr>
        <p:spPr>
          <a:xfrm>
            <a:off x="457200" y="1357313"/>
            <a:ext cx="8229600" cy="4900612"/>
          </a:xfrm>
        </p:spPr>
        <p:txBody>
          <a:bodyPr/>
          <a:lstStyle/>
          <a:p>
            <a:pPr eaLnBrk="1" hangingPunct="1">
              <a:lnSpc>
                <a:spcPct val="200000"/>
              </a:lnSpc>
              <a:buClr>
                <a:srgbClr val="CC3300"/>
              </a:buClr>
              <a:buSzPct val="130000"/>
              <a:buFont typeface="Wingdings" panose="05000000000000000000" pitchFamily="2" charset="2"/>
              <a:buChar char="u"/>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提高产品的质量首先应当从流程抓起，规范软件产品的开发和测试过程。这是一个软件企业从小作坊的生产方式向</a:t>
            </a:r>
            <a:r>
              <a:rPr lang="zh-CN" altLang="en-US"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集成化规范化</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大公司迈进的必经之路。</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3300"/>
              </a:buClr>
              <a:buSzPct val="130000"/>
              <a:buFont typeface="Wingdings" panose="05000000000000000000" pitchFamily="2" charset="2"/>
              <a:buChar char="u"/>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3300"/>
              </a:buClr>
              <a:buSzPct val="130000"/>
              <a:buFont typeface="Wingdings" panose="05000000000000000000" pitchFamily="2" charset="2"/>
              <a:buChar char="u"/>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流水线，防止人员工作间的内耗，极大的提供工作效率。软件工程在软件的发展过程中吸取了这个经验并把它应用到了软件开发和测试中，形成软件工程过程</a:t>
            </a:r>
            <a:r>
              <a:rPr lang="en-US" altLang="zh-CN" sz="1400"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开发、测试流程</a:t>
            </a:r>
            <a:r>
              <a:rPr lang="zh-CN" altLang="en-US" sz="1400"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400"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3300"/>
              </a:buClr>
              <a:buSzPct val="130000"/>
              <a:buFont typeface="Wingdings" panose="05000000000000000000" pitchFamily="2" charset="2"/>
              <a:buChar char="u"/>
            </a:pPr>
            <a:endParaRPr lang="zh-CN" altLang="en-US" sz="1400"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3300"/>
              </a:buClr>
              <a:buSzPct val="130000"/>
              <a:buFont typeface="Wingdings" panose="05000000000000000000" pitchFamily="2" charset="2"/>
              <a:buChar char="u"/>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软件测试流程定义从需求到最终产品交付的一整套流程，如何去避免风险，共享成功的经验，按照</a:t>
            </a:r>
            <a:r>
              <a:rPr lang="zh-CN" altLang="en-US" sz="1400">
                <a:latin typeface="微软雅黑" panose="020B0503020204020204" pitchFamily="34" charset="-122"/>
                <a:ea typeface="微软雅黑" panose="020B0503020204020204" pitchFamily="34" charset="-122"/>
                <a:cs typeface="微软雅黑" panose="020B0503020204020204" pitchFamily="34" charset="-122"/>
              </a:rPr>
              <a:t>流程</a:t>
            </a:r>
            <a:r>
              <a:rPr lang="zh-CN" altLang="en-US" sz="1400" smtClean="0">
                <a:latin typeface="微软雅黑" panose="020B0503020204020204" pitchFamily="34" charset="-122"/>
                <a:ea typeface="微软雅黑" panose="020B0503020204020204" pitchFamily="34" charset="-122"/>
                <a:cs typeface="微软雅黑" panose="020B0503020204020204" pitchFamily="34" charset="-122"/>
              </a:rPr>
              <a:t>进行管理可以</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使得我们少走弯路，</a:t>
            </a:r>
            <a:r>
              <a:rPr lang="zh-CN" altLang="en-US"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并有效的提高产品质量，提高用户的满意度。</a:t>
            </a:r>
            <a:endParaRPr lang="en-US" altLang="zh-CN"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611188" y="274638"/>
            <a:ext cx="80756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公司软件测试流程现状</a:t>
            </a:r>
            <a:endParaRPr lang="en-US" altLang="zh-CN" sz="3200" dirty="0">
              <a:latin typeface="微软雅黑" panose="020B0503020204020204" pitchFamily="34" charset="-122"/>
              <a:ea typeface="微软雅黑" panose="020B0503020204020204" pitchFamily="34" charset="-122"/>
            </a:endParaRPr>
          </a:p>
        </p:txBody>
      </p:sp>
      <p:sp>
        <p:nvSpPr>
          <p:cNvPr id="15" name="矩形 14"/>
          <p:cNvSpPr/>
          <p:nvPr/>
        </p:nvSpPr>
        <p:spPr>
          <a:xfrm>
            <a:off x="684213" y="1341438"/>
            <a:ext cx="8153400" cy="2677656"/>
          </a:xfrm>
          <a:prstGeom prst="rect">
            <a:avLst/>
          </a:prstGeom>
          <a:ln w="12700">
            <a:noFill/>
            <a:prstDash val="dash"/>
          </a:ln>
        </p:spPr>
        <p:txBody>
          <a:bodyPr>
            <a:spAutoFit/>
          </a:bodyPr>
          <a:lstStyle/>
          <a:p>
            <a:pPr eaLnBrk="1" hangingPunct="1">
              <a:lnSpc>
                <a:spcPct val="150000"/>
              </a:lnSpc>
              <a:buSzPct val="130000"/>
              <a:buFont typeface="Wingdings" panose="05000000000000000000" pitchFamily="2" charset="2"/>
              <a:buChar char="n"/>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需求文档缺失，对一些项目没有对需求进行文档化，没有比较详细的需求规格说明书。需求变更只是项目经理口头转述 没有文档可查；</a:t>
            </a:r>
            <a:endParaRPr lang="zh-CN" altLang="en-US" sz="1400" dirty="0">
              <a:latin typeface="微软雅黑" panose="020B0503020204020204" pitchFamily="34" charset="-122"/>
              <a:ea typeface="微软雅黑" panose="020B0503020204020204" pitchFamily="34" charset="-122"/>
            </a:endParaRPr>
          </a:p>
          <a:p>
            <a:pPr eaLnBrk="1" hangingPunct="1">
              <a:lnSpc>
                <a:spcPct val="150000"/>
              </a:lnSpc>
              <a:buSzPct val="130000"/>
              <a:buFont typeface="Wingdings" panose="05000000000000000000" pitchFamily="2" charset="2"/>
              <a:buChar char="n"/>
            </a:pPr>
            <a:endParaRPr lang="zh-CN" altLang="en-US" sz="1400" dirty="0">
              <a:latin typeface="微软雅黑" panose="020B0503020204020204" pitchFamily="34" charset="-122"/>
              <a:ea typeface="微软雅黑" panose="020B0503020204020204" pitchFamily="34" charset="-122"/>
            </a:endParaRPr>
          </a:p>
          <a:p>
            <a:pPr eaLnBrk="1" hangingPunct="1">
              <a:lnSpc>
                <a:spcPct val="150000"/>
              </a:lnSpc>
              <a:buSzPct val="130000"/>
              <a:buFont typeface="Wingdings" panose="05000000000000000000" pitchFamily="2" charset="2"/>
              <a:buChar char="n"/>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产品没有版本概念，频繁修改造成了产品的不稳定性；</a:t>
            </a:r>
            <a:endParaRPr lang="zh-CN" altLang="en-US" sz="1400" dirty="0">
              <a:latin typeface="微软雅黑" panose="020B0503020204020204" pitchFamily="34" charset="-122"/>
              <a:ea typeface="微软雅黑" panose="020B0503020204020204" pitchFamily="34" charset="-122"/>
            </a:endParaRPr>
          </a:p>
          <a:p>
            <a:pPr eaLnBrk="1" hangingPunct="1">
              <a:lnSpc>
                <a:spcPct val="150000"/>
              </a:lnSpc>
              <a:buSzPct val="130000"/>
              <a:buFont typeface="Wingdings" panose="05000000000000000000" pitchFamily="2" charset="2"/>
              <a:buChar char="n"/>
            </a:pPr>
            <a:endParaRPr lang="zh-CN" altLang="en-US" sz="1400" dirty="0">
              <a:latin typeface="微软雅黑" panose="020B0503020204020204" pitchFamily="34" charset="-122"/>
              <a:ea typeface="微软雅黑" panose="020B0503020204020204" pitchFamily="34" charset="-122"/>
            </a:endParaRPr>
          </a:p>
          <a:p>
            <a:pPr eaLnBrk="1" hangingPunct="1">
              <a:lnSpc>
                <a:spcPct val="150000"/>
              </a:lnSpc>
              <a:buSzPct val="130000"/>
              <a:buFont typeface="Wingdings" panose="05000000000000000000" pitchFamily="2" charset="2"/>
              <a:buChar char="n"/>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对测试用例和缺陷管理不规范；</a:t>
            </a:r>
            <a:endParaRPr lang="zh-CN" altLang="en-US" sz="1400" dirty="0">
              <a:latin typeface="微软雅黑" panose="020B0503020204020204" pitchFamily="34" charset="-122"/>
              <a:ea typeface="微软雅黑" panose="020B0503020204020204" pitchFamily="34" charset="-122"/>
            </a:endParaRPr>
          </a:p>
          <a:p>
            <a:pPr eaLnBrk="1" hangingPunct="1">
              <a:lnSpc>
                <a:spcPct val="150000"/>
              </a:lnSpc>
              <a:buSzPct val="130000"/>
              <a:buFont typeface="Wingdings" panose="05000000000000000000" pitchFamily="2" charset="2"/>
              <a:buChar char="n"/>
            </a:pPr>
            <a:endParaRPr lang="zh-CN" altLang="en-US" sz="1400" dirty="0">
              <a:solidFill>
                <a:srgbClr val="CC3300"/>
              </a:solidFill>
              <a:latin typeface="微软雅黑" panose="020B0503020204020204" pitchFamily="34" charset="-122"/>
              <a:ea typeface="微软雅黑" panose="020B0503020204020204" pitchFamily="34" charset="-122"/>
            </a:endParaRPr>
          </a:p>
          <a:p>
            <a:pPr eaLnBrk="1" hangingPunct="1">
              <a:lnSpc>
                <a:spcPct val="150000"/>
              </a:lnSpc>
              <a:buSzPct val="130000"/>
              <a:buFont typeface="Wingdings" panose="05000000000000000000" pitchFamily="2" charset="2"/>
              <a:buChar char="n"/>
            </a:pPr>
            <a:r>
              <a:rPr lang="zh-CN" altLang="en-US" sz="1400" dirty="0">
                <a:solidFill>
                  <a:srgbClr val="CC3300"/>
                </a:solidFill>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开发要求不规范，通常未经过单元测试直接交付测试人员进行测试；</a:t>
            </a:r>
            <a:endParaRPr kumimoji="1" lang="en-US" altLang="zh-CN" sz="1400" b="1"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如何突破现状</a:t>
            </a:r>
            <a:endParaRPr lang="en-US" altLang="zh-CN" sz="3200" dirty="0">
              <a:latin typeface="微软雅黑" panose="020B0503020204020204" pitchFamily="34" charset="-122"/>
              <a:ea typeface="微软雅黑" panose="020B0503020204020204" pitchFamily="34" charset="-122"/>
            </a:endParaRPr>
          </a:p>
        </p:txBody>
      </p:sp>
      <p:sp>
        <p:nvSpPr>
          <p:cNvPr id="39938" name="内容占位符 2"/>
          <p:cNvSpPr>
            <a:spLocks noGrp="1"/>
          </p:cNvSpPr>
          <p:nvPr>
            <p:ph idx="4294967295"/>
          </p:nvPr>
        </p:nvSpPr>
        <p:spPr>
          <a:xfrm>
            <a:off x="827088" y="1600200"/>
            <a:ext cx="7859712" cy="4525963"/>
          </a:xfrm>
        </p:spPr>
        <p:txBody>
          <a:bodyPr/>
          <a:lstStyle/>
          <a:p>
            <a:pPr marL="0" indent="0" eaLnBrk="1" hangingPunct="1">
              <a:buClr>
                <a:srgbClr val="CC3300"/>
              </a:buClr>
              <a:buSzPct val="130000"/>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需求文档规范化 需求变更及时反映到需求规格说明书中</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本次变更处标红加粗显示 并存档备案</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测试环境和正式环境分开，开发人员在本地修改完</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bug</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后首先提交至测试环境 由测试人员在测试环境中测试，测试环境测试通过后方可发布至正式环境</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测试用例规范化，统一使用测试用例管理工具或测试用例模板编写</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缺陷管理 统一使用缺陷管理工具进行管理，或统一模板进行提交</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开发</a:t>
            </a: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人员完成</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编码后参考</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通用用例</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进行单元测试，通用用例只是对常见检查点的总结，可根据项目中各项需求不同进行扩展。完成单元测试后 再交付测试组进行集成测试</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n"/>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建议增加一台</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SVN</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服务器，设置文档统一存放地址，方便日后查看和统计</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SzPct val="130000"/>
              <a:buFont typeface="Arial" panose="020B0604020202020204" pitchFamily="34" charset="0"/>
              <a:buNone/>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软件测试经验分享</a:t>
            </a:r>
            <a:endParaRPr lang="en-US" altLang="zh-CN" sz="3200" dirty="0">
              <a:latin typeface="微软雅黑" panose="020B0503020204020204" pitchFamily="34" charset="-122"/>
              <a:ea typeface="微软雅黑" panose="020B0503020204020204" pitchFamily="34" charset="-122"/>
            </a:endParaRPr>
          </a:p>
        </p:txBody>
      </p:sp>
      <p:sp>
        <p:nvSpPr>
          <p:cNvPr id="40962" name="内容占位符 2"/>
          <p:cNvSpPr>
            <a:spLocks noGrp="1"/>
          </p:cNvSpPr>
          <p:nvPr>
            <p:ph idx="4294967295"/>
          </p:nvPr>
        </p:nvSpPr>
        <p:spPr>
          <a:xfrm>
            <a:off x="827088" y="1484313"/>
            <a:ext cx="7859712" cy="4525962"/>
          </a:xfrm>
        </p:spPr>
        <p:txBody>
          <a:bodyPr/>
          <a:lstStyle/>
          <a:p>
            <a:pPr marL="0" indent="0" eaLnBrk="1" hangingPunct="1">
              <a:buClr>
                <a:srgbClr val="CC3300"/>
              </a:buClr>
              <a:buSzPct val="130000"/>
              <a:buFont typeface="Wingdings" panose="05000000000000000000" pitchFamily="2" charset="2"/>
              <a:buChar char="u"/>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所有的测试都应追溯到需求。因为最严重的错误是导致程序无法满足需求的错误。</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软件开发人员和管理人员首先应该尽早的和不断的进行各种软件质量保证活动。（如需求和设计阶段的评审和走查等）</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在进行各种分析和修复工作中，要充分主意修复工作所产生的影响效果和波及效果。</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统计表明大约有</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60%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的错误是在设计阶段之前注入的，并且修正一个错误所需的费用随着软件生存期的进展而上升。错误发现的越晚，修复它的费用就越高，而且呈指数增长的趋势。</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一般情况下，我们在系统分析、系统设计、系统实现阶段的复审和测试工作能够发现和避免</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80%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的缺陷，而此后的系统测试能够帮助我们找出剩余缺陷的</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80%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，最后的</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的缺陷可能只有在系统交付使用后用户经过大范围、长时间使用后才会暴露出来。因为软件测试只能保证尽可能多的发现软件缺陷，却无法保证能够发现所有的软件缺陷。</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0" indent="0" eaLnBrk="1" hangingPunct="1">
              <a:buClr>
                <a:srgbClr val="CC3300"/>
              </a:buClr>
              <a:buSzPct val="130000"/>
              <a:buFont typeface="Wingdings" panose="05000000000000000000" pitchFamily="2" charset="2"/>
              <a:buChar char="u"/>
            </a:pP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对每一个测试结果做全面的检查，这样才有可能找到真正的出错原因，为今后的调试工作奠定基础。</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结束语</a:t>
            </a:r>
            <a:endParaRPr lang="en-US" altLang="zh-CN" sz="3200" dirty="0">
              <a:latin typeface="微软雅黑" panose="020B0503020204020204" pitchFamily="34" charset="-122"/>
              <a:ea typeface="微软雅黑" panose="020B0503020204020204" pitchFamily="34" charset="-122"/>
            </a:endParaRPr>
          </a:p>
        </p:txBody>
      </p:sp>
      <p:sp>
        <p:nvSpPr>
          <p:cNvPr id="41986" name="内容占位符 2"/>
          <p:cNvSpPr>
            <a:spLocks noGrp="1"/>
          </p:cNvSpPr>
          <p:nvPr>
            <p:ph idx="4294967295"/>
          </p:nvPr>
        </p:nvSpPr>
        <p:spPr>
          <a:xfrm>
            <a:off x="827088" y="1600200"/>
            <a:ext cx="7859712" cy="1185858"/>
          </a:xfrm>
        </p:spPr>
        <p:txBody>
          <a:bodyPr/>
          <a:lstStyle/>
          <a:p>
            <a:pPr marL="0" indent="0" algn="ctr" eaLnBrk="1" hangingPunct="1">
              <a:buFont typeface="Arial" panose="020B0604020202020204" pitchFamily="34" charset="0"/>
              <a:buNone/>
            </a:pPr>
            <a:r>
              <a:rPr lang="zh-CN" altLang="en-US" sz="2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建立规范化的测试流程需要大家的支持，希望通过我们大家共同努力，能够帮助公司建立起一套较完善的测试流程，给公司产品带来</a:t>
            </a:r>
            <a:r>
              <a:rPr lang="zh-CN" altLang="en-US" sz="240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更</a:t>
            </a:r>
            <a:r>
              <a:rPr lang="zh-CN" altLang="en-US" sz="2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精</a:t>
            </a:r>
            <a:r>
              <a:rPr lang="zh-CN" altLang="en-US" sz="240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准更专业的</a:t>
            </a:r>
            <a:r>
              <a:rPr lang="zh-CN" altLang="en-US" sz="2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形象。</a:t>
            </a:r>
            <a:endParaRPr lang="en-US" altLang="zh-CN" sz="2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TextBox 4"/>
          <p:cNvSpPr txBox="1"/>
          <p:nvPr/>
        </p:nvSpPr>
        <p:spPr>
          <a:xfrm>
            <a:off x="2786050" y="4071942"/>
            <a:ext cx="2774950" cy="646113"/>
          </a:xfrm>
          <a:prstGeom prst="rect">
            <a:avLst/>
          </a:prstGeom>
          <a:noFill/>
        </p:spPr>
        <p:txBody>
          <a:bodyPr wrap="none">
            <a:spAutoFit/>
          </a:bodyPr>
          <a:lstStyle/>
          <a:p>
            <a:pPr algn="ctr" eaLnBrk="1" hangingPunct="1">
              <a:defRPr/>
            </a:pPr>
            <a:r>
              <a:rPr lang="en-US" altLang="zh-CN" sz="3600" b="1" dirty="0">
                <a:solidFill>
                  <a:schemeClr val="bg1">
                    <a:lumMod val="50000"/>
                  </a:schemeClr>
                </a:solidFill>
                <a:latin typeface="微软雅黑" panose="020B0503020204020204" pitchFamily="34" charset="-122"/>
                <a:ea typeface="微软雅黑" panose="020B0503020204020204" pitchFamily="34" charset="-122"/>
              </a:rPr>
              <a:t>Thank you!</a:t>
            </a:r>
            <a:endParaRPr lang="zh-CN" altLang="en-US" sz="3600" b="1"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720725" y="287338"/>
            <a:ext cx="7920038" cy="1081087"/>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目录</a:t>
            </a:r>
            <a:endParaRPr lang="zh-CN" altLang="en-US" sz="3200" dirty="0">
              <a:latin typeface="微软雅黑" panose="020B0503020204020204" pitchFamily="34" charset="-122"/>
              <a:ea typeface="微软雅黑" panose="020B0503020204020204" pitchFamily="34" charset="-122"/>
            </a:endParaRPr>
          </a:p>
        </p:txBody>
      </p:sp>
      <p:sp>
        <p:nvSpPr>
          <p:cNvPr id="17410" name="内容占位符 2"/>
          <p:cNvSpPr>
            <a:spLocks noGrp="1"/>
          </p:cNvSpPr>
          <p:nvPr>
            <p:ph idx="4294967295"/>
          </p:nvPr>
        </p:nvSpPr>
        <p:spPr>
          <a:xfrm>
            <a:off x="827088" y="1600200"/>
            <a:ext cx="7859712" cy="4525963"/>
          </a:xfrm>
          <a:solidFill>
            <a:schemeClr val="bg1"/>
          </a:solidFill>
        </p:spPr>
        <p:txBody>
          <a:bodyPr/>
          <a:lstStyle/>
          <a:p>
            <a:pPr eaLnBrk="1" hangingPunct="1">
              <a:lnSpc>
                <a:spcPct val="130000"/>
              </a:lnSpc>
              <a:buClr>
                <a:srgbClr val="CC3300"/>
              </a:buClr>
              <a:buFont typeface="Wingdings" panose="05000000000000000000" pitchFamily="2" charset="2"/>
              <a:buChar char="u"/>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软件测试的意义</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30000"/>
              </a:lnSpc>
              <a:buClr>
                <a:srgbClr val="CC3300"/>
              </a:buClr>
              <a:buFont typeface="Wingdings" panose="05000000000000000000" pitchFamily="2" charset="2"/>
              <a:buChar char="u"/>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公司软件测试流程规划</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30000"/>
              </a:lnSpc>
              <a:buClr>
                <a:srgbClr val="CC3300"/>
              </a:buClr>
              <a:buFont typeface="Wingdings" panose="05000000000000000000" pitchFamily="2" charset="2"/>
              <a:buChar char="Ø"/>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软件测试的原则</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30000"/>
              </a:lnSpc>
              <a:buClr>
                <a:srgbClr val="CC3300"/>
              </a:buClr>
              <a:buFont typeface="Wingdings" panose="05000000000000000000" pitchFamily="2" charset="2"/>
              <a:buChar char="Ø"/>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软件测试的流程</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30000"/>
              </a:lnSpc>
              <a:buClr>
                <a:srgbClr val="CC3300"/>
              </a:buClr>
              <a:buFont typeface="Wingdings" panose="05000000000000000000" pitchFamily="2" charset="2"/>
              <a:buChar char="Ø"/>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软件测试要点</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30000"/>
              </a:lnSpc>
              <a:buClr>
                <a:srgbClr val="CC3300"/>
              </a:buClr>
              <a:buFont typeface="Wingdings" panose="05000000000000000000" pitchFamily="2" charset="2"/>
              <a:buChar char="Ø"/>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缺陷</a:t>
            </a: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管理</a:t>
            </a:r>
            <a:endParaRPr lang="en-US" altLang="zh-CN" sz="1400" dirty="0" smtClean="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30000"/>
              </a:lnSpc>
              <a:buClr>
                <a:srgbClr val="CC3300"/>
              </a:buClr>
              <a:buFont typeface="Wingdings" panose="05000000000000000000" pitchFamily="2" charset="2"/>
              <a:buChar char="Ø"/>
            </a:pP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  外包</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管理</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30000"/>
              </a:lnSpc>
              <a:buClr>
                <a:srgbClr val="CC3300"/>
              </a:buClr>
              <a:buFont typeface="Wingdings" panose="05000000000000000000" pitchFamily="2" charset="2"/>
              <a:buChar char="u"/>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公司软件测试流程现状</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30000"/>
              </a:lnSpc>
              <a:buClr>
                <a:srgbClr val="CC3300"/>
              </a:buClr>
              <a:buFont typeface="Wingdings" panose="05000000000000000000" pitchFamily="2" charset="2"/>
              <a:buChar char="u"/>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针对公司现状如何改变</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30000"/>
              </a:lnSpc>
              <a:buClr>
                <a:srgbClr val="CC3300"/>
              </a:buClr>
              <a:buFont typeface="Wingdings" panose="05000000000000000000" pitchFamily="2" charset="2"/>
              <a:buChar char="u"/>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软件测试经验分享</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80000"/>
              </a:lnSpc>
              <a:buClr>
                <a:srgbClr val="CC3300"/>
              </a:buClr>
              <a:buFont typeface="Arial" panose="020B0604020202020204" pitchFamily="34" charset="0"/>
              <a:buNone/>
            </a:pPr>
            <a:r>
              <a:rPr lang="en-US" altLang="zh-CN" sz="1800" dirty="0">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60350"/>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软件测试的意义</a:t>
            </a:r>
            <a:endParaRPr lang="en-US" altLang="zh-CN" sz="3200" dirty="0">
              <a:latin typeface="微软雅黑" panose="020B0503020204020204" pitchFamily="34" charset="-122"/>
              <a:ea typeface="微软雅黑" panose="020B0503020204020204" pitchFamily="34" charset="-122"/>
            </a:endParaRPr>
          </a:p>
        </p:txBody>
      </p:sp>
      <p:sp>
        <p:nvSpPr>
          <p:cNvPr id="18434" name="内容占位符 2"/>
          <p:cNvSpPr>
            <a:spLocks noGrp="1"/>
          </p:cNvSpPr>
          <p:nvPr>
            <p:ph idx="4294967295"/>
          </p:nvPr>
        </p:nvSpPr>
        <p:spPr>
          <a:xfrm>
            <a:off x="755650" y="1557338"/>
            <a:ext cx="7859713" cy="4525962"/>
          </a:xfrm>
        </p:spPr>
        <p:txBody>
          <a:bodyPr/>
          <a:lstStyle/>
          <a:p>
            <a:pPr eaLnBrk="1" hangingPunct="1">
              <a:lnSpc>
                <a:spcPct val="200000"/>
              </a:lnSpc>
              <a:buClr>
                <a:srgbClr val="CC0000"/>
              </a:buClr>
              <a:buFont typeface="Wingdings" panose="05000000000000000000" pitchFamily="2" charset="2"/>
              <a:buChar char="n"/>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验证软件的实现与需求的一致性。</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0000"/>
              </a:buClr>
              <a:buFont typeface="Wingdings" panose="05000000000000000000" pitchFamily="2" charset="2"/>
              <a:buChar char="n"/>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发现程序中的缺陷，确保产品功能正确稳定运行。</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0000"/>
              </a:buClr>
              <a:buFont typeface="Wingdings" panose="05000000000000000000" pitchFamily="2" charset="2"/>
              <a:buChar char="n"/>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了解和评估软件当前的质量风险。</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0000"/>
              </a:buClr>
              <a:buFont typeface="Wingdings" panose="05000000000000000000" pitchFamily="2" charset="2"/>
              <a:buChar char="n"/>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rPr>
              <a:t>预防同类缺陷发生。</a:t>
            </a:r>
            <a:endParaRPr lang="zh-CN" altLang="en-US" sz="18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软件测试的原则</a:t>
            </a:r>
            <a:endParaRPr lang="en-US" altLang="zh-CN" sz="3200" dirty="0">
              <a:latin typeface="微软雅黑" panose="020B0503020204020204" pitchFamily="34" charset="-122"/>
              <a:ea typeface="微软雅黑" panose="020B0503020204020204" pitchFamily="34" charset="-122"/>
            </a:endParaRPr>
          </a:p>
        </p:txBody>
      </p:sp>
      <p:sp>
        <p:nvSpPr>
          <p:cNvPr id="19458" name="内容占位符 2"/>
          <p:cNvSpPr>
            <a:spLocks noGrp="1"/>
          </p:cNvSpPr>
          <p:nvPr>
            <p:ph idx="4294967295"/>
          </p:nvPr>
        </p:nvSpPr>
        <p:spPr>
          <a:xfrm>
            <a:off x="827088" y="1285875"/>
            <a:ext cx="7859712" cy="5500688"/>
          </a:xfrm>
        </p:spPr>
        <p:txBody>
          <a:bodyPr/>
          <a:lstStyle/>
          <a:p>
            <a:pPr eaLnBrk="1" hangingPunct="1">
              <a:lnSpc>
                <a:spcPct val="200000"/>
              </a:lnSpc>
              <a:buClr>
                <a:srgbClr val="CC0000"/>
              </a:buClr>
              <a:buFont typeface="Wingdings" panose="05000000000000000000" pitchFamily="2" charset="2"/>
              <a:buChar char="u"/>
            </a:pPr>
            <a:r>
              <a:rPr lang="zh-CN" altLang="en-US"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尽早和不断的进行测试。</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实践证明单元测试能够尽早的发现问题，减少后期测试的错误量。由开发人员进行单元测试后交付测试组进行集成测试。开发人员应避免检查自己的程序</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利用同行评审的方式对代码进行审查。</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0000"/>
              </a:buClr>
              <a:buFont typeface="Wingdings" panose="05000000000000000000" pitchFamily="2" charset="2"/>
              <a:buChar char="u"/>
            </a:pPr>
            <a:r>
              <a:rPr lang="zh-CN" altLang="en-US"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严格执行测试计划，排除测试的随意性。</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这样才能消除各种无序操作造成的副作用；测试设计决定了测试的有效性和效率，测试工具只能提高测试效率，并不能完全保障测试效果。</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0000"/>
              </a:buClr>
              <a:buFont typeface="Wingdings" panose="05000000000000000000" pitchFamily="2" charset="2"/>
              <a:buChar char="u"/>
            </a:pPr>
            <a:r>
              <a:rPr lang="zh-CN" altLang="en-US"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测试用例的设计要尽可能多的覆盖路径</a:t>
            </a:r>
            <a:r>
              <a:rPr lang="zh-CN" altLang="en-US" sz="1400"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0000"/>
              </a:buClr>
              <a:buFont typeface="Wingdings" panose="05000000000000000000" pitchFamily="2" charset="2"/>
              <a:buChar char="u"/>
            </a:pPr>
            <a:r>
              <a:rPr lang="zh-CN" altLang="en-US"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测试用例编写原则。</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应由测试输入数据、执行步骤和与之对应的预期输出结果三部分组成。</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0000"/>
              </a:buClr>
              <a:buFont typeface="Wingdings" panose="05000000000000000000" pitchFamily="2" charset="2"/>
              <a:buChar char="u"/>
            </a:pPr>
            <a:r>
              <a:rPr lang="zh-CN" altLang="en-US"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测试原则。</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程序中的大部分错误往往是在小部分模块中发现的，遵循普遍使用的“二八定律” </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80%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的错误往往是有</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20%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的模块造成的。重点测试经常出错的模块。</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200000"/>
              </a:lnSpc>
              <a:buClr>
                <a:srgbClr val="CC0000"/>
              </a:buClr>
              <a:buFont typeface="Wingdings" panose="05000000000000000000" pitchFamily="2" charset="2"/>
              <a:buChar char="u"/>
            </a:pPr>
            <a:r>
              <a:rPr lang="zh-CN" altLang="en-US" sz="1400" b="1" dirty="0">
                <a:solidFill>
                  <a:srgbClr val="CC0000"/>
                </a:solidFill>
                <a:latin typeface="微软雅黑" panose="020B0503020204020204" pitchFamily="34" charset="-122"/>
                <a:ea typeface="微软雅黑" panose="020B0503020204020204" pitchFamily="34" charset="-122"/>
                <a:cs typeface="微软雅黑" panose="020B0503020204020204" pitchFamily="34" charset="-122"/>
              </a:rPr>
              <a:t>测试期间要保障测试系统的独立和稳定性。</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p:cNvPicPr>
            <a:picLocks noChangeAspect="1" noChangeArrowheads="1"/>
          </p:cNvPicPr>
          <p:nvPr/>
        </p:nvPicPr>
        <p:blipFill>
          <a:blip r:embed="rId1" cstate="print"/>
          <a:srcRect/>
          <a:stretch>
            <a:fillRect/>
          </a:stretch>
        </p:blipFill>
        <p:spPr bwMode="auto">
          <a:xfrm>
            <a:off x="2316163" y="1981200"/>
            <a:ext cx="4511675" cy="4237038"/>
          </a:xfrm>
          <a:prstGeom prst="rect">
            <a:avLst/>
          </a:prstGeom>
          <a:noFill/>
          <a:ln w="9525">
            <a:noFill/>
            <a:miter lim="800000"/>
            <a:headEnd/>
            <a:tailEnd/>
          </a:ln>
        </p:spPr>
      </p:pic>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软件测试流程图</a:t>
            </a:r>
            <a:endParaRPr lang="en-US" altLang="zh-CN" sz="3200" dirty="0">
              <a:latin typeface="微软雅黑" panose="020B0503020204020204" pitchFamily="34" charset="-122"/>
              <a:ea typeface="微软雅黑" panose="020B0503020204020204" pitchFamily="34" charset="-122"/>
            </a:endParaRPr>
          </a:p>
        </p:txBody>
      </p:sp>
      <p:sp>
        <p:nvSpPr>
          <p:cNvPr id="21507" name="内容占位符 2"/>
          <p:cNvSpPr>
            <a:spLocks noGrp="1"/>
          </p:cNvSpPr>
          <p:nvPr>
            <p:ph idx="4294967295"/>
          </p:nvPr>
        </p:nvSpPr>
        <p:spPr>
          <a:xfrm>
            <a:off x="827088" y="1341438"/>
            <a:ext cx="7859712" cy="4525962"/>
          </a:xfrm>
        </p:spPr>
        <p:txBody>
          <a:bodyPr/>
          <a:lstStyle/>
          <a:p>
            <a:pPr marL="0" indent="0" eaLnBrk="1" hangingPunct="1">
              <a:buClr>
                <a:srgbClr val="CC0000"/>
              </a:buClr>
              <a:buSzPct val="130000"/>
              <a:buFont typeface="Wingdings" panose="05000000000000000000" pitchFamily="2" charset="2"/>
              <a:buChar char="n"/>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 软件工程中各阶段的测试任务</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软件测试要点</a:t>
            </a:r>
            <a:r>
              <a:rPr lang="en-US" altLang="zh-CN" sz="3200" dirty="0" smtClean="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单元</a:t>
            </a:r>
            <a:r>
              <a:rPr lang="zh-CN" altLang="en-US" sz="3200" dirty="0" smtClean="0">
                <a:latin typeface="微软雅黑" panose="020B0503020204020204" pitchFamily="34" charset="-122"/>
                <a:ea typeface="微软雅黑" panose="020B0503020204020204" pitchFamily="34" charset="-122"/>
              </a:rPr>
              <a:t>测试</a:t>
            </a:r>
            <a:endParaRPr lang="en-US" altLang="zh-CN" sz="3200" dirty="0">
              <a:latin typeface="微软雅黑" panose="020B0503020204020204" pitchFamily="34" charset="-122"/>
              <a:ea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
        <p:nvSpPr>
          <p:cNvPr id="5" name="矩形 14"/>
          <p:cNvSpPr/>
          <p:nvPr/>
        </p:nvSpPr>
        <p:spPr>
          <a:xfrm>
            <a:off x="684213" y="1339999"/>
            <a:ext cx="8153400" cy="830997"/>
          </a:xfrm>
          <a:prstGeom prst="rect">
            <a:avLst/>
          </a:prstGeom>
          <a:ln w="12700">
            <a:noFill/>
            <a:prstDash val="dash"/>
          </a:ln>
        </p:spPr>
        <p:txBody>
          <a:bodyPr>
            <a:spAutoFit/>
          </a:bodyPr>
          <a:lstStyle/>
          <a:p>
            <a:pPr eaLnBrk="1" hangingPunct="1">
              <a:lnSpc>
                <a:spcPct val="150000"/>
              </a:lnSpc>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rPr>
              <a:t>概念</a:t>
            </a:r>
            <a:r>
              <a:rPr lang="zh-CN" altLang="en-US" dirty="0" smtClean="0">
                <a:solidFill>
                  <a:srgbClr val="CC0000"/>
                </a:solidFill>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单元测试是软件测试的最基本组成，</a:t>
            </a: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关注</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的是单元的具体实现，内部的逻辑结构和数据流</a:t>
            </a: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向。开发</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人员完成编码后对代码的自</a:t>
            </a: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检</a:t>
            </a:r>
            <a:r>
              <a:rPr lang="zh-CN" altLang="en-US" sz="1400" dirty="0" smtClean="0">
                <a:latin typeface="微软雅黑" panose="020B0503020204020204" pitchFamily="34" charset="-122"/>
                <a:ea typeface="微软雅黑" panose="020B0503020204020204" pitchFamily="34" charset="-122"/>
              </a:rPr>
              <a:t>。</a:t>
            </a:r>
            <a:endParaRPr lang="zh-CN" altLang="en-US" sz="1400" dirty="0">
              <a:latin typeface="微软雅黑" panose="020B0503020204020204" pitchFamily="34" charset="-122"/>
              <a:ea typeface="微软雅黑" panose="020B0503020204020204" pitchFamily="34" charset="-122"/>
            </a:endParaRPr>
          </a:p>
        </p:txBody>
      </p:sp>
      <p:cxnSp>
        <p:nvCxnSpPr>
          <p:cNvPr id="6" name="直接连接符 5"/>
          <p:cNvCxnSpPr/>
          <p:nvPr/>
        </p:nvCxnSpPr>
        <p:spPr>
          <a:xfrm flipV="1">
            <a:off x="755576" y="2204864"/>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684213" y="2237963"/>
            <a:ext cx="8153400" cy="830997"/>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单元测试</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要点</a:t>
            </a:r>
            <a:r>
              <a:rPr kumimoji="1" lang="zh-CN" altLang="en-US"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一：模块接口测试</a:t>
            </a:r>
            <a:endParaRPr kumimoji="1" lang="en-US" altLang="zh-CN"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eaLnBrk="1" fontAlgn="ctr" hangingPunct="1">
              <a:lnSpc>
                <a:spcPct val="150000"/>
              </a:lnSpc>
              <a:buClr>
                <a:srgbClr val="CC3300"/>
              </a:buClr>
              <a:buFont typeface="Wingdings" panose="05000000000000000000" pitchFamily="2" charset="2"/>
              <a:buChar char="p"/>
            </a:pP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 检查模块接口是否正确，参数是否无误；</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矩形 8"/>
          <p:cNvSpPr/>
          <p:nvPr/>
        </p:nvSpPr>
        <p:spPr>
          <a:xfrm>
            <a:off x="683568" y="3140968"/>
            <a:ext cx="8153400" cy="830997"/>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单元测试要点二：数据结构测试</a:t>
            </a:r>
            <a:endParaRPr kumimoji="1" lang="en-US" altLang="zh-CN" sz="1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eaLnBrk="1" hangingPunct="1">
              <a:lnSpc>
                <a:spcPct val="150000"/>
              </a:lnSpc>
              <a:buClr>
                <a:srgbClr val="CC3300"/>
              </a:buClr>
              <a:buFont typeface="Wingdings" panose="05000000000000000000" pitchFamily="2" charset="2"/>
              <a:buChar char="p"/>
            </a:pP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检查代码内是否存在不适应或不相容的类型说明；变量初始化或默认值是否有错 等；</a:t>
            </a:r>
            <a:endParaRPr lang="en-US" altLang="zh-CN" sz="14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0" name="直接连接符 9"/>
          <p:cNvCxnSpPr/>
          <p:nvPr/>
        </p:nvCxnSpPr>
        <p:spPr>
          <a:xfrm flipV="1">
            <a:off x="755576" y="3068960"/>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755576" y="3933056"/>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683568" y="3966736"/>
            <a:ext cx="8153400" cy="1046440"/>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单元测试要点三：边界条件测试</a:t>
            </a:r>
            <a:endParaRPr kumimoji="1" lang="en-US" altLang="zh-CN"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eaLnBrk="1" hangingPunct="1">
              <a:lnSpc>
                <a:spcPct val="150000"/>
              </a:lnSpc>
              <a:buClr>
                <a:srgbClr val="CC3300"/>
              </a:buClr>
              <a:buFont typeface="Wingdings" panose="05000000000000000000" pitchFamily="2" charset="2"/>
              <a:buChar char="p"/>
            </a:pP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检查边界</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值</a:t>
            </a: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内合法边界值和边界值外非法边界值 是否能够准确处理；</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4" name="直接连接符 13"/>
          <p:cNvCxnSpPr/>
          <p:nvPr/>
        </p:nvCxnSpPr>
        <p:spPr>
          <a:xfrm flipV="1">
            <a:off x="755576" y="4797152"/>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83568" y="4795698"/>
            <a:ext cx="8153400" cy="1369606"/>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单体测试要点四：代码覆盖</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eaLnBrk="1" hangingPunct="1">
              <a:lnSpc>
                <a:spcPct val="150000"/>
              </a:lnSpc>
              <a:buClr>
                <a:srgbClr val="CC3300"/>
              </a:buClr>
              <a:buFont typeface="Wingdings" panose="05000000000000000000" pitchFamily="2" charset="2"/>
              <a:buChar char="p"/>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 检查每一条独立执行的路径、条件、分支，保证每条语句至少被执行一次，也就是代码覆盖率</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rPr>
              <a:t>100%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rPr>
              <a:t>。直接删除多余</a:t>
            </a:r>
            <a:r>
              <a:rPr lang="zh-CN" altLang="en-US" sz="1400" dirty="0" smtClean="0">
                <a:latin typeface="微软雅黑" panose="020B0503020204020204" pitchFamily="34" charset="-122"/>
                <a:ea typeface="微软雅黑" panose="020B0503020204020204" pitchFamily="34" charset="-122"/>
                <a:cs typeface="微软雅黑" panose="020B0503020204020204" pitchFamily="34" charset="-122"/>
              </a:rPr>
              <a:t>代码；</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827088" y="274638"/>
            <a:ext cx="7859712"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软件测试要点</a:t>
            </a:r>
            <a:r>
              <a:rPr lang="en-US" altLang="zh-CN" sz="3200" dirty="0" smtClean="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单元</a:t>
            </a:r>
            <a:r>
              <a:rPr lang="zh-CN" altLang="en-US" sz="3200" dirty="0" smtClean="0">
                <a:latin typeface="微软雅黑" panose="020B0503020204020204" pitchFamily="34" charset="-122"/>
                <a:ea typeface="微软雅黑" panose="020B0503020204020204" pitchFamily="34" charset="-122"/>
              </a:rPr>
              <a:t>测试</a:t>
            </a:r>
            <a:endParaRPr lang="en-US" altLang="zh-CN" sz="3200" dirty="0">
              <a:latin typeface="微软雅黑" panose="020B0503020204020204" pitchFamily="34" charset="-122"/>
              <a:ea typeface="微软雅黑" panose="020B0503020204020204" pitchFamily="34" charset="-122"/>
            </a:endParaRPr>
          </a:p>
        </p:txBody>
      </p: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
        <p:nvSpPr>
          <p:cNvPr id="8" name="矩形 7"/>
          <p:cNvSpPr/>
          <p:nvPr/>
        </p:nvSpPr>
        <p:spPr>
          <a:xfrm>
            <a:off x="684213" y="1340768"/>
            <a:ext cx="8153400" cy="830997"/>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单体测试要点五：出错处理</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eaLnBrk="1" hangingPunct="1">
              <a:lnSpc>
                <a:spcPct val="150000"/>
              </a:lnSpc>
              <a:buClr>
                <a:srgbClr val="CC3300"/>
              </a:buClr>
              <a:buFont typeface="Wingdings" panose="05000000000000000000" pitchFamily="2" charset="2"/>
              <a:buChar char="p"/>
            </a:pPr>
            <a:r>
              <a:rPr kumimoji="1" lang="zh-CN" altLang="en-US" sz="1400" dirty="0">
                <a:latin typeface="微软雅黑" panose="020B0503020204020204" pitchFamily="34" charset="-122"/>
                <a:ea typeface="微软雅黑" panose="020B0503020204020204" pitchFamily="34" charset="-122"/>
                <a:cs typeface="微软雅黑" panose="020B0503020204020204" pitchFamily="34" charset="-122"/>
              </a:rPr>
              <a:t>检查系统处理异常能力，对错误操作是否能够提供足够的</a:t>
            </a:r>
            <a:r>
              <a:rPr kumimoji="1" lang="zh-CN" altLang="en-US" sz="1400">
                <a:latin typeface="微软雅黑" panose="020B0503020204020204" pitchFamily="34" charset="-122"/>
                <a:ea typeface="微软雅黑" panose="020B0503020204020204" pitchFamily="34" charset="-122"/>
                <a:cs typeface="微软雅黑" panose="020B0503020204020204" pitchFamily="34" charset="-122"/>
              </a:rPr>
              <a:t>定位</a:t>
            </a:r>
            <a:r>
              <a:rPr kumimoji="1" lang="zh-CN" altLang="en-US" sz="1400" smtClean="0">
                <a:latin typeface="微软雅黑" panose="020B0503020204020204" pitchFamily="34" charset="-122"/>
                <a:ea typeface="微软雅黑" panose="020B0503020204020204" pitchFamily="34" charset="-122"/>
                <a:cs typeface="微软雅黑" panose="020B0503020204020204" pitchFamily="34" charset="-122"/>
              </a:rPr>
              <a:t>信息；</a:t>
            </a:r>
            <a:endParaRPr kumimoji="1"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矩形 8"/>
          <p:cNvSpPr/>
          <p:nvPr/>
        </p:nvSpPr>
        <p:spPr>
          <a:xfrm>
            <a:off x="683568" y="2204864"/>
            <a:ext cx="8153400" cy="1154162"/>
          </a:xfrm>
          <a:prstGeom prst="rect">
            <a:avLst/>
          </a:prstGeom>
          <a:ln w="12700">
            <a:noFill/>
            <a:prstDash val="dash"/>
          </a:ln>
        </p:spPr>
        <p:txBody>
          <a:bodyPr>
            <a:spAutoFit/>
          </a:bodyPr>
          <a:lstStyle/>
          <a:p>
            <a:pPr marL="285750" indent="-285750" eaLnBrk="1" hangingPunct="1">
              <a:lnSpc>
                <a:spcPct val="150000"/>
              </a:lnSpc>
              <a:buFont typeface="Wingdings" panose="05000000000000000000" pitchFamily="2" charset="2"/>
              <a:buChar char="u"/>
            </a:pP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单元测试用例设计思路</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lnSpc>
                <a:spcPct val="150000"/>
              </a:lnSpc>
              <a:buClr>
                <a:srgbClr val="CC0000"/>
              </a:buClr>
            </a:pPr>
            <a:r>
              <a:rPr lang="zh-CN" altLang="en-US" sz="1400" dirty="0" smtClean="0">
                <a:latin typeface="微软雅黑" panose="020B0503020204020204" pitchFamily="34" charset="-122"/>
                <a:ea typeface="微软雅黑" panose="020B0503020204020204" pitchFamily="34" charset="-122"/>
              </a:rPr>
              <a:t>     为</a:t>
            </a:r>
            <a:r>
              <a:rPr lang="zh-CN" altLang="en-US" sz="1400" dirty="0">
                <a:latin typeface="微软雅黑" panose="020B0503020204020204" pitchFamily="34" charset="-122"/>
                <a:ea typeface="微软雅黑" panose="020B0503020204020204" pitchFamily="34" charset="-122"/>
              </a:rPr>
              <a:t>系统运行设计用例，为正向测试设计用例，为逆向测试设计用例，为满足特殊需求设计用例，为代码覆盖设计</a:t>
            </a:r>
            <a:r>
              <a:rPr lang="zh-CN" altLang="en-US" sz="1400" dirty="0" smtClean="0">
                <a:latin typeface="微软雅黑" panose="020B0503020204020204" pitchFamily="34" charset="-122"/>
                <a:ea typeface="微软雅黑" panose="020B0503020204020204" pitchFamily="34" charset="-122"/>
              </a:rPr>
              <a:t>用例等。</a:t>
            </a:r>
            <a:endParaRPr kumimoji="1" lang="en-US" altLang="zh-CN" sz="14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0" name="直接连接符 9"/>
          <p:cNvCxnSpPr/>
          <p:nvPr/>
        </p:nvCxnSpPr>
        <p:spPr>
          <a:xfrm flipV="1">
            <a:off x="755576" y="2204864"/>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idx="4294967295"/>
          </p:nvPr>
        </p:nvSpPr>
        <p:spPr>
          <a:xfrm>
            <a:off x="684213" y="333375"/>
            <a:ext cx="8002587" cy="1143000"/>
          </a:xfrm>
        </p:spPr>
        <p:txBody>
          <a:bodyPr>
            <a:normAutofit/>
          </a:bodyPr>
          <a:lstStyle/>
          <a:p>
            <a:pPr algn="l" eaLnBrk="1" hangingPunct="1"/>
            <a:r>
              <a:rPr lang="zh-CN" altLang="en-US" sz="3200" dirty="0">
                <a:latin typeface="微软雅黑" panose="020B0503020204020204" pitchFamily="34" charset="-122"/>
                <a:ea typeface="微软雅黑" panose="020B0503020204020204" pitchFamily="34" charset="-122"/>
              </a:rPr>
              <a:t>软件测试要点</a:t>
            </a:r>
            <a:r>
              <a:rPr lang="en-US" altLang="zh-CN" sz="3200" dirty="0">
                <a:latin typeface="微软雅黑" panose="020B0503020204020204" pitchFamily="34" charset="-122"/>
                <a:ea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rPr>
              <a:t>集成测试</a:t>
            </a:r>
            <a:endParaRPr lang="en-US" altLang="zh-CN" sz="3200" dirty="0">
              <a:latin typeface="微软雅黑" panose="020B0503020204020204" pitchFamily="34" charset="-122"/>
              <a:ea typeface="微软雅黑" panose="020B0503020204020204" pitchFamily="34" charset="-122"/>
            </a:endParaRPr>
          </a:p>
        </p:txBody>
      </p:sp>
      <p:sp>
        <p:nvSpPr>
          <p:cNvPr id="15" name="矩形 14"/>
          <p:cNvSpPr/>
          <p:nvPr/>
        </p:nvSpPr>
        <p:spPr>
          <a:xfrm>
            <a:off x="684213" y="2133600"/>
            <a:ext cx="8153400" cy="830997"/>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集成测试要点一：接口测试</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cs typeface="微软雅黑" panose="020B0503020204020204" pitchFamily="34" charset="-122"/>
              </a:rPr>
              <a:t>按</a:t>
            </a:r>
            <a:r>
              <a:rPr kumimoji="1" lang="zh-CN" altLang="en-US" sz="1400" dirty="0">
                <a:latin typeface="微软雅黑" panose="020B0503020204020204" pitchFamily="34" charset="-122"/>
                <a:ea typeface="微软雅黑" panose="020B0503020204020204" pitchFamily="34" charset="-122"/>
              </a:rPr>
              <a:t>各模块是否可以准确衔接 参数传递是否无误</a:t>
            </a:r>
            <a:r>
              <a:rPr kumimoji="1" lang="zh-CN" altLang="en-US" sz="1200" dirty="0">
                <a:latin typeface="微软雅黑" panose="020B0503020204020204" pitchFamily="34" charset="-122"/>
                <a:ea typeface="微软雅黑" panose="020B0503020204020204" pitchFamily="34" charset="-122"/>
              </a:rPr>
              <a:t>；</a:t>
            </a:r>
            <a:endParaRPr kumimoji="1" lang="en-US" altLang="zh-CN" sz="1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矩形 14"/>
          <p:cNvSpPr/>
          <p:nvPr/>
        </p:nvSpPr>
        <p:spPr>
          <a:xfrm>
            <a:off x="684213" y="1484313"/>
            <a:ext cx="8153400" cy="458908"/>
          </a:xfrm>
          <a:prstGeom prst="rect">
            <a:avLst/>
          </a:prstGeom>
          <a:ln w="12700">
            <a:noFill/>
            <a:prstDash val="dash"/>
          </a:ln>
        </p:spPr>
        <p:txBody>
          <a:bodyPr>
            <a:spAutoFit/>
          </a:bodyPr>
          <a:lstStyle/>
          <a:p>
            <a:pPr eaLnBrk="1" hangingPunct="1">
              <a:lnSpc>
                <a:spcPct val="150000"/>
              </a:lnSpc>
            </a:pPr>
            <a:r>
              <a:rPr kumimoji="1" lang="zh-CN" altLang="en-US" b="1" dirty="0" smtClean="0">
                <a:solidFill>
                  <a:srgbClr val="C00000"/>
                </a:solidFill>
                <a:latin typeface="微软雅黑" panose="020B0503020204020204" pitchFamily="34" charset="-122"/>
                <a:ea typeface="微软雅黑" panose="020B0503020204020204" pitchFamily="34" charset="-122"/>
              </a:rPr>
              <a:t>概念</a:t>
            </a:r>
            <a:r>
              <a:rPr lang="zh-CN" altLang="en-US" dirty="0">
                <a:solidFill>
                  <a:srgbClr val="CC0000"/>
                </a:solidFill>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在单元测试的基础上，将所有模块按照设计要求，组装成为子系统或系统，进行集成测试。</a:t>
            </a:r>
            <a:endParaRPr lang="zh-CN" altLang="en-US" sz="1400" dirty="0">
              <a:latin typeface="微软雅黑" panose="020B0503020204020204" pitchFamily="34" charset="-122"/>
              <a:ea typeface="微软雅黑" panose="020B0503020204020204" pitchFamily="34" charset="-122"/>
            </a:endParaRPr>
          </a:p>
        </p:txBody>
      </p:sp>
      <p:sp>
        <p:nvSpPr>
          <p:cNvPr id="3" name="矩形 14"/>
          <p:cNvSpPr/>
          <p:nvPr/>
        </p:nvSpPr>
        <p:spPr>
          <a:xfrm>
            <a:off x="684213" y="3102059"/>
            <a:ext cx="8153400" cy="830997"/>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集成测试要点二：数据测试</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页面各项数据流向正确；</a:t>
            </a:r>
            <a:endParaRPr kumimoji="1" lang="en-US" altLang="zh-CN" sz="1400" dirty="0">
              <a:latin typeface="微软雅黑" panose="020B0503020204020204" pitchFamily="34" charset="-122"/>
              <a:ea typeface="微软雅黑" panose="020B0503020204020204" pitchFamily="34" charset="-122"/>
            </a:endParaRPr>
          </a:p>
        </p:txBody>
      </p:sp>
      <p:sp>
        <p:nvSpPr>
          <p:cNvPr id="4" name="矩形 14"/>
          <p:cNvSpPr/>
          <p:nvPr/>
        </p:nvSpPr>
        <p:spPr>
          <a:xfrm>
            <a:off x="684213" y="4110171"/>
            <a:ext cx="8153400" cy="830997"/>
          </a:xfrm>
          <a:prstGeom prst="rect">
            <a:avLst/>
          </a:prstGeom>
          <a:ln w="12700">
            <a:noFill/>
            <a:prstDash val="dash"/>
          </a:ln>
        </p:spPr>
        <p:txBody>
          <a:bodyPr>
            <a:spAutoFit/>
          </a:bodyPr>
          <a:lstStyle/>
          <a:p>
            <a:pPr eaLnBrk="1" hangingPunct="1">
              <a:lnSpc>
                <a:spcPct val="150000"/>
              </a:lnSpc>
              <a:buFont typeface="Wingdings" panose="05000000000000000000" pitchFamily="2" charset="2"/>
              <a:buChar char="n"/>
            </a:pPr>
            <a:r>
              <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集成测试要点三：逻辑测试</a:t>
            </a:r>
            <a:endParaRPr kumimoji="1" lang="en-US" altLang="zh-CN"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eaLnBrk="1" fontAlgn="ctr" hangingPunct="1">
              <a:lnSpc>
                <a:spcPct val="150000"/>
              </a:lnSpc>
              <a:buFont typeface="Wingdings" panose="05000000000000000000" pitchFamily="2" charset="2"/>
              <a:buChar char="p"/>
            </a:pPr>
            <a:r>
              <a:rPr kumimoji="1" lang="zh-CN" altLang="en-US" sz="1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 </a:t>
            </a:r>
            <a:r>
              <a:rPr kumimoji="1" lang="zh-CN" altLang="en-US" sz="1400" dirty="0">
                <a:latin typeface="微软雅黑" panose="020B0503020204020204" pitchFamily="34" charset="-122"/>
                <a:ea typeface="微软雅黑" panose="020B0503020204020204" pitchFamily="34" charset="-122"/>
              </a:rPr>
              <a:t>系统各种业务逻辑是否正确；</a:t>
            </a:r>
            <a:endParaRPr kumimoji="1" lang="en-US" altLang="zh-CN" sz="1400" dirty="0">
              <a:latin typeface="微软雅黑" panose="020B0503020204020204" pitchFamily="34" charset="-122"/>
              <a:ea typeface="微软雅黑" panose="020B0503020204020204" pitchFamily="34" charset="-122"/>
            </a:endParaRPr>
          </a:p>
        </p:txBody>
      </p:sp>
      <p:cxnSp>
        <p:nvCxnSpPr>
          <p:cNvPr id="20" name="直接连接符 19"/>
          <p:cNvCxnSpPr/>
          <p:nvPr/>
        </p:nvCxnSpPr>
        <p:spPr>
          <a:xfrm flipV="1">
            <a:off x="827088" y="2060575"/>
            <a:ext cx="7891462"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19"/>
          <p:cNvCxnSpPr/>
          <p:nvPr/>
        </p:nvCxnSpPr>
        <p:spPr>
          <a:xfrm flipV="1">
            <a:off x="755650" y="3068960"/>
            <a:ext cx="7891463"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19"/>
          <p:cNvCxnSpPr/>
          <p:nvPr/>
        </p:nvCxnSpPr>
        <p:spPr>
          <a:xfrm flipV="1">
            <a:off x="755650" y="4077072"/>
            <a:ext cx="7891463" cy="0"/>
          </a:xfrm>
          <a:prstGeom prst="line">
            <a:avLst/>
          </a:prstGeom>
          <a:ln w="12700">
            <a:solidFill>
              <a:srgbClr val="E60012">
                <a:alpha val="6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a:cxnSpLocks noChangeShapeType="1"/>
          </p:cNvCxnSpPr>
          <p:nvPr/>
        </p:nvCxnSpPr>
        <p:spPr bwMode="auto">
          <a:xfrm>
            <a:off x="611188" y="1268413"/>
            <a:ext cx="8229600" cy="0"/>
          </a:xfrm>
          <a:prstGeom prst="straightConnector1">
            <a:avLst/>
          </a:prstGeom>
          <a:noFill/>
          <a:ln w="25400" algn="ctr">
            <a:solidFill>
              <a:srgbClr val="CC0000">
                <a:alpha val="59999"/>
              </a:srgbClr>
            </a:solidFill>
            <a:round/>
            <a:headEnd type="none" w="sm" len="lg"/>
            <a:tailEnd type="none" w="sm" len="lg"/>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3222</Words>
  <Application>WPS 演示</Application>
  <PresentationFormat>全屏显示(4:3)</PresentationFormat>
  <Paragraphs>217</Paragraphs>
  <Slides>23</Slides>
  <Notes>15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Arial</vt:lpstr>
      <vt:lpstr>宋体</vt:lpstr>
      <vt:lpstr>Wingdings</vt:lpstr>
      <vt:lpstr>Calibri</vt:lpstr>
      <vt:lpstr>微软雅黑</vt:lpstr>
      <vt:lpstr>Arial Unicode MS</vt:lpstr>
      <vt:lpstr>Office 主题</vt:lpstr>
      <vt:lpstr>测试流程规范</vt:lpstr>
      <vt:lpstr>  前言</vt:lpstr>
      <vt:lpstr>目录</vt:lpstr>
      <vt:lpstr>软件测试的意义</vt:lpstr>
      <vt:lpstr>软件测试的原则</vt:lpstr>
      <vt:lpstr>软件测试流程图</vt:lpstr>
      <vt:lpstr>软件测试要点-单元测试</vt:lpstr>
      <vt:lpstr>软件测试要点-单元测试</vt:lpstr>
      <vt:lpstr>软件测试要点-集成测试</vt:lpstr>
      <vt:lpstr>软件测试要点-系统测试</vt:lpstr>
      <vt:lpstr>软件测试要点-系统测试</vt:lpstr>
      <vt:lpstr>缺陷管理</vt:lpstr>
      <vt:lpstr>PowerPoint 演示文稿</vt:lpstr>
      <vt:lpstr>PowerPoint 演示文稿</vt:lpstr>
      <vt:lpstr>缺陷处理流程</vt:lpstr>
      <vt:lpstr>Bugzilla管理工具介绍</vt:lpstr>
      <vt:lpstr>Bugzilla管理工具介绍</vt:lpstr>
      <vt:lpstr>Bugzilla管理工具介绍</vt:lpstr>
      <vt:lpstr>外包管理</vt:lpstr>
      <vt:lpstr>公司软件测试流程现状</vt:lpstr>
      <vt:lpstr>如何突破现状</vt:lpstr>
      <vt:lpstr>软件测试经验分享</vt:lpstr>
      <vt:lpstr>结束语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测试流程规范</dc:title>
  <dc:creator>贾天姣</dc:creator>
  <cp:lastModifiedBy>cherry</cp:lastModifiedBy>
  <cp:revision>121</cp:revision>
  <dcterms:created xsi:type="dcterms:W3CDTF">2013-05-07T05:34:00Z</dcterms:created>
  <dcterms:modified xsi:type="dcterms:W3CDTF">2017-12-01T07:44:02Z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