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86" r:id="rId5"/>
    <p:sldId id="296" r:id="rId6"/>
    <p:sldId id="297" r:id="rId7"/>
    <p:sldId id="299" r:id="rId8"/>
    <p:sldId id="300" r:id="rId9"/>
    <p:sldId id="301" r:id="rId10"/>
    <p:sldId id="298" r:id="rId11"/>
    <p:sldId id="302" r:id="rId12"/>
    <p:sldId id="303" r:id="rId13"/>
    <p:sldId id="304" r:id="rId14"/>
    <p:sldId id="305" r:id="rId15"/>
    <p:sldId id="306" r:id="rId16"/>
    <p:sldId id="325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8" r:id="rId27"/>
    <p:sldId id="316" r:id="rId28"/>
    <p:sldId id="317" r:id="rId29"/>
    <p:sldId id="319" r:id="rId30"/>
    <p:sldId id="320" r:id="rId31"/>
    <p:sldId id="321" r:id="rId32"/>
    <p:sldId id="322" r:id="rId33"/>
    <p:sldId id="323" r:id="rId34"/>
    <p:sldId id="324" r:id="rId35"/>
    <p:sldId id="280" r:id="rId36"/>
  </p:sldIdLst>
  <p:sldSz cx="12192000" cy="6858000"/>
  <p:notesSz cx="6858000" cy="9144000"/>
  <p:custShowLst>
    <p:custShow name="自定义放映 1" id="0">
      <p:sldLst/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84B4"/>
    <a:srgbClr val="4868A2"/>
    <a:srgbClr val="FFFFFF"/>
    <a:srgbClr val="D8E8F3"/>
    <a:srgbClr val="FB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7" autoAdjust="0"/>
    <p:restoredTop sz="94474" autoAdjust="0"/>
  </p:normalViewPr>
  <p:slideViewPr>
    <p:cSldViewPr snapToGrid="0">
      <p:cViewPr varScale="1">
        <p:scale>
          <a:sx n="67" d="100"/>
          <a:sy n="67" d="100"/>
        </p:scale>
        <p:origin x="420" y="60"/>
      </p:cViewPr>
      <p:guideLst/>
    </p:cSldViewPr>
  </p:slideViewPr>
  <p:outlineViewPr>
    <p:cViewPr>
      <p:scale>
        <a:sx n="33" d="100"/>
        <a:sy n="33" d="100"/>
      </p:scale>
      <p:origin x="0" y="-78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B2C0C-1FFB-426F-943D-49D393611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769E8-19F7-47D4-AFC6-D17EEAD4A9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69E8-19F7-47D4-AFC6-D17EEAD4A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-17670" y="-26504"/>
            <a:ext cx="12209670" cy="6886714"/>
            <a:chOff x="-17670" y="-26504"/>
            <a:chExt cx="12209670" cy="688671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email"/>
            <a:srcRect t="-386" b="-1"/>
            <a:stretch>
              <a:fillRect/>
            </a:stretch>
          </p:blipFill>
          <p:spPr>
            <a:xfrm>
              <a:off x="-17669" y="-26504"/>
              <a:ext cx="12209669" cy="688450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email"/>
            <a:srcRect b="-703"/>
            <a:stretch>
              <a:fillRect/>
            </a:stretch>
          </p:blipFill>
          <p:spPr>
            <a:xfrm rot="10800000">
              <a:off x="-1" y="-13253"/>
              <a:ext cx="5989984" cy="6871251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-17670" y="-11040"/>
              <a:ext cx="12209669" cy="6871250"/>
            </a:xfrm>
            <a:prstGeom prst="rect">
              <a:avLst/>
            </a:prstGeom>
            <a:solidFill>
              <a:srgbClr val="1A67A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椭圆 9"/>
            <p:cNvSpPr/>
            <p:nvPr userDrawn="1"/>
          </p:nvSpPr>
          <p:spPr>
            <a:xfrm>
              <a:off x="3801441" y="1416845"/>
              <a:ext cx="4351959" cy="4108554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" name="任意多边形 10"/>
            <p:cNvSpPr/>
            <p:nvPr userDrawn="1"/>
          </p:nvSpPr>
          <p:spPr>
            <a:xfrm>
              <a:off x="3198495" y="3477830"/>
              <a:ext cx="1162963" cy="1900516"/>
            </a:xfrm>
            <a:custGeom>
              <a:avLst/>
              <a:gdLst>
                <a:gd name="connsiteX0" fmla="*/ 2082 w 1161136"/>
                <a:gd name="connsiteY0" fmla="*/ 0 h 1735954"/>
                <a:gd name="connsiteX1" fmla="*/ 212502 w 1161136"/>
                <a:gd name="connsiteY1" fmla="*/ 0 h 1735954"/>
                <a:gd name="connsiteX2" fmla="*/ 210423 w 1161136"/>
                <a:gd name="connsiteY2" fmla="*/ 41759 h 1735954"/>
                <a:gd name="connsiteX3" fmla="*/ 1068588 w 1161136"/>
                <a:gd name="connsiteY3" fmla="*/ 1678924 h 1735954"/>
                <a:gd name="connsiteX4" fmla="*/ 1161136 w 1161136"/>
                <a:gd name="connsiteY4" fmla="*/ 1735954 h 1735954"/>
                <a:gd name="connsiteX5" fmla="*/ 795874 w 1161136"/>
                <a:gd name="connsiteY5" fmla="*/ 1735954 h 1735954"/>
                <a:gd name="connsiteX6" fmla="*/ 784897 w 1161136"/>
                <a:gd name="connsiteY6" fmla="*/ 1727639 h 1735954"/>
                <a:gd name="connsiteX7" fmla="*/ 0 w 1161136"/>
                <a:gd name="connsiteY7" fmla="*/ 41759 h 173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1136" h="1735954">
                  <a:moveTo>
                    <a:pt x="2082" y="0"/>
                  </a:moveTo>
                  <a:lnTo>
                    <a:pt x="212502" y="0"/>
                  </a:lnTo>
                  <a:lnTo>
                    <a:pt x="210423" y="41759"/>
                  </a:lnTo>
                  <a:cubicBezTo>
                    <a:pt x="210423" y="723262"/>
                    <a:pt x="550833" y="1324118"/>
                    <a:pt x="1068588" y="1678924"/>
                  </a:cubicBezTo>
                  <a:lnTo>
                    <a:pt x="1161136" y="1735954"/>
                  </a:lnTo>
                  <a:lnTo>
                    <a:pt x="795874" y="1735954"/>
                  </a:lnTo>
                  <a:lnTo>
                    <a:pt x="784897" y="1727639"/>
                  </a:lnTo>
                  <a:cubicBezTo>
                    <a:pt x="305541" y="1326919"/>
                    <a:pt x="0" y="720482"/>
                    <a:pt x="0" y="417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 cstate="email"/>
            <a:stretch>
              <a:fillRect/>
            </a:stretch>
          </p:blipFill>
          <p:spPr>
            <a:xfrm flipH="1">
              <a:off x="7609660" y="3500001"/>
              <a:ext cx="1162405" cy="190560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66800" y="1018800"/>
            <a:ext cx="5018400" cy="4464000"/>
          </a:xfrm>
        </p:spPr>
        <p:txBody>
          <a:bodyPr anchor="b">
            <a:prstTxWarp prst="textArchUp">
              <a:avLst>
                <a:gd name="adj" fmla="val 11017504"/>
              </a:avLst>
            </a:prstTxWarp>
          </a:bodyPr>
          <a:lstStyle>
            <a:lvl1pPr algn="ctr">
              <a:defRPr sz="4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56800" y="4791600"/>
            <a:ext cx="3168000" cy="1090800"/>
          </a:xfrm>
        </p:spPr>
        <p:txBody>
          <a:bodyPr anchor="ctr" anchorCtr="0"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0269" y="1578800"/>
            <a:ext cx="3633789" cy="3585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27050" y="1081088"/>
            <a:ext cx="11096625" cy="5494337"/>
          </a:xfrm>
        </p:spPr>
        <p:txBody>
          <a:bodyPr anchor="ctr"/>
          <a:lstStyle>
            <a:lvl3pPr>
              <a:defRPr sz="20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77061" y="179167"/>
            <a:ext cx="11037878" cy="69959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666750" y="1057928"/>
            <a:ext cx="10858500" cy="5084543"/>
          </a:xfrm>
        </p:spPr>
        <p:txBody>
          <a:bodyPr anchor="ctr"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marL="720090">
              <a:spcBef>
                <a:spcPts val="300"/>
              </a:spcBef>
              <a:spcAft>
                <a:spcPts val="300"/>
              </a:spcAft>
              <a:defRPr/>
            </a:lvl3pPr>
            <a:lvl4pPr marL="1080135">
              <a:spcBef>
                <a:spcPts val="300"/>
              </a:spcBef>
              <a:spcAft>
                <a:spcPts val="300"/>
              </a:spcAft>
              <a:defRPr/>
            </a:lvl4pPr>
            <a:lvl5pPr marL="1440180">
              <a:spcBef>
                <a:spcPts val="300"/>
              </a:spcBef>
              <a:spcAft>
                <a:spcPts val="300"/>
              </a:spcAft>
              <a:defRPr/>
            </a:lvl5pPr>
            <a:lvl6pPr marL="1800225">
              <a:spcBef>
                <a:spcPts val="3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2451" y="0"/>
            <a:ext cx="2941981" cy="97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461" y="-1"/>
            <a:ext cx="12213160" cy="6858001"/>
            <a:chOff x="-15461" y="-1"/>
            <a:chExt cx="12213160" cy="6858001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461" y="-1"/>
              <a:ext cx="12213160" cy="68580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1"/>
              <a:ext cx="12181683" cy="6858001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/>
          </p:nvSpPr>
          <p:spPr>
            <a:xfrm>
              <a:off x="376156" y="773252"/>
              <a:ext cx="11401777" cy="549321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2400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8000" y="2822400"/>
            <a:ext cx="7412400" cy="11016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r">
              <a:defRPr sz="4400" b="0" baseline="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11" name="MH_Others_1"/>
          <p:cNvSpPr/>
          <p:nvPr userDrawn="1">
            <p:custDataLst>
              <p:tags r:id="rId4"/>
            </p:custDataLst>
          </p:nvPr>
        </p:nvSpPr>
        <p:spPr>
          <a:xfrm>
            <a:off x="8997410" y="1861413"/>
            <a:ext cx="2773676" cy="713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ctr"/>
          <a:lstStyle/>
          <a:p>
            <a:endParaRPr lang="zh-CN" altLang="en-US" sz="6000" spc="5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MH_Number"/>
          <p:cNvSpPr/>
          <p:nvPr userDrawn="1">
            <p:custDataLst>
              <p:tags r:id="rId5"/>
            </p:custDataLst>
          </p:nvPr>
        </p:nvSpPr>
        <p:spPr>
          <a:xfrm>
            <a:off x="7907903" y="2822268"/>
            <a:ext cx="1104021" cy="11020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0" bIns="36000" rtlCol="0" anchor="ctr">
            <a:normAutofit/>
          </a:bodyPr>
          <a:lstStyle/>
          <a:p>
            <a:pPr algn="ctr"/>
            <a:endParaRPr lang="zh-CN" altLang="en-US" sz="60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53615" y="170642"/>
            <a:ext cx="11330345" cy="69959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845941" y="1098829"/>
            <a:ext cx="5080000" cy="5477144"/>
          </a:xfrm>
        </p:spPr>
        <p:txBody>
          <a:bodyPr anchor="ctr"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  <a:lvl6pPr>
              <a:spcBef>
                <a:spcPts val="3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249895" y="1098829"/>
            <a:ext cx="5094116" cy="5477144"/>
          </a:xfrm>
        </p:spPr>
        <p:txBody>
          <a:bodyPr anchor="ctr"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  <a:lvl6pPr>
              <a:spcBef>
                <a:spcPts val="3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395112" y="574700"/>
            <a:ext cx="11401777" cy="57086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9490" y="1014056"/>
            <a:ext cx="11253019" cy="71702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971" y="2578608"/>
            <a:ext cx="5157787" cy="645794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33971" y="3224402"/>
            <a:ext cx="5157787" cy="2865502"/>
          </a:xfrm>
        </p:spPr>
        <p:txBody>
          <a:bodyPr anchor="ctr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382" y="2578608"/>
            <a:ext cx="5183188" cy="645794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166382" y="3224402"/>
            <a:ext cx="5183188" cy="2865502"/>
          </a:xfrm>
        </p:spPr>
        <p:txBody>
          <a:bodyPr anchor="ctr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461" y="-1"/>
            <a:ext cx="12213160" cy="6858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81683" cy="685800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76156" y="773252"/>
            <a:ext cx="11401777" cy="549321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935413" y="1042988"/>
            <a:ext cx="4460876" cy="4468812"/>
            <a:chOff x="3935413" y="1042988"/>
            <a:chExt cx="4460876" cy="4468812"/>
          </a:xfrm>
        </p:grpSpPr>
        <p:sp>
          <p:nvSpPr>
            <p:cNvPr id="10" name="任意多边形 9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6164263" y="1836738"/>
              <a:ext cx="2228850" cy="367506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" name="任意多边形 10"/>
            <p:cNvSpPr/>
            <p:nvPr userDrawn="1">
              <p:custDataLst>
                <p:tags r:id="rId5"/>
              </p:custDataLst>
            </p:nvPr>
          </p:nvSpPr>
          <p:spPr>
            <a:xfrm>
              <a:off x="3935413" y="1042988"/>
              <a:ext cx="2228850" cy="368141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" name="任意多边形 11"/>
            <p:cNvSpPr/>
            <p:nvPr userDrawn="1">
              <p:custDataLst>
                <p:tags r:id="rId6"/>
              </p:custDataLst>
            </p:nvPr>
          </p:nvSpPr>
          <p:spPr>
            <a:xfrm>
              <a:off x="3935414" y="1049338"/>
              <a:ext cx="2232025" cy="446246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3" name="任意多边形 12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6164264" y="1049338"/>
              <a:ext cx="2232025" cy="446246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56800" y="2250000"/>
            <a:ext cx="1569600" cy="1753200"/>
          </a:xfrm>
        </p:spPr>
        <p:txBody>
          <a:bodyPr/>
          <a:lstStyle>
            <a:lvl1pPr algn="ctr">
              <a:defRPr sz="5400" b="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5259600" y="4089600"/>
            <a:ext cx="1818000" cy="435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编辑副标题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461" y="-1"/>
            <a:ext cx="12213160" cy="6858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81683" cy="6858001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376156" y="773252"/>
            <a:ext cx="11401777" cy="549321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875133" y="1152939"/>
            <a:ext cx="4284380" cy="1050233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354487" y="114113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75133" y="2203172"/>
            <a:ext cx="4284379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6" y="654202"/>
            <a:ext cx="11400508" cy="5706351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orient="vert" hasCustomPrompt="1"/>
          </p:nvPr>
        </p:nvSpPr>
        <p:spPr>
          <a:xfrm>
            <a:off x="10487891" y="896407"/>
            <a:ext cx="1003708" cy="5286095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706582" y="896407"/>
            <a:ext cx="9573491" cy="5286095"/>
          </a:xfrm>
        </p:spPr>
        <p:txBody>
          <a:bodyPr vert="eaVert"/>
          <a:lstStyle>
            <a:lvl2pPr marL="0" marR="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microsoft.com/office/2007/relationships/hdphoto" Target="../media/image7.wdp"/><Relationship Id="rId11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461" y="-1"/>
            <a:ext cx="12213160" cy="685800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5112" y="996999"/>
            <a:ext cx="11401777" cy="57086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77061" y="73657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575973"/>
            <a:ext cx="2743200" cy="231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575973"/>
            <a:ext cx="4114800" cy="231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575973"/>
            <a:ext cx="2743200" cy="231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66750" y="1024710"/>
            <a:ext cx="10858500" cy="508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bg1"/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355600" indent="-285750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SzPct val="70000"/>
        <a:buFont typeface="幼圆" panose="02010509060101010101" pitchFamily="49" charset="-122"/>
        <a:buChar char=" "/>
        <a:defRPr sz="2000" kern="1200" baseline="0">
          <a:solidFill>
            <a:schemeClr val="tx1"/>
          </a:solidFill>
          <a:latin typeface="幼圆" panose="02010509060101010101" pitchFamily="49" charset="-122"/>
          <a:ea typeface="黑体" panose="02010609060101010101" pitchFamily="49" charset="-122"/>
          <a:cs typeface="+mn-cs"/>
        </a:defRPr>
      </a:lvl2pPr>
      <a:lvl3pPr marL="72009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image" Target="../media/image12.png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13.png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2" Type="http://schemas.openxmlformats.org/officeDocument/2006/relationships/image" Target="../media/image14.png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2" Type="http://schemas.openxmlformats.org/officeDocument/2006/relationships/image" Target="../media/image15.png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4.xml"/><Relationship Id="rId2" Type="http://schemas.openxmlformats.org/officeDocument/2006/relationships/image" Target="../media/image16.png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45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47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49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5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4.xml"/><Relationship Id="rId2" Type="http://schemas.openxmlformats.org/officeDocument/2006/relationships/image" Target="../media/image29.png"/><Relationship Id="rId1" Type="http://schemas.openxmlformats.org/officeDocument/2006/relationships/tags" Target="../tags/tag53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2" Type="http://schemas.openxmlformats.org/officeDocument/2006/relationships/image" Target="../media/image30.png"/><Relationship Id="rId1" Type="http://schemas.openxmlformats.org/officeDocument/2006/relationships/tags" Target="../tags/tag59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2" Type="http://schemas.openxmlformats.org/officeDocument/2006/relationships/image" Target="../media/image31.png"/><Relationship Id="rId1" Type="http://schemas.openxmlformats.org/officeDocument/2006/relationships/tags" Target="../tags/tag61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32.png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33.png"/><Relationship Id="rId1" Type="http://schemas.openxmlformats.org/officeDocument/2006/relationships/tags" Target="../tags/tag65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34.png"/><Relationship Id="rId1" Type="http://schemas.openxmlformats.org/officeDocument/2006/relationships/tags" Target="../tags/tag67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tags" Target="../tags/tag69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image" Target="../media/image11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95412" y="2828046"/>
            <a:ext cx="792396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6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6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6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章 </a:t>
            </a:r>
            <a:r>
              <a:rPr lang="en-US" altLang="zh-CN" sz="6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Python</a:t>
            </a:r>
            <a:r>
              <a:rPr lang="zh-CN" altLang="en-US" sz="6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zh-CN" altLang="en-US" sz="6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</a:rPr>
              <a:t>常见异常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6173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</a:rPr>
              <a:t>SyntaxError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Python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解释器语法错误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16" y="4097572"/>
            <a:ext cx="7548347" cy="133083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</a:rPr>
              <a:t>常见异常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6173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</a:rPr>
              <a:t>IndexError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：请求的索引超出序列范围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322" y="3900565"/>
            <a:ext cx="6171994" cy="231449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</a:rPr>
              <a:t>常见异常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6630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</a:rPr>
              <a:t>KeyError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：请求一个不存在的字典关键字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314" y="3847061"/>
            <a:ext cx="6295870" cy="259660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</a:rPr>
              <a:t>常见异常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6631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</a:rPr>
              <a:t>AttributeError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：尝试访问未知的对象属性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534" y="3789912"/>
            <a:ext cx="6981818" cy="256802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</a:rPr>
              <a:t>常见异常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37" y="2600349"/>
            <a:ext cx="8513820" cy="368615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68618" y="2346670"/>
            <a:ext cx="378982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9.1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错误和异常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9.2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常见异常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9.3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9.4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触发异常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975940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异常可以通过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try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语句来检测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zh-CN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任何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在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try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语句块里的代码都会被监测，检查有无异常发生。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try-except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语句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59" y="3847223"/>
            <a:ext cx="5790985" cy="1962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53" y="4701199"/>
            <a:ext cx="3942498" cy="1108259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2779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多个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except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语句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44" y="4062459"/>
            <a:ext cx="3899431" cy="17525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08" y="3510337"/>
            <a:ext cx="5740091" cy="294761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2779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多个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except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语句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44" y="4062459"/>
            <a:ext cx="3899431" cy="17525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08" y="3510337"/>
            <a:ext cx="5740091" cy="294761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68618" y="2346670"/>
            <a:ext cx="378982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9.1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错误和异常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9.2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常见异常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9.3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9.4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触发异常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2779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多个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except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语句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40" y="3781503"/>
            <a:ext cx="5373249" cy="19906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283" y="3248727"/>
            <a:ext cx="3342715" cy="252342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捕获对象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0" y="3850989"/>
            <a:ext cx="5638182" cy="19759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788" y="3510336"/>
            <a:ext cx="5270580" cy="244755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2318" y="2588806"/>
            <a:ext cx="11399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try ....except...else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语句，当没有异常发生时，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else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中的语句将会被执行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734" y="4393532"/>
            <a:ext cx="3029465" cy="1433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46" y="3305279"/>
            <a:ext cx="5955057" cy="2666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6593" y="2404981"/>
            <a:ext cx="100816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try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...except…finally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无论异常是否发生，在程序结束前，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finally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中的语句都会被执行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92" y="3665065"/>
            <a:ext cx="5559213" cy="2421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926" y="3665065"/>
            <a:ext cx="5026261" cy="24214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71236" y="1391065"/>
            <a:ext cx="443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try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...except…else…finally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823" y="1914285"/>
            <a:ext cx="7507793" cy="475797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68618" y="2346670"/>
            <a:ext cx="378982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9.1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错误和异常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9.2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常见异常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9.3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9.4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触发异常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抛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6593" y="240498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raise</a:t>
            </a:r>
            <a:endParaRPr lang="en-US" altLang="zh-CN" sz="2800" dirty="0"/>
          </a:p>
        </p:txBody>
      </p:sp>
      <p:sp>
        <p:nvSpPr>
          <p:cNvPr id="7" name="矩形 6"/>
          <p:cNvSpPr/>
          <p:nvPr/>
        </p:nvSpPr>
        <p:spPr>
          <a:xfrm>
            <a:off x="572318" y="3291500"/>
            <a:ext cx="1152110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要引发异常，可以使用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raise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语句，并将一个类（必须是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Exception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子类）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或者实例作为参数。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zh-CN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将类作为参数时，将自动创建一个实例。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抛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6593" y="240498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raise</a:t>
            </a:r>
            <a:endParaRPr lang="en-US" altLang="zh-CN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468" y="2771878"/>
            <a:ext cx="7386918" cy="360034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抛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6593" y="240498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raise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35" y="2404981"/>
            <a:ext cx="7345696" cy="428156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抛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6593" y="240498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raise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18" y="2404981"/>
            <a:ext cx="7515447" cy="401010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757486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错误和异常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2513" y="2327197"/>
            <a:ext cx="303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语法错误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01526" y="3095241"/>
            <a:ext cx="95794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从软件方面来说，错误是语法或是逻辑上的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语法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错误指示软件的结构上有错误，导致不能被解释器解释或编译器无法编译。这些错误必须在程序执行前纠正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zh-CN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逻辑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错误可能是由于不完整或是不合法的输入所致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；还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可能是逻辑无法生成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，或是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输出结果需要的过程无法执行。这些错误通常分别被称为域错误和范围错误。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抛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6593" y="240498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raise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20" y="2404981"/>
            <a:ext cx="8079216" cy="386723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83580" y="1278167"/>
            <a:ext cx="2242922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抛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6593" y="240498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raise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28" y="2057226"/>
            <a:ext cx="5938522" cy="458784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83580" y="1278167"/>
            <a:ext cx="3272050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自定义异常类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0981" y="2404980"/>
            <a:ext cx="7053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自定义一个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</a:rPr>
              <a:t>MyException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类，继承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Exception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99" y="3429000"/>
            <a:ext cx="5924982" cy="26676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139" y="5098118"/>
            <a:ext cx="4045057" cy="87405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mtClean="0">
                <a:solidFill>
                  <a:srgbClr val="FFFFFF"/>
                </a:solidFill>
                <a:latin typeface="+mj-lt"/>
                <a:ea typeface="+mj-ea"/>
              </a:rPr>
              <a:t>谢谢</a:t>
            </a:r>
            <a:br>
              <a:rPr lang="zh-CN" altLang="en-US" smtClean="0">
                <a:solidFill>
                  <a:srgbClr val="FFFFFF"/>
                </a:solidFill>
                <a:latin typeface="+mj-lt"/>
                <a:ea typeface="+mj-ea"/>
              </a:rPr>
            </a:br>
            <a:r>
              <a:rPr lang="zh-CN" altLang="en-US" smtClean="0">
                <a:solidFill>
                  <a:srgbClr val="FFFFFF"/>
                </a:solidFill>
                <a:latin typeface="+mj-lt"/>
                <a:ea typeface="+mj-ea"/>
              </a:rPr>
              <a:t>大家</a:t>
            </a:r>
            <a:endParaRPr lang="zh-CN" altLang="en-US" smtClean="0">
              <a:solidFill>
                <a:srgbClr val="FFFFFF"/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757486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错误和异常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69726" y="2409912"/>
            <a:ext cx="303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异常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01526" y="3247569"/>
            <a:ext cx="95794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程序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出现了错误而在正常控制流以外采取的行为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zh-CN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分为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两个阶段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首先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是引起异常发生的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错误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然后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是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检测和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采取可能的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措施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757486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错误和异常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69726" y="2409912"/>
            <a:ext cx="303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异常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5967" y="2933132"/>
            <a:ext cx="9579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引起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异常发生的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错误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5967" y="3669996"/>
            <a:ext cx="102454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在发生了一个异常条件(有时候也叫做例外的条件)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后，只要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检测到错误并且意识到异常条件，解释器会引发一个异常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引发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也可以叫做触发或者生成，解释器通过它通知当前控制流有错误发生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异常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就是错误发生的信号，当前流将被打断，用来处理这个错误并采取相应的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操作。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757486" cy="77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错误和异常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69726" y="2409912"/>
            <a:ext cx="303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异常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5967" y="2933132"/>
            <a:ext cx="9579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检测和采取可能的措施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5967" y="3669996"/>
            <a:ext cx="10245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异常引发后，可以调用很多不同的操作，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可以忽略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错误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记录错误但不采取任何措施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采取补救措施后终止程序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，或是减轻问题的影响后设法继续执行程序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68618" y="2346670"/>
            <a:ext cx="378982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9.1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错误和异常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9.2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常见异常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9.3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异常处理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9.4 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触发异常</a:t>
            </a:r>
            <a:endParaRPr lang="en-US" altLang="zh-CN" sz="4000" b="1" dirty="0" smtClean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</a:rPr>
              <a:t>常见异常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661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NameError：尝试访问一个未声明的变量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40" y="3901691"/>
            <a:ext cx="7496711" cy="176027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2318" y="230819"/>
            <a:ext cx="1103787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just"/>
            <a:r>
              <a:rPr lang="en-US" altLang="zh-CN" dirty="0" smtClean="0">
                <a:latin typeface="+mj-lt"/>
                <a:ea typeface="+mj-ea"/>
              </a:rPr>
              <a:t>Python</a:t>
            </a:r>
            <a:r>
              <a:rPr lang="zh-CN" altLang="en-US" dirty="0" smtClean="0">
                <a:latin typeface="+mj-lt"/>
                <a:ea typeface="+mj-ea"/>
              </a:rPr>
              <a:t>程序设计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5005" y="14114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</a:rPr>
              <a:t>常见异常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59" y="2987117"/>
            <a:ext cx="478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</a:rPr>
              <a:t>ZeroDivisionError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：除数为零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518" y="3992433"/>
            <a:ext cx="7898594" cy="1829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923180313"/>
  <p:tag name="MH_LIBRARY" val="CONTENTS"/>
  <p:tag name="MH_TYPE" val="OTHERS"/>
  <p:tag name="ID" val="547126"/>
</p:tagLst>
</file>

<file path=ppt/tags/tag10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p="http://schemas.openxmlformats.org/presentationml/2006/main">
  <p:tag name="MH" val="20150923180313"/>
  <p:tag name="MH_LIBRARY" val="CONTENTS"/>
  <p:tag name="MH_TYPE" val="NUMBER"/>
  <p:tag name="ID" val="547126"/>
  <p:tag name="MH_ORDER" val="NUMBER"/>
</p:tagLst>
</file>

<file path=ppt/tags/tag20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8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p="http://schemas.openxmlformats.org/presentationml/2006/main">
  <p:tag name="MH" val="20151014092127"/>
  <p:tag name="MH_LIBRARY" val="GRAPHIC"/>
  <p:tag name="MH_ORDER" val="Freeform 36"/>
</p:tagLst>
</file>

<file path=ppt/tags/tag30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4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8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p="http://schemas.openxmlformats.org/presentationml/2006/main">
  <p:tag name="MH" val="20151014092127"/>
  <p:tag name="MH_LIBRARY" val="GRAPHIC"/>
  <p:tag name="MH_ORDER" val="Freeform 34"/>
</p:tagLst>
</file>

<file path=ppt/tags/tag40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2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4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6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MH" val="20151014092127"/>
  <p:tag name="MH_LIBRARY" val="GRAPHIC"/>
  <p:tag name="MH_ORDER" val="Freeform 35"/>
</p:tagLst>
</file>

<file path=ppt/tags/tag50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2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4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6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8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MH" val="20151014092127"/>
  <p:tag name="MH_LIBRARY" val="GRAPHIC"/>
  <p:tag name="MH_ORDER" val="Freeform 38"/>
</p:tagLst>
</file>

<file path=ppt/tags/tag60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2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4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6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8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0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KSO_WM_UNIT_TYPE" val="a"/>
  <p:tag name="KSO_WM_UNIT_INDEX" val="1"/>
  <p:tag name="KSO_WM_UNIT_ID" val="custom160107_30*a*1"/>
  <p:tag name="KSO_WM_UNIT_CLEAR" val="1"/>
  <p:tag name="KSO_WM_UNIT_LAYERLEVEL" val="1"/>
  <p:tag name="KSO_WM_UNIT_VALUE" val="4"/>
  <p:tag name="KSO_WM_UNIT_ISCONTENTSTITLE" val="0"/>
  <p:tag name="KSO_WM_UNIT_HIGHLIGHT" val="0"/>
  <p:tag name="KSO_WM_UNIT_COMPATIBLE" val="0"/>
  <p:tag name="KSO_WM_UNIT_PRESET_TEXT" val="谢谢_x000B_大家"/>
</p:tagLst>
</file>

<file path=ppt/tags/tag72.xml><?xml version="1.0" encoding="utf-8"?>
<p:tagLst xmlns:p="http://schemas.openxmlformats.org/presentationml/2006/main">
  <p:tag name="MH" val="20151014092127"/>
  <p:tag name="MH_LIBRARY" val="GRAPHIC"/>
  <p:tag name="KSO_WM_TEMPLATE_CATEGORY" val="custom"/>
  <p:tag name="KSO_WM_TEMPLATE_INDEX" val="160107"/>
  <p:tag name="KSO_WM_TAG_VERSION" val="1.0"/>
  <p:tag name="KSO_WM_SLIDE_ID" val="custom160107_29"/>
  <p:tag name="KSO_WM_SLIDE_INDEX" val="29"/>
  <p:tag name="KSO_WM_SLIDE_ITEM_CNT" val="2"/>
  <p:tag name="KSO_WM_SLIDE_LAYOUT" val="a_b"/>
  <p:tag name="KSO_WM_SLIDE_LAYOUT_CNT" val="1_1"/>
  <p:tag name="KSO_WM_SLIDE_TYPE" val="endPage"/>
  <p:tag name="KSO_WM_BEAUTIFY_FLAG" val="#wm#"/>
</p:tagLst>
</file>

<file path=ppt/tags/tag8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07"/>
  <p:tag name="KSO_WM_TAG_VERSION" val="1.0"/>
  <p:tag name="KSO_WM_SLIDE_ID" val="custom160107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71*202"/>
  <p:tag name="KSO_WM_SLIDE_SIZE" val="216*130"/>
  <p:tag name="KSO_WM_DIAGRAM_GROUP_CODE" val="m1-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7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07_13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A000120140530A99PPBG">
  <a:themeElements>
    <a:clrScheme name="自定义 679">
      <a:dk1>
        <a:srgbClr val="55595B"/>
      </a:dk1>
      <a:lt1>
        <a:srgbClr val="FFFFFF"/>
      </a:lt1>
      <a:dk2>
        <a:srgbClr val="55595B"/>
      </a:dk2>
      <a:lt2>
        <a:srgbClr val="FFFFFF"/>
      </a:lt2>
      <a:accent1>
        <a:srgbClr val="00B0F0"/>
      </a:accent1>
      <a:accent2>
        <a:srgbClr val="4868A2"/>
      </a:accent2>
      <a:accent3>
        <a:srgbClr val="59A47D"/>
      </a:accent3>
      <a:accent4>
        <a:srgbClr val="8B7FBF"/>
      </a:accent4>
      <a:accent5>
        <a:srgbClr val="A67E59"/>
      </a:accent5>
      <a:accent6>
        <a:srgbClr val="EA4D4D"/>
      </a:accent6>
      <a:hlink>
        <a:srgbClr val="00B0F0"/>
      </a:hlink>
      <a:folHlink>
        <a:srgbClr val="AFB2B4"/>
      </a:folHlink>
    </a:clrScheme>
    <a:fontScheme name="自定义 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A000120150822A25KPBG</Template>
  <TotalTime>0</TotalTime>
  <Words>1497</Words>
  <Application>WPS 演示</Application>
  <PresentationFormat>宽屏</PresentationFormat>
  <Paragraphs>221</Paragraphs>
  <Slides>33</Slides>
  <Notes>34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  <vt:variant>
        <vt:lpstr>自定义放映</vt:lpstr>
      </vt:variant>
      <vt:variant>
        <vt:i4>1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黑体</vt:lpstr>
      <vt:lpstr>幼圆</vt:lpstr>
      <vt:lpstr>Times New Roman</vt:lpstr>
      <vt:lpstr>Calibri</vt:lpstr>
      <vt:lpstr>Arial Unicode MS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 大家</vt:lpstr>
      <vt:lpstr>自定义放映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Caroline</cp:lastModifiedBy>
  <cp:revision>638</cp:revision>
  <dcterms:created xsi:type="dcterms:W3CDTF">2015-09-21T02:28:00Z</dcterms:created>
  <dcterms:modified xsi:type="dcterms:W3CDTF">2019-04-30T09:03:24Z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