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93"/>
  </p:notesMasterIdLst>
  <p:sldIdLst>
    <p:sldId id="257" r:id="rId2"/>
    <p:sldId id="354"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348" r:id="rId28"/>
    <p:sldId id="349" r:id="rId29"/>
    <p:sldId id="351"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11" r:id="rId55"/>
    <p:sldId id="312" r:id="rId56"/>
    <p:sldId id="313" r:id="rId57"/>
    <p:sldId id="315" r:id="rId58"/>
    <p:sldId id="316" r:id="rId59"/>
    <p:sldId id="317" r:id="rId60"/>
    <p:sldId id="318" r:id="rId61"/>
    <p:sldId id="319" r:id="rId62"/>
    <p:sldId id="320" r:id="rId63"/>
    <p:sldId id="322" r:id="rId64"/>
    <p:sldId id="323" r:id="rId65"/>
    <p:sldId id="324" r:id="rId66"/>
    <p:sldId id="350" r:id="rId67"/>
    <p:sldId id="352" r:id="rId68"/>
    <p:sldId id="353"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Lst>
  <p:sldSz cx="9144000" cy="6858000" type="screen4x3"/>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1320" autoAdjust="0"/>
  </p:normalViewPr>
  <p:slideViewPr>
    <p:cSldViewPr>
      <p:cViewPr varScale="1">
        <p:scale>
          <a:sx n="62" d="100"/>
          <a:sy n="62" d="100"/>
        </p:scale>
        <p:origin x="-150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8FA8C097-40B9-49EB-9781-4AB4ADB8DDE9}" type="datetimeFigureOut">
              <a:rPr lang="zh-CN" altLang="en-US" smtClean="0"/>
              <a:t>2018/3/14</a:t>
            </a:fld>
            <a:endParaRPr lang="zh-CN" altLang="en-US"/>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E898F11-69D3-4562-BD02-F9C6E677478A}" type="slidenum">
              <a:rPr lang="zh-CN" altLang="en-US" smtClean="0"/>
              <a:t>‹#›</a:t>
            </a:fld>
            <a:endParaRPr lang="zh-CN" altLang="en-US"/>
          </a:p>
        </p:txBody>
      </p:sp>
    </p:spTree>
    <p:extLst>
      <p:ext uri="{BB962C8B-B14F-4D97-AF65-F5344CB8AC3E}">
        <p14:creationId xmlns:p14="http://schemas.microsoft.com/office/powerpoint/2010/main" val="375737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SzPct val="90000"/>
              <a:buFont typeface="Wingdings" pitchFamily="2" charset="2"/>
              <a:buChar char="v"/>
            </a:pPr>
            <a:r>
              <a:rPr lang="zh-CN" altLang="en-US" sz="1600" dirty="0" smtClean="0"/>
              <a:t>注意事项</a:t>
            </a:r>
          </a:p>
          <a:p>
            <a:pPr>
              <a:spcBef>
                <a:spcPts val="600"/>
              </a:spcBef>
              <a:spcAft>
                <a:spcPts val="600"/>
              </a:spcAft>
              <a:buSzPct val="90000"/>
              <a:buFont typeface="Wingdings" pitchFamily="2" charset="2"/>
              <a:buChar char="ü"/>
            </a:pPr>
            <a:r>
              <a:rPr lang="zh-CN" altLang="en-US" sz="1200" dirty="0" smtClean="0"/>
              <a:t>函数形参不需要声明其类型，也不需要指定函数返回值类型</a:t>
            </a:r>
          </a:p>
          <a:p>
            <a:pPr>
              <a:spcBef>
                <a:spcPts val="600"/>
              </a:spcBef>
              <a:spcAft>
                <a:spcPts val="600"/>
              </a:spcAft>
              <a:buSzPct val="90000"/>
              <a:buFont typeface="Wingdings" pitchFamily="2" charset="2"/>
              <a:buChar char="ü"/>
            </a:pPr>
            <a:r>
              <a:rPr lang="zh-CN" altLang="en-US" sz="1200" dirty="0" smtClean="0"/>
              <a:t>即使该函数不需要接收任何参数，也必须保留一对空的圆括号</a:t>
            </a:r>
          </a:p>
          <a:p>
            <a:pPr>
              <a:spcBef>
                <a:spcPts val="600"/>
              </a:spcBef>
              <a:spcAft>
                <a:spcPts val="600"/>
              </a:spcAft>
              <a:buSzPct val="90000"/>
              <a:buFont typeface="Wingdings" pitchFamily="2" charset="2"/>
              <a:buChar char="ü"/>
            </a:pPr>
            <a:r>
              <a:rPr lang="zh-CN" altLang="en-US" sz="1200" dirty="0" smtClean="0"/>
              <a:t>括号后面的冒号必不可少</a:t>
            </a:r>
          </a:p>
          <a:p>
            <a:pPr>
              <a:spcBef>
                <a:spcPts val="600"/>
              </a:spcBef>
              <a:spcAft>
                <a:spcPts val="600"/>
              </a:spcAft>
              <a:buSzPct val="90000"/>
              <a:buFont typeface="Wingdings" pitchFamily="2" charset="2"/>
              <a:buChar char="ü"/>
            </a:pPr>
            <a:r>
              <a:rPr lang="zh-CN" altLang="en-US" sz="1200" dirty="0" smtClean="0"/>
              <a:t>函数体相对于def关键字必须保持一定的空格缩进</a:t>
            </a:r>
          </a:p>
          <a:p>
            <a:pPr>
              <a:spcBef>
                <a:spcPts val="600"/>
              </a:spcBef>
              <a:spcAft>
                <a:spcPts val="600"/>
              </a:spcAft>
              <a:buSzPct val="90000"/>
              <a:buFont typeface="Wingdings" pitchFamily="2" charset="2"/>
              <a:buChar char="ü"/>
            </a:pPr>
            <a:r>
              <a:rPr lang="zh-CN" altLang="en-US" sz="1200" dirty="0" smtClean="0"/>
              <a:t>Python允许嵌套定义函数</a:t>
            </a:r>
            <a:endParaRPr lang="en-US" altLang="zh-CN" sz="1200" dirty="0" smtClean="0"/>
          </a:p>
          <a:p>
            <a:pPr marL="0" marR="0" indent="0" algn="l" defTabSz="914400" rtl="0" eaLnBrk="1" fontAlgn="auto" latinLnBrk="0" hangingPunct="1">
              <a:lnSpc>
                <a:spcPct val="100000"/>
              </a:lnSpc>
              <a:spcBef>
                <a:spcPts val="600"/>
              </a:spcBef>
              <a:spcAft>
                <a:spcPts val="600"/>
              </a:spcAft>
              <a:buClrTx/>
              <a:buSzPct val="90000"/>
              <a:buFont typeface="Wingdings" pitchFamily="2" charset="2"/>
              <a:buChar char="ü"/>
              <a:tabLst/>
              <a:defRPr/>
            </a:pPr>
            <a:r>
              <a:rPr lang="zh-CN" altLang="en-US" sz="1200" dirty="0" smtClean="0"/>
              <a:t>在定义函数时，开头部分的注释并不是必需的，但是如果为函数的定义加上这段注释的话，可以为用户提供友好的提示和使用帮助。</a:t>
            </a:r>
          </a:p>
          <a:p>
            <a:pPr>
              <a:spcBef>
                <a:spcPts val="600"/>
              </a:spcBef>
              <a:spcAft>
                <a:spcPts val="600"/>
              </a:spcAft>
              <a:buSzPct val="90000"/>
              <a:buFont typeface="Wingdings" pitchFamily="2" charset="2"/>
              <a:buChar char="ü"/>
            </a:pPr>
            <a:endParaRPr lang="zh-CN" altLang="en-US" sz="1200" b="1" dirty="0" smtClean="0"/>
          </a:p>
          <a:p>
            <a:endParaRPr lang="zh-CN" altLang="en-US" dirty="0"/>
          </a:p>
        </p:txBody>
      </p:sp>
      <p:sp>
        <p:nvSpPr>
          <p:cNvPr id="4" name="灯片编号占位符 3"/>
          <p:cNvSpPr>
            <a:spLocks noGrp="1"/>
          </p:cNvSpPr>
          <p:nvPr>
            <p:ph type="sldNum" sz="quarter" idx="10"/>
          </p:nvPr>
        </p:nvSpPr>
        <p:spPr/>
        <p:txBody>
          <a:bodyPr/>
          <a:lstStyle/>
          <a:p>
            <a:fld id="{8E898F11-69D3-4562-BD02-F9C6E677478A}" type="slidenum">
              <a:rPr lang="zh-CN" altLang="en-US" smtClean="0"/>
              <a:t>5</a:t>
            </a:fld>
            <a:endParaRPr lang="zh-CN" altLang="en-US"/>
          </a:p>
        </p:txBody>
      </p:sp>
    </p:spTree>
    <p:extLst>
      <p:ext uri="{BB962C8B-B14F-4D97-AF65-F5344CB8AC3E}">
        <p14:creationId xmlns:p14="http://schemas.microsoft.com/office/powerpoint/2010/main" val="281433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t>如果传递给函数的是可变序列，并且在函数内部使用下标或可变序列自身的方法增加、删除元素或修改元素时，修改后的结果是可以反映到函数之外的，实参也得到相应的修改</a:t>
            </a:r>
            <a:endParaRPr lang="zh-CN" altLang="en-US" dirty="0"/>
          </a:p>
        </p:txBody>
      </p:sp>
      <p:sp>
        <p:nvSpPr>
          <p:cNvPr id="4" name="灯片编号占位符 3"/>
          <p:cNvSpPr>
            <a:spLocks noGrp="1"/>
          </p:cNvSpPr>
          <p:nvPr>
            <p:ph type="sldNum" sz="quarter" idx="10"/>
          </p:nvPr>
        </p:nvSpPr>
        <p:spPr/>
        <p:txBody>
          <a:bodyPr/>
          <a:lstStyle/>
          <a:p>
            <a:fld id="{8E898F11-69D3-4562-BD02-F9C6E677478A}" type="slidenum">
              <a:rPr lang="zh-CN" altLang="en-US" smtClean="0"/>
              <a:t>24</a:t>
            </a:fld>
            <a:endParaRPr lang="zh-CN" altLang="en-US"/>
          </a:p>
        </p:txBody>
      </p:sp>
    </p:spTree>
    <p:extLst>
      <p:ext uri="{BB962C8B-B14F-4D97-AF65-F5344CB8AC3E}">
        <p14:creationId xmlns:p14="http://schemas.microsoft.com/office/powerpoint/2010/main" val="307466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from turtle import *</a:t>
            </a:r>
          </a:p>
          <a:p>
            <a:endParaRPr lang="en-US" altLang="zh-CN" dirty="0" smtClean="0"/>
          </a:p>
          <a:p>
            <a:r>
              <a:rPr lang="en-US" altLang="zh-CN" dirty="0" err="1" smtClean="0"/>
              <a:t>def</a:t>
            </a:r>
            <a:r>
              <a:rPr lang="en-US" altLang="zh-CN" dirty="0" smtClean="0"/>
              <a:t> yin(radius, color1, color2):</a:t>
            </a:r>
          </a:p>
          <a:p>
            <a:r>
              <a:rPr lang="en-US" altLang="zh-CN" dirty="0" smtClean="0"/>
              <a:t>    width(3)</a:t>
            </a:r>
          </a:p>
          <a:p>
            <a:r>
              <a:rPr lang="en-US" altLang="zh-CN" dirty="0" smtClean="0"/>
              <a:t>    color("black", color1)</a:t>
            </a:r>
          </a:p>
          <a:p>
            <a:r>
              <a:rPr lang="en-US" altLang="zh-CN" dirty="0" smtClean="0"/>
              <a:t>    </a:t>
            </a:r>
            <a:r>
              <a:rPr lang="en-US" altLang="zh-CN" dirty="0" err="1" smtClean="0"/>
              <a:t>begin_fill</a:t>
            </a:r>
            <a:r>
              <a:rPr lang="en-US" altLang="zh-CN" dirty="0" smtClean="0"/>
              <a:t>()</a:t>
            </a:r>
          </a:p>
          <a:p>
            <a:r>
              <a:rPr lang="en-US" altLang="zh-CN" dirty="0" smtClean="0"/>
              <a:t>    circle(radius/2., 180)</a:t>
            </a:r>
          </a:p>
          <a:p>
            <a:r>
              <a:rPr lang="en-US" altLang="zh-CN" dirty="0" smtClean="0"/>
              <a:t>    circle(radius, 180)</a:t>
            </a:r>
          </a:p>
          <a:p>
            <a:r>
              <a:rPr lang="en-US" altLang="zh-CN" dirty="0" smtClean="0"/>
              <a:t>    left(180)</a:t>
            </a:r>
          </a:p>
          <a:p>
            <a:r>
              <a:rPr lang="en-US" altLang="zh-CN" dirty="0" smtClean="0"/>
              <a:t>    circle(-radius/2., 180)</a:t>
            </a:r>
          </a:p>
          <a:p>
            <a:r>
              <a:rPr lang="en-US" altLang="zh-CN" dirty="0" smtClean="0"/>
              <a:t>    </a:t>
            </a:r>
            <a:r>
              <a:rPr lang="en-US" altLang="zh-CN" dirty="0" err="1" smtClean="0"/>
              <a:t>end_fill</a:t>
            </a:r>
            <a:r>
              <a:rPr lang="en-US" altLang="zh-CN" dirty="0" smtClean="0"/>
              <a:t>()</a:t>
            </a:r>
          </a:p>
          <a:p>
            <a:r>
              <a:rPr lang="en-US" altLang="zh-CN" dirty="0" smtClean="0"/>
              <a:t>    left(90)</a:t>
            </a:r>
          </a:p>
          <a:p>
            <a:r>
              <a:rPr lang="en-US" altLang="zh-CN" dirty="0" smtClean="0"/>
              <a:t>    up()</a:t>
            </a:r>
          </a:p>
          <a:p>
            <a:r>
              <a:rPr lang="en-US" altLang="zh-CN" dirty="0" smtClean="0"/>
              <a:t>    forward(radius*0.35)</a:t>
            </a:r>
          </a:p>
          <a:p>
            <a:r>
              <a:rPr lang="en-US" altLang="zh-CN" dirty="0" smtClean="0"/>
              <a:t>    right(90)</a:t>
            </a:r>
          </a:p>
          <a:p>
            <a:r>
              <a:rPr lang="en-US" altLang="zh-CN" dirty="0" smtClean="0"/>
              <a:t>    down()</a:t>
            </a:r>
          </a:p>
          <a:p>
            <a:r>
              <a:rPr lang="en-US" altLang="zh-CN" dirty="0" smtClean="0"/>
              <a:t>    color(color1, color2)</a:t>
            </a:r>
          </a:p>
          <a:p>
            <a:r>
              <a:rPr lang="en-US" altLang="zh-CN" dirty="0" smtClean="0"/>
              <a:t>    </a:t>
            </a:r>
            <a:r>
              <a:rPr lang="en-US" altLang="zh-CN" dirty="0" err="1" smtClean="0"/>
              <a:t>begin_fill</a:t>
            </a:r>
            <a:r>
              <a:rPr lang="en-US" altLang="zh-CN" dirty="0" smtClean="0"/>
              <a:t>()</a:t>
            </a:r>
          </a:p>
          <a:p>
            <a:r>
              <a:rPr lang="en-US" altLang="zh-CN" dirty="0" smtClean="0"/>
              <a:t>    circle(radius*0.15)</a:t>
            </a:r>
          </a:p>
          <a:p>
            <a:r>
              <a:rPr lang="en-US" altLang="zh-CN" dirty="0" smtClean="0"/>
              <a:t>    </a:t>
            </a:r>
            <a:r>
              <a:rPr lang="en-US" altLang="zh-CN" dirty="0" err="1" smtClean="0"/>
              <a:t>end_fill</a:t>
            </a:r>
            <a:r>
              <a:rPr lang="en-US" altLang="zh-CN" dirty="0" smtClean="0"/>
              <a:t>()</a:t>
            </a:r>
          </a:p>
          <a:p>
            <a:r>
              <a:rPr lang="en-US" altLang="zh-CN" dirty="0" smtClean="0"/>
              <a:t>    left(90)</a:t>
            </a:r>
          </a:p>
          <a:p>
            <a:r>
              <a:rPr lang="en-US" altLang="zh-CN" dirty="0" smtClean="0"/>
              <a:t>    up()</a:t>
            </a:r>
          </a:p>
          <a:p>
            <a:r>
              <a:rPr lang="en-US" altLang="zh-CN" dirty="0" smtClean="0"/>
              <a:t>    backward(radius*0.35)</a:t>
            </a:r>
          </a:p>
          <a:p>
            <a:r>
              <a:rPr lang="en-US" altLang="zh-CN" dirty="0" smtClean="0"/>
              <a:t>    down()</a:t>
            </a:r>
          </a:p>
          <a:p>
            <a:r>
              <a:rPr lang="en-US" altLang="zh-CN" dirty="0" smtClean="0"/>
              <a:t>    left(90)</a:t>
            </a:r>
          </a:p>
          <a:p>
            <a:endParaRPr lang="en-US" altLang="zh-CN" dirty="0" smtClean="0"/>
          </a:p>
          <a:p>
            <a:r>
              <a:rPr lang="en-US" altLang="zh-CN" dirty="0" err="1" smtClean="0"/>
              <a:t>def</a:t>
            </a:r>
            <a:r>
              <a:rPr lang="en-US" altLang="zh-CN" dirty="0" smtClean="0"/>
              <a:t> main():</a:t>
            </a:r>
          </a:p>
          <a:p>
            <a:r>
              <a:rPr lang="en-US" altLang="zh-CN" dirty="0" smtClean="0"/>
              <a:t>    reset()</a:t>
            </a:r>
          </a:p>
          <a:p>
            <a:r>
              <a:rPr lang="en-US" altLang="zh-CN" dirty="0" smtClean="0"/>
              <a:t>    yin(200, "black", "white")</a:t>
            </a:r>
          </a:p>
          <a:p>
            <a:r>
              <a:rPr lang="en-US" altLang="zh-CN" dirty="0" smtClean="0"/>
              <a:t>    yin(200, "white", "black")</a:t>
            </a:r>
          </a:p>
          <a:p>
            <a:r>
              <a:rPr lang="en-US" altLang="zh-CN" dirty="0" smtClean="0"/>
              <a:t>    </a:t>
            </a:r>
            <a:r>
              <a:rPr lang="en-US" altLang="zh-CN" dirty="0" err="1" smtClean="0"/>
              <a:t>ht</a:t>
            </a:r>
            <a:r>
              <a:rPr lang="en-US" altLang="zh-CN" dirty="0" smtClean="0"/>
              <a:t>()</a:t>
            </a:r>
          </a:p>
          <a:p>
            <a:r>
              <a:rPr lang="en-US" altLang="zh-CN" dirty="0" smtClean="0"/>
              <a:t>    return "Done!"</a:t>
            </a:r>
          </a:p>
          <a:p>
            <a:endParaRPr lang="en-US" altLang="zh-CN" dirty="0" smtClean="0"/>
          </a:p>
          <a:p>
            <a:r>
              <a:rPr lang="en-US" altLang="zh-CN" dirty="0" smtClean="0"/>
              <a:t>if __name__ == '__main__':</a:t>
            </a:r>
          </a:p>
          <a:p>
            <a:r>
              <a:rPr lang="en-US" altLang="zh-CN" dirty="0" smtClean="0"/>
              <a:t>    main()</a:t>
            </a:r>
          </a:p>
          <a:p>
            <a:r>
              <a:rPr lang="en-US" altLang="zh-CN" dirty="0" smtClean="0"/>
              <a:t>    </a:t>
            </a:r>
            <a:r>
              <a:rPr lang="en-US" altLang="zh-CN" dirty="0" err="1" smtClean="0"/>
              <a:t>mainloop</a:t>
            </a:r>
            <a:r>
              <a:rPr lang="en-US" altLang="zh-CN" smtClean="0"/>
              <a:t>()</a:t>
            </a:r>
          </a:p>
          <a:p>
            <a:endParaRPr lang="zh-CN" altLang="en-US"/>
          </a:p>
        </p:txBody>
      </p:sp>
      <p:sp>
        <p:nvSpPr>
          <p:cNvPr id="4" name="灯片编号占位符 3"/>
          <p:cNvSpPr>
            <a:spLocks noGrp="1"/>
          </p:cNvSpPr>
          <p:nvPr>
            <p:ph type="sldNum" sz="quarter" idx="10"/>
          </p:nvPr>
        </p:nvSpPr>
        <p:spPr/>
        <p:txBody>
          <a:bodyPr/>
          <a:lstStyle/>
          <a:p>
            <a:fld id="{8E898F11-69D3-4562-BD02-F9C6E677478A}" type="slidenum">
              <a:rPr lang="zh-CN" altLang="en-US" smtClean="0"/>
              <a:t>29</a:t>
            </a:fld>
            <a:endParaRPr lang="zh-CN" altLang="en-US"/>
          </a:p>
        </p:txBody>
      </p:sp>
    </p:spTree>
    <p:extLst>
      <p:ext uri="{BB962C8B-B14F-4D97-AF65-F5344CB8AC3E}">
        <p14:creationId xmlns:p14="http://schemas.microsoft.com/office/powerpoint/2010/main" val="399421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16865">
              <a:lnSpc>
                <a:spcPct val="100000"/>
              </a:lnSpc>
              <a:spcBef>
                <a:spcPts val="1540"/>
              </a:spcBef>
            </a:pPr>
            <a:r>
              <a:rPr lang="zh-CN" altLang="en-US" sz="1200" dirty="0" smtClean="0">
                <a:latin typeface="微软雅黑"/>
                <a:cs typeface="微软雅黑"/>
              </a:rPr>
              <a:t>阶乘的例子揭示了递归的</a:t>
            </a:r>
            <a:r>
              <a:rPr lang="en-US" altLang="zh-CN" sz="1200" spc="-5" dirty="0" smtClean="0">
                <a:latin typeface="微软雅黑"/>
                <a:cs typeface="微软雅黑"/>
              </a:rPr>
              <a:t>2</a:t>
            </a:r>
            <a:r>
              <a:rPr lang="zh-CN" altLang="en-US" sz="1200" dirty="0" smtClean="0">
                <a:latin typeface="微软雅黑"/>
                <a:cs typeface="微软雅黑"/>
              </a:rPr>
              <a:t>个关键特征：</a:t>
            </a:r>
          </a:p>
          <a:p>
            <a:pPr marL="12700" marR="5080" indent="304800">
              <a:lnSpc>
                <a:spcPct val="150000"/>
              </a:lnSpc>
              <a:spcBef>
                <a:spcPts val="5"/>
              </a:spcBef>
            </a:pPr>
            <a:r>
              <a:rPr lang="zh-CN" altLang="en-US" sz="1200" spc="60" dirty="0" smtClean="0">
                <a:latin typeface="微软雅黑"/>
                <a:cs typeface="微软雅黑"/>
              </a:rPr>
              <a:t>（</a:t>
            </a:r>
            <a:r>
              <a:rPr lang="en-US" altLang="zh-CN" sz="1200" spc="55" dirty="0" smtClean="0">
                <a:latin typeface="微软雅黑"/>
                <a:cs typeface="微软雅黑"/>
              </a:rPr>
              <a:t>1</a:t>
            </a:r>
            <a:r>
              <a:rPr lang="zh-CN" altLang="en-US" sz="1200" spc="60" dirty="0" smtClean="0">
                <a:latin typeface="微软雅黑"/>
                <a:cs typeface="微软雅黑"/>
              </a:rPr>
              <a:t>）</a:t>
            </a:r>
            <a:r>
              <a:rPr lang="zh-CN" altLang="en-US" sz="1200" spc="55" dirty="0" smtClean="0">
                <a:latin typeface="微软雅黑"/>
                <a:cs typeface="微软雅黑"/>
              </a:rPr>
              <a:t>存在一个或</a:t>
            </a:r>
            <a:r>
              <a:rPr lang="zh-CN" altLang="en-US" sz="1200" spc="45" dirty="0" smtClean="0">
                <a:latin typeface="微软雅黑"/>
                <a:cs typeface="微软雅黑"/>
              </a:rPr>
              <a:t>多</a:t>
            </a:r>
            <a:r>
              <a:rPr lang="zh-CN" altLang="en-US" sz="1200" spc="55" dirty="0" smtClean="0">
                <a:latin typeface="微软雅黑"/>
                <a:cs typeface="微软雅黑"/>
              </a:rPr>
              <a:t>个基</a:t>
            </a:r>
            <a:r>
              <a:rPr lang="zh-CN" altLang="en-US" sz="1200" spc="80" dirty="0" smtClean="0">
                <a:latin typeface="微软雅黑"/>
                <a:cs typeface="微软雅黑"/>
              </a:rPr>
              <a:t>例</a:t>
            </a:r>
            <a:r>
              <a:rPr lang="zh-CN" altLang="en-US" sz="1200" spc="45" dirty="0" smtClean="0">
                <a:latin typeface="微软雅黑"/>
                <a:cs typeface="微软雅黑"/>
              </a:rPr>
              <a:t>，</a:t>
            </a:r>
            <a:r>
              <a:rPr lang="zh-CN" altLang="en-US" sz="1200" spc="60" dirty="0" smtClean="0">
                <a:latin typeface="微软雅黑"/>
                <a:cs typeface="微软雅黑"/>
              </a:rPr>
              <a:t>基例不</a:t>
            </a:r>
            <a:r>
              <a:rPr lang="zh-CN" altLang="en-US" sz="1200" spc="45" dirty="0" smtClean="0">
                <a:latin typeface="微软雅黑"/>
                <a:cs typeface="微软雅黑"/>
              </a:rPr>
              <a:t>需</a:t>
            </a:r>
            <a:r>
              <a:rPr lang="zh-CN" altLang="en-US" sz="1200" spc="60" dirty="0" smtClean="0">
                <a:latin typeface="微软雅黑"/>
                <a:cs typeface="微软雅黑"/>
              </a:rPr>
              <a:t>要再次</a:t>
            </a:r>
            <a:r>
              <a:rPr lang="zh-CN" altLang="en-US" sz="1200" spc="45" dirty="0" smtClean="0">
                <a:latin typeface="微软雅黑"/>
                <a:cs typeface="微软雅黑"/>
              </a:rPr>
              <a:t>递</a:t>
            </a:r>
            <a:r>
              <a:rPr lang="zh-CN" altLang="en-US" sz="1200" spc="65" dirty="0" smtClean="0">
                <a:latin typeface="微软雅黑"/>
                <a:cs typeface="微软雅黑"/>
              </a:rPr>
              <a:t>归</a:t>
            </a:r>
            <a:r>
              <a:rPr lang="zh-CN" altLang="en-US" sz="1200" spc="60" dirty="0" smtClean="0">
                <a:latin typeface="微软雅黑"/>
                <a:cs typeface="微软雅黑"/>
              </a:rPr>
              <a:t>，</a:t>
            </a:r>
            <a:r>
              <a:rPr lang="zh-CN" altLang="en-US" sz="1200" dirty="0" smtClean="0">
                <a:latin typeface="微软雅黑"/>
                <a:cs typeface="微软雅黑"/>
              </a:rPr>
              <a:t>它 是确定的表达式；</a:t>
            </a:r>
          </a:p>
          <a:p>
            <a:pPr marL="316865">
              <a:lnSpc>
                <a:spcPct val="100000"/>
              </a:lnSpc>
              <a:spcBef>
                <a:spcPts val="1435"/>
              </a:spcBef>
            </a:pPr>
            <a:r>
              <a:rPr lang="zh-CN" altLang="en-US" sz="1200" spc="-5" dirty="0" smtClean="0">
                <a:latin typeface="微软雅黑"/>
                <a:cs typeface="微软雅黑"/>
              </a:rPr>
              <a:t>（</a:t>
            </a:r>
            <a:r>
              <a:rPr lang="en-US" altLang="zh-CN" sz="1200" spc="-5" dirty="0" smtClean="0">
                <a:latin typeface="微软雅黑"/>
                <a:cs typeface="微软雅黑"/>
              </a:rPr>
              <a:t>2</a:t>
            </a:r>
            <a:r>
              <a:rPr lang="zh-CN" altLang="en-US" sz="1200" spc="-5" dirty="0" smtClean="0">
                <a:latin typeface="微软雅黑"/>
                <a:cs typeface="微软雅黑"/>
              </a:rPr>
              <a:t>）所有递归链要以一个或多个基例结</a:t>
            </a:r>
            <a:r>
              <a:rPr lang="zh-CN" altLang="en-US" sz="1200" dirty="0" smtClean="0">
                <a:latin typeface="微软雅黑"/>
                <a:cs typeface="微软雅黑"/>
              </a:rPr>
              <a:t>尾。</a:t>
            </a:r>
          </a:p>
          <a:p>
            <a:endParaRPr lang="zh-CN" altLang="en-US" dirty="0"/>
          </a:p>
        </p:txBody>
      </p:sp>
      <p:sp>
        <p:nvSpPr>
          <p:cNvPr id="4" name="灯片编号占位符 3"/>
          <p:cNvSpPr>
            <a:spLocks noGrp="1"/>
          </p:cNvSpPr>
          <p:nvPr>
            <p:ph type="sldNum" sz="quarter" idx="10"/>
          </p:nvPr>
        </p:nvSpPr>
        <p:spPr/>
        <p:txBody>
          <a:bodyPr/>
          <a:lstStyle/>
          <a:p>
            <a:fld id="{8E898F11-69D3-4562-BD02-F9C6E677478A}" type="slidenum">
              <a:rPr lang="zh-CN" altLang="en-US" smtClean="0"/>
              <a:t>56</a:t>
            </a:fld>
            <a:endParaRPr lang="zh-CN" altLang="en-US"/>
          </a:p>
        </p:txBody>
      </p:sp>
    </p:spTree>
    <p:extLst>
      <p:ext uri="{BB962C8B-B14F-4D97-AF65-F5344CB8AC3E}">
        <p14:creationId xmlns:p14="http://schemas.microsoft.com/office/powerpoint/2010/main" val="167320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def</a:t>
            </a:r>
            <a:r>
              <a:rPr lang="en-US" altLang="zh-CN" dirty="0" smtClean="0"/>
              <a:t> reverse(s):</a:t>
            </a:r>
          </a:p>
          <a:p>
            <a:r>
              <a:rPr lang="en-US" altLang="zh-CN" dirty="0" smtClean="0"/>
              <a:t>	return s[0] if </a:t>
            </a:r>
            <a:r>
              <a:rPr lang="en-US" altLang="zh-CN" dirty="0" err="1" smtClean="0"/>
              <a:t>len</a:t>
            </a:r>
            <a:r>
              <a:rPr lang="en-US" altLang="zh-CN" dirty="0" smtClean="0"/>
              <a:t>(s)==1 else reverse(s[1:]) + s[0]</a:t>
            </a:r>
            <a:endParaRPr lang="zh-CN" altLang="en-US" dirty="0"/>
          </a:p>
        </p:txBody>
      </p:sp>
      <p:sp>
        <p:nvSpPr>
          <p:cNvPr id="4" name="灯片编号占位符 3"/>
          <p:cNvSpPr>
            <a:spLocks noGrp="1"/>
          </p:cNvSpPr>
          <p:nvPr>
            <p:ph type="sldNum" sz="quarter" idx="10"/>
          </p:nvPr>
        </p:nvSpPr>
        <p:spPr/>
        <p:txBody>
          <a:bodyPr/>
          <a:lstStyle/>
          <a:p>
            <a:fld id="{8E898F11-69D3-4562-BD02-F9C6E677478A}" type="slidenum">
              <a:rPr lang="zh-CN" altLang="en-US" smtClean="0"/>
              <a:t>60</a:t>
            </a:fld>
            <a:endParaRPr lang="zh-CN" altLang="en-US"/>
          </a:p>
        </p:txBody>
      </p:sp>
    </p:spTree>
    <p:extLst>
      <p:ext uri="{BB962C8B-B14F-4D97-AF65-F5344CB8AC3E}">
        <p14:creationId xmlns:p14="http://schemas.microsoft.com/office/powerpoint/2010/main" val="96305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1940">
              <a:lnSpc>
                <a:spcPct val="100000"/>
              </a:lnSpc>
              <a:spcBef>
                <a:spcPts val="1540"/>
              </a:spcBef>
            </a:pPr>
            <a:r>
              <a:rPr lang="zh-CN" altLang="en-US" sz="1200" dirty="0" smtClean="0">
                <a:latin typeface="微软雅黑"/>
                <a:cs typeface="微软雅黑"/>
              </a:rPr>
              <a:t>科赫曲线的基本概念和绘制方法如下：</a:t>
            </a:r>
          </a:p>
          <a:p>
            <a:pPr marL="12700" marR="5080" indent="269240" algn="just">
              <a:lnSpc>
                <a:spcPct val="150000"/>
              </a:lnSpc>
            </a:pPr>
            <a:r>
              <a:rPr lang="zh-CN" altLang="en-US" sz="1200" spc="95" dirty="0" smtClean="0">
                <a:latin typeface="微软雅黑"/>
                <a:cs typeface="微软雅黑"/>
              </a:rPr>
              <a:t>正整数</a:t>
            </a:r>
            <a:r>
              <a:rPr lang="en-US" altLang="zh-CN" sz="1200" spc="90" dirty="0" smtClean="0">
                <a:latin typeface="微软雅黑"/>
                <a:cs typeface="微软雅黑"/>
              </a:rPr>
              <a:t>n</a:t>
            </a:r>
            <a:r>
              <a:rPr lang="zh-CN" altLang="en-US" sz="1200" spc="80" dirty="0" smtClean="0">
                <a:latin typeface="微软雅黑"/>
                <a:cs typeface="微软雅黑"/>
              </a:rPr>
              <a:t>代</a:t>
            </a:r>
            <a:r>
              <a:rPr lang="zh-CN" altLang="en-US" sz="1200" spc="90" dirty="0" smtClean="0">
                <a:latin typeface="微软雅黑"/>
                <a:cs typeface="微软雅黑"/>
              </a:rPr>
              <a:t>表科赫曲线的阶</a:t>
            </a:r>
            <a:r>
              <a:rPr lang="zh-CN" altLang="en-US" sz="1200" spc="114" dirty="0" smtClean="0">
                <a:latin typeface="微软雅黑"/>
                <a:cs typeface="微软雅黑"/>
              </a:rPr>
              <a:t>数</a:t>
            </a:r>
            <a:r>
              <a:rPr lang="zh-CN" altLang="en-US" sz="1200" spc="95" dirty="0" smtClean="0">
                <a:latin typeface="微软雅黑"/>
                <a:cs typeface="微软雅黑"/>
              </a:rPr>
              <a:t>，表示生成科赫曲线过程的操 </a:t>
            </a:r>
            <a:r>
              <a:rPr lang="zh-CN" altLang="en-US" sz="1200" spc="35" dirty="0" smtClean="0">
                <a:latin typeface="微软雅黑"/>
                <a:cs typeface="微软雅黑"/>
              </a:rPr>
              <a:t>作次数。</a:t>
            </a:r>
            <a:r>
              <a:rPr lang="zh-CN" altLang="en-US" sz="1200" spc="20" dirty="0" smtClean="0">
                <a:latin typeface="微软雅黑"/>
                <a:cs typeface="微软雅黑"/>
              </a:rPr>
              <a:t>科</a:t>
            </a:r>
            <a:r>
              <a:rPr lang="zh-CN" altLang="en-US" sz="1200" spc="30" dirty="0" smtClean="0">
                <a:latin typeface="微软雅黑"/>
                <a:cs typeface="微软雅黑"/>
              </a:rPr>
              <a:t>赫曲线初</a:t>
            </a:r>
            <a:r>
              <a:rPr lang="zh-CN" altLang="en-US" sz="1200" spc="20" dirty="0" smtClean="0">
                <a:latin typeface="微软雅黑"/>
                <a:cs typeface="微软雅黑"/>
              </a:rPr>
              <a:t>始</a:t>
            </a:r>
            <a:r>
              <a:rPr lang="zh-CN" altLang="en-US" sz="1200" spc="30" dirty="0" smtClean="0">
                <a:latin typeface="微软雅黑"/>
                <a:cs typeface="微软雅黑"/>
              </a:rPr>
              <a:t>化阶数</a:t>
            </a:r>
            <a:r>
              <a:rPr lang="zh-CN" altLang="en-US" sz="1200" spc="55" dirty="0" smtClean="0">
                <a:latin typeface="微软雅黑"/>
                <a:cs typeface="微软雅黑"/>
              </a:rPr>
              <a:t>为</a:t>
            </a:r>
            <a:r>
              <a:rPr lang="en-US" altLang="zh-CN" sz="1200" spc="30" dirty="0" smtClean="0">
                <a:latin typeface="微软雅黑"/>
                <a:cs typeface="微软雅黑"/>
              </a:rPr>
              <a:t>0</a:t>
            </a:r>
            <a:r>
              <a:rPr lang="zh-CN" altLang="en-US" sz="1200" spc="30" dirty="0" smtClean="0">
                <a:latin typeface="微软雅黑"/>
                <a:cs typeface="微软雅黑"/>
              </a:rPr>
              <a:t>，表示一</a:t>
            </a:r>
            <a:r>
              <a:rPr lang="zh-CN" altLang="en-US" sz="1200" spc="20" dirty="0" smtClean="0">
                <a:latin typeface="微软雅黑"/>
                <a:cs typeface="微软雅黑"/>
              </a:rPr>
              <a:t>个</a:t>
            </a:r>
            <a:r>
              <a:rPr lang="zh-CN" altLang="en-US" sz="1200" spc="30" dirty="0" smtClean="0">
                <a:latin typeface="微软雅黑"/>
                <a:cs typeface="微软雅黑"/>
              </a:rPr>
              <a:t>长度</a:t>
            </a:r>
            <a:r>
              <a:rPr lang="zh-CN" altLang="en-US" sz="1200" spc="50" dirty="0" smtClean="0">
                <a:latin typeface="微软雅黑"/>
                <a:cs typeface="微软雅黑"/>
              </a:rPr>
              <a:t>为</a:t>
            </a:r>
            <a:r>
              <a:rPr lang="en-US" altLang="zh-CN" sz="1200" spc="40" dirty="0" smtClean="0">
                <a:latin typeface="微软雅黑"/>
                <a:cs typeface="微软雅黑"/>
              </a:rPr>
              <a:t>L</a:t>
            </a:r>
            <a:r>
              <a:rPr lang="zh-CN" altLang="en-US" sz="1200" spc="20" dirty="0" smtClean="0">
                <a:latin typeface="微软雅黑"/>
                <a:cs typeface="微软雅黑"/>
              </a:rPr>
              <a:t>的</a:t>
            </a:r>
            <a:r>
              <a:rPr lang="zh-CN" altLang="en-US" sz="1200" spc="30" dirty="0" smtClean="0">
                <a:latin typeface="微软雅黑"/>
                <a:cs typeface="微软雅黑"/>
              </a:rPr>
              <a:t>直</a:t>
            </a:r>
            <a:r>
              <a:rPr lang="zh-CN" altLang="en-US" sz="1200" spc="40" dirty="0" smtClean="0">
                <a:latin typeface="微软雅黑"/>
                <a:cs typeface="微软雅黑"/>
              </a:rPr>
              <a:t>线</a:t>
            </a:r>
            <a:r>
              <a:rPr lang="zh-CN" altLang="en-US" sz="1200" dirty="0" smtClean="0">
                <a:latin typeface="微软雅黑"/>
                <a:cs typeface="微软雅黑"/>
              </a:rPr>
              <a:t>。 </a:t>
            </a:r>
            <a:r>
              <a:rPr lang="zh-CN" altLang="en-US" sz="1200" spc="30" dirty="0" smtClean="0">
                <a:latin typeface="微软雅黑"/>
                <a:cs typeface="微软雅黑"/>
              </a:rPr>
              <a:t>对于</a:t>
            </a:r>
            <a:r>
              <a:rPr lang="zh-CN" altLang="en-US" sz="1200" spc="45" dirty="0" smtClean="0">
                <a:latin typeface="微软雅黑"/>
                <a:cs typeface="微软雅黑"/>
              </a:rPr>
              <a:t>直线</a:t>
            </a:r>
            <a:r>
              <a:rPr lang="en-US" altLang="zh-CN" sz="1200" spc="40" dirty="0" smtClean="0">
                <a:latin typeface="微软雅黑"/>
                <a:cs typeface="微软雅黑"/>
              </a:rPr>
              <a:t>L</a:t>
            </a:r>
            <a:r>
              <a:rPr lang="zh-CN" altLang="en-US" sz="1200" spc="40" dirty="0" smtClean="0">
                <a:latin typeface="微软雅黑"/>
                <a:cs typeface="微软雅黑"/>
              </a:rPr>
              <a:t>，</a:t>
            </a:r>
            <a:r>
              <a:rPr lang="zh-CN" altLang="en-US" sz="1200" spc="30" dirty="0" smtClean="0">
                <a:latin typeface="微软雅黑"/>
                <a:cs typeface="微软雅黑"/>
              </a:rPr>
              <a:t>将</a:t>
            </a:r>
            <a:r>
              <a:rPr lang="zh-CN" altLang="en-US" sz="1200" spc="45" dirty="0" smtClean="0">
                <a:latin typeface="微软雅黑"/>
                <a:cs typeface="微软雅黑"/>
              </a:rPr>
              <a:t>其</a:t>
            </a:r>
            <a:r>
              <a:rPr lang="zh-CN" altLang="en-US" sz="1200" spc="30" dirty="0" smtClean="0">
                <a:latin typeface="微软雅黑"/>
                <a:cs typeface="微软雅黑"/>
              </a:rPr>
              <a:t>等</a:t>
            </a:r>
            <a:r>
              <a:rPr lang="zh-CN" altLang="en-US" sz="1200" spc="45" dirty="0" smtClean="0">
                <a:latin typeface="微软雅黑"/>
                <a:cs typeface="微软雅黑"/>
              </a:rPr>
              <a:t>分</a:t>
            </a:r>
            <a:r>
              <a:rPr lang="zh-CN" altLang="en-US" sz="1200" spc="30" dirty="0" smtClean="0">
                <a:latin typeface="微软雅黑"/>
                <a:cs typeface="微软雅黑"/>
              </a:rPr>
              <a:t>为三</a:t>
            </a:r>
            <a:r>
              <a:rPr lang="zh-CN" altLang="en-US" sz="1200" spc="60" dirty="0" smtClean="0">
                <a:latin typeface="微软雅黑"/>
                <a:cs typeface="微软雅黑"/>
              </a:rPr>
              <a:t>段</a:t>
            </a:r>
            <a:r>
              <a:rPr lang="zh-CN" altLang="en-US" sz="1200" spc="35" dirty="0" smtClean="0">
                <a:latin typeface="微软雅黑"/>
                <a:cs typeface="微软雅黑"/>
              </a:rPr>
              <a:t>，</a:t>
            </a:r>
            <a:r>
              <a:rPr lang="zh-CN" altLang="en-US" sz="1200" spc="45" dirty="0" smtClean="0">
                <a:latin typeface="微软雅黑"/>
                <a:cs typeface="微软雅黑"/>
              </a:rPr>
              <a:t>中</a:t>
            </a:r>
            <a:r>
              <a:rPr lang="zh-CN" altLang="en-US" sz="1200" spc="30" dirty="0" smtClean="0">
                <a:latin typeface="微软雅黑"/>
                <a:cs typeface="微软雅黑"/>
              </a:rPr>
              <a:t>间一</a:t>
            </a:r>
            <a:r>
              <a:rPr lang="zh-CN" altLang="en-US" sz="1200" spc="45" dirty="0" smtClean="0">
                <a:latin typeface="微软雅黑"/>
                <a:cs typeface="微软雅黑"/>
              </a:rPr>
              <a:t>段</a:t>
            </a:r>
            <a:r>
              <a:rPr lang="zh-CN" altLang="en-US" sz="1200" spc="30" dirty="0" smtClean="0">
                <a:latin typeface="微软雅黑"/>
                <a:cs typeface="微软雅黑"/>
              </a:rPr>
              <a:t>用</a:t>
            </a:r>
            <a:r>
              <a:rPr lang="zh-CN" altLang="en-US" sz="1200" spc="45" dirty="0" smtClean="0">
                <a:latin typeface="微软雅黑"/>
                <a:cs typeface="微软雅黑"/>
              </a:rPr>
              <a:t>边</a:t>
            </a:r>
            <a:r>
              <a:rPr lang="zh-CN" altLang="en-US" sz="1200" spc="30" dirty="0" smtClean="0">
                <a:latin typeface="微软雅黑"/>
                <a:cs typeface="微软雅黑"/>
              </a:rPr>
              <a:t>长</a:t>
            </a:r>
            <a:r>
              <a:rPr lang="zh-CN" altLang="en-US" sz="1200" spc="55" dirty="0" smtClean="0">
                <a:latin typeface="微软雅黑"/>
                <a:cs typeface="微软雅黑"/>
              </a:rPr>
              <a:t>为</a:t>
            </a:r>
            <a:r>
              <a:rPr lang="en-US" altLang="zh-CN" sz="1200" spc="15" dirty="0" smtClean="0">
                <a:latin typeface="微软雅黑"/>
                <a:cs typeface="微软雅黑"/>
              </a:rPr>
              <a:t>L/3</a:t>
            </a:r>
            <a:r>
              <a:rPr lang="zh-CN" altLang="en-US" sz="1200" spc="45" dirty="0" smtClean="0">
                <a:latin typeface="微软雅黑"/>
                <a:cs typeface="微软雅黑"/>
              </a:rPr>
              <a:t>的</a:t>
            </a:r>
            <a:r>
              <a:rPr lang="zh-CN" altLang="en-US" sz="1200" spc="30" dirty="0" smtClean="0">
                <a:latin typeface="微软雅黑"/>
                <a:cs typeface="微软雅黑"/>
              </a:rPr>
              <a:t>等边</a:t>
            </a:r>
            <a:r>
              <a:rPr lang="zh-CN" altLang="en-US" sz="1200" dirty="0" smtClean="0">
                <a:latin typeface="微软雅黑"/>
                <a:cs typeface="微软雅黑"/>
              </a:rPr>
              <a:t>三 </a:t>
            </a:r>
            <a:r>
              <a:rPr lang="zh-CN" altLang="en-US" sz="1200" spc="80" dirty="0" smtClean="0">
                <a:latin typeface="微软雅黑"/>
                <a:cs typeface="微软雅黑"/>
              </a:rPr>
              <a:t>角形的两个边替</a:t>
            </a:r>
            <a:r>
              <a:rPr lang="zh-CN" altLang="en-US" sz="1200" spc="85" dirty="0" smtClean="0">
                <a:latin typeface="微软雅黑"/>
                <a:cs typeface="微软雅黑"/>
              </a:rPr>
              <a:t>代，</a:t>
            </a:r>
            <a:r>
              <a:rPr lang="zh-CN" altLang="en-US" sz="1200" spc="80" dirty="0" smtClean="0">
                <a:latin typeface="微软雅黑"/>
                <a:cs typeface="微软雅黑"/>
              </a:rPr>
              <a:t>得到</a:t>
            </a:r>
            <a:r>
              <a:rPr lang="en-US" altLang="zh-CN" sz="1200" spc="80" dirty="0" smtClean="0">
                <a:latin typeface="微软雅黑"/>
                <a:cs typeface="微软雅黑"/>
              </a:rPr>
              <a:t>1</a:t>
            </a:r>
            <a:r>
              <a:rPr lang="zh-CN" altLang="en-US" sz="1200" spc="80" dirty="0" smtClean="0">
                <a:latin typeface="微软雅黑"/>
                <a:cs typeface="微软雅黑"/>
              </a:rPr>
              <a:t>阶科赫曲</a:t>
            </a:r>
            <a:r>
              <a:rPr lang="zh-CN" altLang="en-US" sz="1200" spc="85" dirty="0" smtClean="0">
                <a:latin typeface="微软雅黑"/>
                <a:cs typeface="微软雅黑"/>
              </a:rPr>
              <a:t>线</a:t>
            </a:r>
            <a:r>
              <a:rPr lang="zh-CN" altLang="en-US" sz="1200" spc="80" dirty="0" smtClean="0">
                <a:latin typeface="微软雅黑"/>
                <a:cs typeface="微软雅黑"/>
              </a:rPr>
              <a:t>，它包含四条线</a:t>
            </a:r>
            <a:r>
              <a:rPr lang="zh-CN" altLang="en-US" sz="1200" spc="85" dirty="0" smtClean="0">
                <a:latin typeface="微软雅黑"/>
                <a:cs typeface="微软雅黑"/>
              </a:rPr>
              <a:t>段</a:t>
            </a:r>
            <a:r>
              <a:rPr lang="zh-CN" altLang="en-US" sz="1200" spc="80" dirty="0" smtClean="0">
                <a:latin typeface="微软雅黑"/>
                <a:cs typeface="微软雅黑"/>
              </a:rPr>
              <a:t>。</a:t>
            </a:r>
            <a:r>
              <a:rPr lang="zh-CN" altLang="en-US" sz="1200" dirty="0" smtClean="0">
                <a:latin typeface="微软雅黑"/>
                <a:cs typeface="微软雅黑"/>
              </a:rPr>
              <a:t>进 </a:t>
            </a:r>
            <a:r>
              <a:rPr lang="zh-CN" altLang="en-US" sz="1200" spc="80" dirty="0" smtClean="0">
                <a:latin typeface="微软雅黑"/>
                <a:cs typeface="微软雅黑"/>
              </a:rPr>
              <a:t>一步对每条线段重复同样的操作后得</a:t>
            </a:r>
            <a:r>
              <a:rPr lang="zh-CN" altLang="en-US" sz="1200" spc="90" dirty="0" smtClean="0">
                <a:latin typeface="微软雅黑"/>
                <a:cs typeface="微软雅黑"/>
              </a:rPr>
              <a:t>到</a:t>
            </a:r>
            <a:r>
              <a:rPr lang="en-US" altLang="zh-CN" sz="1200" spc="80" dirty="0" smtClean="0">
                <a:latin typeface="微软雅黑"/>
                <a:cs typeface="微软雅黑"/>
              </a:rPr>
              <a:t>2</a:t>
            </a:r>
            <a:r>
              <a:rPr lang="zh-CN" altLang="en-US" sz="1200" spc="80" dirty="0" smtClean="0">
                <a:latin typeface="微软雅黑"/>
                <a:cs typeface="微软雅黑"/>
              </a:rPr>
              <a:t>阶科赫曲</a:t>
            </a:r>
            <a:r>
              <a:rPr lang="zh-CN" altLang="en-US" sz="1200" spc="85" dirty="0" smtClean="0">
                <a:latin typeface="微软雅黑"/>
                <a:cs typeface="微软雅黑"/>
              </a:rPr>
              <a:t>线</a:t>
            </a:r>
            <a:r>
              <a:rPr lang="zh-CN" altLang="en-US" sz="1200" spc="80" dirty="0" smtClean="0">
                <a:latin typeface="微软雅黑"/>
                <a:cs typeface="微软雅黑"/>
              </a:rPr>
              <a:t>。继续重 </a:t>
            </a:r>
            <a:r>
              <a:rPr lang="zh-CN" altLang="en-US" sz="1200" dirty="0" smtClean="0">
                <a:latin typeface="微软雅黑"/>
                <a:cs typeface="微软雅黑"/>
              </a:rPr>
              <a:t>复同样的操作</a:t>
            </a:r>
            <a:r>
              <a:rPr lang="en-US" altLang="zh-CN" sz="1200" spc="-5" dirty="0" smtClean="0">
                <a:latin typeface="微软雅黑"/>
                <a:cs typeface="微软雅黑"/>
              </a:rPr>
              <a:t>n</a:t>
            </a:r>
            <a:r>
              <a:rPr lang="zh-CN" altLang="en-US" sz="1200" dirty="0" smtClean="0">
                <a:latin typeface="微软雅黑"/>
                <a:cs typeface="微软雅黑"/>
              </a:rPr>
              <a:t>次可以得到</a:t>
            </a:r>
            <a:r>
              <a:rPr lang="en-US" altLang="zh-CN" sz="1200" spc="-5" dirty="0" smtClean="0">
                <a:latin typeface="微软雅黑"/>
                <a:cs typeface="微软雅黑"/>
              </a:rPr>
              <a:t>n</a:t>
            </a:r>
            <a:r>
              <a:rPr lang="zh-CN" altLang="en-US" sz="1200" dirty="0" smtClean="0">
                <a:latin typeface="微软雅黑"/>
                <a:cs typeface="微软雅黑"/>
              </a:rPr>
              <a:t>阶科赫曲线。</a:t>
            </a:r>
          </a:p>
          <a:p>
            <a:endParaRPr lang="zh-CN" altLang="en-US" dirty="0"/>
          </a:p>
        </p:txBody>
      </p:sp>
      <p:sp>
        <p:nvSpPr>
          <p:cNvPr id="4" name="灯片编号占位符 3"/>
          <p:cNvSpPr>
            <a:spLocks noGrp="1"/>
          </p:cNvSpPr>
          <p:nvPr>
            <p:ph type="sldNum" sz="quarter" idx="10"/>
          </p:nvPr>
        </p:nvSpPr>
        <p:spPr/>
        <p:txBody>
          <a:bodyPr/>
          <a:lstStyle/>
          <a:p>
            <a:fld id="{8E898F11-69D3-4562-BD02-F9C6E677478A}" type="slidenum">
              <a:rPr lang="zh-CN" altLang="en-US" smtClean="0"/>
              <a:t>63</a:t>
            </a:fld>
            <a:endParaRPr lang="zh-CN" altLang="en-US"/>
          </a:p>
        </p:txBody>
      </p:sp>
    </p:spTree>
    <p:extLst>
      <p:ext uri="{BB962C8B-B14F-4D97-AF65-F5344CB8AC3E}">
        <p14:creationId xmlns:p14="http://schemas.microsoft.com/office/powerpoint/2010/main" val="588764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3/14/2018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zh-CN" alt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altLang="zh-CN" smtClean="0">
                <a:solidFill>
                  <a:srgbClr val="DBF5F9">
                    <a:shade val="90000"/>
                  </a:srgbClr>
                </a:solidFill>
              </a:rPr>
              <a:pPr/>
              <a:t>‹#›</a:t>
            </a:fld>
            <a:endParaRPr lang="zh-CN" altLang="en-US">
              <a:solidFill>
                <a:srgbClr val="DBF5F9">
                  <a:shade val="90000"/>
                </a:srgbClr>
              </a:solidFill>
            </a:endParaRPr>
          </a:p>
        </p:txBody>
      </p:sp>
    </p:spTree>
    <p:extLst>
      <p:ext uri="{BB962C8B-B14F-4D97-AF65-F5344CB8AC3E}">
        <p14:creationId xmlns:p14="http://schemas.microsoft.com/office/powerpoint/2010/main" val="19138559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altLang="zh-CN"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186107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altLang="zh-CN"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127726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Microsoft JhengHei"/>
                <a:cs typeface="Microsoft JhengHe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62133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6321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Microsoft JhengHei"/>
                <a:cs typeface="Microsoft JhengHe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8363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4000"/>
            </a:lvl1pPr>
          </a:lstStyle>
          <a:p>
            <a:r>
              <a:rPr kumimoji="0" lang="zh-CN" altLang="en-US" dirty="0" smtClean="0"/>
              <a:t>单击此处编辑母版标题样式</a:t>
            </a:r>
            <a:endParaRPr kumimoji="0" lang="en-US" dirty="0"/>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altLang="zh-CN"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21614549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3/14/2018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altLang="zh-CN" smtClean="0">
                <a:solidFill>
                  <a:srgbClr val="DBF5F9">
                    <a:shade val="90000"/>
                  </a:srgbClr>
                </a:solidFill>
              </a:rPr>
              <a:pPr/>
              <a:t>‹#›</a:t>
            </a:fld>
            <a:endParaRPr lang="zh-CN" altLang="en-US">
              <a:solidFill>
                <a:srgbClr val="DBF5F9">
                  <a:shade val="90000"/>
                </a:srgbClr>
              </a:solidFill>
            </a:endParaRPr>
          </a:p>
        </p:txBody>
      </p:sp>
    </p:spTree>
    <p:extLst>
      <p:ext uri="{BB962C8B-B14F-4D97-AF65-F5344CB8AC3E}">
        <p14:creationId xmlns:p14="http://schemas.microsoft.com/office/powerpoint/2010/main" val="11750834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457200" y="1676400"/>
            <a:ext cx="4038600" cy="4678525"/>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4648200" y="1676400"/>
            <a:ext cx="4038600" cy="4678525"/>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CN" alt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altLang="zh-CN"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16713746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3/14/2018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zh-CN" alt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altLang="zh-CN"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208445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3/14/2018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zh-CN" alt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altLang="zh-CN"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362271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3/14/2018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zh-CN" alt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altLang="zh-CN"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88089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CN" alt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altLang="zh-CN"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217786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3/14/2018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CN" alt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altLang="zh-CN" smtClean="0">
                <a:solidFill>
                  <a:srgbClr val="04617B">
                    <a:shade val="90000"/>
                  </a:srgbClr>
                </a:solidFill>
              </a:rPr>
              <a:pPr/>
              <a:t>‹#›</a:t>
            </a:fld>
            <a:endParaRPr lang="zh-CN" alt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15322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381000"/>
            <a:ext cx="8229600" cy="1143000"/>
          </a:xfrm>
          <a:prstGeom prst="rect">
            <a:avLst/>
          </a:prstGeom>
        </p:spPr>
        <p:txBody>
          <a:bodyPr vert="horz" lIns="0" rIns="0" bIns="0" anchor="ctr">
            <a:normAutofit/>
          </a:bodyPr>
          <a:lstStyle/>
          <a:p>
            <a:r>
              <a:rPr kumimoji="0" lang="zh-CN" altLang="en-US" dirty="0" smtClean="0"/>
              <a:t>单击此处编辑母版标题样式</a:t>
            </a:r>
            <a:endParaRPr kumimoji="0" lang="en-US" dirty="0"/>
          </a:p>
        </p:txBody>
      </p:sp>
      <p:sp>
        <p:nvSpPr>
          <p:cNvPr id="30" name="Text Placeholder 29"/>
          <p:cNvSpPr>
            <a:spLocks noGrp="1"/>
          </p:cNvSpPr>
          <p:nvPr>
            <p:ph type="body" idx="1"/>
          </p:nvPr>
        </p:nvSpPr>
        <p:spPr>
          <a:xfrm>
            <a:off x="457200" y="1600200"/>
            <a:ext cx="8229600" cy="472440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3/14/2018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altLang="zh-CN" smtClean="0">
                <a:solidFill>
                  <a:srgbClr val="04617B">
                    <a:shade val="90000"/>
                  </a:srgbClr>
                </a:solidFill>
              </a:rPr>
              <a:pPr/>
              <a:t>‹#›</a:t>
            </a:fld>
            <a:endParaRPr lang="zh-CN" alt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2654964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iming>
    <p:tnLst>
      <p:par>
        <p:cTn id="1" dur="indefinite" restart="never" nodeType="tmRoot"/>
      </p:par>
    </p:tnLst>
  </p:timing>
  <p:txStyles>
    <p:titleStyle>
      <a:lvl1pPr algn="l" rtl="0" eaLnBrk="1" latinLnBrk="0" hangingPunct="1">
        <a:spcBef>
          <a:spcPct val="0"/>
        </a:spcBef>
        <a:buNone/>
        <a:defRPr kumimoji="0" sz="4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2.jpg"/><Relationship Id="rId5" Type="http://schemas.openxmlformats.org/officeDocument/2006/relationships/image" Target="../media/image51.png"/><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6.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33400" y="2325802"/>
            <a:ext cx="7851648" cy="874598"/>
          </a:xfrm>
          <a:prstGeom prst="rect">
            <a:avLst/>
          </a:prstGeom>
        </p:spPr>
        <p:txBody>
          <a:bodyPr vert="horz" wrap="square" lIns="0" tIns="12700" rIns="0" bIns="0" rtlCol="0">
            <a:spAutoFit/>
          </a:bodyPr>
          <a:lstStyle/>
          <a:p>
            <a:pPr marL="264795">
              <a:lnSpc>
                <a:spcPct val="100000"/>
              </a:lnSpc>
              <a:spcBef>
                <a:spcPts val="100"/>
              </a:spcBef>
            </a:pPr>
            <a:r>
              <a:rPr dirty="0" err="1" smtClean="0"/>
              <a:t>函数和代码的复用</a:t>
            </a:r>
            <a:endParaRPr dirty="0"/>
          </a:p>
        </p:txBody>
      </p:sp>
      <p:sp>
        <p:nvSpPr>
          <p:cNvPr id="13" name="副标题 12"/>
          <p:cNvSpPr>
            <a:spLocks noGrp="1"/>
          </p:cNvSpPr>
          <p:nvPr>
            <p:ph type="subTitle" idx="1"/>
          </p:nvPr>
        </p:nvSpPr>
        <p:spPr/>
        <p:txBody>
          <a:bodyPr/>
          <a:lstStyle/>
          <a:p>
            <a:endParaRPr lang="zh-CN" altLang="en-US"/>
          </a:p>
        </p:txBody>
      </p:sp>
      <p:sp>
        <p:nvSpPr>
          <p:cNvPr id="3" name="object 3"/>
          <p:cNvSpPr/>
          <p:nvPr/>
        </p:nvSpPr>
        <p:spPr>
          <a:xfrm>
            <a:off x="609461" y="5193219"/>
            <a:ext cx="257849" cy="97963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72253" y="5927016"/>
            <a:ext cx="257849" cy="24583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42860" y="5439058"/>
            <a:ext cx="257849" cy="73379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805652" y="6049935"/>
            <a:ext cx="257849" cy="12291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3834" y="5185769"/>
            <a:ext cx="6485890" cy="991235"/>
          </a:xfrm>
          <a:custGeom>
            <a:avLst/>
            <a:gdLst/>
            <a:ahLst/>
            <a:cxnLst/>
            <a:rect l="l" t="t" r="r" b="b"/>
            <a:pathLst>
              <a:path w="6485890" h="991235">
                <a:moveTo>
                  <a:pt x="289103" y="0"/>
                </a:moveTo>
                <a:lnTo>
                  <a:pt x="0" y="0"/>
                </a:lnTo>
                <a:lnTo>
                  <a:pt x="0" y="990809"/>
                </a:lnTo>
                <a:lnTo>
                  <a:pt x="289103" y="990809"/>
                </a:lnTo>
                <a:lnTo>
                  <a:pt x="289103" y="987084"/>
                </a:lnTo>
                <a:lnTo>
                  <a:pt x="31254" y="987084"/>
                </a:lnTo>
                <a:lnTo>
                  <a:pt x="15627" y="979635"/>
                </a:lnTo>
                <a:lnTo>
                  <a:pt x="31254" y="979635"/>
                </a:lnTo>
                <a:lnTo>
                  <a:pt x="31254" y="14899"/>
                </a:lnTo>
                <a:lnTo>
                  <a:pt x="15627" y="14899"/>
                </a:lnTo>
                <a:lnTo>
                  <a:pt x="31254" y="7449"/>
                </a:lnTo>
                <a:lnTo>
                  <a:pt x="289103" y="7449"/>
                </a:lnTo>
                <a:lnTo>
                  <a:pt x="289103" y="0"/>
                </a:lnTo>
                <a:close/>
              </a:path>
              <a:path w="6485890" h="991235">
                <a:moveTo>
                  <a:pt x="31254" y="979635"/>
                </a:moveTo>
                <a:lnTo>
                  <a:pt x="15627" y="979635"/>
                </a:lnTo>
                <a:lnTo>
                  <a:pt x="31254" y="987084"/>
                </a:lnTo>
                <a:lnTo>
                  <a:pt x="31254" y="979635"/>
                </a:lnTo>
                <a:close/>
              </a:path>
              <a:path w="6485890" h="991235">
                <a:moveTo>
                  <a:pt x="257849" y="979635"/>
                </a:moveTo>
                <a:lnTo>
                  <a:pt x="31254" y="979635"/>
                </a:lnTo>
                <a:lnTo>
                  <a:pt x="31254" y="987084"/>
                </a:lnTo>
                <a:lnTo>
                  <a:pt x="257849" y="987084"/>
                </a:lnTo>
                <a:lnTo>
                  <a:pt x="257849" y="979635"/>
                </a:lnTo>
                <a:close/>
              </a:path>
              <a:path w="6485890" h="991235">
                <a:moveTo>
                  <a:pt x="257849" y="7449"/>
                </a:moveTo>
                <a:lnTo>
                  <a:pt x="257849" y="987084"/>
                </a:lnTo>
                <a:lnTo>
                  <a:pt x="273476" y="979635"/>
                </a:lnTo>
                <a:lnTo>
                  <a:pt x="289103" y="979635"/>
                </a:lnTo>
                <a:lnTo>
                  <a:pt x="289103" y="14899"/>
                </a:lnTo>
                <a:lnTo>
                  <a:pt x="273476" y="14899"/>
                </a:lnTo>
                <a:lnTo>
                  <a:pt x="257849" y="7449"/>
                </a:lnTo>
                <a:close/>
              </a:path>
              <a:path w="6485890" h="991235">
                <a:moveTo>
                  <a:pt x="289103" y="979635"/>
                </a:moveTo>
                <a:lnTo>
                  <a:pt x="273476" y="979635"/>
                </a:lnTo>
                <a:lnTo>
                  <a:pt x="257849" y="987084"/>
                </a:lnTo>
                <a:lnTo>
                  <a:pt x="289103" y="987084"/>
                </a:lnTo>
                <a:lnTo>
                  <a:pt x="289103" y="979635"/>
                </a:lnTo>
                <a:close/>
              </a:path>
              <a:path w="6485890" h="991235">
                <a:moveTo>
                  <a:pt x="31254" y="7449"/>
                </a:moveTo>
                <a:lnTo>
                  <a:pt x="15627" y="14899"/>
                </a:lnTo>
                <a:lnTo>
                  <a:pt x="31254" y="14899"/>
                </a:lnTo>
                <a:lnTo>
                  <a:pt x="31254" y="7449"/>
                </a:lnTo>
                <a:close/>
              </a:path>
              <a:path w="6485890" h="991235">
                <a:moveTo>
                  <a:pt x="257849" y="7449"/>
                </a:moveTo>
                <a:lnTo>
                  <a:pt x="31254" y="7449"/>
                </a:lnTo>
                <a:lnTo>
                  <a:pt x="31254" y="14899"/>
                </a:lnTo>
                <a:lnTo>
                  <a:pt x="257849" y="14899"/>
                </a:lnTo>
                <a:lnTo>
                  <a:pt x="257849" y="7449"/>
                </a:lnTo>
                <a:close/>
              </a:path>
              <a:path w="6485890" h="991235">
                <a:moveTo>
                  <a:pt x="289103" y="7449"/>
                </a:moveTo>
                <a:lnTo>
                  <a:pt x="257849" y="7449"/>
                </a:lnTo>
                <a:lnTo>
                  <a:pt x="273476" y="14899"/>
                </a:lnTo>
                <a:lnTo>
                  <a:pt x="289103" y="14899"/>
                </a:lnTo>
                <a:lnTo>
                  <a:pt x="289103" y="7449"/>
                </a:lnTo>
                <a:close/>
              </a:path>
              <a:path w="6485890" h="991235">
                <a:moveTo>
                  <a:pt x="2351896" y="733796"/>
                </a:moveTo>
                <a:lnTo>
                  <a:pt x="2062792" y="733796"/>
                </a:lnTo>
                <a:lnTo>
                  <a:pt x="2062792" y="990809"/>
                </a:lnTo>
                <a:lnTo>
                  <a:pt x="2351896" y="990809"/>
                </a:lnTo>
                <a:lnTo>
                  <a:pt x="2351896" y="987084"/>
                </a:lnTo>
                <a:lnTo>
                  <a:pt x="2094046" y="987084"/>
                </a:lnTo>
                <a:lnTo>
                  <a:pt x="2078419" y="979635"/>
                </a:lnTo>
                <a:lnTo>
                  <a:pt x="2094046" y="979635"/>
                </a:lnTo>
                <a:lnTo>
                  <a:pt x="2094046" y="748695"/>
                </a:lnTo>
                <a:lnTo>
                  <a:pt x="2078419" y="748695"/>
                </a:lnTo>
                <a:lnTo>
                  <a:pt x="2094046" y="741246"/>
                </a:lnTo>
                <a:lnTo>
                  <a:pt x="2351896" y="741246"/>
                </a:lnTo>
                <a:lnTo>
                  <a:pt x="2351896" y="733796"/>
                </a:lnTo>
                <a:close/>
              </a:path>
              <a:path w="6485890" h="991235">
                <a:moveTo>
                  <a:pt x="2094046" y="979635"/>
                </a:moveTo>
                <a:lnTo>
                  <a:pt x="2078419" y="979635"/>
                </a:lnTo>
                <a:lnTo>
                  <a:pt x="2094046" y="987084"/>
                </a:lnTo>
                <a:lnTo>
                  <a:pt x="2094046" y="979635"/>
                </a:lnTo>
                <a:close/>
              </a:path>
              <a:path w="6485890" h="991235">
                <a:moveTo>
                  <a:pt x="2320641" y="979635"/>
                </a:moveTo>
                <a:lnTo>
                  <a:pt x="2094046" y="979635"/>
                </a:lnTo>
                <a:lnTo>
                  <a:pt x="2094046" y="987084"/>
                </a:lnTo>
                <a:lnTo>
                  <a:pt x="2320641" y="987084"/>
                </a:lnTo>
                <a:lnTo>
                  <a:pt x="2320641" y="979635"/>
                </a:lnTo>
                <a:close/>
              </a:path>
              <a:path w="6485890" h="991235">
                <a:moveTo>
                  <a:pt x="2320641" y="741246"/>
                </a:moveTo>
                <a:lnTo>
                  <a:pt x="2320641" y="987084"/>
                </a:lnTo>
                <a:lnTo>
                  <a:pt x="2336268" y="979635"/>
                </a:lnTo>
                <a:lnTo>
                  <a:pt x="2351896" y="979635"/>
                </a:lnTo>
                <a:lnTo>
                  <a:pt x="2351896" y="748695"/>
                </a:lnTo>
                <a:lnTo>
                  <a:pt x="2336268" y="748695"/>
                </a:lnTo>
                <a:lnTo>
                  <a:pt x="2320641" y="741246"/>
                </a:lnTo>
                <a:close/>
              </a:path>
              <a:path w="6485890" h="991235">
                <a:moveTo>
                  <a:pt x="2351896" y="979635"/>
                </a:moveTo>
                <a:lnTo>
                  <a:pt x="2336268" y="979635"/>
                </a:lnTo>
                <a:lnTo>
                  <a:pt x="2320641" y="987084"/>
                </a:lnTo>
                <a:lnTo>
                  <a:pt x="2351896" y="987084"/>
                </a:lnTo>
                <a:lnTo>
                  <a:pt x="2351896" y="979635"/>
                </a:lnTo>
                <a:close/>
              </a:path>
              <a:path w="6485890" h="991235">
                <a:moveTo>
                  <a:pt x="2094046" y="741246"/>
                </a:moveTo>
                <a:lnTo>
                  <a:pt x="2078419" y="748695"/>
                </a:lnTo>
                <a:lnTo>
                  <a:pt x="2094046" y="748695"/>
                </a:lnTo>
                <a:lnTo>
                  <a:pt x="2094046" y="741246"/>
                </a:lnTo>
                <a:close/>
              </a:path>
              <a:path w="6485890" h="991235">
                <a:moveTo>
                  <a:pt x="2320641" y="741246"/>
                </a:moveTo>
                <a:lnTo>
                  <a:pt x="2094046" y="741246"/>
                </a:lnTo>
                <a:lnTo>
                  <a:pt x="2094046" y="748695"/>
                </a:lnTo>
                <a:lnTo>
                  <a:pt x="2320641" y="748695"/>
                </a:lnTo>
                <a:lnTo>
                  <a:pt x="2320641" y="741246"/>
                </a:lnTo>
                <a:close/>
              </a:path>
              <a:path w="6485890" h="991235">
                <a:moveTo>
                  <a:pt x="2351896" y="741246"/>
                </a:moveTo>
                <a:lnTo>
                  <a:pt x="2320641" y="741246"/>
                </a:lnTo>
                <a:lnTo>
                  <a:pt x="2336268" y="748695"/>
                </a:lnTo>
                <a:lnTo>
                  <a:pt x="2351896" y="748695"/>
                </a:lnTo>
                <a:lnTo>
                  <a:pt x="2351896" y="741246"/>
                </a:lnTo>
                <a:close/>
              </a:path>
              <a:path w="6485890" h="991235">
                <a:moveTo>
                  <a:pt x="4422502" y="245838"/>
                </a:moveTo>
                <a:lnTo>
                  <a:pt x="4133398" y="245838"/>
                </a:lnTo>
                <a:lnTo>
                  <a:pt x="4133398" y="990809"/>
                </a:lnTo>
                <a:lnTo>
                  <a:pt x="4422502" y="990809"/>
                </a:lnTo>
                <a:lnTo>
                  <a:pt x="4422502" y="987084"/>
                </a:lnTo>
                <a:lnTo>
                  <a:pt x="4164653" y="987084"/>
                </a:lnTo>
                <a:lnTo>
                  <a:pt x="4149025" y="979635"/>
                </a:lnTo>
                <a:lnTo>
                  <a:pt x="4164653" y="979635"/>
                </a:lnTo>
                <a:lnTo>
                  <a:pt x="4164653" y="260738"/>
                </a:lnTo>
                <a:lnTo>
                  <a:pt x="4149025" y="260738"/>
                </a:lnTo>
                <a:lnTo>
                  <a:pt x="4164653" y="253288"/>
                </a:lnTo>
                <a:lnTo>
                  <a:pt x="4422502" y="253288"/>
                </a:lnTo>
                <a:lnTo>
                  <a:pt x="4422502" y="245838"/>
                </a:lnTo>
                <a:close/>
              </a:path>
              <a:path w="6485890" h="991235">
                <a:moveTo>
                  <a:pt x="4164653" y="979635"/>
                </a:moveTo>
                <a:lnTo>
                  <a:pt x="4149025" y="979635"/>
                </a:lnTo>
                <a:lnTo>
                  <a:pt x="4164653" y="987084"/>
                </a:lnTo>
                <a:lnTo>
                  <a:pt x="4164653" y="979635"/>
                </a:lnTo>
                <a:close/>
              </a:path>
              <a:path w="6485890" h="991235">
                <a:moveTo>
                  <a:pt x="4391247" y="979635"/>
                </a:moveTo>
                <a:lnTo>
                  <a:pt x="4164653" y="979635"/>
                </a:lnTo>
                <a:lnTo>
                  <a:pt x="4164653" y="987084"/>
                </a:lnTo>
                <a:lnTo>
                  <a:pt x="4391247" y="987084"/>
                </a:lnTo>
                <a:lnTo>
                  <a:pt x="4391247" y="979635"/>
                </a:lnTo>
                <a:close/>
              </a:path>
              <a:path w="6485890" h="991235">
                <a:moveTo>
                  <a:pt x="4391247" y="253288"/>
                </a:moveTo>
                <a:lnTo>
                  <a:pt x="4391247" y="987084"/>
                </a:lnTo>
                <a:lnTo>
                  <a:pt x="4406874" y="979635"/>
                </a:lnTo>
                <a:lnTo>
                  <a:pt x="4422502" y="979635"/>
                </a:lnTo>
                <a:lnTo>
                  <a:pt x="4422502" y="260738"/>
                </a:lnTo>
                <a:lnTo>
                  <a:pt x="4406874" y="260738"/>
                </a:lnTo>
                <a:lnTo>
                  <a:pt x="4391247" y="253288"/>
                </a:lnTo>
                <a:close/>
              </a:path>
              <a:path w="6485890" h="991235">
                <a:moveTo>
                  <a:pt x="4422502" y="979635"/>
                </a:moveTo>
                <a:lnTo>
                  <a:pt x="4406874" y="979635"/>
                </a:lnTo>
                <a:lnTo>
                  <a:pt x="4391247" y="987084"/>
                </a:lnTo>
                <a:lnTo>
                  <a:pt x="4422502" y="987084"/>
                </a:lnTo>
                <a:lnTo>
                  <a:pt x="4422502" y="979635"/>
                </a:lnTo>
                <a:close/>
              </a:path>
              <a:path w="6485890" h="991235">
                <a:moveTo>
                  <a:pt x="4164653" y="253288"/>
                </a:moveTo>
                <a:lnTo>
                  <a:pt x="4149025" y="260738"/>
                </a:lnTo>
                <a:lnTo>
                  <a:pt x="4164653" y="260738"/>
                </a:lnTo>
                <a:lnTo>
                  <a:pt x="4164653" y="253288"/>
                </a:lnTo>
                <a:close/>
              </a:path>
              <a:path w="6485890" h="991235">
                <a:moveTo>
                  <a:pt x="4391247" y="253288"/>
                </a:moveTo>
                <a:lnTo>
                  <a:pt x="4164653" y="253288"/>
                </a:lnTo>
                <a:lnTo>
                  <a:pt x="4164653" y="260738"/>
                </a:lnTo>
                <a:lnTo>
                  <a:pt x="4391247" y="260738"/>
                </a:lnTo>
                <a:lnTo>
                  <a:pt x="4391247" y="253288"/>
                </a:lnTo>
                <a:close/>
              </a:path>
              <a:path w="6485890" h="991235">
                <a:moveTo>
                  <a:pt x="4422502" y="253288"/>
                </a:moveTo>
                <a:lnTo>
                  <a:pt x="4391247" y="253288"/>
                </a:lnTo>
                <a:lnTo>
                  <a:pt x="4406874" y="260738"/>
                </a:lnTo>
                <a:lnTo>
                  <a:pt x="4422502" y="260738"/>
                </a:lnTo>
                <a:lnTo>
                  <a:pt x="4422502" y="253288"/>
                </a:lnTo>
                <a:close/>
              </a:path>
              <a:path w="6485890" h="991235">
                <a:moveTo>
                  <a:pt x="6485294" y="856715"/>
                </a:moveTo>
                <a:lnTo>
                  <a:pt x="6196191" y="856715"/>
                </a:lnTo>
                <a:lnTo>
                  <a:pt x="6196191" y="990809"/>
                </a:lnTo>
                <a:lnTo>
                  <a:pt x="6485294" y="990809"/>
                </a:lnTo>
                <a:lnTo>
                  <a:pt x="6485294" y="987084"/>
                </a:lnTo>
                <a:lnTo>
                  <a:pt x="6227445" y="987084"/>
                </a:lnTo>
                <a:lnTo>
                  <a:pt x="6211818" y="979635"/>
                </a:lnTo>
                <a:lnTo>
                  <a:pt x="6227445" y="979635"/>
                </a:lnTo>
                <a:lnTo>
                  <a:pt x="6227445" y="871615"/>
                </a:lnTo>
                <a:lnTo>
                  <a:pt x="6211818" y="871615"/>
                </a:lnTo>
                <a:lnTo>
                  <a:pt x="6227445" y="864165"/>
                </a:lnTo>
                <a:lnTo>
                  <a:pt x="6485294" y="864165"/>
                </a:lnTo>
                <a:lnTo>
                  <a:pt x="6485294" y="856715"/>
                </a:lnTo>
                <a:close/>
              </a:path>
              <a:path w="6485890" h="991235">
                <a:moveTo>
                  <a:pt x="6227445" y="979635"/>
                </a:moveTo>
                <a:lnTo>
                  <a:pt x="6211818" y="979635"/>
                </a:lnTo>
                <a:lnTo>
                  <a:pt x="6227445" y="987084"/>
                </a:lnTo>
                <a:lnTo>
                  <a:pt x="6227445" y="979635"/>
                </a:lnTo>
                <a:close/>
              </a:path>
              <a:path w="6485890" h="991235">
                <a:moveTo>
                  <a:pt x="6454040" y="979635"/>
                </a:moveTo>
                <a:lnTo>
                  <a:pt x="6227445" y="979635"/>
                </a:lnTo>
                <a:lnTo>
                  <a:pt x="6227445" y="987084"/>
                </a:lnTo>
                <a:lnTo>
                  <a:pt x="6454040" y="987084"/>
                </a:lnTo>
                <a:lnTo>
                  <a:pt x="6454040" y="979635"/>
                </a:lnTo>
                <a:close/>
              </a:path>
              <a:path w="6485890" h="991235">
                <a:moveTo>
                  <a:pt x="6454040" y="864165"/>
                </a:moveTo>
                <a:lnTo>
                  <a:pt x="6454040" y="987084"/>
                </a:lnTo>
                <a:lnTo>
                  <a:pt x="6469667" y="979635"/>
                </a:lnTo>
                <a:lnTo>
                  <a:pt x="6485294" y="979635"/>
                </a:lnTo>
                <a:lnTo>
                  <a:pt x="6485294" y="871615"/>
                </a:lnTo>
                <a:lnTo>
                  <a:pt x="6469667" y="871615"/>
                </a:lnTo>
                <a:lnTo>
                  <a:pt x="6454040" y="864165"/>
                </a:lnTo>
                <a:close/>
              </a:path>
              <a:path w="6485890" h="991235">
                <a:moveTo>
                  <a:pt x="6485294" y="979635"/>
                </a:moveTo>
                <a:lnTo>
                  <a:pt x="6469667" y="979635"/>
                </a:lnTo>
                <a:lnTo>
                  <a:pt x="6454040" y="987084"/>
                </a:lnTo>
                <a:lnTo>
                  <a:pt x="6485294" y="987084"/>
                </a:lnTo>
                <a:lnTo>
                  <a:pt x="6485294" y="979635"/>
                </a:lnTo>
                <a:close/>
              </a:path>
              <a:path w="6485890" h="991235">
                <a:moveTo>
                  <a:pt x="6227445" y="864165"/>
                </a:moveTo>
                <a:lnTo>
                  <a:pt x="6211818" y="871615"/>
                </a:lnTo>
                <a:lnTo>
                  <a:pt x="6227445" y="871615"/>
                </a:lnTo>
                <a:lnTo>
                  <a:pt x="6227445" y="864165"/>
                </a:lnTo>
                <a:close/>
              </a:path>
              <a:path w="6485890" h="991235">
                <a:moveTo>
                  <a:pt x="6454040" y="864165"/>
                </a:moveTo>
                <a:lnTo>
                  <a:pt x="6227445" y="864165"/>
                </a:lnTo>
                <a:lnTo>
                  <a:pt x="6227445" y="871615"/>
                </a:lnTo>
                <a:lnTo>
                  <a:pt x="6454040" y="871615"/>
                </a:lnTo>
                <a:lnTo>
                  <a:pt x="6454040" y="864165"/>
                </a:lnTo>
                <a:close/>
              </a:path>
              <a:path w="6485890" h="991235">
                <a:moveTo>
                  <a:pt x="6485294" y="864165"/>
                </a:moveTo>
                <a:lnTo>
                  <a:pt x="6454040" y="864165"/>
                </a:lnTo>
                <a:lnTo>
                  <a:pt x="6469667" y="871615"/>
                </a:lnTo>
                <a:lnTo>
                  <a:pt x="6485294" y="871615"/>
                </a:lnTo>
                <a:lnTo>
                  <a:pt x="6485294" y="864165"/>
                </a:lnTo>
                <a:close/>
              </a:path>
            </a:pathLst>
          </a:custGeom>
          <a:solidFill>
            <a:srgbClr val="5B9BD4"/>
          </a:solidFill>
        </p:spPr>
        <p:txBody>
          <a:bodyPr wrap="square" lIns="0" tIns="0" rIns="0" bIns="0" rtlCol="0"/>
          <a:lstStyle/>
          <a:p>
            <a:endParaRPr/>
          </a:p>
        </p:txBody>
      </p:sp>
      <p:sp>
        <p:nvSpPr>
          <p:cNvPr id="8" name="object 8"/>
          <p:cNvSpPr/>
          <p:nvPr/>
        </p:nvSpPr>
        <p:spPr>
          <a:xfrm>
            <a:off x="937632" y="5431608"/>
            <a:ext cx="6485890" cy="745490"/>
          </a:xfrm>
          <a:custGeom>
            <a:avLst/>
            <a:gdLst/>
            <a:ahLst/>
            <a:cxnLst/>
            <a:rect l="l" t="t" r="r" b="b"/>
            <a:pathLst>
              <a:path w="6485890" h="745489">
                <a:moveTo>
                  <a:pt x="289103" y="0"/>
                </a:moveTo>
                <a:lnTo>
                  <a:pt x="0" y="0"/>
                </a:lnTo>
                <a:lnTo>
                  <a:pt x="0" y="744971"/>
                </a:lnTo>
                <a:lnTo>
                  <a:pt x="289103" y="744971"/>
                </a:lnTo>
                <a:lnTo>
                  <a:pt x="289103" y="741246"/>
                </a:lnTo>
                <a:lnTo>
                  <a:pt x="31254" y="741246"/>
                </a:lnTo>
                <a:lnTo>
                  <a:pt x="15627" y="733796"/>
                </a:lnTo>
                <a:lnTo>
                  <a:pt x="31254" y="733796"/>
                </a:lnTo>
                <a:lnTo>
                  <a:pt x="31254" y="14899"/>
                </a:lnTo>
                <a:lnTo>
                  <a:pt x="15627" y="14899"/>
                </a:lnTo>
                <a:lnTo>
                  <a:pt x="31254" y="7449"/>
                </a:lnTo>
                <a:lnTo>
                  <a:pt x="289103" y="7449"/>
                </a:lnTo>
                <a:lnTo>
                  <a:pt x="289103" y="0"/>
                </a:lnTo>
                <a:close/>
              </a:path>
              <a:path w="6485890" h="745489">
                <a:moveTo>
                  <a:pt x="31254" y="733796"/>
                </a:moveTo>
                <a:lnTo>
                  <a:pt x="15627" y="733796"/>
                </a:lnTo>
                <a:lnTo>
                  <a:pt x="31254" y="741246"/>
                </a:lnTo>
                <a:lnTo>
                  <a:pt x="31254" y="733796"/>
                </a:lnTo>
                <a:close/>
              </a:path>
              <a:path w="6485890" h="745489">
                <a:moveTo>
                  <a:pt x="257849" y="733796"/>
                </a:moveTo>
                <a:lnTo>
                  <a:pt x="31254" y="733796"/>
                </a:lnTo>
                <a:lnTo>
                  <a:pt x="31254" y="741246"/>
                </a:lnTo>
                <a:lnTo>
                  <a:pt x="257849" y="741246"/>
                </a:lnTo>
                <a:lnTo>
                  <a:pt x="257849" y="733796"/>
                </a:lnTo>
                <a:close/>
              </a:path>
              <a:path w="6485890" h="745489">
                <a:moveTo>
                  <a:pt x="257849" y="7449"/>
                </a:moveTo>
                <a:lnTo>
                  <a:pt x="257849" y="741246"/>
                </a:lnTo>
                <a:lnTo>
                  <a:pt x="273476" y="733796"/>
                </a:lnTo>
                <a:lnTo>
                  <a:pt x="289103" y="733796"/>
                </a:lnTo>
                <a:lnTo>
                  <a:pt x="289103" y="14899"/>
                </a:lnTo>
                <a:lnTo>
                  <a:pt x="273476" y="14899"/>
                </a:lnTo>
                <a:lnTo>
                  <a:pt x="257849" y="7449"/>
                </a:lnTo>
                <a:close/>
              </a:path>
              <a:path w="6485890" h="745489">
                <a:moveTo>
                  <a:pt x="289103" y="733796"/>
                </a:moveTo>
                <a:lnTo>
                  <a:pt x="273476" y="733796"/>
                </a:lnTo>
                <a:lnTo>
                  <a:pt x="257849" y="741246"/>
                </a:lnTo>
                <a:lnTo>
                  <a:pt x="289103" y="741246"/>
                </a:lnTo>
                <a:lnTo>
                  <a:pt x="289103" y="733796"/>
                </a:lnTo>
                <a:close/>
              </a:path>
              <a:path w="6485890" h="745489">
                <a:moveTo>
                  <a:pt x="31254" y="7449"/>
                </a:moveTo>
                <a:lnTo>
                  <a:pt x="15627" y="14899"/>
                </a:lnTo>
                <a:lnTo>
                  <a:pt x="31254" y="14899"/>
                </a:lnTo>
                <a:lnTo>
                  <a:pt x="31254" y="7449"/>
                </a:lnTo>
                <a:close/>
              </a:path>
              <a:path w="6485890" h="745489">
                <a:moveTo>
                  <a:pt x="257849" y="7449"/>
                </a:moveTo>
                <a:lnTo>
                  <a:pt x="31254" y="7449"/>
                </a:lnTo>
                <a:lnTo>
                  <a:pt x="31254" y="14899"/>
                </a:lnTo>
                <a:lnTo>
                  <a:pt x="257849" y="14899"/>
                </a:lnTo>
                <a:lnTo>
                  <a:pt x="257849" y="7449"/>
                </a:lnTo>
                <a:close/>
              </a:path>
              <a:path w="6485890" h="745489">
                <a:moveTo>
                  <a:pt x="289103" y="7449"/>
                </a:moveTo>
                <a:lnTo>
                  <a:pt x="257849" y="7449"/>
                </a:lnTo>
                <a:lnTo>
                  <a:pt x="273476" y="14899"/>
                </a:lnTo>
                <a:lnTo>
                  <a:pt x="289103" y="14899"/>
                </a:lnTo>
                <a:lnTo>
                  <a:pt x="289103" y="7449"/>
                </a:lnTo>
                <a:close/>
              </a:path>
              <a:path w="6485890" h="745489">
                <a:moveTo>
                  <a:pt x="2359709" y="245838"/>
                </a:moveTo>
                <a:lnTo>
                  <a:pt x="2070606" y="245838"/>
                </a:lnTo>
                <a:lnTo>
                  <a:pt x="2070606" y="744971"/>
                </a:lnTo>
                <a:lnTo>
                  <a:pt x="2359709" y="744971"/>
                </a:lnTo>
                <a:lnTo>
                  <a:pt x="2359709" y="741246"/>
                </a:lnTo>
                <a:lnTo>
                  <a:pt x="2101860" y="741246"/>
                </a:lnTo>
                <a:lnTo>
                  <a:pt x="2086233" y="733796"/>
                </a:lnTo>
                <a:lnTo>
                  <a:pt x="2101860" y="733796"/>
                </a:lnTo>
                <a:lnTo>
                  <a:pt x="2101860" y="260738"/>
                </a:lnTo>
                <a:lnTo>
                  <a:pt x="2086233" y="260738"/>
                </a:lnTo>
                <a:lnTo>
                  <a:pt x="2101860" y="253288"/>
                </a:lnTo>
                <a:lnTo>
                  <a:pt x="2359709" y="253288"/>
                </a:lnTo>
                <a:lnTo>
                  <a:pt x="2359709" y="245838"/>
                </a:lnTo>
                <a:close/>
              </a:path>
              <a:path w="6485890" h="745489">
                <a:moveTo>
                  <a:pt x="2101860" y="733796"/>
                </a:moveTo>
                <a:lnTo>
                  <a:pt x="2086233" y="733796"/>
                </a:lnTo>
                <a:lnTo>
                  <a:pt x="2101860" y="741246"/>
                </a:lnTo>
                <a:lnTo>
                  <a:pt x="2101860" y="733796"/>
                </a:lnTo>
                <a:close/>
              </a:path>
              <a:path w="6485890" h="745489">
                <a:moveTo>
                  <a:pt x="2328455" y="733796"/>
                </a:moveTo>
                <a:lnTo>
                  <a:pt x="2101860" y="733796"/>
                </a:lnTo>
                <a:lnTo>
                  <a:pt x="2101860" y="741246"/>
                </a:lnTo>
                <a:lnTo>
                  <a:pt x="2328455" y="741246"/>
                </a:lnTo>
                <a:lnTo>
                  <a:pt x="2328455" y="733796"/>
                </a:lnTo>
                <a:close/>
              </a:path>
              <a:path w="6485890" h="745489">
                <a:moveTo>
                  <a:pt x="2328455" y="253288"/>
                </a:moveTo>
                <a:lnTo>
                  <a:pt x="2328455" y="741246"/>
                </a:lnTo>
                <a:lnTo>
                  <a:pt x="2344082" y="733796"/>
                </a:lnTo>
                <a:lnTo>
                  <a:pt x="2359709" y="733796"/>
                </a:lnTo>
                <a:lnTo>
                  <a:pt x="2359709" y="260738"/>
                </a:lnTo>
                <a:lnTo>
                  <a:pt x="2344082" y="260738"/>
                </a:lnTo>
                <a:lnTo>
                  <a:pt x="2328455" y="253288"/>
                </a:lnTo>
                <a:close/>
              </a:path>
              <a:path w="6485890" h="745489">
                <a:moveTo>
                  <a:pt x="2359709" y="733796"/>
                </a:moveTo>
                <a:lnTo>
                  <a:pt x="2344082" y="733796"/>
                </a:lnTo>
                <a:lnTo>
                  <a:pt x="2328455" y="741246"/>
                </a:lnTo>
                <a:lnTo>
                  <a:pt x="2359709" y="741246"/>
                </a:lnTo>
                <a:lnTo>
                  <a:pt x="2359709" y="733796"/>
                </a:lnTo>
                <a:close/>
              </a:path>
              <a:path w="6485890" h="745489">
                <a:moveTo>
                  <a:pt x="2101860" y="253288"/>
                </a:moveTo>
                <a:lnTo>
                  <a:pt x="2086233" y="260738"/>
                </a:lnTo>
                <a:lnTo>
                  <a:pt x="2101860" y="260738"/>
                </a:lnTo>
                <a:lnTo>
                  <a:pt x="2101860" y="253288"/>
                </a:lnTo>
                <a:close/>
              </a:path>
              <a:path w="6485890" h="745489">
                <a:moveTo>
                  <a:pt x="2328455" y="253288"/>
                </a:moveTo>
                <a:lnTo>
                  <a:pt x="2101860" y="253288"/>
                </a:lnTo>
                <a:lnTo>
                  <a:pt x="2101860" y="260738"/>
                </a:lnTo>
                <a:lnTo>
                  <a:pt x="2328455" y="260738"/>
                </a:lnTo>
                <a:lnTo>
                  <a:pt x="2328455" y="253288"/>
                </a:lnTo>
                <a:close/>
              </a:path>
              <a:path w="6485890" h="745489">
                <a:moveTo>
                  <a:pt x="2359709" y="253288"/>
                </a:moveTo>
                <a:lnTo>
                  <a:pt x="2328455" y="253288"/>
                </a:lnTo>
                <a:lnTo>
                  <a:pt x="2344082" y="260738"/>
                </a:lnTo>
                <a:lnTo>
                  <a:pt x="2359709" y="260738"/>
                </a:lnTo>
                <a:lnTo>
                  <a:pt x="2359709" y="253288"/>
                </a:lnTo>
                <a:close/>
              </a:path>
              <a:path w="6485890" h="745489">
                <a:moveTo>
                  <a:pt x="4422502" y="245838"/>
                </a:moveTo>
                <a:lnTo>
                  <a:pt x="4133398" y="245838"/>
                </a:lnTo>
                <a:lnTo>
                  <a:pt x="4133398" y="744971"/>
                </a:lnTo>
                <a:lnTo>
                  <a:pt x="4422502" y="744971"/>
                </a:lnTo>
                <a:lnTo>
                  <a:pt x="4422502" y="741246"/>
                </a:lnTo>
                <a:lnTo>
                  <a:pt x="4164653" y="741246"/>
                </a:lnTo>
                <a:lnTo>
                  <a:pt x="4149025" y="733796"/>
                </a:lnTo>
                <a:lnTo>
                  <a:pt x="4164653" y="733796"/>
                </a:lnTo>
                <a:lnTo>
                  <a:pt x="4164653" y="260738"/>
                </a:lnTo>
                <a:lnTo>
                  <a:pt x="4149025" y="260738"/>
                </a:lnTo>
                <a:lnTo>
                  <a:pt x="4164653" y="253288"/>
                </a:lnTo>
                <a:lnTo>
                  <a:pt x="4422502" y="253288"/>
                </a:lnTo>
                <a:lnTo>
                  <a:pt x="4422502" y="245838"/>
                </a:lnTo>
                <a:close/>
              </a:path>
              <a:path w="6485890" h="745489">
                <a:moveTo>
                  <a:pt x="4164653" y="733796"/>
                </a:moveTo>
                <a:lnTo>
                  <a:pt x="4149025" y="733796"/>
                </a:lnTo>
                <a:lnTo>
                  <a:pt x="4164653" y="741246"/>
                </a:lnTo>
                <a:lnTo>
                  <a:pt x="4164653" y="733796"/>
                </a:lnTo>
                <a:close/>
              </a:path>
              <a:path w="6485890" h="745489">
                <a:moveTo>
                  <a:pt x="4391247" y="733796"/>
                </a:moveTo>
                <a:lnTo>
                  <a:pt x="4164653" y="733796"/>
                </a:lnTo>
                <a:lnTo>
                  <a:pt x="4164653" y="741246"/>
                </a:lnTo>
                <a:lnTo>
                  <a:pt x="4391247" y="741246"/>
                </a:lnTo>
                <a:lnTo>
                  <a:pt x="4391247" y="733796"/>
                </a:lnTo>
                <a:close/>
              </a:path>
              <a:path w="6485890" h="745489">
                <a:moveTo>
                  <a:pt x="4391247" y="253288"/>
                </a:moveTo>
                <a:lnTo>
                  <a:pt x="4391247" y="741246"/>
                </a:lnTo>
                <a:lnTo>
                  <a:pt x="4406874" y="733796"/>
                </a:lnTo>
                <a:lnTo>
                  <a:pt x="4422502" y="733796"/>
                </a:lnTo>
                <a:lnTo>
                  <a:pt x="4422502" y="260738"/>
                </a:lnTo>
                <a:lnTo>
                  <a:pt x="4406874" y="260738"/>
                </a:lnTo>
                <a:lnTo>
                  <a:pt x="4391247" y="253288"/>
                </a:lnTo>
                <a:close/>
              </a:path>
              <a:path w="6485890" h="745489">
                <a:moveTo>
                  <a:pt x="4422502" y="733796"/>
                </a:moveTo>
                <a:lnTo>
                  <a:pt x="4406874" y="733796"/>
                </a:lnTo>
                <a:lnTo>
                  <a:pt x="4391247" y="741246"/>
                </a:lnTo>
                <a:lnTo>
                  <a:pt x="4422502" y="741246"/>
                </a:lnTo>
                <a:lnTo>
                  <a:pt x="4422502" y="733796"/>
                </a:lnTo>
                <a:close/>
              </a:path>
              <a:path w="6485890" h="745489">
                <a:moveTo>
                  <a:pt x="4164653" y="253288"/>
                </a:moveTo>
                <a:lnTo>
                  <a:pt x="4149025" y="260738"/>
                </a:lnTo>
                <a:lnTo>
                  <a:pt x="4164653" y="260738"/>
                </a:lnTo>
                <a:lnTo>
                  <a:pt x="4164653" y="253288"/>
                </a:lnTo>
                <a:close/>
              </a:path>
              <a:path w="6485890" h="745489">
                <a:moveTo>
                  <a:pt x="4391247" y="253288"/>
                </a:moveTo>
                <a:lnTo>
                  <a:pt x="4164653" y="253288"/>
                </a:lnTo>
                <a:lnTo>
                  <a:pt x="4164653" y="260738"/>
                </a:lnTo>
                <a:lnTo>
                  <a:pt x="4391247" y="260738"/>
                </a:lnTo>
                <a:lnTo>
                  <a:pt x="4391247" y="253288"/>
                </a:lnTo>
                <a:close/>
              </a:path>
              <a:path w="6485890" h="745489">
                <a:moveTo>
                  <a:pt x="4422502" y="253288"/>
                </a:moveTo>
                <a:lnTo>
                  <a:pt x="4391247" y="253288"/>
                </a:lnTo>
                <a:lnTo>
                  <a:pt x="4406874" y="260738"/>
                </a:lnTo>
                <a:lnTo>
                  <a:pt x="4422502" y="260738"/>
                </a:lnTo>
                <a:lnTo>
                  <a:pt x="4422502" y="253288"/>
                </a:lnTo>
                <a:close/>
              </a:path>
              <a:path w="6485890" h="745489">
                <a:moveTo>
                  <a:pt x="6485294" y="487957"/>
                </a:moveTo>
                <a:lnTo>
                  <a:pt x="6204004" y="487957"/>
                </a:lnTo>
                <a:lnTo>
                  <a:pt x="6204004" y="744971"/>
                </a:lnTo>
                <a:lnTo>
                  <a:pt x="6485294" y="744971"/>
                </a:lnTo>
                <a:lnTo>
                  <a:pt x="6485294" y="741246"/>
                </a:lnTo>
                <a:lnTo>
                  <a:pt x="6235259" y="741246"/>
                </a:lnTo>
                <a:lnTo>
                  <a:pt x="6219632" y="733796"/>
                </a:lnTo>
                <a:lnTo>
                  <a:pt x="6235259" y="733796"/>
                </a:lnTo>
                <a:lnTo>
                  <a:pt x="6235259" y="502857"/>
                </a:lnTo>
                <a:lnTo>
                  <a:pt x="6219632" y="502857"/>
                </a:lnTo>
                <a:lnTo>
                  <a:pt x="6235259" y="495407"/>
                </a:lnTo>
                <a:lnTo>
                  <a:pt x="6485294" y="495407"/>
                </a:lnTo>
                <a:lnTo>
                  <a:pt x="6485294" y="487957"/>
                </a:lnTo>
                <a:close/>
              </a:path>
              <a:path w="6485890" h="745489">
                <a:moveTo>
                  <a:pt x="6235259" y="733796"/>
                </a:moveTo>
                <a:lnTo>
                  <a:pt x="6219632" y="733796"/>
                </a:lnTo>
                <a:lnTo>
                  <a:pt x="6235259" y="741246"/>
                </a:lnTo>
                <a:lnTo>
                  <a:pt x="6235259" y="733796"/>
                </a:lnTo>
                <a:close/>
              </a:path>
              <a:path w="6485890" h="745489">
                <a:moveTo>
                  <a:pt x="6454040" y="733796"/>
                </a:moveTo>
                <a:lnTo>
                  <a:pt x="6235259" y="733796"/>
                </a:lnTo>
                <a:lnTo>
                  <a:pt x="6235259" y="741246"/>
                </a:lnTo>
                <a:lnTo>
                  <a:pt x="6454040" y="741246"/>
                </a:lnTo>
                <a:lnTo>
                  <a:pt x="6454040" y="733796"/>
                </a:lnTo>
                <a:close/>
              </a:path>
              <a:path w="6485890" h="745489">
                <a:moveTo>
                  <a:pt x="6454040" y="495407"/>
                </a:moveTo>
                <a:lnTo>
                  <a:pt x="6454040" y="741246"/>
                </a:lnTo>
                <a:lnTo>
                  <a:pt x="6469667" y="733796"/>
                </a:lnTo>
                <a:lnTo>
                  <a:pt x="6485294" y="733796"/>
                </a:lnTo>
                <a:lnTo>
                  <a:pt x="6485294" y="502857"/>
                </a:lnTo>
                <a:lnTo>
                  <a:pt x="6469667" y="502857"/>
                </a:lnTo>
                <a:lnTo>
                  <a:pt x="6454040" y="495407"/>
                </a:lnTo>
                <a:close/>
              </a:path>
              <a:path w="6485890" h="745489">
                <a:moveTo>
                  <a:pt x="6485294" y="733796"/>
                </a:moveTo>
                <a:lnTo>
                  <a:pt x="6469667" y="733796"/>
                </a:lnTo>
                <a:lnTo>
                  <a:pt x="6454040" y="741246"/>
                </a:lnTo>
                <a:lnTo>
                  <a:pt x="6485294" y="741246"/>
                </a:lnTo>
                <a:lnTo>
                  <a:pt x="6485294" y="733796"/>
                </a:lnTo>
                <a:close/>
              </a:path>
              <a:path w="6485890" h="745489">
                <a:moveTo>
                  <a:pt x="6235259" y="495407"/>
                </a:moveTo>
                <a:lnTo>
                  <a:pt x="6219632" y="502857"/>
                </a:lnTo>
                <a:lnTo>
                  <a:pt x="6235259" y="502857"/>
                </a:lnTo>
                <a:lnTo>
                  <a:pt x="6235259" y="495407"/>
                </a:lnTo>
                <a:close/>
              </a:path>
              <a:path w="6485890" h="745489">
                <a:moveTo>
                  <a:pt x="6454040" y="495407"/>
                </a:moveTo>
                <a:lnTo>
                  <a:pt x="6235259" y="495407"/>
                </a:lnTo>
                <a:lnTo>
                  <a:pt x="6235259" y="502857"/>
                </a:lnTo>
                <a:lnTo>
                  <a:pt x="6454040" y="502857"/>
                </a:lnTo>
                <a:lnTo>
                  <a:pt x="6454040" y="495407"/>
                </a:lnTo>
                <a:close/>
              </a:path>
              <a:path w="6485890" h="745489">
                <a:moveTo>
                  <a:pt x="6485294" y="495407"/>
                </a:moveTo>
                <a:lnTo>
                  <a:pt x="6454040" y="495407"/>
                </a:lnTo>
                <a:lnTo>
                  <a:pt x="6469667" y="502857"/>
                </a:lnTo>
                <a:lnTo>
                  <a:pt x="6485294" y="502857"/>
                </a:lnTo>
                <a:lnTo>
                  <a:pt x="6485294" y="495407"/>
                </a:lnTo>
                <a:close/>
              </a:path>
            </a:pathLst>
          </a:custGeom>
          <a:solidFill>
            <a:srgbClr val="EC7C30"/>
          </a:solidFill>
        </p:spPr>
        <p:txBody>
          <a:bodyPr wrap="square" lIns="0" tIns="0" rIns="0" bIns="0" rtlCol="0"/>
          <a:lstStyle/>
          <a:p>
            <a:endParaRPr/>
          </a:p>
        </p:txBody>
      </p:sp>
      <p:sp>
        <p:nvSpPr>
          <p:cNvPr id="9" name="object 9"/>
          <p:cNvSpPr/>
          <p:nvPr/>
        </p:nvSpPr>
        <p:spPr>
          <a:xfrm>
            <a:off x="1289245" y="5431608"/>
            <a:ext cx="6485890" cy="745490"/>
          </a:xfrm>
          <a:custGeom>
            <a:avLst/>
            <a:gdLst/>
            <a:ahLst/>
            <a:cxnLst/>
            <a:rect l="l" t="t" r="r" b="b"/>
            <a:pathLst>
              <a:path w="6485890" h="745489">
                <a:moveTo>
                  <a:pt x="289103" y="245838"/>
                </a:moveTo>
                <a:lnTo>
                  <a:pt x="0" y="245838"/>
                </a:lnTo>
                <a:lnTo>
                  <a:pt x="0" y="744971"/>
                </a:lnTo>
                <a:lnTo>
                  <a:pt x="289103" y="744971"/>
                </a:lnTo>
                <a:lnTo>
                  <a:pt x="289103" y="741246"/>
                </a:lnTo>
                <a:lnTo>
                  <a:pt x="31254" y="741246"/>
                </a:lnTo>
                <a:lnTo>
                  <a:pt x="15627" y="733796"/>
                </a:lnTo>
                <a:lnTo>
                  <a:pt x="31254" y="733796"/>
                </a:lnTo>
                <a:lnTo>
                  <a:pt x="31254" y="260738"/>
                </a:lnTo>
                <a:lnTo>
                  <a:pt x="15627" y="260738"/>
                </a:lnTo>
                <a:lnTo>
                  <a:pt x="31254" y="253288"/>
                </a:lnTo>
                <a:lnTo>
                  <a:pt x="289103" y="253288"/>
                </a:lnTo>
                <a:lnTo>
                  <a:pt x="289103" y="245838"/>
                </a:lnTo>
                <a:close/>
              </a:path>
              <a:path w="6485890" h="745489">
                <a:moveTo>
                  <a:pt x="31254" y="733796"/>
                </a:moveTo>
                <a:lnTo>
                  <a:pt x="15627" y="733796"/>
                </a:lnTo>
                <a:lnTo>
                  <a:pt x="31254" y="741246"/>
                </a:lnTo>
                <a:lnTo>
                  <a:pt x="31254" y="733796"/>
                </a:lnTo>
                <a:close/>
              </a:path>
              <a:path w="6485890" h="745489">
                <a:moveTo>
                  <a:pt x="257849" y="733796"/>
                </a:moveTo>
                <a:lnTo>
                  <a:pt x="31254" y="733796"/>
                </a:lnTo>
                <a:lnTo>
                  <a:pt x="31254" y="741246"/>
                </a:lnTo>
                <a:lnTo>
                  <a:pt x="257849" y="741246"/>
                </a:lnTo>
                <a:lnTo>
                  <a:pt x="257849" y="733796"/>
                </a:lnTo>
                <a:close/>
              </a:path>
              <a:path w="6485890" h="745489">
                <a:moveTo>
                  <a:pt x="257849" y="253288"/>
                </a:moveTo>
                <a:lnTo>
                  <a:pt x="257849" y="741246"/>
                </a:lnTo>
                <a:lnTo>
                  <a:pt x="273476" y="733796"/>
                </a:lnTo>
                <a:lnTo>
                  <a:pt x="289103" y="733796"/>
                </a:lnTo>
                <a:lnTo>
                  <a:pt x="289103" y="260738"/>
                </a:lnTo>
                <a:lnTo>
                  <a:pt x="273476" y="260738"/>
                </a:lnTo>
                <a:lnTo>
                  <a:pt x="257849" y="253288"/>
                </a:lnTo>
                <a:close/>
              </a:path>
              <a:path w="6485890" h="745489">
                <a:moveTo>
                  <a:pt x="289103" y="733796"/>
                </a:moveTo>
                <a:lnTo>
                  <a:pt x="273476" y="733796"/>
                </a:lnTo>
                <a:lnTo>
                  <a:pt x="257849" y="741246"/>
                </a:lnTo>
                <a:lnTo>
                  <a:pt x="289103" y="741246"/>
                </a:lnTo>
                <a:lnTo>
                  <a:pt x="289103" y="733796"/>
                </a:lnTo>
                <a:close/>
              </a:path>
              <a:path w="6485890" h="745489">
                <a:moveTo>
                  <a:pt x="31254" y="253288"/>
                </a:moveTo>
                <a:lnTo>
                  <a:pt x="15627" y="260738"/>
                </a:lnTo>
                <a:lnTo>
                  <a:pt x="31254" y="260738"/>
                </a:lnTo>
                <a:lnTo>
                  <a:pt x="31254" y="253288"/>
                </a:lnTo>
                <a:close/>
              </a:path>
              <a:path w="6485890" h="745489">
                <a:moveTo>
                  <a:pt x="257849" y="253288"/>
                </a:moveTo>
                <a:lnTo>
                  <a:pt x="31254" y="253288"/>
                </a:lnTo>
                <a:lnTo>
                  <a:pt x="31254" y="260738"/>
                </a:lnTo>
                <a:lnTo>
                  <a:pt x="257849" y="260738"/>
                </a:lnTo>
                <a:lnTo>
                  <a:pt x="257849" y="253288"/>
                </a:lnTo>
                <a:close/>
              </a:path>
              <a:path w="6485890" h="745489">
                <a:moveTo>
                  <a:pt x="289103" y="253288"/>
                </a:moveTo>
                <a:lnTo>
                  <a:pt x="257849" y="253288"/>
                </a:lnTo>
                <a:lnTo>
                  <a:pt x="273476" y="260738"/>
                </a:lnTo>
                <a:lnTo>
                  <a:pt x="289103" y="260738"/>
                </a:lnTo>
                <a:lnTo>
                  <a:pt x="289103" y="253288"/>
                </a:lnTo>
                <a:close/>
              </a:path>
              <a:path w="6485890" h="745489">
                <a:moveTo>
                  <a:pt x="2351896" y="0"/>
                </a:moveTo>
                <a:lnTo>
                  <a:pt x="2062792" y="0"/>
                </a:lnTo>
                <a:lnTo>
                  <a:pt x="2062792" y="744971"/>
                </a:lnTo>
                <a:lnTo>
                  <a:pt x="2351896" y="744971"/>
                </a:lnTo>
                <a:lnTo>
                  <a:pt x="2351896" y="741246"/>
                </a:lnTo>
                <a:lnTo>
                  <a:pt x="2094046" y="741246"/>
                </a:lnTo>
                <a:lnTo>
                  <a:pt x="2078419" y="733796"/>
                </a:lnTo>
                <a:lnTo>
                  <a:pt x="2094046" y="733796"/>
                </a:lnTo>
                <a:lnTo>
                  <a:pt x="2094046" y="14899"/>
                </a:lnTo>
                <a:lnTo>
                  <a:pt x="2078419" y="14899"/>
                </a:lnTo>
                <a:lnTo>
                  <a:pt x="2094046" y="7449"/>
                </a:lnTo>
                <a:lnTo>
                  <a:pt x="2351896" y="7449"/>
                </a:lnTo>
                <a:lnTo>
                  <a:pt x="2351896" y="0"/>
                </a:lnTo>
                <a:close/>
              </a:path>
              <a:path w="6485890" h="745489">
                <a:moveTo>
                  <a:pt x="2094046" y="733796"/>
                </a:moveTo>
                <a:lnTo>
                  <a:pt x="2078419" y="733796"/>
                </a:lnTo>
                <a:lnTo>
                  <a:pt x="2094046" y="741246"/>
                </a:lnTo>
                <a:lnTo>
                  <a:pt x="2094046" y="733796"/>
                </a:lnTo>
                <a:close/>
              </a:path>
              <a:path w="6485890" h="745489">
                <a:moveTo>
                  <a:pt x="2320641" y="733796"/>
                </a:moveTo>
                <a:lnTo>
                  <a:pt x="2094046" y="733796"/>
                </a:lnTo>
                <a:lnTo>
                  <a:pt x="2094046" y="741246"/>
                </a:lnTo>
                <a:lnTo>
                  <a:pt x="2320641" y="741246"/>
                </a:lnTo>
                <a:lnTo>
                  <a:pt x="2320641" y="733796"/>
                </a:lnTo>
                <a:close/>
              </a:path>
              <a:path w="6485890" h="745489">
                <a:moveTo>
                  <a:pt x="2320641" y="7449"/>
                </a:moveTo>
                <a:lnTo>
                  <a:pt x="2320641" y="741246"/>
                </a:lnTo>
                <a:lnTo>
                  <a:pt x="2336268" y="733796"/>
                </a:lnTo>
                <a:lnTo>
                  <a:pt x="2351896" y="733796"/>
                </a:lnTo>
                <a:lnTo>
                  <a:pt x="2351896" y="14899"/>
                </a:lnTo>
                <a:lnTo>
                  <a:pt x="2336268" y="14899"/>
                </a:lnTo>
                <a:lnTo>
                  <a:pt x="2320641" y="7449"/>
                </a:lnTo>
                <a:close/>
              </a:path>
              <a:path w="6485890" h="745489">
                <a:moveTo>
                  <a:pt x="2351896" y="733796"/>
                </a:moveTo>
                <a:lnTo>
                  <a:pt x="2336268" y="733796"/>
                </a:lnTo>
                <a:lnTo>
                  <a:pt x="2320641" y="741246"/>
                </a:lnTo>
                <a:lnTo>
                  <a:pt x="2351896" y="741246"/>
                </a:lnTo>
                <a:lnTo>
                  <a:pt x="2351896" y="733796"/>
                </a:lnTo>
                <a:close/>
              </a:path>
              <a:path w="6485890" h="745489">
                <a:moveTo>
                  <a:pt x="2094046" y="7449"/>
                </a:moveTo>
                <a:lnTo>
                  <a:pt x="2078419" y="14899"/>
                </a:lnTo>
                <a:lnTo>
                  <a:pt x="2094046" y="14899"/>
                </a:lnTo>
                <a:lnTo>
                  <a:pt x="2094046" y="7449"/>
                </a:lnTo>
                <a:close/>
              </a:path>
              <a:path w="6485890" h="745489">
                <a:moveTo>
                  <a:pt x="2320641" y="7449"/>
                </a:moveTo>
                <a:lnTo>
                  <a:pt x="2094046" y="7449"/>
                </a:lnTo>
                <a:lnTo>
                  <a:pt x="2094046" y="14899"/>
                </a:lnTo>
                <a:lnTo>
                  <a:pt x="2320641" y="14899"/>
                </a:lnTo>
                <a:lnTo>
                  <a:pt x="2320641" y="7449"/>
                </a:lnTo>
                <a:close/>
              </a:path>
              <a:path w="6485890" h="745489">
                <a:moveTo>
                  <a:pt x="2351896" y="7449"/>
                </a:moveTo>
                <a:lnTo>
                  <a:pt x="2320641" y="7449"/>
                </a:lnTo>
                <a:lnTo>
                  <a:pt x="2336268" y="14899"/>
                </a:lnTo>
                <a:lnTo>
                  <a:pt x="2351896" y="14899"/>
                </a:lnTo>
                <a:lnTo>
                  <a:pt x="2351896" y="7449"/>
                </a:lnTo>
                <a:close/>
              </a:path>
              <a:path w="6485890" h="745489">
                <a:moveTo>
                  <a:pt x="4414688" y="487957"/>
                </a:moveTo>
                <a:lnTo>
                  <a:pt x="4133398" y="487957"/>
                </a:lnTo>
                <a:lnTo>
                  <a:pt x="4133398" y="744971"/>
                </a:lnTo>
                <a:lnTo>
                  <a:pt x="4414688" y="744971"/>
                </a:lnTo>
                <a:lnTo>
                  <a:pt x="4414688" y="741246"/>
                </a:lnTo>
                <a:lnTo>
                  <a:pt x="4164653" y="741246"/>
                </a:lnTo>
                <a:lnTo>
                  <a:pt x="4149025" y="733796"/>
                </a:lnTo>
                <a:lnTo>
                  <a:pt x="4164653" y="733796"/>
                </a:lnTo>
                <a:lnTo>
                  <a:pt x="4164653" y="502857"/>
                </a:lnTo>
                <a:lnTo>
                  <a:pt x="4149025" y="502857"/>
                </a:lnTo>
                <a:lnTo>
                  <a:pt x="4164653" y="495407"/>
                </a:lnTo>
                <a:lnTo>
                  <a:pt x="4414688" y="495407"/>
                </a:lnTo>
                <a:lnTo>
                  <a:pt x="4414688" y="487957"/>
                </a:lnTo>
                <a:close/>
              </a:path>
              <a:path w="6485890" h="745489">
                <a:moveTo>
                  <a:pt x="4164653" y="733796"/>
                </a:moveTo>
                <a:lnTo>
                  <a:pt x="4149025" y="733796"/>
                </a:lnTo>
                <a:lnTo>
                  <a:pt x="4164653" y="741246"/>
                </a:lnTo>
                <a:lnTo>
                  <a:pt x="4164653" y="733796"/>
                </a:lnTo>
                <a:close/>
              </a:path>
              <a:path w="6485890" h="745489">
                <a:moveTo>
                  <a:pt x="4383434" y="733796"/>
                </a:moveTo>
                <a:lnTo>
                  <a:pt x="4164653" y="733796"/>
                </a:lnTo>
                <a:lnTo>
                  <a:pt x="4164653" y="741246"/>
                </a:lnTo>
                <a:lnTo>
                  <a:pt x="4383434" y="741246"/>
                </a:lnTo>
                <a:lnTo>
                  <a:pt x="4383434" y="733796"/>
                </a:lnTo>
                <a:close/>
              </a:path>
              <a:path w="6485890" h="745489">
                <a:moveTo>
                  <a:pt x="4383434" y="495407"/>
                </a:moveTo>
                <a:lnTo>
                  <a:pt x="4383434" y="741246"/>
                </a:lnTo>
                <a:lnTo>
                  <a:pt x="4399061" y="733796"/>
                </a:lnTo>
                <a:lnTo>
                  <a:pt x="4414688" y="733796"/>
                </a:lnTo>
                <a:lnTo>
                  <a:pt x="4414688" y="502857"/>
                </a:lnTo>
                <a:lnTo>
                  <a:pt x="4399061" y="502857"/>
                </a:lnTo>
                <a:lnTo>
                  <a:pt x="4383434" y="495407"/>
                </a:lnTo>
                <a:close/>
              </a:path>
              <a:path w="6485890" h="745489">
                <a:moveTo>
                  <a:pt x="4414688" y="733796"/>
                </a:moveTo>
                <a:lnTo>
                  <a:pt x="4399061" y="733796"/>
                </a:lnTo>
                <a:lnTo>
                  <a:pt x="4383434" y="741246"/>
                </a:lnTo>
                <a:lnTo>
                  <a:pt x="4414688" y="741246"/>
                </a:lnTo>
                <a:lnTo>
                  <a:pt x="4414688" y="733796"/>
                </a:lnTo>
                <a:close/>
              </a:path>
              <a:path w="6485890" h="745489">
                <a:moveTo>
                  <a:pt x="4164653" y="495407"/>
                </a:moveTo>
                <a:lnTo>
                  <a:pt x="4149025" y="502857"/>
                </a:lnTo>
                <a:lnTo>
                  <a:pt x="4164653" y="502857"/>
                </a:lnTo>
                <a:lnTo>
                  <a:pt x="4164653" y="495407"/>
                </a:lnTo>
                <a:close/>
              </a:path>
              <a:path w="6485890" h="745489">
                <a:moveTo>
                  <a:pt x="4383434" y="495407"/>
                </a:moveTo>
                <a:lnTo>
                  <a:pt x="4164653" y="495407"/>
                </a:lnTo>
                <a:lnTo>
                  <a:pt x="4164653" y="502857"/>
                </a:lnTo>
                <a:lnTo>
                  <a:pt x="4383434" y="502857"/>
                </a:lnTo>
                <a:lnTo>
                  <a:pt x="4383434" y="495407"/>
                </a:lnTo>
                <a:close/>
              </a:path>
              <a:path w="6485890" h="745489">
                <a:moveTo>
                  <a:pt x="4414688" y="495407"/>
                </a:moveTo>
                <a:lnTo>
                  <a:pt x="4383434" y="495407"/>
                </a:lnTo>
                <a:lnTo>
                  <a:pt x="4399061" y="502857"/>
                </a:lnTo>
                <a:lnTo>
                  <a:pt x="4414688" y="502857"/>
                </a:lnTo>
                <a:lnTo>
                  <a:pt x="4414688" y="495407"/>
                </a:lnTo>
                <a:close/>
              </a:path>
              <a:path w="6485890" h="745489">
                <a:moveTo>
                  <a:pt x="6485294" y="245838"/>
                </a:moveTo>
                <a:lnTo>
                  <a:pt x="6196191" y="245838"/>
                </a:lnTo>
                <a:lnTo>
                  <a:pt x="6196191" y="744971"/>
                </a:lnTo>
                <a:lnTo>
                  <a:pt x="6485294" y="744971"/>
                </a:lnTo>
                <a:lnTo>
                  <a:pt x="6485294" y="741246"/>
                </a:lnTo>
                <a:lnTo>
                  <a:pt x="6227445" y="741246"/>
                </a:lnTo>
                <a:lnTo>
                  <a:pt x="6211818" y="733796"/>
                </a:lnTo>
                <a:lnTo>
                  <a:pt x="6227445" y="733796"/>
                </a:lnTo>
                <a:lnTo>
                  <a:pt x="6227445" y="260738"/>
                </a:lnTo>
                <a:lnTo>
                  <a:pt x="6211818" y="260738"/>
                </a:lnTo>
                <a:lnTo>
                  <a:pt x="6227445" y="253288"/>
                </a:lnTo>
                <a:lnTo>
                  <a:pt x="6485294" y="253288"/>
                </a:lnTo>
                <a:lnTo>
                  <a:pt x="6485294" y="245838"/>
                </a:lnTo>
                <a:close/>
              </a:path>
              <a:path w="6485890" h="745489">
                <a:moveTo>
                  <a:pt x="6227445" y="733796"/>
                </a:moveTo>
                <a:lnTo>
                  <a:pt x="6211818" y="733796"/>
                </a:lnTo>
                <a:lnTo>
                  <a:pt x="6227445" y="741246"/>
                </a:lnTo>
                <a:lnTo>
                  <a:pt x="6227445" y="733796"/>
                </a:lnTo>
                <a:close/>
              </a:path>
              <a:path w="6485890" h="745489">
                <a:moveTo>
                  <a:pt x="6454040" y="733796"/>
                </a:moveTo>
                <a:lnTo>
                  <a:pt x="6227445" y="733796"/>
                </a:lnTo>
                <a:lnTo>
                  <a:pt x="6227445" y="741246"/>
                </a:lnTo>
                <a:lnTo>
                  <a:pt x="6454040" y="741246"/>
                </a:lnTo>
                <a:lnTo>
                  <a:pt x="6454040" y="733796"/>
                </a:lnTo>
                <a:close/>
              </a:path>
              <a:path w="6485890" h="745489">
                <a:moveTo>
                  <a:pt x="6454040" y="253288"/>
                </a:moveTo>
                <a:lnTo>
                  <a:pt x="6454040" y="741246"/>
                </a:lnTo>
                <a:lnTo>
                  <a:pt x="6469667" y="733796"/>
                </a:lnTo>
                <a:lnTo>
                  <a:pt x="6485294" y="733796"/>
                </a:lnTo>
                <a:lnTo>
                  <a:pt x="6485294" y="260738"/>
                </a:lnTo>
                <a:lnTo>
                  <a:pt x="6469667" y="260738"/>
                </a:lnTo>
                <a:lnTo>
                  <a:pt x="6454040" y="253288"/>
                </a:lnTo>
                <a:close/>
              </a:path>
              <a:path w="6485890" h="745489">
                <a:moveTo>
                  <a:pt x="6485294" y="733796"/>
                </a:moveTo>
                <a:lnTo>
                  <a:pt x="6469667" y="733796"/>
                </a:lnTo>
                <a:lnTo>
                  <a:pt x="6454040" y="741246"/>
                </a:lnTo>
                <a:lnTo>
                  <a:pt x="6485294" y="741246"/>
                </a:lnTo>
                <a:lnTo>
                  <a:pt x="6485294" y="733796"/>
                </a:lnTo>
                <a:close/>
              </a:path>
              <a:path w="6485890" h="745489">
                <a:moveTo>
                  <a:pt x="6227445" y="253288"/>
                </a:moveTo>
                <a:lnTo>
                  <a:pt x="6211818" y="260738"/>
                </a:lnTo>
                <a:lnTo>
                  <a:pt x="6227445" y="260738"/>
                </a:lnTo>
                <a:lnTo>
                  <a:pt x="6227445" y="253288"/>
                </a:lnTo>
                <a:close/>
              </a:path>
              <a:path w="6485890" h="745489">
                <a:moveTo>
                  <a:pt x="6454040" y="253288"/>
                </a:moveTo>
                <a:lnTo>
                  <a:pt x="6227445" y="253288"/>
                </a:lnTo>
                <a:lnTo>
                  <a:pt x="6227445" y="260738"/>
                </a:lnTo>
                <a:lnTo>
                  <a:pt x="6454040" y="260738"/>
                </a:lnTo>
                <a:lnTo>
                  <a:pt x="6454040" y="253288"/>
                </a:lnTo>
                <a:close/>
              </a:path>
              <a:path w="6485890" h="745489">
                <a:moveTo>
                  <a:pt x="6485294" y="253288"/>
                </a:moveTo>
                <a:lnTo>
                  <a:pt x="6454040" y="253288"/>
                </a:lnTo>
                <a:lnTo>
                  <a:pt x="6469667" y="260738"/>
                </a:lnTo>
                <a:lnTo>
                  <a:pt x="6485294" y="260738"/>
                </a:lnTo>
                <a:lnTo>
                  <a:pt x="6485294" y="253288"/>
                </a:lnTo>
                <a:close/>
              </a:path>
            </a:pathLst>
          </a:custGeom>
          <a:solidFill>
            <a:srgbClr val="A4A4A4"/>
          </a:solidFill>
        </p:spPr>
        <p:txBody>
          <a:bodyPr wrap="square" lIns="0" tIns="0" rIns="0" bIns="0" rtlCol="0"/>
          <a:lstStyle/>
          <a:p>
            <a:endParaRPr/>
          </a:p>
        </p:txBody>
      </p:sp>
      <p:sp>
        <p:nvSpPr>
          <p:cNvPr id="10" name="object 10"/>
          <p:cNvSpPr/>
          <p:nvPr/>
        </p:nvSpPr>
        <p:spPr>
          <a:xfrm>
            <a:off x="1633044" y="5431608"/>
            <a:ext cx="6485890" cy="745490"/>
          </a:xfrm>
          <a:custGeom>
            <a:avLst/>
            <a:gdLst/>
            <a:ahLst/>
            <a:cxnLst/>
            <a:rect l="l" t="t" r="r" b="b"/>
            <a:pathLst>
              <a:path w="6485890" h="745489">
                <a:moveTo>
                  <a:pt x="289103" y="487957"/>
                </a:moveTo>
                <a:lnTo>
                  <a:pt x="0" y="487957"/>
                </a:lnTo>
                <a:lnTo>
                  <a:pt x="0" y="744971"/>
                </a:lnTo>
                <a:lnTo>
                  <a:pt x="289103" y="744971"/>
                </a:lnTo>
                <a:lnTo>
                  <a:pt x="289103" y="741246"/>
                </a:lnTo>
                <a:lnTo>
                  <a:pt x="31254" y="741246"/>
                </a:lnTo>
                <a:lnTo>
                  <a:pt x="15627" y="733796"/>
                </a:lnTo>
                <a:lnTo>
                  <a:pt x="31254" y="733796"/>
                </a:lnTo>
                <a:lnTo>
                  <a:pt x="31254" y="502857"/>
                </a:lnTo>
                <a:lnTo>
                  <a:pt x="15627" y="502857"/>
                </a:lnTo>
                <a:lnTo>
                  <a:pt x="31254" y="495407"/>
                </a:lnTo>
                <a:lnTo>
                  <a:pt x="289103" y="495407"/>
                </a:lnTo>
                <a:lnTo>
                  <a:pt x="289103" y="487957"/>
                </a:lnTo>
                <a:close/>
              </a:path>
              <a:path w="6485890" h="745489">
                <a:moveTo>
                  <a:pt x="31254" y="733796"/>
                </a:moveTo>
                <a:lnTo>
                  <a:pt x="15627" y="733796"/>
                </a:lnTo>
                <a:lnTo>
                  <a:pt x="31254" y="741246"/>
                </a:lnTo>
                <a:lnTo>
                  <a:pt x="31254" y="733796"/>
                </a:lnTo>
                <a:close/>
              </a:path>
              <a:path w="6485890" h="745489">
                <a:moveTo>
                  <a:pt x="257849" y="733796"/>
                </a:moveTo>
                <a:lnTo>
                  <a:pt x="31254" y="733796"/>
                </a:lnTo>
                <a:lnTo>
                  <a:pt x="31254" y="741246"/>
                </a:lnTo>
                <a:lnTo>
                  <a:pt x="257849" y="741246"/>
                </a:lnTo>
                <a:lnTo>
                  <a:pt x="257849" y="733796"/>
                </a:lnTo>
                <a:close/>
              </a:path>
              <a:path w="6485890" h="745489">
                <a:moveTo>
                  <a:pt x="257849" y="495407"/>
                </a:moveTo>
                <a:lnTo>
                  <a:pt x="257849" y="741246"/>
                </a:lnTo>
                <a:lnTo>
                  <a:pt x="273476" y="733796"/>
                </a:lnTo>
                <a:lnTo>
                  <a:pt x="289103" y="733796"/>
                </a:lnTo>
                <a:lnTo>
                  <a:pt x="289103" y="502857"/>
                </a:lnTo>
                <a:lnTo>
                  <a:pt x="273476" y="502857"/>
                </a:lnTo>
                <a:lnTo>
                  <a:pt x="257849" y="495407"/>
                </a:lnTo>
                <a:close/>
              </a:path>
              <a:path w="6485890" h="745489">
                <a:moveTo>
                  <a:pt x="289103" y="733796"/>
                </a:moveTo>
                <a:lnTo>
                  <a:pt x="273476" y="733796"/>
                </a:lnTo>
                <a:lnTo>
                  <a:pt x="257849" y="741246"/>
                </a:lnTo>
                <a:lnTo>
                  <a:pt x="289103" y="741246"/>
                </a:lnTo>
                <a:lnTo>
                  <a:pt x="289103" y="733796"/>
                </a:lnTo>
                <a:close/>
              </a:path>
              <a:path w="6485890" h="745489">
                <a:moveTo>
                  <a:pt x="31254" y="495407"/>
                </a:moveTo>
                <a:lnTo>
                  <a:pt x="15627" y="502857"/>
                </a:lnTo>
                <a:lnTo>
                  <a:pt x="31254" y="502857"/>
                </a:lnTo>
                <a:lnTo>
                  <a:pt x="31254" y="495407"/>
                </a:lnTo>
                <a:close/>
              </a:path>
              <a:path w="6485890" h="745489">
                <a:moveTo>
                  <a:pt x="257849" y="495407"/>
                </a:moveTo>
                <a:lnTo>
                  <a:pt x="31254" y="495407"/>
                </a:lnTo>
                <a:lnTo>
                  <a:pt x="31254" y="502857"/>
                </a:lnTo>
                <a:lnTo>
                  <a:pt x="257849" y="502857"/>
                </a:lnTo>
                <a:lnTo>
                  <a:pt x="257849" y="495407"/>
                </a:lnTo>
                <a:close/>
              </a:path>
              <a:path w="6485890" h="745489">
                <a:moveTo>
                  <a:pt x="289103" y="495407"/>
                </a:moveTo>
                <a:lnTo>
                  <a:pt x="257849" y="495407"/>
                </a:lnTo>
                <a:lnTo>
                  <a:pt x="273476" y="502857"/>
                </a:lnTo>
                <a:lnTo>
                  <a:pt x="289103" y="502857"/>
                </a:lnTo>
                <a:lnTo>
                  <a:pt x="289103" y="495407"/>
                </a:lnTo>
                <a:close/>
              </a:path>
              <a:path w="6485890" h="745489">
                <a:moveTo>
                  <a:pt x="2351896" y="245838"/>
                </a:moveTo>
                <a:lnTo>
                  <a:pt x="2070606" y="245838"/>
                </a:lnTo>
                <a:lnTo>
                  <a:pt x="2070606" y="744971"/>
                </a:lnTo>
                <a:lnTo>
                  <a:pt x="2351896" y="744971"/>
                </a:lnTo>
                <a:lnTo>
                  <a:pt x="2351896" y="741246"/>
                </a:lnTo>
                <a:lnTo>
                  <a:pt x="2101860" y="741246"/>
                </a:lnTo>
                <a:lnTo>
                  <a:pt x="2086233" y="733796"/>
                </a:lnTo>
                <a:lnTo>
                  <a:pt x="2101860" y="733796"/>
                </a:lnTo>
                <a:lnTo>
                  <a:pt x="2101860" y="260738"/>
                </a:lnTo>
                <a:lnTo>
                  <a:pt x="2086233" y="260738"/>
                </a:lnTo>
                <a:lnTo>
                  <a:pt x="2101860" y="253288"/>
                </a:lnTo>
                <a:lnTo>
                  <a:pt x="2351896" y="253288"/>
                </a:lnTo>
                <a:lnTo>
                  <a:pt x="2351896" y="245838"/>
                </a:lnTo>
                <a:close/>
              </a:path>
              <a:path w="6485890" h="745489">
                <a:moveTo>
                  <a:pt x="2101860" y="733796"/>
                </a:moveTo>
                <a:lnTo>
                  <a:pt x="2086233" y="733796"/>
                </a:lnTo>
                <a:lnTo>
                  <a:pt x="2101860" y="741246"/>
                </a:lnTo>
                <a:lnTo>
                  <a:pt x="2101860" y="733796"/>
                </a:lnTo>
                <a:close/>
              </a:path>
              <a:path w="6485890" h="745489">
                <a:moveTo>
                  <a:pt x="2320641" y="733796"/>
                </a:moveTo>
                <a:lnTo>
                  <a:pt x="2101860" y="733796"/>
                </a:lnTo>
                <a:lnTo>
                  <a:pt x="2101860" y="741246"/>
                </a:lnTo>
                <a:lnTo>
                  <a:pt x="2320641" y="741246"/>
                </a:lnTo>
                <a:lnTo>
                  <a:pt x="2320641" y="733796"/>
                </a:lnTo>
                <a:close/>
              </a:path>
              <a:path w="6485890" h="745489">
                <a:moveTo>
                  <a:pt x="2320641" y="253288"/>
                </a:moveTo>
                <a:lnTo>
                  <a:pt x="2320641" y="741246"/>
                </a:lnTo>
                <a:lnTo>
                  <a:pt x="2336268" y="733796"/>
                </a:lnTo>
                <a:lnTo>
                  <a:pt x="2351896" y="733796"/>
                </a:lnTo>
                <a:lnTo>
                  <a:pt x="2351896" y="260738"/>
                </a:lnTo>
                <a:lnTo>
                  <a:pt x="2336268" y="260738"/>
                </a:lnTo>
                <a:lnTo>
                  <a:pt x="2320641" y="253288"/>
                </a:lnTo>
                <a:close/>
              </a:path>
              <a:path w="6485890" h="745489">
                <a:moveTo>
                  <a:pt x="2351896" y="733796"/>
                </a:moveTo>
                <a:lnTo>
                  <a:pt x="2336268" y="733796"/>
                </a:lnTo>
                <a:lnTo>
                  <a:pt x="2320641" y="741246"/>
                </a:lnTo>
                <a:lnTo>
                  <a:pt x="2351896" y="741246"/>
                </a:lnTo>
                <a:lnTo>
                  <a:pt x="2351896" y="733796"/>
                </a:lnTo>
                <a:close/>
              </a:path>
              <a:path w="6485890" h="745489">
                <a:moveTo>
                  <a:pt x="2101860" y="253288"/>
                </a:moveTo>
                <a:lnTo>
                  <a:pt x="2086233" y="260738"/>
                </a:lnTo>
                <a:lnTo>
                  <a:pt x="2101860" y="260738"/>
                </a:lnTo>
                <a:lnTo>
                  <a:pt x="2101860" y="253288"/>
                </a:lnTo>
                <a:close/>
              </a:path>
              <a:path w="6485890" h="745489">
                <a:moveTo>
                  <a:pt x="2320641" y="253288"/>
                </a:moveTo>
                <a:lnTo>
                  <a:pt x="2101860" y="253288"/>
                </a:lnTo>
                <a:lnTo>
                  <a:pt x="2101860" y="260738"/>
                </a:lnTo>
                <a:lnTo>
                  <a:pt x="2320641" y="260738"/>
                </a:lnTo>
                <a:lnTo>
                  <a:pt x="2320641" y="253288"/>
                </a:lnTo>
                <a:close/>
              </a:path>
              <a:path w="6485890" h="745489">
                <a:moveTo>
                  <a:pt x="2351896" y="253288"/>
                </a:moveTo>
                <a:lnTo>
                  <a:pt x="2320641" y="253288"/>
                </a:lnTo>
                <a:lnTo>
                  <a:pt x="2336268" y="260738"/>
                </a:lnTo>
                <a:lnTo>
                  <a:pt x="2351896" y="260738"/>
                </a:lnTo>
                <a:lnTo>
                  <a:pt x="2351896" y="253288"/>
                </a:lnTo>
                <a:close/>
              </a:path>
              <a:path w="6485890" h="745489">
                <a:moveTo>
                  <a:pt x="4422502" y="245838"/>
                </a:moveTo>
                <a:lnTo>
                  <a:pt x="4133398" y="245838"/>
                </a:lnTo>
                <a:lnTo>
                  <a:pt x="4133398" y="744971"/>
                </a:lnTo>
                <a:lnTo>
                  <a:pt x="4422502" y="744971"/>
                </a:lnTo>
                <a:lnTo>
                  <a:pt x="4422502" y="741246"/>
                </a:lnTo>
                <a:lnTo>
                  <a:pt x="4164653" y="741246"/>
                </a:lnTo>
                <a:lnTo>
                  <a:pt x="4149025" y="733796"/>
                </a:lnTo>
                <a:lnTo>
                  <a:pt x="4164653" y="733796"/>
                </a:lnTo>
                <a:lnTo>
                  <a:pt x="4164653" y="260738"/>
                </a:lnTo>
                <a:lnTo>
                  <a:pt x="4149025" y="260738"/>
                </a:lnTo>
                <a:lnTo>
                  <a:pt x="4164653" y="253288"/>
                </a:lnTo>
                <a:lnTo>
                  <a:pt x="4422502" y="253288"/>
                </a:lnTo>
                <a:lnTo>
                  <a:pt x="4422502" y="245838"/>
                </a:lnTo>
                <a:close/>
              </a:path>
              <a:path w="6485890" h="745489">
                <a:moveTo>
                  <a:pt x="4164653" y="733796"/>
                </a:moveTo>
                <a:lnTo>
                  <a:pt x="4149025" y="733796"/>
                </a:lnTo>
                <a:lnTo>
                  <a:pt x="4164653" y="741246"/>
                </a:lnTo>
                <a:lnTo>
                  <a:pt x="4164653" y="733796"/>
                </a:lnTo>
                <a:close/>
              </a:path>
              <a:path w="6485890" h="745489">
                <a:moveTo>
                  <a:pt x="4391247" y="733796"/>
                </a:moveTo>
                <a:lnTo>
                  <a:pt x="4164653" y="733796"/>
                </a:lnTo>
                <a:lnTo>
                  <a:pt x="4164653" y="741246"/>
                </a:lnTo>
                <a:lnTo>
                  <a:pt x="4391247" y="741246"/>
                </a:lnTo>
                <a:lnTo>
                  <a:pt x="4391247" y="733796"/>
                </a:lnTo>
                <a:close/>
              </a:path>
              <a:path w="6485890" h="745489">
                <a:moveTo>
                  <a:pt x="4391247" y="253288"/>
                </a:moveTo>
                <a:lnTo>
                  <a:pt x="4391247" y="741246"/>
                </a:lnTo>
                <a:lnTo>
                  <a:pt x="4406874" y="733796"/>
                </a:lnTo>
                <a:lnTo>
                  <a:pt x="4422502" y="733796"/>
                </a:lnTo>
                <a:lnTo>
                  <a:pt x="4422502" y="260738"/>
                </a:lnTo>
                <a:lnTo>
                  <a:pt x="4406874" y="260738"/>
                </a:lnTo>
                <a:lnTo>
                  <a:pt x="4391247" y="253288"/>
                </a:lnTo>
                <a:close/>
              </a:path>
              <a:path w="6485890" h="745489">
                <a:moveTo>
                  <a:pt x="4422502" y="733796"/>
                </a:moveTo>
                <a:lnTo>
                  <a:pt x="4406874" y="733796"/>
                </a:lnTo>
                <a:lnTo>
                  <a:pt x="4391247" y="741246"/>
                </a:lnTo>
                <a:lnTo>
                  <a:pt x="4422502" y="741246"/>
                </a:lnTo>
                <a:lnTo>
                  <a:pt x="4422502" y="733796"/>
                </a:lnTo>
                <a:close/>
              </a:path>
              <a:path w="6485890" h="745489">
                <a:moveTo>
                  <a:pt x="4164653" y="253288"/>
                </a:moveTo>
                <a:lnTo>
                  <a:pt x="4149025" y="260738"/>
                </a:lnTo>
                <a:lnTo>
                  <a:pt x="4164653" y="260738"/>
                </a:lnTo>
                <a:lnTo>
                  <a:pt x="4164653" y="253288"/>
                </a:lnTo>
                <a:close/>
              </a:path>
              <a:path w="6485890" h="745489">
                <a:moveTo>
                  <a:pt x="4391247" y="253288"/>
                </a:moveTo>
                <a:lnTo>
                  <a:pt x="4164653" y="253288"/>
                </a:lnTo>
                <a:lnTo>
                  <a:pt x="4164653" y="260738"/>
                </a:lnTo>
                <a:lnTo>
                  <a:pt x="4391247" y="260738"/>
                </a:lnTo>
                <a:lnTo>
                  <a:pt x="4391247" y="253288"/>
                </a:lnTo>
                <a:close/>
              </a:path>
              <a:path w="6485890" h="745489">
                <a:moveTo>
                  <a:pt x="4422502" y="253288"/>
                </a:moveTo>
                <a:lnTo>
                  <a:pt x="4391247" y="253288"/>
                </a:lnTo>
                <a:lnTo>
                  <a:pt x="4406874" y="260738"/>
                </a:lnTo>
                <a:lnTo>
                  <a:pt x="4422502" y="260738"/>
                </a:lnTo>
                <a:lnTo>
                  <a:pt x="4422502" y="253288"/>
                </a:lnTo>
                <a:close/>
              </a:path>
              <a:path w="6485890" h="745489">
                <a:moveTo>
                  <a:pt x="6485294" y="0"/>
                </a:moveTo>
                <a:lnTo>
                  <a:pt x="6196191" y="0"/>
                </a:lnTo>
                <a:lnTo>
                  <a:pt x="6196191" y="744971"/>
                </a:lnTo>
                <a:lnTo>
                  <a:pt x="6485294" y="744971"/>
                </a:lnTo>
                <a:lnTo>
                  <a:pt x="6485294" y="741246"/>
                </a:lnTo>
                <a:lnTo>
                  <a:pt x="6227445" y="741246"/>
                </a:lnTo>
                <a:lnTo>
                  <a:pt x="6211818" y="733796"/>
                </a:lnTo>
                <a:lnTo>
                  <a:pt x="6227445" y="733796"/>
                </a:lnTo>
                <a:lnTo>
                  <a:pt x="6227445" y="14899"/>
                </a:lnTo>
                <a:lnTo>
                  <a:pt x="6211818" y="14899"/>
                </a:lnTo>
                <a:lnTo>
                  <a:pt x="6227445" y="7449"/>
                </a:lnTo>
                <a:lnTo>
                  <a:pt x="6485294" y="7449"/>
                </a:lnTo>
                <a:lnTo>
                  <a:pt x="6485294" y="0"/>
                </a:lnTo>
                <a:close/>
              </a:path>
              <a:path w="6485890" h="745489">
                <a:moveTo>
                  <a:pt x="6227445" y="733796"/>
                </a:moveTo>
                <a:lnTo>
                  <a:pt x="6211818" y="733796"/>
                </a:lnTo>
                <a:lnTo>
                  <a:pt x="6227445" y="741246"/>
                </a:lnTo>
                <a:lnTo>
                  <a:pt x="6227445" y="733796"/>
                </a:lnTo>
                <a:close/>
              </a:path>
              <a:path w="6485890" h="745489">
                <a:moveTo>
                  <a:pt x="6454040" y="733796"/>
                </a:moveTo>
                <a:lnTo>
                  <a:pt x="6227445" y="733796"/>
                </a:lnTo>
                <a:lnTo>
                  <a:pt x="6227445" y="741246"/>
                </a:lnTo>
                <a:lnTo>
                  <a:pt x="6454040" y="741246"/>
                </a:lnTo>
                <a:lnTo>
                  <a:pt x="6454040" y="733796"/>
                </a:lnTo>
                <a:close/>
              </a:path>
              <a:path w="6485890" h="745489">
                <a:moveTo>
                  <a:pt x="6454040" y="7449"/>
                </a:moveTo>
                <a:lnTo>
                  <a:pt x="6454040" y="741246"/>
                </a:lnTo>
                <a:lnTo>
                  <a:pt x="6469667" y="733796"/>
                </a:lnTo>
                <a:lnTo>
                  <a:pt x="6485294" y="733796"/>
                </a:lnTo>
                <a:lnTo>
                  <a:pt x="6485294" y="14899"/>
                </a:lnTo>
                <a:lnTo>
                  <a:pt x="6469667" y="14899"/>
                </a:lnTo>
                <a:lnTo>
                  <a:pt x="6454040" y="7449"/>
                </a:lnTo>
                <a:close/>
              </a:path>
              <a:path w="6485890" h="745489">
                <a:moveTo>
                  <a:pt x="6485294" y="733796"/>
                </a:moveTo>
                <a:lnTo>
                  <a:pt x="6469667" y="733796"/>
                </a:lnTo>
                <a:lnTo>
                  <a:pt x="6454040" y="741246"/>
                </a:lnTo>
                <a:lnTo>
                  <a:pt x="6485294" y="741246"/>
                </a:lnTo>
                <a:lnTo>
                  <a:pt x="6485294" y="733796"/>
                </a:lnTo>
                <a:close/>
              </a:path>
              <a:path w="6485890" h="745489">
                <a:moveTo>
                  <a:pt x="6227445" y="7449"/>
                </a:moveTo>
                <a:lnTo>
                  <a:pt x="6211818" y="14899"/>
                </a:lnTo>
                <a:lnTo>
                  <a:pt x="6227445" y="14899"/>
                </a:lnTo>
                <a:lnTo>
                  <a:pt x="6227445" y="7449"/>
                </a:lnTo>
                <a:close/>
              </a:path>
              <a:path w="6485890" h="745489">
                <a:moveTo>
                  <a:pt x="6454040" y="7449"/>
                </a:moveTo>
                <a:lnTo>
                  <a:pt x="6227445" y="7449"/>
                </a:lnTo>
                <a:lnTo>
                  <a:pt x="6227445" y="14899"/>
                </a:lnTo>
                <a:lnTo>
                  <a:pt x="6454040" y="14899"/>
                </a:lnTo>
                <a:lnTo>
                  <a:pt x="6454040" y="7449"/>
                </a:lnTo>
                <a:close/>
              </a:path>
              <a:path w="6485890" h="745489">
                <a:moveTo>
                  <a:pt x="6485294" y="7449"/>
                </a:moveTo>
                <a:lnTo>
                  <a:pt x="6454040" y="7449"/>
                </a:lnTo>
                <a:lnTo>
                  <a:pt x="6469667" y="14899"/>
                </a:lnTo>
                <a:lnTo>
                  <a:pt x="6485294" y="14899"/>
                </a:lnTo>
                <a:lnTo>
                  <a:pt x="6485294" y="7449"/>
                </a:lnTo>
                <a:close/>
              </a:path>
            </a:pathLst>
          </a:custGeom>
          <a:solidFill>
            <a:srgbClr val="FFC000"/>
          </a:solidFill>
        </p:spPr>
        <p:txBody>
          <a:bodyPr wrap="square" lIns="0" tIns="0" rIns="0" bIns="0" rtlCol="0"/>
          <a:lstStyle/>
          <a:p>
            <a:endParaRPr/>
          </a:p>
        </p:txBody>
      </p:sp>
      <p:sp>
        <p:nvSpPr>
          <p:cNvPr id="11" name="object 11"/>
          <p:cNvSpPr/>
          <p:nvPr/>
        </p:nvSpPr>
        <p:spPr>
          <a:xfrm>
            <a:off x="1984656" y="5185769"/>
            <a:ext cx="6485890" cy="991235"/>
          </a:xfrm>
          <a:custGeom>
            <a:avLst/>
            <a:gdLst/>
            <a:ahLst/>
            <a:cxnLst/>
            <a:rect l="l" t="t" r="r" b="b"/>
            <a:pathLst>
              <a:path w="6485890" h="991235">
                <a:moveTo>
                  <a:pt x="281289" y="856715"/>
                </a:moveTo>
                <a:lnTo>
                  <a:pt x="0" y="856715"/>
                </a:lnTo>
                <a:lnTo>
                  <a:pt x="0" y="990809"/>
                </a:lnTo>
                <a:lnTo>
                  <a:pt x="281289" y="990809"/>
                </a:lnTo>
                <a:lnTo>
                  <a:pt x="281289" y="987084"/>
                </a:lnTo>
                <a:lnTo>
                  <a:pt x="31254" y="987084"/>
                </a:lnTo>
                <a:lnTo>
                  <a:pt x="15627" y="979635"/>
                </a:lnTo>
                <a:lnTo>
                  <a:pt x="31254" y="979635"/>
                </a:lnTo>
                <a:lnTo>
                  <a:pt x="31254" y="871615"/>
                </a:lnTo>
                <a:lnTo>
                  <a:pt x="15627" y="871615"/>
                </a:lnTo>
                <a:lnTo>
                  <a:pt x="31254" y="864165"/>
                </a:lnTo>
                <a:lnTo>
                  <a:pt x="281289" y="864165"/>
                </a:lnTo>
                <a:lnTo>
                  <a:pt x="281289" y="856715"/>
                </a:lnTo>
                <a:close/>
              </a:path>
              <a:path w="6485890" h="991235">
                <a:moveTo>
                  <a:pt x="31254" y="979635"/>
                </a:moveTo>
                <a:lnTo>
                  <a:pt x="15627" y="979635"/>
                </a:lnTo>
                <a:lnTo>
                  <a:pt x="31254" y="987084"/>
                </a:lnTo>
                <a:lnTo>
                  <a:pt x="31254" y="979635"/>
                </a:lnTo>
                <a:close/>
              </a:path>
              <a:path w="6485890" h="991235">
                <a:moveTo>
                  <a:pt x="250035" y="979635"/>
                </a:moveTo>
                <a:lnTo>
                  <a:pt x="31254" y="979635"/>
                </a:lnTo>
                <a:lnTo>
                  <a:pt x="31254" y="987084"/>
                </a:lnTo>
                <a:lnTo>
                  <a:pt x="250035" y="987084"/>
                </a:lnTo>
                <a:lnTo>
                  <a:pt x="250035" y="979635"/>
                </a:lnTo>
                <a:close/>
              </a:path>
              <a:path w="6485890" h="991235">
                <a:moveTo>
                  <a:pt x="250035" y="864165"/>
                </a:moveTo>
                <a:lnTo>
                  <a:pt x="250035" y="987084"/>
                </a:lnTo>
                <a:lnTo>
                  <a:pt x="265662" y="979635"/>
                </a:lnTo>
                <a:lnTo>
                  <a:pt x="281289" y="979635"/>
                </a:lnTo>
                <a:lnTo>
                  <a:pt x="281289" y="871615"/>
                </a:lnTo>
                <a:lnTo>
                  <a:pt x="265662" y="871615"/>
                </a:lnTo>
                <a:lnTo>
                  <a:pt x="250035" y="864165"/>
                </a:lnTo>
                <a:close/>
              </a:path>
              <a:path w="6485890" h="991235">
                <a:moveTo>
                  <a:pt x="281289" y="979635"/>
                </a:moveTo>
                <a:lnTo>
                  <a:pt x="265662" y="979635"/>
                </a:lnTo>
                <a:lnTo>
                  <a:pt x="250035" y="987084"/>
                </a:lnTo>
                <a:lnTo>
                  <a:pt x="281289" y="987084"/>
                </a:lnTo>
                <a:lnTo>
                  <a:pt x="281289" y="979635"/>
                </a:lnTo>
                <a:close/>
              </a:path>
              <a:path w="6485890" h="991235">
                <a:moveTo>
                  <a:pt x="31254" y="864165"/>
                </a:moveTo>
                <a:lnTo>
                  <a:pt x="15627" y="871615"/>
                </a:lnTo>
                <a:lnTo>
                  <a:pt x="31254" y="871615"/>
                </a:lnTo>
                <a:lnTo>
                  <a:pt x="31254" y="864165"/>
                </a:lnTo>
                <a:close/>
              </a:path>
              <a:path w="6485890" h="991235">
                <a:moveTo>
                  <a:pt x="250035" y="864165"/>
                </a:moveTo>
                <a:lnTo>
                  <a:pt x="31254" y="864165"/>
                </a:lnTo>
                <a:lnTo>
                  <a:pt x="31254" y="871615"/>
                </a:lnTo>
                <a:lnTo>
                  <a:pt x="250035" y="871615"/>
                </a:lnTo>
                <a:lnTo>
                  <a:pt x="250035" y="864165"/>
                </a:lnTo>
                <a:close/>
              </a:path>
              <a:path w="6485890" h="991235">
                <a:moveTo>
                  <a:pt x="281289" y="864165"/>
                </a:moveTo>
                <a:lnTo>
                  <a:pt x="250035" y="864165"/>
                </a:lnTo>
                <a:lnTo>
                  <a:pt x="265662" y="871615"/>
                </a:lnTo>
                <a:lnTo>
                  <a:pt x="281289" y="871615"/>
                </a:lnTo>
                <a:lnTo>
                  <a:pt x="281289" y="864165"/>
                </a:lnTo>
                <a:close/>
              </a:path>
              <a:path w="6485890" h="991235">
                <a:moveTo>
                  <a:pt x="2351896" y="733796"/>
                </a:moveTo>
                <a:lnTo>
                  <a:pt x="2062792" y="733796"/>
                </a:lnTo>
                <a:lnTo>
                  <a:pt x="2062792" y="990809"/>
                </a:lnTo>
                <a:lnTo>
                  <a:pt x="2351896" y="990809"/>
                </a:lnTo>
                <a:lnTo>
                  <a:pt x="2351896" y="987084"/>
                </a:lnTo>
                <a:lnTo>
                  <a:pt x="2094046" y="987084"/>
                </a:lnTo>
                <a:lnTo>
                  <a:pt x="2078419" y="979635"/>
                </a:lnTo>
                <a:lnTo>
                  <a:pt x="2094046" y="979635"/>
                </a:lnTo>
                <a:lnTo>
                  <a:pt x="2094046" y="748695"/>
                </a:lnTo>
                <a:lnTo>
                  <a:pt x="2078419" y="748695"/>
                </a:lnTo>
                <a:lnTo>
                  <a:pt x="2094046" y="741246"/>
                </a:lnTo>
                <a:lnTo>
                  <a:pt x="2351896" y="741246"/>
                </a:lnTo>
                <a:lnTo>
                  <a:pt x="2351896" y="733796"/>
                </a:lnTo>
                <a:close/>
              </a:path>
              <a:path w="6485890" h="991235">
                <a:moveTo>
                  <a:pt x="2094046" y="979635"/>
                </a:moveTo>
                <a:lnTo>
                  <a:pt x="2078419" y="979635"/>
                </a:lnTo>
                <a:lnTo>
                  <a:pt x="2094046" y="987084"/>
                </a:lnTo>
                <a:lnTo>
                  <a:pt x="2094046" y="979635"/>
                </a:lnTo>
                <a:close/>
              </a:path>
              <a:path w="6485890" h="991235">
                <a:moveTo>
                  <a:pt x="2320641" y="979635"/>
                </a:moveTo>
                <a:lnTo>
                  <a:pt x="2094046" y="979635"/>
                </a:lnTo>
                <a:lnTo>
                  <a:pt x="2094046" y="987084"/>
                </a:lnTo>
                <a:lnTo>
                  <a:pt x="2320641" y="987084"/>
                </a:lnTo>
                <a:lnTo>
                  <a:pt x="2320641" y="979635"/>
                </a:lnTo>
                <a:close/>
              </a:path>
              <a:path w="6485890" h="991235">
                <a:moveTo>
                  <a:pt x="2320641" y="741246"/>
                </a:moveTo>
                <a:lnTo>
                  <a:pt x="2320641" y="987084"/>
                </a:lnTo>
                <a:lnTo>
                  <a:pt x="2336268" y="979635"/>
                </a:lnTo>
                <a:lnTo>
                  <a:pt x="2351896" y="979635"/>
                </a:lnTo>
                <a:lnTo>
                  <a:pt x="2351896" y="748695"/>
                </a:lnTo>
                <a:lnTo>
                  <a:pt x="2336268" y="748695"/>
                </a:lnTo>
                <a:lnTo>
                  <a:pt x="2320641" y="741246"/>
                </a:lnTo>
                <a:close/>
              </a:path>
              <a:path w="6485890" h="991235">
                <a:moveTo>
                  <a:pt x="2351896" y="979635"/>
                </a:moveTo>
                <a:lnTo>
                  <a:pt x="2336268" y="979635"/>
                </a:lnTo>
                <a:lnTo>
                  <a:pt x="2320641" y="987084"/>
                </a:lnTo>
                <a:lnTo>
                  <a:pt x="2351896" y="987084"/>
                </a:lnTo>
                <a:lnTo>
                  <a:pt x="2351896" y="979635"/>
                </a:lnTo>
                <a:close/>
              </a:path>
              <a:path w="6485890" h="991235">
                <a:moveTo>
                  <a:pt x="2094046" y="741246"/>
                </a:moveTo>
                <a:lnTo>
                  <a:pt x="2078419" y="748695"/>
                </a:lnTo>
                <a:lnTo>
                  <a:pt x="2094046" y="748695"/>
                </a:lnTo>
                <a:lnTo>
                  <a:pt x="2094046" y="741246"/>
                </a:lnTo>
                <a:close/>
              </a:path>
              <a:path w="6485890" h="991235">
                <a:moveTo>
                  <a:pt x="2320641" y="741246"/>
                </a:moveTo>
                <a:lnTo>
                  <a:pt x="2094046" y="741246"/>
                </a:lnTo>
                <a:lnTo>
                  <a:pt x="2094046" y="748695"/>
                </a:lnTo>
                <a:lnTo>
                  <a:pt x="2320641" y="748695"/>
                </a:lnTo>
                <a:lnTo>
                  <a:pt x="2320641" y="741246"/>
                </a:lnTo>
                <a:close/>
              </a:path>
              <a:path w="6485890" h="991235">
                <a:moveTo>
                  <a:pt x="2351896" y="741246"/>
                </a:moveTo>
                <a:lnTo>
                  <a:pt x="2320641" y="741246"/>
                </a:lnTo>
                <a:lnTo>
                  <a:pt x="2336268" y="748695"/>
                </a:lnTo>
                <a:lnTo>
                  <a:pt x="2351896" y="748695"/>
                </a:lnTo>
                <a:lnTo>
                  <a:pt x="2351896" y="741246"/>
                </a:lnTo>
                <a:close/>
              </a:path>
              <a:path w="6485890" h="991235">
                <a:moveTo>
                  <a:pt x="4414688" y="245838"/>
                </a:moveTo>
                <a:lnTo>
                  <a:pt x="4125585" y="245838"/>
                </a:lnTo>
                <a:lnTo>
                  <a:pt x="4125585" y="990809"/>
                </a:lnTo>
                <a:lnTo>
                  <a:pt x="4414688" y="990809"/>
                </a:lnTo>
                <a:lnTo>
                  <a:pt x="4414688" y="987084"/>
                </a:lnTo>
                <a:lnTo>
                  <a:pt x="4156839" y="987084"/>
                </a:lnTo>
                <a:lnTo>
                  <a:pt x="4141212" y="979635"/>
                </a:lnTo>
                <a:lnTo>
                  <a:pt x="4156839" y="979635"/>
                </a:lnTo>
                <a:lnTo>
                  <a:pt x="4156839" y="260738"/>
                </a:lnTo>
                <a:lnTo>
                  <a:pt x="4141212" y="260738"/>
                </a:lnTo>
                <a:lnTo>
                  <a:pt x="4156839" y="253288"/>
                </a:lnTo>
                <a:lnTo>
                  <a:pt x="4414688" y="253288"/>
                </a:lnTo>
                <a:lnTo>
                  <a:pt x="4414688" y="245838"/>
                </a:lnTo>
                <a:close/>
              </a:path>
              <a:path w="6485890" h="991235">
                <a:moveTo>
                  <a:pt x="4156839" y="979635"/>
                </a:moveTo>
                <a:lnTo>
                  <a:pt x="4141212" y="979635"/>
                </a:lnTo>
                <a:lnTo>
                  <a:pt x="4156839" y="987084"/>
                </a:lnTo>
                <a:lnTo>
                  <a:pt x="4156839" y="979635"/>
                </a:lnTo>
                <a:close/>
              </a:path>
              <a:path w="6485890" h="991235">
                <a:moveTo>
                  <a:pt x="4383434" y="979635"/>
                </a:moveTo>
                <a:lnTo>
                  <a:pt x="4156839" y="979635"/>
                </a:lnTo>
                <a:lnTo>
                  <a:pt x="4156839" y="987084"/>
                </a:lnTo>
                <a:lnTo>
                  <a:pt x="4383434" y="987084"/>
                </a:lnTo>
                <a:lnTo>
                  <a:pt x="4383434" y="979635"/>
                </a:lnTo>
                <a:close/>
              </a:path>
              <a:path w="6485890" h="991235">
                <a:moveTo>
                  <a:pt x="4383434" y="253288"/>
                </a:moveTo>
                <a:lnTo>
                  <a:pt x="4383434" y="987084"/>
                </a:lnTo>
                <a:lnTo>
                  <a:pt x="4399061" y="979635"/>
                </a:lnTo>
                <a:lnTo>
                  <a:pt x="4414688" y="979635"/>
                </a:lnTo>
                <a:lnTo>
                  <a:pt x="4414688" y="260738"/>
                </a:lnTo>
                <a:lnTo>
                  <a:pt x="4399061" y="260738"/>
                </a:lnTo>
                <a:lnTo>
                  <a:pt x="4383434" y="253288"/>
                </a:lnTo>
                <a:close/>
              </a:path>
              <a:path w="6485890" h="991235">
                <a:moveTo>
                  <a:pt x="4414688" y="979635"/>
                </a:moveTo>
                <a:lnTo>
                  <a:pt x="4399061" y="979635"/>
                </a:lnTo>
                <a:lnTo>
                  <a:pt x="4383434" y="987084"/>
                </a:lnTo>
                <a:lnTo>
                  <a:pt x="4414688" y="987084"/>
                </a:lnTo>
                <a:lnTo>
                  <a:pt x="4414688" y="979635"/>
                </a:lnTo>
                <a:close/>
              </a:path>
              <a:path w="6485890" h="991235">
                <a:moveTo>
                  <a:pt x="4156839" y="253288"/>
                </a:moveTo>
                <a:lnTo>
                  <a:pt x="4141212" y="260738"/>
                </a:lnTo>
                <a:lnTo>
                  <a:pt x="4156839" y="260738"/>
                </a:lnTo>
                <a:lnTo>
                  <a:pt x="4156839" y="253288"/>
                </a:lnTo>
                <a:close/>
              </a:path>
              <a:path w="6485890" h="991235">
                <a:moveTo>
                  <a:pt x="4383434" y="253288"/>
                </a:moveTo>
                <a:lnTo>
                  <a:pt x="4156839" y="253288"/>
                </a:lnTo>
                <a:lnTo>
                  <a:pt x="4156839" y="260738"/>
                </a:lnTo>
                <a:lnTo>
                  <a:pt x="4383434" y="260738"/>
                </a:lnTo>
                <a:lnTo>
                  <a:pt x="4383434" y="253288"/>
                </a:lnTo>
                <a:close/>
              </a:path>
              <a:path w="6485890" h="991235">
                <a:moveTo>
                  <a:pt x="4414688" y="253288"/>
                </a:moveTo>
                <a:lnTo>
                  <a:pt x="4383434" y="253288"/>
                </a:lnTo>
                <a:lnTo>
                  <a:pt x="4399061" y="260738"/>
                </a:lnTo>
                <a:lnTo>
                  <a:pt x="4414688" y="260738"/>
                </a:lnTo>
                <a:lnTo>
                  <a:pt x="4414688" y="253288"/>
                </a:lnTo>
                <a:close/>
              </a:path>
              <a:path w="6485890" h="991235">
                <a:moveTo>
                  <a:pt x="6485294" y="0"/>
                </a:moveTo>
                <a:lnTo>
                  <a:pt x="6196191" y="0"/>
                </a:lnTo>
                <a:lnTo>
                  <a:pt x="6196191" y="990809"/>
                </a:lnTo>
                <a:lnTo>
                  <a:pt x="6485294" y="990809"/>
                </a:lnTo>
                <a:lnTo>
                  <a:pt x="6485294" y="987084"/>
                </a:lnTo>
                <a:lnTo>
                  <a:pt x="6227445" y="987084"/>
                </a:lnTo>
                <a:lnTo>
                  <a:pt x="6211818" y="979635"/>
                </a:lnTo>
                <a:lnTo>
                  <a:pt x="6227445" y="979635"/>
                </a:lnTo>
                <a:lnTo>
                  <a:pt x="6227445" y="14899"/>
                </a:lnTo>
                <a:lnTo>
                  <a:pt x="6211818" y="14899"/>
                </a:lnTo>
                <a:lnTo>
                  <a:pt x="6227445" y="7449"/>
                </a:lnTo>
                <a:lnTo>
                  <a:pt x="6485294" y="7449"/>
                </a:lnTo>
                <a:lnTo>
                  <a:pt x="6485294" y="0"/>
                </a:lnTo>
                <a:close/>
              </a:path>
              <a:path w="6485890" h="991235">
                <a:moveTo>
                  <a:pt x="6227445" y="979635"/>
                </a:moveTo>
                <a:lnTo>
                  <a:pt x="6211818" y="979635"/>
                </a:lnTo>
                <a:lnTo>
                  <a:pt x="6227445" y="987084"/>
                </a:lnTo>
                <a:lnTo>
                  <a:pt x="6227445" y="979635"/>
                </a:lnTo>
                <a:close/>
              </a:path>
              <a:path w="6485890" h="991235">
                <a:moveTo>
                  <a:pt x="6454040" y="979635"/>
                </a:moveTo>
                <a:lnTo>
                  <a:pt x="6227445" y="979635"/>
                </a:lnTo>
                <a:lnTo>
                  <a:pt x="6227445" y="987084"/>
                </a:lnTo>
                <a:lnTo>
                  <a:pt x="6454040" y="987084"/>
                </a:lnTo>
                <a:lnTo>
                  <a:pt x="6454040" y="979635"/>
                </a:lnTo>
                <a:close/>
              </a:path>
              <a:path w="6485890" h="991235">
                <a:moveTo>
                  <a:pt x="6454040" y="7449"/>
                </a:moveTo>
                <a:lnTo>
                  <a:pt x="6454040" y="987084"/>
                </a:lnTo>
                <a:lnTo>
                  <a:pt x="6469667" y="979635"/>
                </a:lnTo>
                <a:lnTo>
                  <a:pt x="6485294" y="979635"/>
                </a:lnTo>
                <a:lnTo>
                  <a:pt x="6485294" y="14899"/>
                </a:lnTo>
                <a:lnTo>
                  <a:pt x="6469667" y="14899"/>
                </a:lnTo>
                <a:lnTo>
                  <a:pt x="6454040" y="7449"/>
                </a:lnTo>
                <a:close/>
              </a:path>
              <a:path w="6485890" h="991235">
                <a:moveTo>
                  <a:pt x="6485294" y="979635"/>
                </a:moveTo>
                <a:lnTo>
                  <a:pt x="6469667" y="979635"/>
                </a:lnTo>
                <a:lnTo>
                  <a:pt x="6454040" y="987084"/>
                </a:lnTo>
                <a:lnTo>
                  <a:pt x="6485294" y="987084"/>
                </a:lnTo>
                <a:lnTo>
                  <a:pt x="6485294" y="979635"/>
                </a:lnTo>
                <a:close/>
              </a:path>
              <a:path w="6485890" h="991235">
                <a:moveTo>
                  <a:pt x="6227445" y="7449"/>
                </a:moveTo>
                <a:lnTo>
                  <a:pt x="6211818" y="14899"/>
                </a:lnTo>
                <a:lnTo>
                  <a:pt x="6227445" y="14899"/>
                </a:lnTo>
                <a:lnTo>
                  <a:pt x="6227445" y="7449"/>
                </a:lnTo>
                <a:close/>
              </a:path>
              <a:path w="6485890" h="991235">
                <a:moveTo>
                  <a:pt x="6454040" y="7449"/>
                </a:moveTo>
                <a:lnTo>
                  <a:pt x="6227445" y="7449"/>
                </a:lnTo>
                <a:lnTo>
                  <a:pt x="6227445" y="14899"/>
                </a:lnTo>
                <a:lnTo>
                  <a:pt x="6454040" y="14899"/>
                </a:lnTo>
                <a:lnTo>
                  <a:pt x="6454040" y="7449"/>
                </a:lnTo>
                <a:close/>
              </a:path>
              <a:path w="6485890" h="991235">
                <a:moveTo>
                  <a:pt x="6485294" y="7449"/>
                </a:moveTo>
                <a:lnTo>
                  <a:pt x="6454040" y="7449"/>
                </a:lnTo>
                <a:lnTo>
                  <a:pt x="6469667" y="14899"/>
                </a:lnTo>
                <a:lnTo>
                  <a:pt x="6485294" y="14899"/>
                </a:lnTo>
                <a:lnTo>
                  <a:pt x="6485294" y="7449"/>
                </a:lnTo>
                <a:close/>
              </a:path>
            </a:pathLst>
          </a:custGeom>
          <a:solidFill>
            <a:srgbClr val="4471C4"/>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 y="202692"/>
            <a:ext cx="1359408" cy="13639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864" y="240791"/>
            <a:ext cx="1228344" cy="12329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9955" y="521208"/>
            <a:ext cx="4293108" cy="1197864"/>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40765" y="681304"/>
            <a:ext cx="3580129"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252525"/>
                </a:solidFill>
              </a:rPr>
              <a:t>函数调用的过程</a:t>
            </a:r>
            <a:endParaRPr sz="4000"/>
          </a:p>
        </p:txBody>
      </p:sp>
      <p:sp>
        <p:nvSpPr>
          <p:cNvPr id="6" name="object 6"/>
          <p:cNvSpPr/>
          <p:nvPr/>
        </p:nvSpPr>
        <p:spPr>
          <a:xfrm>
            <a:off x="394715" y="2421635"/>
            <a:ext cx="8302752" cy="215950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 y="202692"/>
            <a:ext cx="1359408" cy="13639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864" y="240791"/>
            <a:ext cx="1228344" cy="12329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9955" y="521208"/>
            <a:ext cx="4293108" cy="1197864"/>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40765" y="681304"/>
            <a:ext cx="3580129"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252525"/>
                </a:solidFill>
              </a:rPr>
              <a:t>函数调用的过程</a:t>
            </a:r>
            <a:endParaRPr sz="4000"/>
          </a:p>
        </p:txBody>
      </p:sp>
      <p:sp>
        <p:nvSpPr>
          <p:cNvPr id="6" name="object 6"/>
          <p:cNvSpPr/>
          <p:nvPr/>
        </p:nvSpPr>
        <p:spPr>
          <a:xfrm>
            <a:off x="755904" y="2781300"/>
            <a:ext cx="7600188" cy="2168652"/>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576828"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286194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lambda函数</a:t>
            </a:r>
            <a:endParaRPr sz="4000"/>
          </a:p>
        </p:txBody>
      </p:sp>
      <p:sp>
        <p:nvSpPr>
          <p:cNvPr id="4" name="object 4"/>
          <p:cNvSpPr txBox="1"/>
          <p:nvPr/>
        </p:nvSpPr>
        <p:spPr>
          <a:xfrm>
            <a:off x="258267" y="1893041"/>
            <a:ext cx="8910320" cy="3866515"/>
          </a:xfrm>
          <a:prstGeom prst="rect">
            <a:avLst/>
          </a:prstGeom>
        </p:spPr>
        <p:txBody>
          <a:bodyPr vert="horz" wrap="square" lIns="0" tIns="12065" rIns="0" bIns="0" rtlCol="0">
            <a:spAutoFit/>
          </a:bodyPr>
          <a:lstStyle/>
          <a:p>
            <a:pPr marL="12700" marR="5080">
              <a:lnSpc>
                <a:spcPct val="150000"/>
              </a:lnSpc>
              <a:spcBef>
                <a:spcPts val="95"/>
              </a:spcBef>
            </a:pPr>
            <a:r>
              <a:rPr sz="2400" dirty="0">
                <a:latin typeface="微软雅黑"/>
                <a:cs typeface="微软雅黑"/>
              </a:rPr>
              <a:t>P</a:t>
            </a:r>
            <a:r>
              <a:rPr sz="2400" spc="5" dirty="0">
                <a:latin typeface="微软雅黑"/>
                <a:cs typeface="微软雅黑"/>
              </a:rPr>
              <a:t>y</a:t>
            </a:r>
            <a:r>
              <a:rPr sz="2400" dirty="0">
                <a:latin typeface="微软雅黑"/>
                <a:cs typeface="微软雅黑"/>
              </a:rPr>
              <a:t>tho</a:t>
            </a:r>
            <a:r>
              <a:rPr sz="2400" spc="-5" dirty="0">
                <a:latin typeface="微软雅黑"/>
                <a:cs typeface="微软雅黑"/>
              </a:rPr>
              <a:t>n</a:t>
            </a:r>
            <a:r>
              <a:rPr sz="2400" dirty="0">
                <a:latin typeface="微软雅黑"/>
                <a:cs typeface="微软雅黑"/>
              </a:rPr>
              <a:t>的有</a:t>
            </a:r>
            <a:r>
              <a:rPr sz="2400" spc="-5" dirty="0">
                <a:latin typeface="微软雅黑"/>
                <a:cs typeface="微软雅黑"/>
              </a:rPr>
              <a:t>33</a:t>
            </a:r>
            <a:r>
              <a:rPr sz="2400" dirty="0">
                <a:latin typeface="微软雅黑"/>
                <a:cs typeface="微软雅黑"/>
              </a:rPr>
              <a:t>个保留字，其中一个是</a:t>
            </a:r>
            <a:r>
              <a:rPr sz="2400" spc="-5" dirty="0">
                <a:latin typeface="微软雅黑"/>
                <a:cs typeface="微软雅黑"/>
              </a:rPr>
              <a:t>lam</a:t>
            </a:r>
            <a:r>
              <a:rPr sz="2400" dirty="0">
                <a:latin typeface="微软雅黑"/>
                <a:cs typeface="微软雅黑"/>
              </a:rPr>
              <a:t>bd</a:t>
            </a:r>
            <a:r>
              <a:rPr sz="2400" spc="5" dirty="0">
                <a:latin typeface="微软雅黑"/>
                <a:cs typeface="微软雅黑"/>
              </a:rPr>
              <a:t>a</a:t>
            </a:r>
            <a:r>
              <a:rPr sz="2400" dirty="0">
                <a:latin typeface="微软雅黑"/>
                <a:cs typeface="微软雅黑"/>
              </a:rPr>
              <a:t>，该保留字用于定义 </a:t>
            </a:r>
            <a:r>
              <a:rPr sz="2400" spc="-5" dirty="0">
                <a:latin typeface="微软雅黑"/>
                <a:cs typeface="微软雅黑"/>
              </a:rPr>
              <a:t>一种特殊的函</a:t>
            </a:r>
            <a:r>
              <a:rPr sz="2400" dirty="0">
                <a:latin typeface="微软雅黑"/>
                <a:cs typeface="微软雅黑"/>
              </a:rPr>
              <a:t>数</a:t>
            </a:r>
            <a:r>
              <a:rPr sz="2400" spc="-5" dirty="0">
                <a:latin typeface="微软雅黑"/>
                <a:cs typeface="微软雅黑"/>
              </a:rPr>
              <a:t>——匿名函数，又称lambda函数。</a:t>
            </a:r>
            <a:endParaRPr sz="2400" dirty="0">
              <a:latin typeface="微软雅黑"/>
              <a:cs typeface="微软雅黑"/>
            </a:endParaRPr>
          </a:p>
          <a:p>
            <a:pPr marL="12700">
              <a:lnSpc>
                <a:spcPct val="100000"/>
              </a:lnSpc>
              <a:spcBef>
                <a:spcPts val="1445"/>
              </a:spcBef>
            </a:pPr>
            <a:r>
              <a:rPr sz="2400" dirty="0">
                <a:latin typeface="微软雅黑"/>
                <a:cs typeface="微软雅黑"/>
              </a:rPr>
              <a:t>匿名函数并非没有名字，而是将函数名作为函数结果返回，如下：</a:t>
            </a:r>
          </a:p>
          <a:p>
            <a:pPr marL="927100">
              <a:lnSpc>
                <a:spcPct val="100000"/>
              </a:lnSpc>
              <a:spcBef>
                <a:spcPts val="1440"/>
              </a:spcBef>
            </a:pPr>
            <a:r>
              <a:rPr sz="2400" spc="-5" dirty="0">
                <a:latin typeface="微软雅黑"/>
                <a:cs typeface="微软雅黑"/>
              </a:rPr>
              <a:t>&lt;</a:t>
            </a:r>
            <a:r>
              <a:rPr sz="2400" dirty="0">
                <a:latin typeface="微软雅黑"/>
                <a:cs typeface="微软雅黑"/>
              </a:rPr>
              <a:t>函数名&gt;</a:t>
            </a:r>
            <a:r>
              <a:rPr sz="2400" spc="-5" dirty="0">
                <a:latin typeface="微软雅黑"/>
                <a:cs typeface="微软雅黑"/>
              </a:rPr>
              <a:t> </a:t>
            </a:r>
            <a:r>
              <a:rPr sz="2400" dirty="0">
                <a:latin typeface="微软雅黑"/>
                <a:cs typeface="微软雅黑"/>
              </a:rPr>
              <a:t>=</a:t>
            </a:r>
            <a:r>
              <a:rPr sz="2400" spc="-10" dirty="0">
                <a:latin typeface="微软雅黑"/>
                <a:cs typeface="微软雅黑"/>
              </a:rPr>
              <a:t> </a:t>
            </a:r>
            <a:r>
              <a:rPr sz="2400" spc="-5" dirty="0">
                <a:latin typeface="微软雅黑"/>
                <a:cs typeface="微软雅黑"/>
              </a:rPr>
              <a:t>lambda</a:t>
            </a:r>
            <a:r>
              <a:rPr sz="2400" spc="-10" dirty="0">
                <a:latin typeface="微软雅黑"/>
                <a:cs typeface="微软雅黑"/>
              </a:rPr>
              <a:t> </a:t>
            </a:r>
            <a:r>
              <a:rPr sz="2400" spc="5" dirty="0">
                <a:latin typeface="微软雅黑"/>
                <a:cs typeface="微软雅黑"/>
              </a:rPr>
              <a:t>&lt;</a:t>
            </a:r>
            <a:r>
              <a:rPr sz="2400" dirty="0">
                <a:latin typeface="微软雅黑"/>
                <a:cs typeface="微软雅黑"/>
              </a:rPr>
              <a:t>参数列表&gt;:</a:t>
            </a:r>
            <a:r>
              <a:rPr sz="2400" spc="-15" dirty="0">
                <a:latin typeface="微软雅黑"/>
                <a:cs typeface="微软雅黑"/>
              </a:rPr>
              <a:t> </a:t>
            </a:r>
            <a:r>
              <a:rPr sz="2400" spc="-10" dirty="0">
                <a:latin typeface="微软雅黑"/>
                <a:cs typeface="微软雅黑"/>
              </a:rPr>
              <a:t>&lt;</a:t>
            </a:r>
            <a:r>
              <a:rPr sz="2400" dirty="0">
                <a:latin typeface="微软雅黑"/>
                <a:cs typeface="微软雅黑"/>
              </a:rPr>
              <a:t>表达式&gt;</a:t>
            </a:r>
          </a:p>
          <a:p>
            <a:pPr marL="927100" marR="2308225" indent="-914400">
              <a:lnSpc>
                <a:spcPct val="150000"/>
              </a:lnSpc>
            </a:pPr>
            <a:r>
              <a:rPr sz="2400" spc="-5" dirty="0">
                <a:latin typeface="微软雅黑"/>
                <a:cs typeface="微软雅黑"/>
              </a:rPr>
              <a:t>lambd</a:t>
            </a:r>
            <a:r>
              <a:rPr sz="2400" spc="5" dirty="0">
                <a:latin typeface="微软雅黑"/>
                <a:cs typeface="微软雅黑"/>
              </a:rPr>
              <a:t>a</a:t>
            </a:r>
            <a:r>
              <a:rPr sz="2400" dirty="0">
                <a:latin typeface="微软雅黑"/>
                <a:cs typeface="微软雅黑"/>
              </a:rPr>
              <a:t>函数与正常函数一样，等价于下面形式：  def</a:t>
            </a:r>
            <a:r>
              <a:rPr sz="2400" spc="5" dirty="0">
                <a:latin typeface="微软雅黑"/>
                <a:cs typeface="微软雅黑"/>
              </a:rPr>
              <a:t> </a:t>
            </a:r>
            <a:r>
              <a:rPr sz="2400" spc="-5" dirty="0">
                <a:latin typeface="微软雅黑"/>
                <a:cs typeface="微软雅黑"/>
              </a:rPr>
              <a:t>&lt;</a:t>
            </a:r>
            <a:r>
              <a:rPr sz="2400" dirty="0">
                <a:latin typeface="微软雅黑"/>
                <a:cs typeface="微软雅黑"/>
              </a:rPr>
              <a:t>函数名</a:t>
            </a:r>
            <a:r>
              <a:rPr sz="2400" spc="-5" dirty="0">
                <a:latin typeface="微软雅黑"/>
                <a:cs typeface="微软雅黑"/>
              </a:rPr>
              <a:t>&gt;(&lt;</a:t>
            </a:r>
            <a:r>
              <a:rPr sz="2400" dirty="0">
                <a:latin typeface="微软雅黑"/>
                <a:cs typeface="微软雅黑"/>
              </a:rPr>
              <a:t>参数列</a:t>
            </a:r>
            <a:r>
              <a:rPr sz="2400" spc="-10" dirty="0">
                <a:latin typeface="微软雅黑"/>
                <a:cs typeface="微软雅黑"/>
              </a:rPr>
              <a:t>表</a:t>
            </a:r>
            <a:r>
              <a:rPr sz="2400" dirty="0">
                <a:latin typeface="微软雅黑"/>
                <a:cs typeface="微软雅黑"/>
              </a:rPr>
              <a:t>&gt;):</a:t>
            </a:r>
          </a:p>
          <a:p>
            <a:pPr marL="1379220">
              <a:lnSpc>
                <a:spcPct val="100000"/>
              </a:lnSpc>
              <a:spcBef>
                <a:spcPts val="1440"/>
              </a:spcBef>
            </a:pPr>
            <a:r>
              <a:rPr sz="2400" spc="-10" dirty="0">
                <a:latin typeface="微软雅黑"/>
                <a:cs typeface="微软雅黑"/>
              </a:rPr>
              <a:t>return</a:t>
            </a:r>
            <a:r>
              <a:rPr sz="2400" spc="-15" dirty="0">
                <a:latin typeface="微软雅黑"/>
                <a:cs typeface="微软雅黑"/>
              </a:rPr>
              <a:t> </a:t>
            </a:r>
            <a:r>
              <a:rPr sz="2400" spc="-10" dirty="0">
                <a:latin typeface="微软雅黑"/>
                <a:cs typeface="微软雅黑"/>
              </a:rPr>
              <a:t>&lt;</a:t>
            </a:r>
            <a:r>
              <a:rPr sz="2400" spc="-5" dirty="0">
                <a:latin typeface="微软雅黑"/>
                <a:cs typeface="微软雅黑"/>
              </a:rPr>
              <a:t>表达式</a:t>
            </a:r>
            <a:r>
              <a:rPr sz="2400" dirty="0">
                <a:latin typeface="微软雅黑"/>
                <a:cs typeface="微软雅黑"/>
              </a:rPr>
              <a:t>&gt;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576828"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286194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lambda函数</a:t>
            </a:r>
            <a:endParaRPr sz="4000" dirty="0"/>
          </a:p>
        </p:txBody>
      </p:sp>
      <p:sp>
        <p:nvSpPr>
          <p:cNvPr id="4" name="object 4"/>
          <p:cNvSpPr txBox="1"/>
          <p:nvPr/>
        </p:nvSpPr>
        <p:spPr>
          <a:xfrm>
            <a:off x="618540" y="1803654"/>
            <a:ext cx="7712075" cy="1122680"/>
          </a:xfrm>
          <a:prstGeom prst="rect">
            <a:avLst/>
          </a:prstGeom>
        </p:spPr>
        <p:txBody>
          <a:bodyPr vert="horz" wrap="square" lIns="0" tIns="12700" rIns="0" bIns="0" rtlCol="0">
            <a:spAutoFit/>
          </a:bodyPr>
          <a:lstStyle/>
          <a:p>
            <a:pPr marL="12700" marR="5080" indent="266700">
              <a:lnSpc>
                <a:spcPct val="150000"/>
              </a:lnSpc>
              <a:spcBef>
                <a:spcPts val="100"/>
              </a:spcBef>
            </a:pPr>
            <a:r>
              <a:rPr sz="2400" spc="95" dirty="0" err="1">
                <a:latin typeface="微软雅黑"/>
                <a:cs typeface="微软雅黑"/>
              </a:rPr>
              <a:t>简单</a:t>
            </a:r>
            <a:r>
              <a:rPr sz="2400" spc="85" dirty="0" err="1">
                <a:latin typeface="微软雅黑"/>
                <a:cs typeface="微软雅黑"/>
              </a:rPr>
              <a:t>说</a:t>
            </a:r>
            <a:r>
              <a:rPr sz="2400" spc="95" dirty="0" err="1">
                <a:latin typeface="微软雅黑"/>
                <a:cs typeface="微软雅黑"/>
              </a:rPr>
              <a:t>，</a:t>
            </a:r>
            <a:r>
              <a:rPr sz="2400" spc="-5" dirty="0" err="1">
                <a:latin typeface="微软雅黑"/>
                <a:cs typeface="微软雅黑"/>
              </a:rPr>
              <a:t>l</a:t>
            </a:r>
            <a:r>
              <a:rPr sz="2400" spc="-10" dirty="0" err="1">
                <a:latin typeface="微软雅黑"/>
                <a:cs typeface="微软雅黑"/>
              </a:rPr>
              <a:t>a</a:t>
            </a:r>
            <a:r>
              <a:rPr sz="2400" dirty="0" err="1">
                <a:latin typeface="微软雅黑"/>
                <a:cs typeface="微软雅黑"/>
              </a:rPr>
              <a:t>mbd</a:t>
            </a:r>
            <a:r>
              <a:rPr sz="2400" spc="100" dirty="0" err="1">
                <a:latin typeface="微软雅黑"/>
                <a:cs typeface="微软雅黑"/>
              </a:rPr>
              <a:t>a</a:t>
            </a:r>
            <a:r>
              <a:rPr sz="2400" spc="90" dirty="0" err="1">
                <a:latin typeface="微软雅黑"/>
                <a:cs typeface="微软雅黑"/>
              </a:rPr>
              <a:t>函</a:t>
            </a:r>
            <a:r>
              <a:rPr sz="2400" spc="80" dirty="0" err="1">
                <a:latin typeface="微软雅黑"/>
                <a:cs typeface="微软雅黑"/>
              </a:rPr>
              <a:t>数</a:t>
            </a:r>
            <a:r>
              <a:rPr sz="2400" spc="90" dirty="0" err="1">
                <a:latin typeface="微软雅黑"/>
                <a:cs typeface="微软雅黑"/>
              </a:rPr>
              <a:t>用于</a:t>
            </a:r>
            <a:r>
              <a:rPr sz="2400" spc="80" dirty="0" err="1">
                <a:latin typeface="微软雅黑"/>
                <a:cs typeface="微软雅黑"/>
              </a:rPr>
              <a:t>定义</a:t>
            </a:r>
            <a:r>
              <a:rPr sz="2400" spc="90" dirty="0" err="1">
                <a:latin typeface="微软雅黑"/>
                <a:cs typeface="微软雅黑"/>
              </a:rPr>
              <a:t>简单</a:t>
            </a:r>
            <a:r>
              <a:rPr sz="2400" spc="105" dirty="0" err="1">
                <a:latin typeface="微软雅黑"/>
                <a:cs typeface="微软雅黑"/>
              </a:rPr>
              <a:t>的</a:t>
            </a:r>
            <a:r>
              <a:rPr sz="2400" spc="80" dirty="0" err="1">
                <a:latin typeface="微软雅黑"/>
                <a:cs typeface="微软雅黑"/>
              </a:rPr>
              <a:t>、</a:t>
            </a:r>
            <a:r>
              <a:rPr sz="2400" spc="90" dirty="0" err="1" smtClean="0">
                <a:latin typeface="微软雅黑"/>
                <a:cs typeface="微软雅黑"/>
              </a:rPr>
              <a:t>能够</a:t>
            </a:r>
            <a:r>
              <a:rPr sz="2400" spc="80" dirty="0" err="1" smtClean="0">
                <a:latin typeface="微软雅黑"/>
                <a:cs typeface="微软雅黑"/>
              </a:rPr>
              <a:t>在一</a:t>
            </a:r>
            <a:r>
              <a:rPr sz="2400" spc="90" dirty="0" err="1" smtClean="0">
                <a:latin typeface="微软雅黑"/>
                <a:cs typeface="微软雅黑"/>
              </a:rPr>
              <a:t>行</a:t>
            </a:r>
            <a:r>
              <a:rPr sz="2400" dirty="0" err="1" smtClean="0">
                <a:latin typeface="微软雅黑"/>
                <a:cs typeface="微软雅黑"/>
              </a:rPr>
              <a:t>内表示的函数，</a:t>
            </a:r>
            <a:r>
              <a:rPr sz="2400" dirty="0" err="1">
                <a:latin typeface="微软雅黑"/>
                <a:cs typeface="微软雅黑"/>
              </a:rPr>
              <a:t>实例如下</a:t>
            </a:r>
            <a:r>
              <a:rPr sz="2400" dirty="0">
                <a:latin typeface="微软雅黑"/>
                <a:cs typeface="微软雅黑"/>
              </a:rPr>
              <a:t>。</a:t>
            </a:r>
          </a:p>
        </p:txBody>
      </p:sp>
      <p:sp>
        <p:nvSpPr>
          <p:cNvPr id="5" name="object 5"/>
          <p:cNvSpPr/>
          <p:nvPr/>
        </p:nvSpPr>
        <p:spPr>
          <a:xfrm>
            <a:off x="1187450" y="3573526"/>
            <a:ext cx="5919215" cy="151180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187450" y="3573526"/>
            <a:ext cx="5920105" cy="1511300"/>
          </a:xfrm>
          <a:prstGeom prst="rect">
            <a:avLst/>
          </a:prstGeom>
          <a:ln w="12700">
            <a:solidFill>
              <a:srgbClr val="00AF50"/>
            </a:solidFill>
          </a:ln>
        </p:spPr>
        <p:txBody>
          <a:bodyPr vert="horz" wrap="square" lIns="0" tIns="0" rIns="0" bIns="0" rtlCol="0">
            <a:spAutoFit/>
          </a:bodyPr>
          <a:lstStyle/>
          <a:p>
            <a:pPr marL="68580">
              <a:lnSpc>
                <a:spcPts val="1814"/>
              </a:lnSpc>
            </a:pPr>
            <a:r>
              <a:rPr sz="1600" b="1" spc="-5" dirty="0">
                <a:latin typeface="Courier New"/>
                <a:cs typeface="Courier New"/>
              </a:rPr>
              <a:t>&gt;&gt;&gt;f = lambda x, y : x +</a:t>
            </a:r>
            <a:r>
              <a:rPr sz="1600" b="1" spc="45" dirty="0">
                <a:latin typeface="Courier New"/>
                <a:cs typeface="Courier New"/>
              </a:rPr>
              <a:t> </a:t>
            </a:r>
            <a:r>
              <a:rPr sz="1600" b="1" spc="-5" dirty="0">
                <a:latin typeface="Courier New"/>
                <a:cs typeface="Courier New"/>
              </a:rPr>
              <a:t>y</a:t>
            </a:r>
            <a:endParaRPr sz="1600">
              <a:latin typeface="Courier New"/>
              <a:cs typeface="Courier New"/>
            </a:endParaRPr>
          </a:p>
          <a:p>
            <a:pPr marL="68580">
              <a:lnSpc>
                <a:spcPct val="100000"/>
              </a:lnSpc>
              <a:spcBef>
                <a:spcPts val="80"/>
              </a:spcBef>
            </a:pPr>
            <a:r>
              <a:rPr sz="1600" b="1" spc="-5" dirty="0">
                <a:latin typeface="Courier New"/>
                <a:cs typeface="Courier New"/>
              </a:rPr>
              <a:t>&gt;&gt;&gt;type(f)</a:t>
            </a:r>
            <a:endParaRPr sz="1600">
              <a:latin typeface="Courier New"/>
              <a:cs typeface="Courier New"/>
            </a:endParaRPr>
          </a:p>
          <a:p>
            <a:pPr marL="68580">
              <a:lnSpc>
                <a:spcPct val="100000"/>
              </a:lnSpc>
              <a:spcBef>
                <a:spcPts val="85"/>
              </a:spcBef>
            </a:pPr>
            <a:r>
              <a:rPr sz="1600" spc="-5" dirty="0">
                <a:latin typeface="Courier New"/>
                <a:cs typeface="Courier New"/>
              </a:rPr>
              <a:t>&lt;class</a:t>
            </a:r>
            <a:r>
              <a:rPr sz="1600" spc="5" dirty="0">
                <a:latin typeface="Courier New"/>
                <a:cs typeface="Courier New"/>
              </a:rPr>
              <a:t> </a:t>
            </a:r>
            <a:r>
              <a:rPr sz="1600" spc="-5" dirty="0">
                <a:latin typeface="Courier New"/>
                <a:cs typeface="Courier New"/>
              </a:rPr>
              <a:t>'function'&gt;</a:t>
            </a:r>
            <a:endParaRPr sz="1600">
              <a:latin typeface="Courier New"/>
              <a:cs typeface="Courier New"/>
            </a:endParaRPr>
          </a:p>
          <a:p>
            <a:pPr marL="68580">
              <a:lnSpc>
                <a:spcPct val="100000"/>
              </a:lnSpc>
              <a:spcBef>
                <a:spcPts val="75"/>
              </a:spcBef>
            </a:pPr>
            <a:r>
              <a:rPr sz="1600" b="1" spc="-5" dirty="0">
                <a:latin typeface="Courier New"/>
                <a:cs typeface="Courier New"/>
              </a:rPr>
              <a:t>&gt;&gt;&gt;f(10, 12)</a:t>
            </a:r>
            <a:endParaRPr sz="1600">
              <a:latin typeface="Courier New"/>
              <a:cs typeface="Courier New"/>
            </a:endParaRPr>
          </a:p>
          <a:p>
            <a:pPr marL="68580">
              <a:lnSpc>
                <a:spcPct val="100000"/>
              </a:lnSpc>
              <a:spcBef>
                <a:spcPts val="80"/>
              </a:spcBef>
            </a:pPr>
            <a:r>
              <a:rPr sz="1600" spc="-5" dirty="0">
                <a:latin typeface="Courier New"/>
                <a:cs typeface="Courier New"/>
              </a:rPr>
              <a:t>22</a:t>
            </a:r>
            <a:endParaRPr sz="1600">
              <a:latin typeface="Courier New"/>
              <a:cs typeface="Courier Ne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5567" y="1310639"/>
            <a:ext cx="6527292" cy="39182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98726" y="2816097"/>
            <a:ext cx="4828540" cy="848360"/>
          </a:xfrm>
          <a:prstGeom prst="rect">
            <a:avLst/>
          </a:prstGeom>
        </p:spPr>
        <p:txBody>
          <a:bodyPr vert="horz" wrap="square" lIns="0" tIns="12700" rIns="0" bIns="0" rtlCol="0">
            <a:spAutoFit/>
          </a:bodyPr>
          <a:lstStyle/>
          <a:p>
            <a:pPr marL="12700">
              <a:lnSpc>
                <a:spcPct val="100000"/>
              </a:lnSpc>
              <a:spcBef>
                <a:spcPts val="100"/>
              </a:spcBef>
            </a:pPr>
            <a:r>
              <a:rPr sz="5400" dirty="0"/>
              <a:t>函数的参数传递</a:t>
            </a:r>
            <a:endParaRPr sz="5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6323076"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560832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可选参数和可变数量参数</a:t>
            </a:r>
            <a:endParaRPr sz="4000"/>
          </a:p>
        </p:txBody>
      </p:sp>
      <p:sp>
        <p:nvSpPr>
          <p:cNvPr id="4" name="object 4"/>
          <p:cNvSpPr txBox="1"/>
          <p:nvPr/>
        </p:nvSpPr>
        <p:spPr>
          <a:xfrm>
            <a:off x="740764" y="1752600"/>
            <a:ext cx="7793635" cy="2382704"/>
          </a:xfrm>
          <a:prstGeom prst="rect">
            <a:avLst/>
          </a:prstGeom>
        </p:spPr>
        <p:txBody>
          <a:bodyPr vert="horz" wrap="square" lIns="0" tIns="12700" rIns="0" bIns="0" rtlCol="0">
            <a:spAutoFit/>
          </a:bodyPr>
          <a:lstStyle/>
          <a:p>
            <a:pPr marL="12700">
              <a:lnSpc>
                <a:spcPct val="150000"/>
              </a:lnSpc>
              <a:spcBef>
                <a:spcPts val="600"/>
              </a:spcBef>
            </a:pPr>
            <a:r>
              <a:rPr sz="2400" dirty="0">
                <a:latin typeface="微软雅黑"/>
                <a:cs typeface="微软雅黑"/>
              </a:rPr>
              <a:t>在定义函数时，</a:t>
            </a:r>
            <a:r>
              <a:rPr sz="2400" dirty="0" smtClean="0">
                <a:latin typeface="微软雅黑"/>
                <a:cs typeface="微软雅黑"/>
              </a:rPr>
              <a:t>有些参</a:t>
            </a:r>
            <a:r>
              <a:rPr sz="2400" spc="-5" dirty="0" smtClean="0">
                <a:latin typeface="微软雅黑"/>
                <a:cs typeface="微软雅黑"/>
              </a:rPr>
              <a:t>数</a:t>
            </a:r>
            <a:r>
              <a:rPr sz="2400" dirty="0" smtClean="0">
                <a:latin typeface="微软雅黑"/>
                <a:cs typeface="微软雅黑"/>
              </a:rPr>
              <a:t>可以存在默认值</a:t>
            </a:r>
            <a:r>
              <a:rPr lang="zh-CN" altLang="en-US" sz="2400" dirty="0" smtClean="0">
                <a:latin typeface="微软雅黑"/>
                <a:cs typeface="微软雅黑"/>
              </a:rPr>
              <a:t>。</a:t>
            </a:r>
            <a:endParaRPr lang="en-US" altLang="zh-CN" sz="2400" dirty="0" smtClean="0">
              <a:latin typeface="微软雅黑"/>
              <a:cs typeface="微软雅黑"/>
            </a:endParaRPr>
          </a:p>
          <a:p>
            <a:pPr marL="12700">
              <a:lnSpc>
                <a:spcPct val="150000"/>
              </a:lnSpc>
              <a:spcBef>
                <a:spcPts val="600"/>
              </a:spcBef>
            </a:pPr>
            <a:r>
              <a:rPr lang="zh-CN" altLang="en-US" sz="24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默认</a:t>
            </a:r>
            <a:r>
              <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值参数</a:t>
            </a:r>
            <a:r>
              <a:rPr lang="zh-CN" altLang="en-US" sz="2400" dirty="0">
                <a:latin typeface="微软雅黑" panose="020B0503020204020204" pitchFamily="34" charset="-122"/>
                <a:ea typeface="微软雅黑" panose="020B0503020204020204" pitchFamily="34" charset="-122"/>
              </a:rPr>
              <a:t>必须出现在函数参数列表的</a:t>
            </a:r>
            <a:r>
              <a:rPr lang="zh-CN" altLang="en-US" sz="2400" b="1" dirty="0">
                <a:latin typeface="微软雅黑" panose="020B0503020204020204" pitchFamily="34" charset="-122"/>
                <a:ea typeface="微软雅黑" panose="020B0503020204020204" pitchFamily="34" charset="-122"/>
              </a:rPr>
              <a:t>最右端，</a:t>
            </a:r>
            <a:r>
              <a:rPr lang="zh-CN" altLang="en-US" sz="2400" dirty="0">
                <a:latin typeface="微软雅黑" panose="020B0503020204020204" pitchFamily="34" charset="-122"/>
                <a:ea typeface="微软雅黑" panose="020B0503020204020204" pitchFamily="34" charset="-122"/>
              </a:rPr>
              <a:t>且任何一个默认值参数右边不能有非默认值参数。</a:t>
            </a:r>
          </a:p>
          <a:p>
            <a:pPr marL="12700">
              <a:lnSpc>
                <a:spcPct val="150000"/>
              </a:lnSpc>
              <a:spcBef>
                <a:spcPts val="600"/>
              </a:spcBef>
            </a:pPr>
            <a:endParaRPr sz="2400" dirty="0">
              <a:latin typeface="微软雅黑"/>
              <a:cs typeface="微软雅黑"/>
            </a:endParaRPr>
          </a:p>
        </p:txBody>
      </p:sp>
      <p:grpSp>
        <p:nvGrpSpPr>
          <p:cNvPr id="7" name="组合 6"/>
          <p:cNvGrpSpPr/>
          <p:nvPr/>
        </p:nvGrpSpPr>
        <p:grpSpPr>
          <a:xfrm>
            <a:off x="914400" y="3881120"/>
            <a:ext cx="6671309" cy="1529080"/>
            <a:chOff x="730701" y="4800600"/>
            <a:chExt cx="6671309" cy="1529080"/>
          </a:xfrm>
        </p:grpSpPr>
        <p:sp>
          <p:nvSpPr>
            <p:cNvPr id="5" name="object 5"/>
            <p:cNvSpPr/>
            <p:nvPr/>
          </p:nvSpPr>
          <p:spPr>
            <a:xfrm>
              <a:off x="730701" y="4800600"/>
              <a:ext cx="6670548" cy="152857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30701" y="4800600"/>
              <a:ext cx="6671309" cy="1529080"/>
            </a:xfrm>
            <a:prstGeom prst="rect">
              <a:avLst/>
            </a:prstGeom>
            <a:ln w="12700">
              <a:solidFill>
                <a:srgbClr val="00AF50"/>
              </a:solidFill>
            </a:ln>
          </p:spPr>
          <p:txBody>
            <a:bodyPr vert="horz" wrap="square" lIns="0" tIns="0" rIns="0" bIns="0" rtlCol="0">
              <a:spAutoFit/>
            </a:bodyPr>
            <a:lstStyle/>
            <a:p>
              <a:pPr marL="68580">
                <a:lnSpc>
                  <a:spcPts val="1775"/>
                </a:lnSpc>
              </a:pPr>
              <a:r>
                <a:rPr sz="1800" b="1" spc="-10" dirty="0">
                  <a:latin typeface="Courier New"/>
                  <a:cs typeface="Courier New"/>
                </a:rPr>
                <a:t>&gt;&gt;&gt;def dup(str, times </a:t>
              </a:r>
              <a:r>
                <a:rPr sz="1800" b="1" dirty="0">
                  <a:latin typeface="Courier New"/>
                  <a:cs typeface="Courier New"/>
                </a:rPr>
                <a:t>=</a:t>
              </a:r>
              <a:r>
                <a:rPr sz="1800" b="1" spc="-25" dirty="0">
                  <a:latin typeface="Courier New"/>
                  <a:cs typeface="Courier New"/>
                </a:rPr>
                <a:t> </a:t>
              </a:r>
              <a:r>
                <a:rPr sz="1800" b="1" spc="-10" dirty="0">
                  <a:latin typeface="Courier New"/>
                  <a:cs typeface="Courier New"/>
                </a:rPr>
                <a:t>2):</a:t>
              </a:r>
              <a:endParaRPr sz="1800" dirty="0">
                <a:latin typeface="Courier New"/>
                <a:cs typeface="Courier New"/>
              </a:endParaRPr>
            </a:p>
            <a:p>
              <a:pPr marL="1161415">
                <a:lnSpc>
                  <a:spcPts val="2005"/>
                </a:lnSpc>
              </a:pPr>
              <a:r>
                <a:rPr sz="1800" b="1" spc="-10" dirty="0">
                  <a:latin typeface="Courier New"/>
                  <a:cs typeface="Courier New"/>
                </a:rPr>
                <a:t>print(str*times)</a:t>
              </a:r>
              <a:endParaRPr sz="1800" dirty="0">
                <a:latin typeface="Courier New"/>
                <a:cs typeface="Courier New"/>
              </a:endParaRPr>
            </a:p>
            <a:p>
              <a:pPr marL="68580">
                <a:lnSpc>
                  <a:spcPts val="2000"/>
                </a:lnSpc>
              </a:pPr>
              <a:r>
                <a:rPr sz="1800" b="1" spc="-10" dirty="0">
                  <a:latin typeface="Courier New"/>
                  <a:cs typeface="Courier New"/>
                </a:rPr>
                <a:t>&gt;&gt;&gt;dup("knock~")</a:t>
              </a:r>
              <a:endParaRPr sz="1800" dirty="0">
                <a:latin typeface="Courier New"/>
                <a:cs typeface="Courier New"/>
              </a:endParaRPr>
            </a:p>
            <a:p>
              <a:pPr marL="68580">
                <a:lnSpc>
                  <a:spcPts val="2000"/>
                </a:lnSpc>
              </a:pPr>
              <a:r>
                <a:rPr sz="1800" spc="-10" dirty="0">
                  <a:latin typeface="Courier New"/>
                  <a:cs typeface="Courier New"/>
                </a:rPr>
                <a:t>knock~knock~</a:t>
              </a:r>
              <a:endParaRPr sz="1800" dirty="0">
                <a:latin typeface="Courier New"/>
                <a:cs typeface="Courier New"/>
              </a:endParaRPr>
            </a:p>
            <a:p>
              <a:pPr marL="68580">
                <a:lnSpc>
                  <a:spcPts val="2005"/>
                </a:lnSpc>
              </a:pPr>
              <a:r>
                <a:rPr sz="1800" b="1" spc="-10" dirty="0">
                  <a:latin typeface="Courier New"/>
                  <a:cs typeface="Courier New"/>
                </a:rPr>
                <a:t>&gt;&gt;&gt;dup("knock~",4)</a:t>
              </a:r>
              <a:endParaRPr sz="1800" dirty="0">
                <a:latin typeface="Courier New"/>
                <a:cs typeface="Courier New"/>
              </a:endParaRPr>
            </a:p>
            <a:p>
              <a:pPr marL="68580">
                <a:lnSpc>
                  <a:spcPts val="2080"/>
                </a:lnSpc>
              </a:pPr>
              <a:r>
                <a:rPr sz="1800" spc="-10" dirty="0">
                  <a:latin typeface="Courier New"/>
                  <a:cs typeface="Courier New"/>
                </a:rPr>
                <a:t>knock~knock~knock~knock~</a:t>
              </a:r>
              <a:endParaRPr sz="1800" dirty="0">
                <a:latin typeface="Courier New"/>
                <a:cs typeface="Courier New"/>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6323076"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560832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可选参数和可变数量参数</a:t>
            </a:r>
            <a:endParaRPr sz="4000"/>
          </a:p>
        </p:txBody>
      </p:sp>
      <p:sp>
        <p:nvSpPr>
          <p:cNvPr id="4" name="object 4"/>
          <p:cNvSpPr txBox="1"/>
          <p:nvPr/>
        </p:nvSpPr>
        <p:spPr>
          <a:xfrm>
            <a:off x="748690" y="1954529"/>
            <a:ext cx="7846059" cy="1122680"/>
          </a:xfrm>
          <a:prstGeom prst="rect">
            <a:avLst/>
          </a:prstGeom>
        </p:spPr>
        <p:txBody>
          <a:bodyPr vert="horz" wrap="square" lIns="0" tIns="12700" rIns="0" bIns="0" rtlCol="0">
            <a:spAutoFit/>
          </a:bodyPr>
          <a:lstStyle/>
          <a:p>
            <a:pPr marL="12700" marR="5080">
              <a:lnSpc>
                <a:spcPct val="150000"/>
              </a:lnSpc>
              <a:spcBef>
                <a:spcPts val="100"/>
              </a:spcBef>
            </a:pPr>
            <a:r>
              <a:rPr sz="2400" spc="65" dirty="0">
                <a:latin typeface="微软雅黑"/>
                <a:cs typeface="微软雅黑"/>
              </a:rPr>
              <a:t>在函</a:t>
            </a:r>
            <a:r>
              <a:rPr sz="2400" spc="55" dirty="0">
                <a:latin typeface="微软雅黑"/>
                <a:cs typeface="微软雅黑"/>
              </a:rPr>
              <a:t>数定</a:t>
            </a:r>
            <a:r>
              <a:rPr sz="2400" spc="65" dirty="0">
                <a:latin typeface="微软雅黑"/>
                <a:cs typeface="微软雅黑"/>
              </a:rPr>
              <a:t>义</a:t>
            </a:r>
            <a:r>
              <a:rPr sz="2400" spc="85" dirty="0">
                <a:latin typeface="微软雅黑"/>
                <a:cs typeface="微软雅黑"/>
              </a:rPr>
              <a:t>时</a:t>
            </a:r>
            <a:r>
              <a:rPr sz="2400" spc="70" dirty="0">
                <a:latin typeface="微软雅黑"/>
                <a:cs typeface="微软雅黑"/>
              </a:rPr>
              <a:t>，</a:t>
            </a:r>
            <a:r>
              <a:rPr sz="2400" spc="45" dirty="0">
                <a:latin typeface="微软雅黑"/>
                <a:cs typeface="微软雅黑"/>
              </a:rPr>
              <a:t>可</a:t>
            </a:r>
            <a:r>
              <a:rPr sz="2400" spc="55" dirty="0">
                <a:latin typeface="微软雅黑"/>
                <a:cs typeface="微软雅黑"/>
              </a:rPr>
              <a:t>以设</a:t>
            </a:r>
            <a:r>
              <a:rPr sz="2400" spc="65" dirty="0">
                <a:latin typeface="微软雅黑"/>
                <a:cs typeface="微软雅黑"/>
              </a:rPr>
              <a:t>计可</a:t>
            </a:r>
            <a:r>
              <a:rPr sz="2400" spc="55" dirty="0">
                <a:latin typeface="微软雅黑"/>
                <a:cs typeface="微软雅黑"/>
              </a:rPr>
              <a:t>变数</a:t>
            </a:r>
            <a:r>
              <a:rPr sz="2400" spc="65" dirty="0">
                <a:latin typeface="微软雅黑"/>
                <a:cs typeface="微软雅黑"/>
              </a:rPr>
              <a:t>量参</a:t>
            </a:r>
            <a:r>
              <a:rPr sz="2400" spc="80" dirty="0">
                <a:latin typeface="微软雅黑"/>
                <a:cs typeface="微软雅黑"/>
              </a:rPr>
              <a:t>数</a:t>
            </a:r>
            <a:r>
              <a:rPr sz="2400" spc="60" dirty="0">
                <a:latin typeface="微软雅黑"/>
                <a:cs typeface="微软雅黑"/>
              </a:rPr>
              <a:t>，</a:t>
            </a:r>
            <a:r>
              <a:rPr sz="2400" spc="70" dirty="0">
                <a:latin typeface="微软雅黑"/>
                <a:cs typeface="微软雅黑"/>
              </a:rPr>
              <a:t>通过</a:t>
            </a:r>
            <a:r>
              <a:rPr sz="2400" spc="60" dirty="0">
                <a:latin typeface="微软雅黑"/>
                <a:cs typeface="微软雅黑"/>
              </a:rPr>
              <a:t>参数</a:t>
            </a:r>
            <a:r>
              <a:rPr sz="2400" spc="70" dirty="0">
                <a:latin typeface="微软雅黑"/>
                <a:cs typeface="微软雅黑"/>
              </a:rPr>
              <a:t>前</a:t>
            </a:r>
            <a:r>
              <a:rPr sz="2400" spc="60" dirty="0">
                <a:latin typeface="微软雅黑"/>
                <a:cs typeface="微软雅黑"/>
              </a:rPr>
              <a:t>增</a:t>
            </a:r>
            <a:r>
              <a:rPr sz="2400" dirty="0">
                <a:latin typeface="微软雅黑"/>
                <a:cs typeface="微软雅黑"/>
              </a:rPr>
              <a:t>加 星号</a:t>
            </a:r>
            <a:r>
              <a:rPr sz="2400" spc="-5" dirty="0">
                <a:latin typeface="微软雅黑"/>
                <a:cs typeface="微软雅黑"/>
              </a:rPr>
              <a:t>（*）</a:t>
            </a:r>
            <a:r>
              <a:rPr sz="2400" dirty="0">
                <a:latin typeface="微软雅黑"/>
                <a:cs typeface="微软雅黑"/>
              </a:rPr>
              <a:t>实现</a:t>
            </a:r>
          </a:p>
        </p:txBody>
      </p:sp>
      <p:sp>
        <p:nvSpPr>
          <p:cNvPr id="5" name="object 5"/>
          <p:cNvSpPr/>
          <p:nvPr/>
        </p:nvSpPr>
        <p:spPr>
          <a:xfrm>
            <a:off x="1692275" y="3740150"/>
            <a:ext cx="5343144" cy="202996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692275" y="3740150"/>
            <a:ext cx="5343525" cy="2029460"/>
          </a:xfrm>
          <a:prstGeom prst="rect">
            <a:avLst/>
          </a:prstGeom>
          <a:ln w="12700">
            <a:solidFill>
              <a:srgbClr val="00AF50"/>
            </a:solidFill>
          </a:ln>
        </p:spPr>
        <p:txBody>
          <a:bodyPr vert="horz" wrap="square" lIns="0" tIns="0" rIns="0" bIns="0" rtlCol="0">
            <a:spAutoFit/>
          </a:bodyPr>
          <a:lstStyle/>
          <a:p>
            <a:pPr marL="68580">
              <a:lnSpc>
                <a:spcPts val="1814"/>
              </a:lnSpc>
            </a:pPr>
            <a:r>
              <a:rPr sz="1600" b="1" spc="-5" dirty="0">
                <a:latin typeface="Courier New"/>
                <a:cs typeface="Courier New"/>
              </a:rPr>
              <a:t>&gt;&gt;&gt;def vfunc(a,</a:t>
            </a:r>
            <a:r>
              <a:rPr sz="1600" b="1" spc="15" dirty="0">
                <a:latin typeface="Courier New"/>
                <a:cs typeface="Courier New"/>
              </a:rPr>
              <a:t> </a:t>
            </a:r>
            <a:r>
              <a:rPr sz="1600" b="1" spc="-5" dirty="0">
                <a:latin typeface="Courier New"/>
                <a:cs typeface="Courier New"/>
              </a:rPr>
              <a:t>*b):</a:t>
            </a:r>
            <a:endParaRPr sz="1600">
              <a:latin typeface="Courier New"/>
              <a:cs typeface="Courier New"/>
            </a:endParaRPr>
          </a:p>
          <a:p>
            <a:pPr marL="1045844" marR="2581275">
              <a:lnSpc>
                <a:spcPct val="104400"/>
              </a:lnSpc>
            </a:pPr>
            <a:r>
              <a:rPr sz="1600" b="1" spc="-10" dirty="0">
                <a:latin typeface="Courier New"/>
                <a:cs typeface="Courier New"/>
              </a:rPr>
              <a:t>p</a:t>
            </a:r>
            <a:r>
              <a:rPr sz="1600" b="1" spc="-5" dirty="0">
                <a:latin typeface="Courier New"/>
                <a:cs typeface="Courier New"/>
              </a:rPr>
              <a:t>r</a:t>
            </a:r>
            <a:r>
              <a:rPr sz="1600" b="1" spc="-10" dirty="0">
                <a:latin typeface="Courier New"/>
                <a:cs typeface="Courier New"/>
              </a:rPr>
              <a:t>i</a:t>
            </a:r>
            <a:r>
              <a:rPr sz="1600" b="1" spc="10" dirty="0">
                <a:latin typeface="Courier New"/>
                <a:cs typeface="Courier New"/>
              </a:rPr>
              <a:t>n</a:t>
            </a:r>
            <a:r>
              <a:rPr sz="1600" b="1" spc="-10" dirty="0">
                <a:latin typeface="Courier New"/>
                <a:cs typeface="Courier New"/>
              </a:rPr>
              <a:t>t</a:t>
            </a:r>
            <a:r>
              <a:rPr sz="1600" b="1" spc="-5" dirty="0">
                <a:latin typeface="Courier New"/>
                <a:cs typeface="Courier New"/>
              </a:rPr>
              <a:t>(</a:t>
            </a:r>
            <a:r>
              <a:rPr sz="1600" b="1" spc="-10" dirty="0">
                <a:latin typeface="Courier New"/>
                <a:cs typeface="Courier New"/>
              </a:rPr>
              <a:t>t</a:t>
            </a:r>
            <a:r>
              <a:rPr sz="1600" b="1" spc="-5" dirty="0">
                <a:latin typeface="Courier New"/>
                <a:cs typeface="Courier New"/>
              </a:rPr>
              <a:t>y</a:t>
            </a:r>
            <a:r>
              <a:rPr sz="1600" b="1" spc="-10" dirty="0">
                <a:latin typeface="Courier New"/>
                <a:cs typeface="Courier New"/>
              </a:rPr>
              <a:t>p</a:t>
            </a:r>
            <a:r>
              <a:rPr sz="1600" b="1" spc="-5" dirty="0">
                <a:latin typeface="Courier New"/>
                <a:cs typeface="Courier New"/>
              </a:rPr>
              <a:t>e</a:t>
            </a:r>
            <a:r>
              <a:rPr sz="1600" b="1" spc="5" dirty="0">
                <a:latin typeface="Courier New"/>
                <a:cs typeface="Courier New"/>
              </a:rPr>
              <a:t>(</a:t>
            </a:r>
            <a:r>
              <a:rPr sz="1600" b="1" spc="-10" dirty="0">
                <a:latin typeface="Courier New"/>
                <a:cs typeface="Courier New"/>
              </a:rPr>
              <a:t>b</a:t>
            </a:r>
            <a:r>
              <a:rPr sz="1600" b="1" spc="-5" dirty="0">
                <a:latin typeface="Courier New"/>
                <a:cs typeface="Courier New"/>
              </a:rPr>
              <a:t>))  for n in</a:t>
            </a:r>
            <a:r>
              <a:rPr sz="1600" b="1" spc="-25" dirty="0">
                <a:latin typeface="Courier New"/>
                <a:cs typeface="Courier New"/>
              </a:rPr>
              <a:t> </a:t>
            </a:r>
            <a:r>
              <a:rPr sz="1600" b="1" spc="-5" dirty="0">
                <a:latin typeface="Courier New"/>
                <a:cs typeface="Courier New"/>
              </a:rPr>
              <a:t>b:</a:t>
            </a:r>
            <a:endParaRPr sz="1600">
              <a:latin typeface="Courier New"/>
              <a:cs typeface="Courier New"/>
            </a:endParaRPr>
          </a:p>
          <a:p>
            <a:pPr marL="1045844" marR="2947035" indent="610870">
              <a:lnSpc>
                <a:spcPts val="2000"/>
              </a:lnSpc>
              <a:spcBef>
                <a:spcPts val="70"/>
              </a:spcBef>
            </a:pPr>
            <a:r>
              <a:rPr sz="1600" b="1" spc="-5" dirty="0">
                <a:latin typeface="Courier New"/>
                <a:cs typeface="Courier New"/>
              </a:rPr>
              <a:t>a +=</a:t>
            </a:r>
            <a:r>
              <a:rPr sz="1600" b="1" spc="-85" dirty="0">
                <a:latin typeface="Courier New"/>
                <a:cs typeface="Courier New"/>
              </a:rPr>
              <a:t> </a:t>
            </a:r>
            <a:r>
              <a:rPr sz="1600" b="1" spc="-5" dirty="0">
                <a:latin typeface="Courier New"/>
                <a:cs typeface="Courier New"/>
              </a:rPr>
              <a:t>n  return</a:t>
            </a:r>
            <a:r>
              <a:rPr sz="1600" b="1" spc="-25" dirty="0">
                <a:latin typeface="Courier New"/>
                <a:cs typeface="Courier New"/>
              </a:rPr>
              <a:t> </a:t>
            </a:r>
            <a:r>
              <a:rPr sz="1600" b="1" spc="-5" dirty="0">
                <a:latin typeface="Courier New"/>
                <a:cs typeface="Courier New"/>
              </a:rPr>
              <a:t>a</a:t>
            </a:r>
            <a:endParaRPr sz="1600">
              <a:latin typeface="Courier New"/>
              <a:cs typeface="Courier New"/>
            </a:endParaRPr>
          </a:p>
          <a:p>
            <a:pPr marL="68580">
              <a:lnSpc>
                <a:spcPct val="100000"/>
              </a:lnSpc>
              <a:spcBef>
                <a:spcPts val="10"/>
              </a:spcBef>
            </a:pPr>
            <a:r>
              <a:rPr sz="1600" b="1" spc="-5" dirty="0">
                <a:latin typeface="Courier New"/>
                <a:cs typeface="Courier New"/>
              </a:rPr>
              <a:t>&gt;&gt;&gt;vfunc(1,2,3,4,5)</a:t>
            </a:r>
            <a:endParaRPr sz="1600">
              <a:latin typeface="Courier New"/>
              <a:cs typeface="Courier New"/>
            </a:endParaRPr>
          </a:p>
          <a:p>
            <a:pPr marL="68580" marR="3436620">
              <a:lnSpc>
                <a:spcPts val="2000"/>
              </a:lnSpc>
              <a:spcBef>
                <a:spcPts val="70"/>
              </a:spcBef>
            </a:pPr>
            <a:r>
              <a:rPr sz="1600" spc="-5" dirty="0">
                <a:latin typeface="Courier New"/>
                <a:cs typeface="Courier New"/>
              </a:rPr>
              <a:t>&lt;class</a:t>
            </a:r>
            <a:r>
              <a:rPr sz="1600" spc="-70" dirty="0">
                <a:latin typeface="Courier New"/>
                <a:cs typeface="Courier New"/>
              </a:rPr>
              <a:t> </a:t>
            </a:r>
            <a:r>
              <a:rPr sz="1600" spc="-5" dirty="0">
                <a:latin typeface="Courier New"/>
                <a:cs typeface="Courier New"/>
              </a:rPr>
              <a:t>'tuple'&gt;  15</a:t>
            </a:r>
            <a:endParaRPr sz="1600">
              <a:latin typeface="Courier New"/>
              <a:cs typeface="Courier New"/>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581558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510032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参数的位置和名称传递</a:t>
            </a:r>
            <a:endParaRPr sz="4000"/>
          </a:p>
        </p:txBody>
      </p:sp>
      <p:sp>
        <p:nvSpPr>
          <p:cNvPr id="4" name="object 4"/>
          <p:cNvSpPr txBox="1"/>
          <p:nvPr/>
        </p:nvSpPr>
        <p:spPr>
          <a:xfrm>
            <a:off x="547217" y="2450316"/>
            <a:ext cx="7831455" cy="2219960"/>
          </a:xfrm>
          <a:prstGeom prst="rect">
            <a:avLst/>
          </a:prstGeom>
        </p:spPr>
        <p:txBody>
          <a:bodyPr vert="horz" wrap="square" lIns="0" tIns="12065" rIns="0" bIns="0" rtlCol="0">
            <a:spAutoFit/>
          </a:bodyPr>
          <a:lstStyle/>
          <a:p>
            <a:pPr marL="12700" marR="72390">
              <a:lnSpc>
                <a:spcPct val="150000"/>
              </a:lnSpc>
              <a:spcBef>
                <a:spcPts val="95"/>
              </a:spcBef>
            </a:pPr>
            <a:r>
              <a:rPr sz="2400" dirty="0">
                <a:latin typeface="微软雅黑"/>
                <a:cs typeface="微软雅黑"/>
              </a:rPr>
              <a:t>P</a:t>
            </a:r>
            <a:r>
              <a:rPr sz="2400" spc="5" dirty="0">
                <a:latin typeface="微软雅黑"/>
                <a:cs typeface="微软雅黑"/>
              </a:rPr>
              <a:t>y</a:t>
            </a:r>
            <a:r>
              <a:rPr sz="2400" dirty="0">
                <a:latin typeface="微软雅黑"/>
                <a:cs typeface="微软雅黑"/>
              </a:rPr>
              <a:t>tho</a:t>
            </a:r>
            <a:r>
              <a:rPr sz="2400" spc="-5" dirty="0">
                <a:latin typeface="微软雅黑"/>
                <a:cs typeface="微软雅黑"/>
              </a:rPr>
              <a:t>n</a:t>
            </a:r>
            <a:r>
              <a:rPr sz="2400" dirty="0">
                <a:latin typeface="微软雅黑"/>
                <a:cs typeface="微软雅黑"/>
              </a:rPr>
              <a:t>提供了按照形参名称输入实参的方</a:t>
            </a:r>
            <a:r>
              <a:rPr sz="2400" spc="5" dirty="0">
                <a:latin typeface="微软雅黑"/>
                <a:cs typeface="微软雅黑"/>
              </a:rPr>
              <a:t>式</a:t>
            </a:r>
            <a:r>
              <a:rPr sz="2400" dirty="0">
                <a:latin typeface="微软雅黑"/>
                <a:cs typeface="微软雅黑"/>
              </a:rPr>
              <a:t>，调用如下：  </a:t>
            </a:r>
            <a:r>
              <a:rPr sz="2400" b="1" spc="-15" dirty="0">
                <a:solidFill>
                  <a:schemeClr val="accent1"/>
                </a:solidFill>
                <a:latin typeface="微软雅黑"/>
                <a:cs typeface="微软雅黑"/>
              </a:rPr>
              <a:t>result </a:t>
            </a:r>
            <a:r>
              <a:rPr sz="2400" b="1" dirty="0">
                <a:solidFill>
                  <a:schemeClr val="accent1"/>
                </a:solidFill>
                <a:latin typeface="微软雅黑"/>
                <a:cs typeface="微软雅黑"/>
              </a:rPr>
              <a:t>= </a:t>
            </a:r>
            <a:r>
              <a:rPr sz="2400" b="1" spc="-5" dirty="0">
                <a:solidFill>
                  <a:schemeClr val="accent1"/>
                </a:solidFill>
                <a:latin typeface="微软雅黑"/>
                <a:cs typeface="微软雅黑"/>
              </a:rPr>
              <a:t>func(x2=4, y2=5, z2=6, x1=1, y1=2,</a:t>
            </a:r>
            <a:r>
              <a:rPr sz="2400" b="1" spc="85" dirty="0">
                <a:solidFill>
                  <a:schemeClr val="accent1"/>
                </a:solidFill>
                <a:latin typeface="微软雅黑"/>
                <a:cs typeface="微软雅黑"/>
              </a:rPr>
              <a:t> </a:t>
            </a:r>
            <a:r>
              <a:rPr sz="2400" b="1" spc="-5" dirty="0">
                <a:solidFill>
                  <a:schemeClr val="accent1"/>
                </a:solidFill>
                <a:latin typeface="微软雅黑"/>
                <a:cs typeface="微软雅黑"/>
              </a:rPr>
              <a:t>z1=3)</a:t>
            </a:r>
            <a:endParaRPr sz="2400" b="1" dirty="0">
              <a:solidFill>
                <a:schemeClr val="accent1"/>
              </a:solidFill>
              <a:latin typeface="微软雅黑"/>
              <a:cs typeface="微软雅黑"/>
            </a:endParaRPr>
          </a:p>
          <a:p>
            <a:pPr marL="12700" marR="5080">
              <a:lnSpc>
                <a:spcPct val="150000"/>
              </a:lnSpc>
            </a:pPr>
            <a:r>
              <a:rPr sz="2400" spc="60" dirty="0">
                <a:latin typeface="微软雅黑"/>
                <a:cs typeface="微软雅黑"/>
              </a:rPr>
              <a:t>由于调用函数时指定了参数名</a:t>
            </a:r>
            <a:r>
              <a:rPr sz="2400" spc="65" dirty="0">
                <a:latin typeface="微软雅黑"/>
                <a:cs typeface="微软雅黑"/>
              </a:rPr>
              <a:t>称</a:t>
            </a:r>
            <a:r>
              <a:rPr sz="2400" spc="60" dirty="0">
                <a:latin typeface="微软雅黑"/>
                <a:cs typeface="微软雅黑"/>
              </a:rPr>
              <a:t>，所以参数之间的</a:t>
            </a:r>
            <a:r>
              <a:rPr sz="2400" spc="65" dirty="0">
                <a:latin typeface="微软雅黑"/>
                <a:cs typeface="微软雅黑"/>
              </a:rPr>
              <a:t>顺序</a:t>
            </a:r>
            <a:r>
              <a:rPr sz="2400" dirty="0">
                <a:latin typeface="微软雅黑"/>
                <a:cs typeface="微软雅黑"/>
              </a:rPr>
              <a:t>可 以任意调整。</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785616"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070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变量的返回值</a:t>
            </a:r>
            <a:endParaRPr sz="4000"/>
          </a:p>
        </p:txBody>
      </p:sp>
      <p:sp>
        <p:nvSpPr>
          <p:cNvPr id="4" name="object 4"/>
          <p:cNvSpPr txBox="1"/>
          <p:nvPr/>
        </p:nvSpPr>
        <p:spPr>
          <a:xfrm>
            <a:off x="329590" y="1813539"/>
            <a:ext cx="8015605" cy="2219960"/>
          </a:xfrm>
          <a:prstGeom prst="rect">
            <a:avLst/>
          </a:prstGeom>
        </p:spPr>
        <p:txBody>
          <a:bodyPr vert="horz" wrap="square" lIns="0" tIns="12065" rIns="0" bIns="0" rtlCol="0">
            <a:spAutoFit/>
          </a:bodyPr>
          <a:lstStyle/>
          <a:p>
            <a:pPr marL="355600" marR="58419" indent="-342900">
              <a:lnSpc>
                <a:spcPct val="150000"/>
              </a:lnSpc>
              <a:spcBef>
                <a:spcPts val="95"/>
              </a:spcBef>
              <a:buChar char="•"/>
              <a:tabLst>
                <a:tab pos="354965" algn="l"/>
                <a:tab pos="355600" algn="l"/>
              </a:tabLst>
            </a:pPr>
            <a:r>
              <a:rPr sz="2400" spc="-45" dirty="0">
                <a:latin typeface="微软雅黑"/>
                <a:cs typeface="微软雅黑"/>
              </a:rPr>
              <a:t>r</a:t>
            </a:r>
            <a:r>
              <a:rPr sz="2400" spc="-5" dirty="0">
                <a:latin typeface="微软雅黑"/>
                <a:cs typeface="微软雅黑"/>
              </a:rPr>
              <a:t>eturn</a:t>
            </a:r>
            <a:r>
              <a:rPr sz="2400" dirty="0">
                <a:latin typeface="微软雅黑"/>
                <a:cs typeface="微软雅黑"/>
              </a:rPr>
              <a:t>语句用来退出函数并将程序返回到函数被调用的位 </a:t>
            </a:r>
            <a:r>
              <a:rPr sz="2400" spc="-5" dirty="0">
                <a:latin typeface="微软雅黑"/>
                <a:cs typeface="微软雅黑"/>
              </a:rPr>
              <a:t>置继续执行。</a:t>
            </a:r>
            <a:endParaRPr sz="2400">
              <a:latin typeface="微软雅黑"/>
              <a:cs typeface="微软雅黑"/>
            </a:endParaRPr>
          </a:p>
          <a:p>
            <a:pPr marL="355600" marR="5080" indent="-342900">
              <a:lnSpc>
                <a:spcPct val="150000"/>
              </a:lnSpc>
              <a:buChar char="•"/>
              <a:tabLst>
                <a:tab pos="354965" algn="l"/>
                <a:tab pos="355600" algn="l"/>
              </a:tabLst>
            </a:pPr>
            <a:r>
              <a:rPr sz="2400" spc="-45" dirty="0">
                <a:latin typeface="微软雅黑"/>
                <a:cs typeface="微软雅黑"/>
              </a:rPr>
              <a:t>r</a:t>
            </a:r>
            <a:r>
              <a:rPr sz="2400" spc="-5" dirty="0">
                <a:latin typeface="微软雅黑"/>
                <a:cs typeface="微软雅黑"/>
              </a:rPr>
              <a:t>eturn</a:t>
            </a:r>
            <a:r>
              <a:rPr sz="2400" dirty="0">
                <a:latin typeface="微软雅黑"/>
                <a:cs typeface="微软雅黑"/>
              </a:rPr>
              <a:t>语句同时可以将</a:t>
            </a:r>
            <a:r>
              <a:rPr sz="2400" spc="-5" dirty="0">
                <a:latin typeface="微软雅黑"/>
                <a:cs typeface="微软雅黑"/>
              </a:rPr>
              <a:t>0</a:t>
            </a:r>
            <a:r>
              <a:rPr sz="2400" dirty="0">
                <a:latin typeface="微软雅黑"/>
                <a:cs typeface="微软雅黑"/>
              </a:rPr>
              <a:t>个、</a:t>
            </a:r>
            <a:r>
              <a:rPr sz="2400" spc="-5" dirty="0">
                <a:latin typeface="微软雅黑"/>
                <a:cs typeface="微软雅黑"/>
              </a:rPr>
              <a:t>1</a:t>
            </a:r>
            <a:r>
              <a:rPr sz="2400" dirty="0">
                <a:latin typeface="微软雅黑"/>
                <a:cs typeface="微软雅黑"/>
              </a:rPr>
              <a:t>个或多个函数运</a:t>
            </a:r>
            <a:r>
              <a:rPr sz="2400" spc="-15" dirty="0">
                <a:latin typeface="微软雅黑"/>
                <a:cs typeface="微软雅黑"/>
              </a:rPr>
              <a:t>算</a:t>
            </a:r>
            <a:r>
              <a:rPr sz="2400" dirty="0">
                <a:latin typeface="微软雅黑"/>
                <a:cs typeface="微软雅黑"/>
              </a:rPr>
              <a:t>完的结果 返回给函数被调用处的变量，例如。</a:t>
            </a:r>
            <a:endParaRPr sz="2400">
              <a:latin typeface="微软雅黑"/>
              <a:cs typeface="微软雅黑"/>
            </a:endParaRPr>
          </a:p>
        </p:txBody>
      </p:sp>
      <p:sp>
        <p:nvSpPr>
          <p:cNvPr id="5" name="object 5"/>
          <p:cNvSpPr/>
          <p:nvPr/>
        </p:nvSpPr>
        <p:spPr>
          <a:xfrm>
            <a:off x="1187450" y="4581525"/>
            <a:ext cx="6769608" cy="151180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187450" y="4581525"/>
            <a:ext cx="6769100" cy="1511300"/>
          </a:xfrm>
          <a:prstGeom prst="rect">
            <a:avLst/>
          </a:prstGeom>
          <a:ln w="12700">
            <a:solidFill>
              <a:srgbClr val="00AF50"/>
            </a:solidFill>
          </a:ln>
        </p:spPr>
        <p:txBody>
          <a:bodyPr vert="horz" wrap="square" lIns="0" tIns="0" rIns="0" bIns="0" rtlCol="0">
            <a:spAutoFit/>
          </a:bodyPr>
          <a:lstStyle/>
          <a:p>
            <a:pPr marL="68580">
              <a:lnSpc>
                <a:spcPts val="1780"/>
              </a:lnSpc>
            </a:pPr>
            <a:r>
              <a:rPr sz="1800" b="1" spc="-10" dirty="0">
                <a:latin typeface="Courier New"/>
                <a:cs typeface="Courier New"/>
              </a:rPr>
              <a:t>&gt;&gt;&gt;def func(a,</a:t>
            </a:r>
            <a:r>
              <a:rPr sz="1800" b="1" spc="-65" dirty="0">
                <a:latin typeface="Courier New"/>
                <a:cs typeface="Courier New"/>
              </a:rPr>
              <a:t> </a:t>
            </a:r>
            <a:r>
              <a:rPr sz="1800" b="1" spc="-10" dirty="0">
                <a:latin typeface="Courier New"/>
                <a:cs typeface="Courier New"/>
              </a:rPr>
              <a:t>b):</a:t>
            </a:r>
            <a:endParaRPr sz="1800">
              <a:latin typeface="Courier New"/>
              <a:cs typeface="Courier New"/>
            </a:endParaRPr>
          </a:p>
          <a:p>
            <a:pPr marL="1161415">
              <a:lnSpc>
                <a:spcPts val="2005"/>
              </a:lnSpc>
            </a:pPr>
            <a:r>
              <a:rPr sz="1800" b="1" spc="-10" dirty="0">
                <a:latin typeface="Courier New"/>
                <a:cs typeface="Courier New"/>
              </a:rPr>
              <a:t>return</a:t>
            </a:r>
            <a:r>
              <a:rPr sz="1800" b="1" spc="-95" dirty="0">
                <a:latin typeface="Courier New"/>
                <a:cs typeface="Courier New"/>
              </a:rPr>
              <a:t> </a:t>
            </a:r>
            <a:r>
              <a:rPr sz="1800" b="1" spc="-10" dirty="0">
                <a:latin typeface="Courier New"/>
                <a:cs typeface="Courier New"/>
              </a:rPr>
              <a:t>a*b</a:t>
            </a:r>
            <a:endParaRPr sz="1800">
              <a:latin typeface="Courier New"/>
              <a:cs typeface="Courier New"/>
            </a:endParaRPr>
          </a:p>
          <a:p>
            <a:pPr marL="68580">
              <a:lnSpc>
                <a:spcPts val="2000"/>
              </a:lnSpc>
            </a:pPr>
            <a:r>
              <a:rPr sz="1800" b="1" spc="-10" dirty="0">
                <a:latin typeface="Courier New"/>
                <a:cs typeface="Courier New"/>
              </a:rPr>
              <a:t>&gt;&gt;&gt;s </a:t>
            </a:r>
            <a:r>
              <a:rPr sz="1800" b="1" dirty="0">
                <a:latin typeface="Courier New"/>
                <a:cs typeface="Courier New"/>
              </a:rPr>
              <a:t>= </a:t>
            </a:r>
            <a:r>
              <a:rPr sz="1800" b="1" spc="-10" dirty="0">
                <a:latin typeface="Courier New"/>
                <a:cs typeface="Courier New"/>
              </a:rPr>
              <a:t>func("knock~",</a:t>
            </a:r>
            <a:r>
              <a:rPr sz="1800" b="1" spc="-45" dirty="0">
                <a:latin typeface="Courier New"/>
                <a:cs typeface="Courier New"/>
              </a:rPr>
              <a:t> </a:t>
            </a:r>
            <a:r>
              <a:rPr sz="1800" b="1" spc="-5" dirty="0">
                <a:latin typeface="Courier New"/>
                <a:cs typeface="Courier New"/>
              </a:rPr>
              <a:t>2)</a:t>
            </a:r>
            <a:endParaRPr sz="1800">
              <a:latin typeface="Courier New"/>
              <a:cs typeface="Courier New"/>
            </a:endParaRPr>
          </a:p>
          <a:p>
            <a:pPr marL="68580">
              <a:lnSpc>
                <a:spcPts val="2000"/>
              </a:lnSpc>
            </a:pPr>
            <a:r>
              <a:rPr sz="1800" b="1" spc="-10" dirty="0">
                <a:latin typeface="Courier New"/>
                <a:cs typeface="Courier New"/>
              </a:rPr>
              <a:t>&gt;&gt;&gt;print(s)</a:t>
            </a:r>
            <a:endParaRPr sz="1800">
              <a:latin typeface="Courier New"/>
              <a:cs typeface="Courier New"/>
            </a:endParaRPr>
          </a:p>
          <a:p>
            <a:pPr marL="68580">
              <a:lnSpc>
                <a:spcPts val="2080"/>
              </a:lnSpc>
            </a:pPr>
            <a:r>
              <a:rPr sz="1800" spc="-10" dirty="0">
                <a:latin typeface="Courier New"/>
                <a:cs typeface="Courier New"/>
              </a:rPr>
              <a:t>knock~knock~</a:t>
            </a:r>
            <a:endParaRPr sz="1800">
              <a:latin typeface="Courier New"/>
              <a:cs typeface="Courier New"/>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785616"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070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变量的返回值</a:t>
            </a:r>
            <a:endParaRPr sz="4000"/>
          </a:p>
        </p:txBody>
      </p:sp>
      <p:sp>
        <p:nvSpPr>
          <p:cNvPr id="4" name="object 4"/>
          <p:cNvSpPr txBox="1"/>
          <p:nvPr/>
        </p:nvSpPr>
        <p:spPr>
          <a:xfrm>
            <a:off x="763016" y="1949195"/>
            <a:ext cx="7639050" cy="1672589"/>
          </a:xfrm>
          <a:prstGeom prst="rect">
            <a:avLst/>
          </a:prstGeom>
        </p:spPr>
        <p:txBody>
          <a:bodyPr vert="horz" wrap="square" lIns="0" tIns="195580" rIns="0" bIns="0" rtlCol="0">
            <a:spAutoFit/>
          </a:bodyPr>
          <a:lstStyle/>
          <a:p>
            <a:pPr marL="12700">
              <a:lnSpc>
                <a:spcPct val="100000"/>
              </a:lnSpc>
              <a:spcBef>
                <a:spcPts val="1540"/>
              </a:spcBef>
            </a:pPr>
            <a:r>
              <a:rPr sz="2400" dirty="0">
                <a:latin typeface="微软雅黑"/>
                <a:cs typeface="微软雅黑"/>
              </a:rPr>
              <a:t>函数可以没有</a:t>
            </a:r>
            <a:r>
              <a:rPr sz="2400" spc="-10" dirty="0">
                <a:latin typeface="微软雅黑"/>
                <a:cs typeface="微软雅黑"/>
              </a:rPr>
              <a:t>return，</a:t>
            </a:r>
            <a:r>
              <a:rPr sz="2400" dirty="0">
                <a:latin typeface="微软雅黑"/>
                <a:cs typeface="微软雅黑"/>
              </a:rPr>
              <a:t>此时函数并不返回值，如微实例</a:t>
            </a:r>
          </a:p>
          <a:p>
            <a:pPr marL="12700" marR="5080">
              <a:lnSpc>
                <a:spcPct val="150000"/>
              </a:lnSpc>
              <a:spcBef>
                <a:spcPts val="5"/>
              </a:spcBef>
            </a:pPr>
            <a:r>
              <a:rPr sz="2400" spc="-5" dirty="0">
                <a:latin typeface="微软雅黑"/>
                <a:cs typeface="微软雅黑"/>
              </a:rPr>
              <a:t>5.1</a:t>
            </a:r>
            <a:r>
              <a:rPr sz="2400" dirty="0">
                <a:latin typeface="微软雅黑"/>
                <a:cs typeface="微软雅黑"/>
              </a:rPr>
              <a:t>的hap</a:t>
            </a:r>
            <a:r>
              <a:rPr sz="2400" spc="5" dirty="0">
                <a:latin typeface="微软雅黑"/>
                <a:cs typeface="微软雅黑"/>
              </a:rPr>
              <a:t>p</a:t>
            </a:r>
            <a:r>
              <a:rPr sz="2400" spc="-5" dirty="0">
                <a:latin typeface="微软雅黑"/>
                <a:cs typeface="微软雅黑"/>
              </a:rPr>
              <a:t>y(</a:t>
            </a:r>
            <a:r>
              <a:rPr sz="2400" spc="10" dirty="0">
                <a:latin typeface="微软雅黑"/>
                <a:cs typeface="微软雅黑"/>
              </a:rPr>
              <a:t>)</a:t>
            </a:r>
            <a:r>
              <a:rPr sz="2400" dirty="0">
                <a:latin typeface="微软雅黑"/>
                <a:cs typeface="微软雅黑"/>
              </a:rPr>
              <a:t>函数。函数也可以</a:t>
            </a:r>
            <a:r>
              <a:rPr sz="2400" spc="5" dirty="0">
                <a:latin typeface="微软雅黑"/>
                <a:cs typeface="微软雅黑"/>
              </a:rPr>
              <a:t>用</a:t>
            </a:r>
            <a:r>
              <a:rPr sz="2400" spc="-45" dirty="0">
                <a:latin typeface="微软雅黑"/>
                <a:cs typeface="微软雅黑"/>
              </a:rPr>
              <a:t>r</a:t>
            </a:r>
            <a:r>
              <a:rPr sz="2400" spc="-5" dirty="0">
                <a:latin typeface="微软雅黑"/>
                <a:cs typeface="微软雅黑"/>
              </a:rPr>
              <a:t>etur</a:t>
            </a:r>
            <a:r>
              <a:rPr sz="2400" spc="-10" dirty="0">
                <a:latin typeface="微软雅黑"/>
                <a:cs typeface="微软雅黑"/>
              </a:rPr>
              <a:t>n</a:t>
            </a:r>
            <a:r>
              <a:rPr sz="2400" dirty="0">
                <a:latin typeface="微软雅黑"/>
                <a:cs typeface="微软雅黑"/>
              </a:rPr>
              <a:t>返回多个值，多 个值以元组类型保存，例如。</a:t>
            </a:r>
          </a:p>
        </p:txBody>
      </p:sp>
      <p:sp>
        <p:nvSpPr>
          <p:cNvPr id="5" name="object 5"/>
          <p:cNvSpPr/>
          <p:nvPr/>
        </p:nvSpPr>
        <p:spPr>
          <a:xfrm>
            <a:off x="1692275" y="4149725"/>
            <a:ext cx="5911596" cy="151180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692275" y="4149725"/>
            <a:ext cx="5911850" cy="1511300"/>
          </a:xfrm>
          <a:prstGeom prst="rect">
            <a:avLst/>
          </a:prstGeom>
          <a:ln w="12700">
            <a:solidFill>
              <a:srgbClr val="00AF50"/>
            </a:solidFill>
          </a:ln>
        </p:spPr>
        <p:txBody>
          <a:bodyPr vert="horz" wrap="square" lIns="0" tIns="13335" rIns="0" bIns="0" rtlCol="0">
            <a:spAutoFit/>
          </a:bodyPr>
          <a:lstStyle/>
          <a:p>
            <a:pPr marL="68580">
              <a:lnSpc>
                <a:spcPct val="100000"/>
              </a:lnSpc>
              <a:spcBef>
                <a:spcPts val="105"/>
              </a:spcBef>
            </a:pPr>
            <a:r>
              <a:rPr sz="1400" b="1" spc="-5" dirty="0">
                <a:latin typeface="Courier New"/>
                <a:cs typeface="Courier New"/>
              </a:rPr>
              <a:t>&gt;&gt;&gt;def func(a,</a:t>
            </a:r>
            <a:r>
              <a:rPr sz="1400" b="1" spc="-90" dirty="0">
                <a:latin typeface="Courier New"/>
                <a:cs typeface="Courier New"/>
              </a:rPr>
              <a:t> </a:t>
            </a:r>
            <a:r>
              <a:rPr sz="1400" b="1" spc="-5" dirty="0">
                <a:latin typeface="Courier New"/>
                <a:cs typeface="Courier New"/>
              </a:rPr>
              <a:t>b):</a:t>
            </a:r>
            <a:endParaRPr sz="1400" dirty="0">
              <a:latin typeface="Courier New"/>
              <a:cs typeface="Courier New"/>
            </a:endParaRPr>
          </a:p>
          <a:p>
            <a:pPr marL="920750">
              <a:lnSpc>
                <a:spcPct val="100000"/>
              </a:lnSpc>
              <a:spcBef>
                <a:spcPts val="315"/>
              </a:spcBef>
            </a:pPr>
            <a:r>
              <a:rPr sz="1400" b="1" spc="-5" dirty="0">
                <a:latin typeface="Courier New"/>
                <a:cs typeface="Courier New"/>
              </a:rPr>
              <a:t>return</a:t>
            </a:r>
            <a:r>
              <a:rPr sz="1400" b="1" spc="-105" dirty="0">
                <a:latin typeface="Courier New"/>
                <a:cs typeface="Courier New"/>
              </a:rPr>
              <a:t> </a:t>
            </a:r>
            <a:r>
              <a:rPr sz="1400" b="1" spc="-5" dirty="0">
                <a:latin typeface="Courier New"/>
                <a:cs typeface="Courier New"/>
              </a:rPr>
              <a:t>b,a</a:t>
            </a:r>
            <a:endParaRPr sz="1400" dirty="0">
              <a:latin typeface="Courier New"/>
              <a:cs typeface="Courier New"/>
            </a:endParaRPr>
          </a:p>
          <a:p>
            <a:pPr marL="68580">
              <a:lnSpc>
                <a:spcPct val="100000"/>
              </a:lnSpc>
              <a:spcBef>
                <a:spcPts val="320"/>
              </a:spcBef>
            </a:pPr>
            <a:r>
              <a:rPr sz="1400" b="1" spc="-5" dirty="0">
                <a:latin typeface="Courier New"/>
                <a:cs typeface="Courier New"/>
              </a:rPr>
              <a:t>&gt;&gt;&gt;s </a:t>
            </a:r>
            <a:r>
              <a:rPr sz="1400" b="1" dirty="0">
                <a:latin typeface="Courier New"/>
                <a:cs typeface="Courier New"/>
              </a:rPr>
              <a:t>= </a:t>
            </a:r>
            <a:r>
              <a:rPr sz="1400" b="1" spc="-5" dirty="0">
                <a:latin typeface="Courier New"/>
                <a:cs typeface="Courier New"/>
              </a:rPr>
              <a:t>func("knock~",</a:t>
            </a:r>
            <a:r>
              <a:rPr sz="1400" b="1" spc="-35" dirty="0">
                <a:latin typeface="Courier New"/>
                <a:cs typeface="Courier New"/>
              </a:rPr>
              <a:t> </a:t>
            </a:r>
            <a:r>
              <a:rPr sz="1400" b="1" spc="-5" dirty="0">
                <a:latin typeface="Courier New"/>
                <a:cs typeface="Courier New"/>
              </a:rPr>
              <a:t>2)</a:t>
            </a:r>
            <a:endParaRPr sz="1400" dirty="0">
              <a:latin typeface="Courier New"/>
              <a:cs typeface="Courier New"/>
            </a:endParaRPr>
          </a:p>
          <a:p>
            <a:pPr marL="68580">
              <a:lnSpc>
                <a:spcPct val="100000"/>
              </a:lnSpc>
              <a:spcBef>
                <a:spcPts val="325"/>
              </a:spcBef>
            </a:pPr>
            <a:r>
              <a:rPr sz="1400" b="1" spc="-5" dirty="0">
                <a:latin typeface="Courier New"/>
                <a:cs typeface="Courier New"/>
              </a:rPr>
              <a:t>&gt;&gt;&gt;print(s,</a:t>
            </a:r>
            <a:r>
              <a:rPr sz="1400" b="1" spc="-20" dirty="0">
                <a:latin typeface="Courier New"/>
                <a:cs typeface="Courier New"/>
              </a:rPr>
              <a:t> </a:t>
            </a:r>
            <a:r>
              <a:rPr sz="1400" b="1" spc="-5" dirty="0">
                <a:latin typeface="Courier New"/>
                <a:cs typeface="Courier New"/>
              </a:rPr>
              <a:t>type(s))</a:t>
            </a:r>
            <a:endParaRPr sz="1400" dirty="0">
              <a:latin typeface="Courier New"/>
              <a:cs typeface="Courier New"/>
            </a:endParaRPr>
          </a:p>
          <a:p>
            <a:pPr marL="68580">
              <a:lnSpc>
                <a:spcPct val="100000"/>
              </a:lnSpc>
              <a:spcBef>
                <a:spcPts val="315"/>
              </a:spcBef>
            </a:pPr>
            <a:r>
              <a:rPr sz="1400" spc="-5" dirty="0">
                <a:latin typeface="Courier New"/>
                <a:cs typeface="Courier New"/>
              </a:rPr>
              <a:t>(2, 'knock~') &lt;class</a:t>
            </a:r>
            <a:r>
              <a:rPr sz="1400" spc="-40" dirty="0">
                <a:latin typeface="Courier New"/>
                <a:cs typeface="Courier New"/>
              </a:rPr>
              <a:t> </a:t>
            </a:r>
            <a:r>
              <a:rPr sz="1400" spc="-10" dirty="0">
                <a:latin typeface="Courier New"/>
                <a:cs typeface="Courier New"/>
              </a:rPr>
              <a:t>'tuple'&gt;</a:t>
            </a:r>
            <a:endParaRPr sz="1400" dirty="0">
              <a:latin typeface="Courier New"/>
              <a:cs typeface="Courier New"/>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9955" y="521208"/>
            <a:ext cx="327812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40765" y="681304"/>
            <a:ext cx="2564765"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252525"/>
                </a:solidFill>
              </a:rPr>
              <a:t>函数的定义</a:t>
            </a:r>
            <a:endParaRPr sz="4000"/>
          </a:p>
        </p:txBody>
      </p:sp>
      <p:sp>
        <p:nvSpPr>
          <p:cNvPr id="4" name="object 4"/>
          <p:cNvSpPr txBox="1"/>
          <p:nvPr/>
        </p:nvSpPr>
        <p:spPr>
          <a:xfrm>
            <a:off x="474065" y="1757553"/>
            <a:ext cx="8195309" cy="4415790"/>
          </a:xfrm>
          <a:prstGeom prst="rect">
            <a:avLst/>
          </a:prstGeom>
        </p:spPr>
        <p:txBody>
          <a:bodyPr vert="horz" wrap="square" lIns="0" tIns="195580" rIns="0" bIns="0" rtlCol="0">
            <a:spAutoFit/>
          </a:bodyPr>
          <a:lstStyle/>
          <a:p>
            <a:pPr marL="279400">
              <a:lnSpc>
                <a:spcPct val="100000"/>
              </a:lnSpc>
              <a:spcBef>
                <a:spcPts val="1540"/>
              </a:spcBef>
            </a:pPr>
            <a:r>
              <a:rPr sz="2400" b="1" dirty="0" err="1" smtClean="0">
                <a:latin typeface="微软雅黑"/>
                <a:cs typeface="微软雅黑"/>
              </a:rPr>
              <a:t>微实例</a:t>
            </a:r>
            <a:r>
              <a:rPr sz="2400" b="1" spc="-5" dirty="0" err="1" smtClean="0">
                <a:latin typeface="微软雅黑"/>
                <a:cs typeface="微软雅黑"/>
              </a:rPr>
              <a:t>：</a:t>
            </a:r>
            <a:r>
              <a:rPr sz="2400" b="1" dirty="0" err="1">
                <a:latin typeface="微软雅黑"/>
                <a:cs typeface="微软雅黑"/>
              </a:rPr>
              <a:t>生日歌</a:t>
            </a:r>
            <a:r>
              <a:rPr sz="2400" b="1" dirty="0">
                <a:latin typeface="微软雅黑"/>
                <a:cs typeface="微软雅黑"/>
              </a:rPr>
              <a:t>。</a:t>
            </a:r>
            <a:endParaRPr sz="2400" dirty="0">
              <a:latin typeface="微软雅黑"/>
              <a:cs typeface="微软雅黑"/>
            </a:endParaRPr>
          </a:p>
          <a:p>
            <a:pPr marL="279400" marR="2724150">
              <a:lnSpc>
                <a:spcPts val="4320"/>
              </a:lnSpc>
              <a:spcBef>
                <a:spcPts val="380"/>
              </a:spcBef>
            </a:pPr>
            <a:r>
              <a:rPr sz="2400" dirty="0">
                <a:latin typeface="微软雅黑"/>
                <a:cs typeface="微软雅黑"/>
              </a:rPr>
              <a:t>过生日时要为朋友唱生日</a:t>
            </a:r>
            <a:r>
              <a:rPr sz="2400" spc="5" dirty="0">
                <a:latin typeface="微软雅黑"/>
                <a:cs typeface="微软雅黑"/>
              </a:rPr>
              <a:t>歌</a:t>
            </a:r>
            <a:r>
              <a:rPr sz="2400" dirty="0">
                <a:latin typeface="微软雅黑"/>
                <a:cs typeface="微软雅黑"/>
              </a:rPr>
              <a:t>，歌词为：  Happy </a:t>
            </a:r>
            <a:r>
              <a:rPr sz="2400" spc="5" dirty="0">
                <a:latin typeface="微软雅黑"/>
                <a:cs typeface="微软雅黑"/>
              </a:rPr>
              <a:t>birthday </a:t>
            </a:r>
            <a:r>
              <a:rPr sz="2400" spc="-10" dirty="0">
                <a:latin typeface="微软雅黑"/>
                <a:cs typeface="微软雅黑"/>
              </a:rPr>
              <a:t>to</a:t>
            </a:r>
            <a:r>
              <a:rPr sz="2400" spc="15" dirty="0">
                <a:latin typeface="微软雅黑"/>
                <a:cs typeface="微软雅黑"/>
              </a:rPr>
              <a:t> </a:t>
            </a:r>
            <a:r>
              <a:rPr sz="2400" spc="-5" dirty="0">
                <a:latin typeface="微软雅黑"/>
                <a:cs typeface="微软雅黑"/>
              </a:rPr>
              <a:t>you!</a:t>
            </a:r>
            <a:endParaRPr sz="2400" dirty="0">
              <a:latin typeface="微软雅黑"/>
              <a:cs typeface="微软雅黑"/>
            </a:endParaRPr>
          </a:p>
          <a:p>
            <a:pPr marL="279400" marR="3678554">
              <a:lnSpc>
                <a:spcPts val="4320"/>
              </a:lnSpc>
              <a:spcBef>
                <a:spcPts val="5"/>
              </a:spcBef>
            </a:pPr>
            <a:r>
              <a:rPr sz="2400" dirty="0">
                <a:latin typeface="微软雅黑"/>
                <a:cs typeface="微软雅黑"/>
              </a:rPr>
              <a:t>Happy </a:t>
            </a:r>
            <a:r>
              <a:rPr sz="2400" spc="5" dirty="0">
                <a:latin typeface="微软雅黑"/>
                <a:cs typeface="微软雅黑"/>
              </a:rPr>
              <a:t>birthday </a:t>
            </a:r>
            <a:r>
              <a:rPr sz="2400" spc="-10" dirty="0">
                <a:latin typeface="微软雅黑"/>
                <a:cs typeface="微软雅黑"/>
              </a:rPr>
              <a:t>to </a:t>
            </a:r>
            <a:r>
              <a:rPr sz="2400" spc="-5" dirty="0">
                <a:latin typeface="微软雅黑"/>
                <a:cs typeface="微软雅黑"/>
              </a:rPr>
              <a:t>you!  </a:t>
            </a:r>
            <a:r>
              <a:rPr sz="2400" dirty="0">
                <a:latin typeface="微软雅黑"/>
                <a:cs typeface="微软雅黑"/>
              </a:rPr>
              <a:t>Happy</a:t>
            </a:r>
            <a:r>
              <a:rPr sz="2400" spc="-15" dirty="0">
                <a:latin typeface="微软雅黑"/>
                <a:cs typeface="微软雅黑"/>
              </a:rPr>
              <a:t> </a:t>
            </a:r>
            <a:r>
              <a:rPr sz="2400" spc="-10" dirty="0">
                <a:latin typeface="微软雅黑"/>
                <a:cs typeface="微软雅黑"/>
              </a:rPr>
              <a:t>birthday,</a:t>
            </a:r>
            <a:r>
              <a:rPr sz="2400" spc="-15" dirty="0">
                <a:latin typeface="微软雅黑"/>
                <a:cs typeface="微软雅黑"/>
              </a:rPr>
              <a:t> </a:t>
            </a:r>
            <a:r>
              <a:rPr sz="2400" dirty="0">
                <a:latin typeface="微软雅黑"/>
                <a:cs typeface="微软雅黑"/>
              </a:rPr>
              <a:t>dear</a:t>
            </a:r>
            <a:r>
              <a:rPr sz="2400" spc="-25" dirty="0">
                <a:latin typeface="微软雅黑"/>
                <a:cs typeface="微软雅黑"/>
              </a:rPr>
              <a:t> </a:t>
            </a:r>
            <a:r>
              <a:rPr sz="2400" spc="-5" dirty="0">
                <a:latin typeface="微软雅黑"/>
                <a:cs typeface="微软雅黑"/>
              </a:rPr>
              <a:t>&lt;</a:t>
            </a:r>
            <a:r>
              <a:rPr sz="2400" dirty="0">
                <a:latin typeface="微软雅黑"/>
                <a:cs typeface="微软雅黑"/>
              </a:rPr>
              <a:t>名字&gt;</a:t>
            </a:r>
          </a:p>
          <a:p>
            <a:pPr marL="279400">
              <a:lnSpc>
                <a:spcPct val="100000"/>
              </a:lnSpc>
              <a:spcBef>
                <a:spcPts val="1060"/>
              </a:spcBef>
            </a:pPr>
            <a:r>
              <a:rPr sz="2400" dirty="0">
                <a:latin typeface="微软雅黑"/>
                <a:cs typeface="微软雅黑"/>
              </a:rPr>
              <a:t>Happy </a:t>
            </a:r>
            <a:r>
              <a:rPr sz="2400" spc="5" dirty="0">
                <a:latin typeface="微软雅黑"/>
                <a:cs typeface="微软雅黑"/>
              </a:rPr>
              <a:t>birthday </a:t>
            </a:r>
            <a:r>
              <a:rPr sz="2400" spc="-10" dirty="0">
                <a:latin typeface="微软雅黑"/>
                <a:cs typeface="微软雅黑"/>
              </a:rPr>
              <a:t>to</a:t>
            </a:r>
            <a:r>
              <a:rPr sz="2400" spc="20" dirty="0">
                <a:latin typeface="微软雅黑"/>
                <a:cs typeface="微软雅黑"/>
              </a:rPr>
              <a:t> </a:t>
            </a:r>
            <a:r>
              <a:rPr sz="2400" spc="-5" dirty="0">
                <a:latin typeface="微软雅黑"/>
                <a:cs typeface="微软雅黑"/>
              </a:rPr>
              <a:t>you!</a:t>
            </a:r>
            <a:endParaRPr sz="2400" dirty="0">
              <a:latin typeface="微软雅黑"/>
              <a:cs typeface="微软雅黑"/>
            </a:endParaRPr>
          </a:p>
          <a:p>
            <a:pPr marL="12700" marR="5080" indent="266700">
              <a:lnSpc>
                <a:spcPct val="150000"/>
              </a:lnSpc>
            </a:pPr>
            <a:r>
              <a:rPr sz="2400" dirty="0">
                <a:latin typeface="微软雅黑"/>
                <a:cs typeface="微软雅黑"/>
              </a:rPr>
              <a:t>编写程序</a:t>
            </a:r>
            <a:r>
              <a:rPr sz="2400" spc="10" dirty="0">
                <a:latin typeface="微软雅黑"/>
                <a:cs typeface="微软雅黑"/>
              </a:rPr>
              <a:t>为</a:t>
            </a:r>
            <a:r>
              <a:rPr sz="2400" spc="-5" dirty="0">
                <a:latin typeface="微软雅黑"/>
                <a:cs typeface="微软雅黑"/>
              </a:rPr>
              <a:t>M</a:t>
            </a:r>
            <a:r>
              <a:rPr sz="2400" spc="-10" dirty="0">
                <a:latin typeface="微软雅黑"/>
                <a:cs typeface="微软雅黑"/>
              </a:rPr>
              <a:t>i</a:t>
            </a:r>
            <a:r>
              <a:rPr sz="2400" spc="-35" dirty="0">
                <a:latin typeface="微软雅黑"/>
                <a:cs typeface="微软雅黑"/>
              </a:rPr>
              <a:t>k</a:t>
            </a:r>
            <a:r>
              <a:rPr sz="2400" spc="-5" dirty="0">
                <a:latin typeface="微软雅黑"/>
                <a:cs typeface="微软雅黑"/>
              </a:rPr>
              <a:t>e</a:t>
            </a:r>
            <a:r>
              <a:rPr sz="2400" dirty="0">
                <a:latin typeface="微软雅黑"/>
                <a:cs typeface="微软雅黑"/>
              </a:rPr>
              <a:t>和</a:t>
            </a:r>
            <a:r>
              <a:rPr sz="2400" spc="-5" dirty="0">
                <a:latin typeface="微软雅黑"/>
                <a:cs typeface="微软雅黑"/>
              </a:rPr>
              <a:t>Li</a:t>
            </a:r>
            <a:r>
              <a:rPr sz="2400" spc="5" dirty="0">
                <a:latin typeface="微软雅黑"/>
                <a:cs typeface="微软雅黑"/>
              </a:rPr>
              <a:t>l</a:t>
            </a:r>
            <a:r>
              <a:rPr sz="2400" spc="15" dirty="0">
                <a:latin typeface="微软雅黑"/>
                <a:cs typeface="微软雅黑"/>
              </a:rPr>
              <a:t>y</a:t>
            </a:r>
            <a:r>
              <a:rPr sz="2400" dirty="0">
                <a:latin typeface="微软雅黑"/>
                <a:cs typeface="微软雅黑"/>
              </a:rPr>
              <a:t>输出生日歌。最简单的实现方法是重 </a:t>
            </a:r>
            <a:r>
              <a:rPr sz="2400" spc="-5" dirty="0">
                <a:latin typeface="微软雅黑"/>
                <a:cs typeface="微软雅黑"/>
              </a:rPr>
              <a:t>复使用print()语句</a:t>
            </a:r>
            <a:endParaRPr sz="2400" dirty="0">
              <a:latin typeface="微软雅黑"/>
              <a:cs typeface="微软雅黑"/>
            </a:endParaRPr>
          </a:p>
        </p:txBody>
      </p:sp>
    </p:spTree>
    <p:extLst>
      <p:ext uri="{BB962C8B-B14F-4D97-AF65-F5344CB8AC3E}">
        <p14:creationId xmlns:p14="http://schemas.microsoft.com/office/powerpoint/2010/main" val="1001031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800600"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408559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函数对变量的作用</a:t>
            </a:r>
            <a:endParaRPr sz="4000"/>
          </a:p>
        </p:txBody>
      </p:sp>
      <p:sp>
        <p:nvSpPr>
          <p:cNvPr id="4" name="object 4"/>
          <p:cNvSpPr txBox="1"/>
          <p:nvPr/>
        </p:nvSpPr>
        <p:spPr>
          <a:xfrm>
            <a:off x="763016" y="2233929"/>
            <a:ext cx="7644130" cy="2769235"/>
          </a:xfrm>
          <a:prstGeom prst="rect">
            <a:avLst/>
          </a:prstGeom>
        </p:spPr>
        <p:txBody>
          <a:bodyPr vert="horz" wrap="square" lIns="0" tIns="195580" rIns="0" bIns="0" rtlCol="0">
            <a:spAutoFit/>
          </a:bodyPr>
          <a:lstStyle/>
          <a:p>
            <a:pPr marL="12700">
              <a:lnSpc>
                <a:spcPct val="100000"/>
              </a:lnSpc>
              <a:spcBef>
                <a:spcPts val="1540"/>
              </a:spcBef>
            </a:pPr>
            <a:r>
              <a:rPr sz="2400" dirty="0">
                <a:latin typeface="微软雅黑"/>
                <a:cs typeface="微软雅黑"/>
              </a:rPr>
              <a:t>一个程序中的变量包括两类：</a:t>
            </a:r>
            <a:r>
              <a:rPr sz="2400" b="1" dirty="0">
                <a:latin typeface="微软雅黑"/>
                <a:cs typeface="微软雅黑"/>
              </a:rPr>
              <a:t>全局变量</a:t>
            </a:r>
            <a:r>
              <a:rPr sz="2400" dirty="0">
                <a:latin typeface="微软雅黑"/>
                <a:cs typeface="微软雅黑"/>
              </a:rPr>
              <a:t>和</a:t>
            </a:r>
            <a:r>
              <a:rPr sz="2400" b="1" dirty="0">
                <a:latin typeface="微软雅黑"/>
                <a:cs typeface="微软雅黑"/>
              </a:rPr>
              <a:t>局部变</a:t>
            </a:r>
            <a:r>
              <a:rPr sz="2400" b="1" spc="10" dirty="0">
                <a:latin typeface="微软雅黑"/>
                <a:cs typeface="微软雅黑"/>
              </a:rPr>
              <a:t>量</a:t>
            </a:r>
            <a:r>
              <a:rPr sz="2400" dirty="0">
                <a:latin typeface="微软雅黑"/>
                <a:cs typeface="微软雅黑"/>
              </a:rPr>
              <a:t>。</a:t>
            </a:r>
          </a:p>
          <a:p>
            <a:pPr marL="12700" marR="5080">
              <a:lnSpc>
                <a:spcPct val="150000"/>
              </a:lnSpc>
              <a:buSzPct val="95833"/>
              <a:buChar char="•"/>
              <a:tabLst>
                <a:tab pos="147320" algn="l"/>
              </a:tabLst>
            </a:pPr>
            <a:r>
              <a:rPr sz="2400" spc="55" dirty="0">
                <a:latin typeface="微软雅黑"/>
                <a:cs typeface="微软雅黑"/>
              </a:rPr>
              <a:t>全局变</a:t>
            </a:r>
            <a:r>
              <a:rPr sz="2400" spc="45" dirty="0">
                <a:latin typeface="微软雅黑"/>
                <a:cs typeface="微软雅黑"/>
              </a:rPr>
              <a:t>量</a:t>
            </a:r>
            <a:r>
              <a:rPr sz="2400" spc="55" dirty="0">
                <a:latin typeface="微软雅黑"/>
                <a:cs typeface="微软雅黑"/>
              </a:rPr>
              <a:t>指在函</a:t>
            </a:r>
            <a:r>
              <a:rPr sz="2400" spc="45" dirty="0">
                <a:latin typeface="微软雅黑"/>
                <a:cs typeface="微软雅黑"/>
              </a:rPr>
              <a:t>数</a:t>
            </a:r>
            <a:r>
              <a:rPr sz="2400" spc="55" dirty="0">
                <a:latin typeface="微软雅黑"/>
                <a:cs typeface="微软雅黑"/>
              </a:rPr>
              <a:t>之外定</a:t>
            </a:r>
            <a:r>
              <a:rPr sz="2400" spc="45" dirty="0">
                <a:latin typeface="微软雅黑"/>
                <a:cs typeface="微软雅黑"/>
              </a:rPr>
              <a:t>义</a:t>
            </a:r>
            <a:r>
              <a:rPr sz="2400" spc="55" dirty="0">
                <a:latin typeface="微软雅黑"/>
                <a:cs typeface="微软雅黑"/>
              </a:rPr>
              <a:t>的变</a:t>
            </a:r>
            <a:r>
              <a:rPr sz="2400" spc="100" dirty="0">
                <a:latin typeface="微软雅黑"/>
                <a:cs typeface="微软雅黑"/>
              </a:rPr>
              <a:t>量</a:t>
            </a:r>
            <a:r>
              <a:rPr sz="2400" spc="45" dirty="0">
                <a:latin typeface="微软雅黑"/>
                <a:cs typeface="微软雅黑"/>
              </a:rPr>
              <a:t>，</a:t>
            </a:r>
            <a:r>
              <a:rPr sz="2400" spc="55" dirty="0">
                <a:latin typeface="微软雅黑"/>
                <a:cs typeface="微软雅黑"/>
              </a:rPr>
              <a:t>一般没</a:t>
            </a:r>
            <a:r>
              <a:rPr sz="2400" spc="45" dirty="0">
                <a:latin typeface="微软雅黑"/>
                <a:cs typeface="微软雅黑"/>
              </a:rPr>
              <a:t>有</a:t>
            </a:r>
            <a:r>
              <a:rPr sz="2400" spc="55" dirty="0">
                <a:latin typeface="微软雅黑"/>
                <a:cs typeface="微软雅黑"/>
              </a:rPr>
              <a:t>缩</a:t>
            </a:r>
            <a:r>
              <a:rPr sz="2400" spc="75" dirty="0">
                <a:latin typeface="微软雅黑"/>
                <a:cs typeface="微软雅黑"/>
              </a:rPr>
              <a:t>进</a:t>
            </a:r>
            <a:r>
              <a:rPr sz="2400" spc="60" dirty="0">
                <a:latin typeface="微软雅黑"/>
                <a:cs typeface="微软雅黑"/>
              </a:rPr>
              <a:t>，</a:t>
            </a:r>
            <a:r>
              <a:rPr sz="2400" dirty="0">
                <a:latin typeface="微软雅黑"/>
                <a:cs typeface="微软雅黑"/>
              </a:rPr>
              <a:t>在 </a:t>
            </a:r>
            <a:r>
              <a:rPr sz="2400" spc="-5" dirty="0">
                <a:latin typeface="微软雅黑"/>
                <a:cs typeface="微软雅黑"/>
              </a:rPr>
              <a:t>程序执行全过程有</a:t>
            </a:r>
            <a:r>
              <a:rPr sz="2400" dirty="0">
                <a:latin typeface="微软雅黑"/>
                <a:cs typeface="微软雅黑"/>
              </a:rPr>
              <a:t>效。</a:t>
            </a:r>
          </a:p>
          <a:p>
            <a:pPr marL="12700">
              <a:lnSpc>
                <a:spcPct val="100000"/>
              </a:lnSpc>
              <a:spcBef>
                <a:spcPts val="1440"/>
              </a:spcBef>
              <a:buSzPct val="95833"/>
              <a:buChar char="•"/>
              <a:tabLst>
                <a:tab pos="147320" algn="l"/>
              </a:tabLst>
            </a:pPr>
            <a:r>
              <a:rPr sz="2400" spc="55" dirty="0">
                <a:latin typeface="微软雅黑"/>
                <a:cs typeface="微软雅黑"/>
              </a:rPr>
              <a:t>局部变</a:t>
            </a:r>
            <a:r>
              <a:rPr sz="2400" spc="45" dirty="0">
                <a:latin typeface="微软雅黑"/>
                <a:cs typeface="微软雅黑"/>
              </a:rPr>
              <a:t>量</a:t>
            </a:r>
            <a:r>
              <a:rPr sz="2400" spc="55" dirty="0">
                <a:latin typeface="微软雅黑"/>
                <a:cs typeface="微软雅黑"/>
              </a:rPr>
              <a:t>指在函</a:t>
            </a:r>
            <a:r>
              <a:rPr sz="2400" spc="45" dirty="0">
                <a:latin typeface="微软雅黑"/>
                <a:cs typeface="微软雅黑"/>
              </a:rPr>
              <a:t>数</a:t>
            </a:r>
            <a:r>
              <a:rPr sz="2400" spc="55" dirty="0">
                <a:latin typeface="微软雅黑"/>
                <a:cs typeface="微软雅黑"/>
              </a:rPr>
              <a:t>内部使</a:t>
            </a:r>
            <a:r>
              <a:rPr sz="2400" spc="45" dirty="0">
                <a:latin typeface="微软雅黑"/>
                <a:cs typeface="微软雅黑"/>
              </a:rPr>
              <a:t>用</a:t>
            </a:r>
            <a:r>
              <a:rPr sz="2400" spc="55" dirty="0">
                <a:latin typeface="微软雅黑"/>
                <a:cs typeface="微软雅黑"/>
              </a:rPr>
              <a:t>的变</a:t>
            </a:r>
            <a:r>
              <a:rPr sz="2400" spc="100" dirty="0">
                <a:latin typeface="微软雅黑"/>
                <a:cs typeface="微软雅黑"/>
              </a:rPr>
              <a:t>量</a:t>
            </a:r>
            <a:r>
              <a:rPr sz="2400" spc="45" dirty="0">
                <a:latin typeface="微软雅黑"/>
                <a:cs typeface="微软雅黑"/>
              </a:rPr>
              <a:t>，</a:t>
            </a:r>
            <a:r>
              <a:rPr sz="2400" spc="55" dirty="0">
                <a:latin typeface="微软雅黑"/>
                <a:cs typeface="微软雅黑"/>
              </a:rPr>
              <a:t>仅在函</a:t>
            </a:r>
            <a:r>
              <a:rPr sz="2400" spc="45" dirty="0">
                <a:latin typeface="微软雅黑"/>
                <a:cs typeface="微软雅黑"/>
              </a:rPr>
              <a:t>数</a:t>
            </a:r>
            <a:r>
              <a:rPr sz="2400" spc="55" dirty="0">
                <a:latin typeface="微软雅黑"/>
                <a:cs typeface="微软雅黑"/>
              </a:rPr>
              <a:t>内部有</a:t>
            </a:r>
            <a:r>
              <a:rPr sz="2400" dirty="0">
                <a:latin typeface="微软雅黑"/>
                <a:cs typeface="微软雅黑"/>
              </a:rPr>
              <a:t>效</a:t>
            </a:r>
          </a:p>
          <a:p>
            <a:pPr marL="12700">
              <a:lnSpc>
                <a:spcPct val="100000"/>
              </a:lnSpc>
              <a:spcBef>
                <a:spcPts val="1440"/>
              </a:spcBef>
            </a:pPr>
            <a:r>
              <a:rPr sz="2400" dirty="0">
                <a:latin typeface="微软雅黑"/>
                <a:cs typeface="微软雅黑"/>
              </a:rPr>
              <a:t>，当函数退出时变量将不存</a:t>
            </a:r>
            <a:r>
              <a:rPr sz="2400" spc="-25" dirty="0">
                <a:latin typeface="微软雅黑"/>
                <a:cs typeface="微软雅黑"/>
              </a:rPr>
              <a:t>在</a:t>
            </a:r>
            <a:r>
              <a:rPr sz="2400" dirty="0">
                <a:latin typeface="微软雅黑"/>
                <a:cs typeface="微软雅黑"/>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785616"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070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变量的返回值</a:t>
            </a:r>
            <a:endParaRPr sz="4000"/>
          </a:p>
        </p:txBody>
      </p:sp>
      <p:sp>
        <p:nvSpPr>
          <p:cNvPr id="12" name="object 12"/>
          <p:cNvSpPr txBox="1">
            <a:spLocks noGrp="1"/>
          </p:cNvSpPr>
          <p:nvPr>
            <p:ph idx="1"/>
          </p:nvPr>
        </p:nvSpPr>
        <p:spPr>
          <a:xfrm>
            <a:off x="457200" y="1600200"/>
            <a:ext cx="8229600" cy="3452227"/>
          </a:xfrm>
          <a:prstGeom prst="rect">
            <a:avLst/>
          </a:prstGeom>
        </p:spPr>
        <p:txBody>
          <a:bodyPr vert="horz" wrap="square" lIns="0" tIns="53340" rIns="0" bIns="0" rtlCol="0">
            <a:spAutoFit/>
          </a:bodyPr>
          <a:lstStyle/>
          <a:p>
            <a:pPr>
              <a:lnSpc>
                <a:spcPct val="100000"/>
              </a:lnSpc>
              <a:spcBef>
                <a:spcPts val="420"/>
              </a:spcBef>
            </a:pPr>
            <a:r>
              <a:rPr lang="en-US" altLang="zh-CN" spc="-5" dirty="0" smtClean="0"/>
              <a:t>&gt;&gt;&gt;</a:t>
            </a:r>
            <a:r>
              <a:rPr lang="en-US" altLang="zh-CN" spc="-5" dirty="0" err="1" smtClean="0"/>
              <a:t>def</a:t>
            </a:r>
            <a:r>
              <a:rPr lang="en-US" altLang="zh-CN" spc="-5" dirty="0" smtClean="0"/>
              <a:t> </a:t>
            </a:r>
            <a:r>
              <a:rPr lang="en-US" altLang="zh-CN" spc="-5" dirty="0" err="1" smtClean="0"/>
              <a:t>func</a:t>
            </a:r>
            <a:r>
              <a:rPr lang="en-US" altLang="zh-CN" spc="-5" dirty="0" smtClean="0"/>
              <a:t>(</a:t>
            </a:r>
            <a:r>
              <a:rPr lang="en-US" altLang="zh-CN" spc="-5" dirty="0" err="1" smtClean="0"/>
              <a:t>a,b</a:t>
            </a:r>
            <a:r>
              <a:rPr lang="en-US" altLang="zh-CN" spc="-5" dirty="0" smtClean="0"/>
              <a:t>):</a:t>
            </a:r>
          </a:p>
          <a:p>
            <a:pPr marL="1252728" lvl="4" indent="0">
              <a:spcBef>
                <a:spcPts val="420"/>
              </a:spcBef>
              <a:buNone/>
            </a:pPr>
            <a:r>
              <a:rPr lang="en-US" spc="-5" dirty="0" smtClean="0"/>
              <a:t>c= a* b          </a:t>
            </a:r>
            <a:r>
              <a:rPr lang="en-US" altLang="zh-CN" spc="-5" dirty="0">
                <a:solidFill>
                  <a:schemeClr val="bg1">
                    <a:lumMod val="50000"/>
                  </a:schemeClr>
                </a:solidFill>
                <a:latin typeface="Courier New"/>
                <a:cs typeface="Courier New"/>
              </a:rPr>
              <a:t>#c</a:t>
            </a:r>
            <a:r>
              <a:rPr lang="zh-CN" altLang="en-US" spc="10" dirty="0">
                <a:solidFill>
                  <a:schemeClr val="bg1">
                    <a:lumMod val="50000"/>
                  </a:schemeClr>
                </a:solidFill>
                <a:latin typeface="Microsoft JhengHei"/>
                <a:cs typeface="Microsoft JhengHei"/>
              </a:rPr>
              <a:t>是局</a:t>
            </a:r>
            <a:r>
              <a:rPr lang="zh-CN" altLang="en-US" dirty="0">
                <a:solidFill>
                  <a:schemeClr val="bg1">
                    <a:lumMod val="50000"/>
                  </a:schemeClr>
                </a:solidFill>
                <a:latin typeface="Microsoft JhengHei"/>
                <a:cs typeface="Microsoft JhengHei"/>
              </a:rPr>
              <a:t>部变</a:t>
            </a:r>
            <a:r>
              <a:rPr lang="zh-CN" altLang="en-US" spc="-15" dirty="0">
                <a:solidFill>
                  <a:schemeClr val="bg1">
                    <a:lumMod val="50000"/>
                  </a:schemeClr>
                </a:solidFill>
                <a:latin typeface="Microsoft JhengHei"/>
                <a:cs typeface="Microsoft JhengHei"/>
              </a:rPr>
              <a:t>量</a:t>
            </a:r>
            <a:r>
              <a:rPr lang="zh-CN" altLang="en-US" spc="-5" dirty="0">
                <a:solidFill>
                  <a:schemeClr val="bg1">
                    <a:lumMod val="50000"/>
                  </a:schemeClr>
                </a:solidFill>
                <a:latin typeface="Microsoft JhengHei"/>
                <a:cs typeface="Microsoft JhengHei"/>
              </a:rPr>
              <a:t>，</a:t>
            </a:r>
            <a:r>
              <a:rPr lang="en-US" altLang="zh-CN" spc="-5" dirty="0">
                <a:solidFill>
                  <a:schemeClr val="bg1">
                    <a:lumMod val="50000"/>
                  </a:schemeClr>
                </a:solidFill>
                <a:latin typeface="Courier New"/>
                <a:cs typeface="Courier New"/>
              </a:rPr>
              <a:t>a</a:t>
            </a:r>
            <a:r>
              <a:rPr lang="zh-CN" altLang="en-US" dirty="0">
                <a:solidFill>
                  <a:schemeClr val="bg1">
                    <a:lumMod val="50000"/>
                  </a:schemeClr>
                </a:solidFill>
                <a:latin typeface="Microsoft JhengHei"/>
                <a:cs typeface="Microsoft JhengHei"/>
              </a:rPr>
              <a:t>和</a:t>
            </a:r>
            <a:r>
              <a:rPr lang="en-US" altLang="zh-CN" spc="-5" dirty="0">
                <a:solidFill>
                  <a:schemeClr val="bg1">
                    <a:lumMod val="50000"/>
                  </a:schemeClr>
                </a:solidFill>
                <a:latin typeface="Courier New"/>
                <a:cs typeface="Courier New"/>
              </a:rPr>
              <a:t>b</a:t>
            </a:r>
            <a:r>
              <a:rPr lang="zh-CN" altLang="en-US" dirty="0">
                <a:solidFill>
                  <a:schemeClr val="bg1">
                    <a:lumMod val="50000"/>
                  </a:schemeClr>
                </a:solidFill>
                <a:latin typeface="Microsoft JhengHei"/>
                <a:cs typeface="Microsoft JhengHei"/>
              </a:rPr>
              <a:t>作为</a:t>
            </a:r>
            <a:r>
              <a:rPr lang="zh-CN" altLang="en-US" spc="-15" dirty="0">
                <a:solidFill>
                  <a:schemeClr val="bg1">
                    <a:lumMod val="50000"/>
                  </a:schemeClr>
                </a:solidFill>
                <a:latin typeface="Microsoft JhengHei"/>
                <a:cs typeface="Microsoft JhengHei"/>
              </a:rPr>
              <a:t>函</a:t>
            </a:r>
            <a:r>
              <a:rPr lang="zh-CN" altLang="en-US" dirty="0">
                <a:solidFill>
                  <a:schemeClr val="bg1">
                    <a:lumMod val="50000"/>
                  </a:schemeClr>
                </a:solidFill>
                <a:latin typeface="Microsoft JhengHei"/>
                <a:cs typeface="Microsoft JhengHei"/>
              </a:rPr>
              <a:t>数参</a:t>
            </a:r>
            <a:r>
              <a:rPr lang="zh-CN" altLang="en-US" spc="-15" dirty="0">
                <a:solidFill>
                  <a:schemeClr val="bg1">
                    <a:lumMod val="50000"/>
                  </a:schemeClr>
                </a:solidFill>
                <a:latin typeface="Microsoft JhengHei"/>
                <a:cs typeface="Microsoft JhengHei"/>
              </a:rPr>
              <a:t>数</a:t>
            </a:r>
            <a:r>
              <a:rPr lang="zh-CN" altLang="en-US" dirty="0">
                <a:solidFill>
                  <a:schemeClr val="bg1">
                    <a:lumMod val="50000"/>
                  </a:schemeClr>
                </a:solidFill>
                <a:latin typeface="Microsoft JhengHei"/>
                <a:cs typeface="Microsoft JhengHei"/>
              </a:rPr>
              <a:t>也是</a:t>
            </a:r>
            <a:r>
              <a:rPr lang="zh-CN" altLang="en-US" spc="-15" dirty="0" smtClean="0">
                <a:solidFill>
                  <a:schemeClr val="bg1">
                    <a:lumMod val="50000"/>
                  </a:schemeClr>
                </a:solidFill>
                <a:latin typeface="Microsoft JhengHei"/>
                <a:cs typeface="Microsoft JhengHei"/>
              </a:rPr>
              <a:t>局</a:t>
            </a:r>
            <a:r>
              <a:rPr lang="zh-CN" altLang="en-US" dirty="0" smtClean="0">
                <a:solidFill>
                  <a:schemeClr val="bg1">
                    <a:lumMod val="50000"/>
                  </a:schemeClr>
                </a:solidFill>
                <a:latin typeface="Microsoft JhengHei"/>
                <a:cs typeface="Microsoft JhengHei"/>
              </a:rPr>
              <a:t>部变量</a:t>
            </a:r>
            <a:endParaRPr lang="en-US" spc="-5" dirty="0" smtClean="0">
              <a:solidFill>
                <a:schemeClr val="bg1">
                  <a:lumMod val="50000"/>
                </a:schemeClr>
              </a:solidFill>
            </a:endParaRPr>
          </a:p>
          <a:p>
            <a:pPr marL="1252728" lvl="4" indent="0">
              <a:spcBef>
                <a:spcPts val="420"/>
              </a:spcBef>
              <a:buNone/>
            </a:pPr>
            <a:r>
              <a:rPr lang="en-US" spc="-5" dirty="0" smtClean="0"/>
              <a:t>return  c</a:t>
            </a:r>
          </a:p>
          <a:p>
            <a:pPr>
              <a:lnSpc>
                <a:spcPct val="100000"/>
              </a:lnSpc>
              <a:spcBef>
                <a:spcPts val="420"/>
              </a:spcBef>
            </a:pPr>
            <a:r>
              <a:rPr spc="-5" dirty="0" smtClean="0"/>
              <a:t>&gt;&gt;&gt;</a:t>
            </a:r>
            <a:r>
              <a:rPr spc="-5" dirty="0"/>
              <a:t>s </a:t>
            </a:r>
            <a:r>
              <a:rPr dirty="0"/>
              <a:t>= </a:t>
            </a:r>
            <a:r>
              <a:rPr spc="-5" dirty="0"/>
              <a:t>func("knock~",</a:t>
            </a:r>
            <a:r>
              <a:rPr spc="-40" dirty="0"/>
              <a:t> </a:t>
            </a:r>
            <a:r>
              <a:rPr spc="-5" dirty="0"/>
              <a:t>2)</a:t>
            </a:r>
          </a:p>
          <a:p>
            <a:pPr>
              <a:lnSpc>
                <a:spcPct val="100000"/>
              </a:lnSpc>
              <a:spcBef>
                <a:spcPts val="325"/>
              </a:spcBef>
            </a:pPr>
            <a:r>
              <a:rPr spc="-5" dirty="0"/>
              <a:t>&gt;&gt;&gt;print(c)</a:t>
            </a:r>
          </a:p>
          <a:p>
            <a:pPr>
              <a:lnSpc>
                <a:spcPct val="100000"/>
              </a:lnSpc>
              <a:spcBef>
                <a:spcPts val="325"/>
              </a:spcBef>
            </a:pPr>
            <a:r>
              <a:rPr b="0" spc="-5" dirty="0">
                <a:latin typeface="Courier New"/>
                <a:cs typeface="Courier New"/>
              </a:rPr>
              <a:t>Traceback </a:t>
            </a:r>
            <a:r>
              <a:rPr b="0" spc="-10" dirty="0">
                <a:latin typeface="Courier New"/>
                <a:cs typeface="Courier New"/>
              </a:rPr>
              <a:t>(most </a:t>
            </a:r>
            <a:r>
              <a:rPr b="0" spc="-5" dirty="0">
                <a:latin typeface="Courier New"/>
                <a:cs typeface="Courier New"/>
              </a:rPr>
              <a:t>recent </a:t>
            </a:r>
            <a:r>
              <a:rPr b="0" spc="-10" dirty="0">
                <a:latin typeface="Courier New"/>
                <a:cs typeface="Courier New"/>
              </a:rPr>
              <a:t>call</a:t>
            </a:r>
            <a:r>
              <a:rPr b="0" spc="-25" dirty="0">
                <a:latin typeface="Courier New"/>
                <a:cs typeface="Courier New"/>
              </a:rPr>
              <a:t> </a:t>
            </a:r>
            <a:r>
              <a:rPr b="0" spc="-5" dirty="0">
                <a:latin typeface="Courier New"/>
                <a:cs typeface="Courier New"/>
              </a:rPr>
              <a:t>last):</a:t>
            </a:r>
          </a:p>
          <a:p>
            <a:pPr marL="426084" marR="5080" indent="-213360">
              <a:lnSpc>
                <a:spcPts val="2000"/>
              </a:lnSpc>
              <a:spcBef>
                <a:spcPts val="110"/>
              </a:spcBef>
            </a:pPr>
            <a:r>
              <a:rPr b="0" spc="-5" dirty="0">
                <a:latin typeface="Courier New"/>
                <a:cs typeface="Courier New"/>
              </a:rPr>
              <a:t>File "&lt;pyshell#6&gt;", </a:t>
            </a:r>
            <a:r>
              <a:rPr b="0" spc="-10" dirty="0">
                <a:latin typeface="Courier New"/>
                <a:cs typeface="Courier New"/>
              </a:rPr>
              <a:t>line 1, </a:t>
            </a:r>
            <a:r>
              <a:rPr b="0" spc="-5" dirty="0">
                <a:latin typeface="Courier New"/>
                <a:cs typeface="Courier New"/>
              </a:rPr>
              <a:t>in </a:t>
            </a:r>
            <a:r>
              <a:rPr b="0" spc="-10" dirty="0">
                <a:latin typeface="Courier New"/>
                <a:cs typeface="Courier New"/>
              </a:rPr>
              <a:t>&lt;module&gt;  print(c)</a:t>
            </a:r>
          </a:p>
          <a:p>
            <a:pPr>
              <a:lnSpc>
                <a:spcPct val="100000"/>
              </a:lnSpc>
              <a:spcBef>
                <a:spcPts val="210"/>
              </a:spcBef>
            </a:pPr>
            <a:r>
              <a:rPr b="0" spc="-5" dirty="0">
                <a:latin typeface="Courier New"/>
                <a:cs typeface="Courier New"/>
              </a:rPr>
              <a:t>NameError: name 'c' </a:t>
            </a:r>
            <a:r>
              <a:rPr b="0" spc="-10" dirty="0">
                <a:latin typeface="Courier New"/>
                <a:cs typeface="Courier New"/>
              </a:rPr>
              <a:t>is </a:t>
            </a:r>
            <a:r>
              <a:rPr b="0" spc="-5" dirty="0">
                <a:latin typeface="Courier New"/>
                <a:cs typeface="Courier New"/>
              </a:rPr>
              <a:t>not</a:t>
            </a:r>
            <a:r>
              <a:rPr b="0" spc="-45" dirty="0">
                <a:latin typeface="Courier New"/>
                <a:cs typeface="Courier New"/>
              </a:rPr>
              <a:t> </a:t>
            </a:r>
            <a:r>
              <a:rPr b="0" spc="-5" dirty="0">
                <a:latin typeface="Courier New"/>
                <a:cs typeface="Courier New"/>
              </a:rPr>
              <a:t>defined</a:t>
            </a:r>
          </a:p>
        </p:txBody>
      </p:sp>
      <p:sp>
        <p:nvSpPr>
          <p:cNvPr id="13" name="object 13"/>
          <p:cNvSpPr txBox="1"/>
          <p:nvPr/>
        </p:nvSpPr>
        <p:spPr>
          <a:xfrm>
            <a:off x="748690" y="4899507"/>
            <a:ext cx="7565390" cy="1123315"/>
          </a:xfrm>
          <a:prstGeom prst="rect">
            <a:avLst/>
          </a:prstGeom>
        </p:spPr>
        <p:txBody>
          <a:bodyPr vert="horz" wrap="square" lIns="0" tIns="12700" rIns="0" bIns="0" rtlCol="0">
            <a:spAutoFit/>
          </a:bodyPr>
          <a:lstStyle/>
          <a:p>
            <a:pPr marL="12700" marR="5080">
              <a:lnSpc>
                <a:spcPct val="150100"/>
              </a:lnSpc>
              <a:spcBef>
                <a:spcPts val="100"/>
              </a:spcBef>
            </a:pPr>
            <a:r>
              <a:rPr sz="2400" spc="80" dirty="0">
                <a:latin typeface="微软雅黑"/>
                <a:cs typeface="微软雅黑"/>
              </a:rPr>
              <a:t>这个</a:t>
            </a:r>
            <a:r>
              <a:rPr sz="2400" spc="65" dirty="0">
                <a:latin typeface="微软雅黑"/>
                <a:cs typeface="微软雅黑"/>
              </a:rPr>
              <a:t>例子</a:t>
            </a:r>
            <a:r>
              <a:rPr sz="2400" spc="80" dirty="0">
                <a:latin typeface="微软雅黑"/>
                <a:cs typeface="微软雅黑"/>
              </a:rPr>
              <a:t>说</a:t>
            </a:r>
            <a:r>
              <a:rPr sz="2400" spc="95" dirty="0">
                <a:latin typeface="微软雅黑"/>
                <a:cs typeface="微软雅黑"/>
              </a:rPr>
              <a:t>明</a:t>
            </a:r>
            <a:r>
              <a:rPr sz="2400" spc="70" dirty="0">
                <a:latin typeface="微软雅黑"/>
                <a:cs typeface="微软雅黑"/>
              </a:rPr>
              <a:t>，</a:t>
            </a:r>
            <a:r>
              <a:rPr sz="2400" spc="65" dirty="0">
                <a:latin typeface="微软雅黑"/>
                <a:cs typeface="微软雅黑"/>
              </a:rPr>
              <a:t>当</a:t>
            </a:r>
            <a:r>
              <a:rPr sz="2400" spc="80" dirty="0">
                <a:latin typeface="微软雅黑"/>
                <a:cs typeface="微软雅黑"/>
              </a:rPr>
              <a:t>函数</a:t>
            </a:r>
            <a:r>
              <a:rPr sz="2400" spc="65" dirty="0">
                <a:latin typeface="微软雅黑"/>
                <a:cs typeface="微软雅黑"/>
              </a:rPr>
              <a:t>执行完退</a:t>
            </a:r>
            <a:r>
              <a:rPr sz="2400" spc="80" dirty="0">
                <a:latin typeface="微软雅黑"/>
                <a:cs typeface="微软雅黑"/>
              </a:rPr>
              <a:t>出</a:t>
            </a:r>
            <a:r>
              <a:rPr sz="2400" spc="105" dirty="0">
                <a:latin typeface="微软雅黑"/>
                <a:cs typeface="微软雅黑"/>
              </a:rPr>
              <a:t>后</a:t>
            </a:r>
            <a:r>
              <a:rPr sz="2400" spc="70" dirty="0">
                <a:latin typeface="微软雅黑"/>
                <a:cs typeface="微软雅黑"/>
              </a:rPr>
              <a:t>，</a:t>
            </a:r>
            <a:r>
              <a:rPr sz="2400" spc="65" dirty="0">
                <a:latin typeface="微软雅黑"/>
                <a:cs typeface="微软雅黑"/>
              </a:rPr>
              <a:t>其</a:t>
            </a:r>
            <a:r>
              <a:rPr sz="2400" spc="80" dirty="0">
                <a:latin typeface="微软雅黑"/>
                <a:cs typeface="微软雅黑"/>
              </a:rPr>
              <a:t>内部</a:t>
            </a:r>
            <a:r>
              <a:rPr sz="2400" spc="65" dirty="0">
                <a:latin typeface="微软雅黑"/>
                <a:cs typeface="微软雅黑"/>
              </a:rPr>
              <a:t>变量将</a:t>
            </a:r>
            <a:r>
              <a:rPr sz="2400" dirty="0">
                <a:latin typeface="微软雅黑"/>
                <a:cs typeface="微软雅黑"/>
              </a:rPr>
              <a:t>被 释放。如果函数内部使用了全局变量呢？</a:t>
            </a:r>
            <a:endParaRPr sz="2400">
              <a:latin typeface="微软雅黑"/>
              <a:cs typeface="微软雅黑"/>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785616"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070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变量的返回值</a:t>
            </a:r>
            <a:endParaRPr sz="4000"/>
          </a:p>
        </p:txBody>
      </p:sp>
      <p:sp>
        <p:nvSpPr>
          <p:cNvPr id="4" name="object 4"/>
          <p:cNvSpPr/>
          <p:nvPr/>
        </p:nvSpPr>
        <p:spPr>
          <a:xfrm>
            <a:off x="1116012" y="2205101"/>
            <a:ext cx="6819900" cy="17678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16012" y="2198751"/>
            <a:ext cx="0" cy="1780539"/>
          </a:xfrm>
          <a:custGeom>
            <a:avLst/>
            <a:gdLst/>
            <a:ahLst/>
            <a:cxnLst/>
            <a:rect l="l" t="t" r="r" b="b"/>
            <a:pathLst>
              <a:path h="1780539">
                <a:moveTo>
                  <a:pt x="0" y="0"/>
                </a:moveTo>
                <a:lnTo>
                  <a:pt x="0" y="1780540"/>
                </a:lnTo>
              </a:path>
            </a:pathLst>
          </a:custGeom>
          <a:ln w="12700">
            <a:solidFill>
              <a:srgbClr val="00AF50"/>
            </a:solidFill>
          </a:ln>
        </p:spPr>
        <p:txBody>
          <a:bodyPr wrap="square" lIns="0" tIns="0" rIns="0" bIns="0" rtlCol="0"/>
          <a:lstStyle/>
          <a:p>
            <a:endParaRPr/>
          </a:p>
        </p:txBody>
      </p:sp>
      <p:sp>
        <p:nvSpPr>
          <p:cNvPr id="6" name="object 6"/>
          <p:cNvSpPr/>
          <p:nvPr/>
        </p:nvSpPr>
        <p:spPr>
          <a:xfrm>
            <a:off x="7935976" y="2198751"/>
            <a:ext cx="0" cy="1780539"/>
          </a:xfrm>
          <a:custGeom>
            <a:avLst/>
            <a:gdLst/>
            <a:ahLst/>
            <a:cxnLst/>
            <a:rect l="l" t="t" r="r" b="b"/>
            <a:pathLst>
              <a:path h="1780539">
                <a:moveTo>
                  <a:pt x="0" y="0"/>
                </a:moveTo>
                <a:lnTo>
                  <a:pt x="0" y="1780540"/>
                </a:lnTo>
              </a:path>
            </a:pathLst>
          </a:custGeom>
          <a:ln w="12700">
            <a:solidFill>
              <a:srgbClr val="00AF50"/>
            </a:solidFill>
          </a:ln>
        </p:spPr>
        <p:txBody>
          <a:bodyPr wrap="square" lIns="0" tIns="0" rIns="0" bIns="0" rtlCol="0"/>
          <a:lstStyle/>
          <a:p>
            <a:endParaRPr/>
          </a:p>
        </p:txBody>
      </p:sp>
      <p:sp>
        <p:nvSpPr>
          <p:cNvPr id="7" name="object 7"/>
          <p:cNvSpPr/>
          <p:nvPr/>
        </p:nvSpPr>
        <p:spPr>
          <a:xfrm>
            <a:off x="1109662" y="2198751"/>
            <a:ext cx="6833234" cy="12700"/>
          </a:xfrm>
          <a:custGeom>
            <a:avLst/>
            <a:gdLst/>
            <a:ahLst/>
            <a:cxnLst/>
            <a:rect l="l" t="t" r="r" b="b"/>
            <a:pathLst>
              <a:path w="6833234" h="12700">
                <a:moveTo>
                  <a:pt x="0" y="12700"/>
                </a:moveTo>
                <a:lnTo>
                  <a:pt x="6832663" y="12700"/>
                </a:lnTo>
                <a:lnTo>
                  <a:pt x="6832663" y="0"/>
                </a:lnTo>
                <a:lnTo>
                  <a:pt x="0" y="0"/>
                </a:lnTo>
                <a:lnTo>
                  <a:pt x="0" y="12700"/>
                </a:lnTo>
                <a:close/>
              </a:path>
            </a:pathLst>
          </a:custGeom>
          <a:solidFill>
            <a:srgbClr val="00AF50"/>
          </a:solidFill>
        </p:spPr>
        <p:txBody>
          <a:bodyPr wrap="square" lIns="0" tIns="0" rIns="0" bIns="0" rtlCol="0"/>
          <a:lstStyle/>
          <a:p>
            <a:endParaRPr/>
          </a:p>
        </p:txBody>
      </p:sp>
      <p:sp>
        <p:nvSpPr>
          <p:cNvPr id="8" name="object 8"/>
          <p:cNvSpPr/>
          <p:nvPr/>
        </p:nvSpPr>
        <p:spPr>
          <a:xfrm>
            <a:off x="1109662" y="3972940"/>
            <a:ext cx="6833234" cy="0"/>
          </a:xfrm>
          <a:custGeom>
            <a:avLst/>
            <a:gdLst/>
            <a:ahLst/>
            <a:cxnLst/>
            <a:rect l="l" t="t" r="r" b="b"/>
            <a:pathLst>
              <a:path w="6833234">
                <a:moveTo>
                  <a:pt x="0" y="0"/>
                </a:moveTo>
                <a:lnTo>
                  <a:pt x="6832663" y="0"/>
                </a:lnTo>
              </a:path>
            </a:pathLst>
          </a:custGeom>
          <a:ln w="12700">
            <a:solidFill>
              <a:srgbClr val="00AF50"/>
            </a:solidFill>
          </a:ln>
        </p:spPr>
        <p:txBody>
          <a:bodyPr wrap="square" lIns="0" tIns="0" rIns="0" bIns="0" rtlCol="0"/>
          <a:lstStyle/>
          <a:p>
            <a:endParaRPr/>
          </a:p>
        </p:txBody>
      </p:sp>
      <p:sp>
        <p:nvSpPr>
          <p:cNvPr id="9" name="object 9"/>
          <p:cNvSpPr txBox="1"/>
          <p:nvPr/>
        </p:nvSpPr>
        <p:spPr>
          <a:xfrm>
            <a:off x="1184757" y="2165959"/>
            <a:ext cx="6417310" cy="1802764"/>
          </a:xfrm>
          <a:prstGeom prst="rect">
            <a:avLst/>
          </a:prstGeom>
        </p:spPr>
        <p:txBody>
          <a:bodyPr vert="horz" wrap="square" lIns="0" tIns="52069" rIns="0" bIns="0" rtlCol="0">
            <a:spAutoFit/>
          </a:bodyPr>
          <a:lstStyle/>
          <a:p>
            <a:pPr>
              <a:lnSpc>
                <a:spcPct val="100000"/>
              </a:lnSpc>
              <a:spcBef>
                <a:spcPts val="409"/>
              </a:spcBef>
              <a:tabLst>
                <a:tab pos="1275715" algn="l"/>
              </a:tabLst>
            </a:pPr>
            <a:r>
              <a:rPr sz="1400" b="1" spc="-5" dirty="0">
                <a:latin typeface="Courier New"/>
                <a:cs typeface="Courier New"/>
              </a:rPr>
              <a:t>&gt;&gt;&gt;n</a:t>
            </a:r>
            <a:r>
              <a:rPr sz="1400" b="1" spc="-15" dirty="0">
                <a:latin typeface="Courier New"/>
                <a:cs typeface="Courier New"/>
              </a:rPr>
              <a:t> </a:t>
            </a:r>
            <a:r>
              <a:rPr sz="1400" b="1" dirty="0">
                <a:latin typeface="Courier New"/>
                <a:cs typeface="Courier New"/>
              </a:rPr>
              <a:t>= 1	</a:t>
            </a:r>
            <a:r>
              <a:rPr sz="1400" b="1" spc="-10" dirty="0">
                <a:latin typeface="Courier New"/>
                <a:cs typeface="Courier New"/>
              </a:rPr>
              <a:t>#n</a:t>
            </a:r>
            <a:r>
              <a:rPr sz="1400" b="1" spc="10" dirty="0">
                <a:latin typeface="Microsoft JhengHei"/>
                <a:cs typeface="Microsoft JhengHei"/>
              </a:rPr>
              <a:t>是全</a:t>
            </a:r>
            <a:r>
              <a:rPr sz="1400" b="1" dirty="0">
                <a:latin typeface="Microsoft JhengHei"/>
                <a:cs typeface="Microsoft JhengHei"/>
              </a:rPr>
              <a:t>局变量</a:t>
            </a:r>
            <a:endParaRPr sz="1400">
              <a:latin typeface="Microsoft JhengHei"/>
              <a:cs typeface="Microsoft JhengHei"/>
            </a:endParaRPr>
          </a:p>
          <a:p>
            <a:pPr>
              <a:lnSpc>
                <a:spcPct val="100000"/>
              </a:lnSpc>
              <a:spcBef>
                <a:spcPts val="310"/>
              </a:spcBef>
            </a:pPr>
            <a:r>
              <a:rPr sz="1400" b="1" spc="-5" dirty="0">
                <a:latin typeface="Courier New"/>
                <a:cs typeface="Courier New"/>
              </a:rPr>
              <a:t>&gt;&gt;&gt;def func(a,</a:t>
            </a:r>
            <a:r>
              <a:rPr sz="1400" b="1" spc="-90" dirty="0">
                <a:latin typeface="Courier New"/>
                <a:cs typeface="Courier New"/>
              </a:rPr>
              <a:t> </a:t>
            </a:r>
            <a:r>
              <a:rPr sz="1400" b="1" spc="-5" dirty="0">
                <a:latin typeface="Courier New"/>
                <a:cs typeface="Courier New"/>
              </a:rPr>
              <a:t>b):</a:t>
            </a:r>
            <a:endParaRPr sz="1400">
              <a:latin typeface="Courier New"/>
              <a:cs typeface="Courier New"/>
            </a:endParaRPr>
          </a:p>
          <a:p>
            <a:pPr marL="852169" marR="5080" indent="-1905">
              <a:lnSpc>
                <a:spcPts val="2010"/>
              </a:lnSpc>
              <a:spcBef>
                <a:spcPts val="120"/>
              </a:spcBef>
              <a:tabLst>
                <a:tab pos="1914525" algn="l"/>
              </a:tabLst>
            </a:pPr>
            <a:r>
              <a:rPr sz="1400" b="1" dirty="0">
                <a:latin typeface="Courier New"/>
                <a:cs typeface="Courier New"/>
              </a:rPr>
              <a:t>n</a:t>
            </a:r>
            <a:r>
              <a:rPr sz="1400" b="1" spc="-5" dirty="0">
                <a:latin typeface="Courier New"/>
                <a:cs typeface="Courier New"/>
              </a:rPr>
              <a:t> </a:t>
            </a:r>
            <a:r>
              <a:rPr sz="1400" b="1" dirty="0">
                <a:latin typeface="Courier New"/>
                <a:cs typeface="Courier New"/>
              </a:rPr>
              <a:t>=</a:t>
            </a:r>
            <a:r>
              <a:rPr sz="1400" b="1" spc="-15" dirty="0">
                <a:latin typeface="Courier New"/>
                <a:cs typeface="Courier New"/>
              </a:rPr>
              <a:t> </a:t>
            </a:r>
            <a:r>
              <a:rPr sz="1400" b="1" dirty="0">
                <a:latin typeface="Courier New"/>
                <a:cs typeface="Courier New"/>
              </a:rPr>
              <a:t>b	</a:t>
            </a:r>
            <a:r>
              <a:rPr sz="1400" b="1" spc="-10" dirty="0">
                <a:latin typeface="Courier New"/>
                <a:cs typeface="Courier New"/>
              </a:rPr>
              <a:t>#</a:t>
            </a:r>
            <a:r>
              <a:rPr sz="1400" b="1" spc="10" dirty="0">
                <a:latin typeface="Microsoft JhengHei"/>
                <a:cs typeface="Microsoft JhengHei"/>
              </a:rPr>
              <a:t>这个</a:t>
            </a:r>
            <a:r>
              <a:rPr sz="1400" b="1" spc="-5" dirty="0">
                <a:latin typeface="Courier New"/>
                <a:cs typeface="Courier New"/>
              </a:rPr>
              <a:t>n</a:t>
            </a:r>
            <a:r>
              <a:rPr sz="1400" b="1" dirty="0">
                <a:latin typeface="Microsoft JhengHei"/>
                <a:cs typeface="Microsoft JhengHei"/>
              </a:rPr>
              <a:t>是在</a:t>
            </a:r>
            <a:r>
              <a:rPr sz="1400" b="1" spc="-10" dirty="0">
                <a:latin typeface="Microsoft JhengHei"/>
                <a:cs typeface="Microsoft JhengHei"/>
              </a:rPr>
              <a:t>函</a:t>
            </a:r>
            <a:r>
              <a:rPr sz="1400" b="1" dirty="0">
                <a:latin typeface="Microsoft JhengHei"/>
                <a:cs typeface="Microsoft JhengHei"/>
              </a:rPr>
              <a:t>数内</a:t>
            </a:r>
            <a:r>
              <a:rPr sz="1400" b="1" spc="-10" dirty="0">
                <a:latin typeface="Microsoft JhengHei"/>
                <a:cs typeface="Microsoft JhengHei"/>
              </a:rPr>
              <a:t>存</a:t>
            </a:r>
            <a:r>
              <a:rPr sz="1400" b="1" dirty="0">
                <a:latin typeface="Microsoft JhengHei"/>
                <a:cs typeface="Microsoft JhengHei"/>
              </a:rPr>
              <a:t>中新</a:t>
            </a:r>
            <a:r>
              <a:rPr sz="1400" b="1" spc="-10" dirty="0">
                <a:latin typeface="Microsoft JhengHei"/>
                <a:cs typeface="Microsoft JhengHei"/>
              </a:rPr>
              <a:t>生</a:t>
            </a:r>
            <a:r>
              <a:rPr sz="1400" b="1" dirty="0">
                <a:latin typeface="Microsoft JhengHei"/>
                <a:cs typeface="Microsoft JhengHei"/>
              </a:rPr>
              <a:t>成的</a:t>
            </a:r>
            <a:r>
              <a:rPr sz="1400" b="1" spc="-10" dirty="0">
                <a:latin typeface="Microsoft JhengHei"/>
                <a:cs typeface="Microsoft JhengHei"/>
              </a:rPr>
              <a:t>局</a:t>
            </a:r>
            <a:r>
              <a:rPr sz="1400" b="1" dirty="0">
                <a:latin typeface="Microsoft JhengHei"/>
                <a:cs typeface="Microsoft JhengHei"/>
              </a:rPr>
              <a:t>部变</a:t>
            </a:r>
            <a:r>
              <a:rPr sz="1400" b="1" spc="-10" dirty="0">
                <a:latin typeface="Microsoft JhengHei"/>
                <a:cs typeface="Microsoft JhengHei"/>
              </a:rPr>
              <a:t>量</a:t>
            </a:r>
            <a:r>
              <a:rPr sz="1400" b="1" dirty="0">
                <a:latin typeface="Microsoft JhengHei"/>
                <a:cs typeface="Microsoft JhengHei"/>
              </a:rPr>
              <a:t>，不</a:t>
            </a:r>
            <a:r>
              <a:rPr sz="1400" b="1" spc="-10" dirty="0">
                <a:latin typeface="Microsoft JhengHei"/>
                <a:cs typeface="Microsoft JhengHei"/>
              </a:rPr>
              <a:t>是</a:t>
            </a:r>
            <a:r>
              <a:rPr sz="1400" b="1" dirty="0">
                <a:latin typeface="Microsoft JhengHei"/>
                <a:cs typeface="Microsoft JhengHei"/>
              </a:rPr>
              <a:t>全局</a:t>
            </a:r>
            <a:r>
              <a:rPr sz="1400" b="1" spc="-10" dirty="0">
                <a:latin typeface="Microsoft JhengHei"/>
                <a:cs typeface="Microsoft JhengHei"/>
              </a:rPr>
              <a:t>变</a:t>
            </a:r>
            <a:r>
              <a:rPr sz="1400" b="1" dirty="0">
                <a:latin typeface="Microsoft JhengHei"/>
                <a:cs typeface="Microsoft JhengHei"/>
              </a:rPr>
              <a:t>量 </a:t>
            </a:r>
            <a:r>
              <a:rPr sz="1400" b="1" spc="-5" dirty="0">
                <a:latin typeface="Courier New"/>
                <a:cs typeface="Courier New"/>
              </a:rPr>
              <a:t>return</a:t>
            </a:r>
            <a:r>
              <a:rPr sz="1400" b="1" spc="-20" dirty="0">
                <a:latin typeface="Courier New"/>
                <a:cs typeface="Courier New"/>
              </a:rPr>
              <a:t> </a:t>
            </a:r>
            <a:r>
              <a:rPr sz="1400" b="1" spc="-5" dirty="0">
                <a:latin typeface="Courier New"/>
                <a:cs typeface="Courier New"/>
              </a:rPr>
              <a:t>a*b</a:t>
            </a:r>
            <a:endParaRPr sz="1400">
              <a:latin typeface="Courier New"/>
              <a:cs typeface="Courier New"/>
            </a:endParaRPr>
          </a:p>
          <a:p>
            <a:pPr>
              <a:lnSpc>
                <a:spcPct val="100000"/>
              </a:lnSpc>
              <a:spcBef>
                <a:spcPts val="185"/>
              </a:spcBef>
            </a:pPr>
            <a:r>
              <a:rPr sz="1400" b="1" spc="-5" dirty="0">
                <a:latin typeface="Courier New"/>
                <a:cs typeface="Courier New"/>
              </a:rPr>
              <a:t>&gt;&gt;&gt;s </a:t>
            </a:r>
            <a:r>
              <a:rPr sz="1400" b="1" dirty="0">
                <a:latin typeface="Courier New"/>
                <a:cs typeface="Courier New"/>
              </a:rPr>
              <a:t>= </a:t>
            </a:r>
            <a:r>
              <a:rPr sz="1400" b="1" spc="-5" dirty="0">
                <a:latin typeface="Courier New"/>
                <a:cs typeface="Courier New"/>
              </a:rPr>
              <a:t>func("knock~",</a:t>
            </a:r>
            <a:r>
              <a:rPr sz="1400" b="1" spc="-35" dirty="0">
                <a:latin typeface="Courier New"/>
                <a:cs typeface="Courier New"/>
              </a:rPr>
              <a:t> </a:t>
            </a:r>
            <a:r>
              <a:rPr sz="1400" b="1" spc="-5" dirty="0">
                <a:latin typeface="Courier New"/>
                <a:cs typeface="Courier New"/>
              </a:rPr>
              <a:t>2)</a:t>
            </a:r>
            <a:endParaRPr sz="1400">
              <a:latin typeface="Courier New"/>
              <a:cs typeface="Courier New"/>
            </a:endParaRPr>
          </a:p>
          <a:p>
            <a:pPr>
              <a:lnSpc>
                <a:spcPct val="100000"/>
              </a:lnSpc>
              <a:spcBef>
                <a:spcPts val="325"/>
              </a:spcBef>
              <a:tabLst>
                <a:tab pos="1701800" algn="l"/>
              </a:tabLst>
            </a:pPr>
            <a:r>
              <a:rPr sz="1400" b="1" spc="-5" dirty="0">
                <a:latin typeface="Courier New"/>
                <a:cs typeface="Courier New"/>
              </a:rPr>
              <a:t>&gt;&gt;&gt;print(s,</a:t>
            </a:r>
            <a:r>
              <a:rPr sz="1400" b="1" spc="-25" dirty="0">
                <a:latin typeface="Courier New"/>
                <a:cs typeface="Courier New"/>
              </a:rPr>
              <a:t> </a:t>
            </a:r>
            <a:r>
              <a:rPr sz="1400" b="1" spc="-5" dirty="0">
                <a:latin typeface="Courier New"/>
                <a:cs typeface="Courier New"/>
              </a:rPr>
              <a:t>n)	</a:t>
            </a:r>
            <a:r>
              <a:rPr sz="1400" b="1" dirty="0">
                <a:latin typeface="Courier New"/>
                <a:cs typeface="Courier New"/>
              </a:rPr>
              <a:t>#</a:t>
            </a:r>
            <a:r>
              <a:rPr sz="1400" b="1" spc="10" dirty="0">
                <a:latin typeface="Microsoft JhengHei"/>
                <a:cs typeface="Microsoft JhengHei"/>
              </a:rPr>
              <a:t>测</a:t>
            </a:r>
            <a:r>
              <a:rPr sz="1400" b="1" dirty="0">
                <a:latin typeface="Microsoft JhengHei"/>
                <a:cs typeface="Microsoft JhengHei"/>
              </a:rPr>
              <a:t>试一下</a:t>
            </a:r>
            <a:r>
              <a:rPr sz="1400" b="1" dirty="0">
                <a:latin typeface="Courier New"/>
                <a:cs typeface="Courier New"/>
              </a:rPr>
              <a:t>n</a:t>
            </a:r>
            <a:r>
              <a:rPr sz="1400" b="1" dirty="0">
                <a:latin typeface="Microsoft JhengHei"/>
                <a:cs typeface="Microsoft JhengHei"/>
              </a:rPr>
              <a:t>值</a:t>
            </a:r>
            <a:r>
              <a:rPr sz="1400" b="1" spc="-15" dirty="0">
                <a:latin typeface="Microsoft JhengHei"/>
                <a:cs typeface="Microsoft JhengHei"/>
              </a:rPr>
              <a:t>是</a:t>
            </a:r>
            <a:r>
              <a:rPr sz="1400" b="1" dirty="0">
                <a:latin typeface="Microsoft JhengHei"/>
                <a:cs typeface="Microsoft JhengHei"/>
              </a:rPr>
              <a:t>否改变</a:t>
            </a:r>
            <a:endParaRPr sz="1400">
              <a:latin typeface="Microsoft JhengHei"/>
              <a:cs typeface="Microsoft JhengHei"/>
            </a:endParaRPr>
          </a:p>
          <a:p>
            <a:pPr>
              <a:lnSpc>
                <a:spcPct val="100000"/>
              </a:lnSpc>
              <a:spcBef>
                <a:spcPts val="325"/>
              </a:spcBef>
            </a:pPr>
            <a:r>
              <a:rPr sz="1400" spc="-5" dirty="0">
                <a:latin typeface="Courier New"/>
                <a:cs typeface="Courier New"/>
              </a:rPr>
              <a:t>knock~knock~</a:t>
            </a:r>
            <a:r>
              <a:rPr sz="1400" spc="-10" dirty="0">
                <a:latin typeface="Courier New"/>
                <a:cs typeface="Courier New"/>
              </a:rPr>
              <a:t> </a:t>
            </a:r>
            <a:r>
              <a:rPr sz="1400" dirty="0">
                <a:latin typeface="Courier New"/>
                <a:cs typeface="Courier New"/>
              </a:rPr>
              <a:t>1</a:t>
            </a:r>
            <a:endParaRPr sz="1400">
              <a:latin typeface="Courier New"/>
              <a:cs typeface="Courier New"/>
            </a:endParaRPr>
          </a:p>
        </p:txBody>
      </p:sp>
      <p:sp>
        <p:nvSpPr>
          <p:cNvPr id="10" name="object 10"/>
          <p:cNvSpPr txBox="1"/>
          <p:nvPr/>
        </p:nvSpPr>
        <p:spPr>
          <a:xfrm>
            <a:off x="547217" y="4564075"/>
            <a:ext cx="7990840" cy="1123315"/>
          </a:xfrm>
          <a:prstGeom prst="rect">
            <a:avLst/>
          </a:prstGeom>
        </p:spPr>
        <p:txBody>
          <a:bodyPr vert="horz" wrap="square" lIns="0" tIns="12700" rIns="0" bIns="0" rtlCol="0">
            <a:spAutoFit/>
          </a:bodyPr>
          <a:lstStyle/>
          <a:p>
            <a:pPr marL="355600" marR="5080" indent="-342900">
              <a:lnSpc>
                <a:spcPct val="150000"/>
              </a:lnSpc>
              <a:spcBef>
                <a:spcPts val="100"/>
              </a:spcBef>
              <a:buChar char="•"/>
              <a:tabLst>
                <a:tab pos="354965" algn="l"/>
                <a:tab pos="355600" algn="l"/>
              </a:tabLst>
            </a:pPr>
            <a:r>
              <a:rPr sz="2400" dirty="0">
                <a:latin typeface="微软雅黑"/>
                <a:cs typeface="微软雅黑"/>
              </a:rPr>
              <a:t>函数fu</a:t>
            </a:r>
            <a:r>
              <a:rPr sz="2400" spc="-10" dirty="0">
                <a:latin typeface="微软雅黑"/>
                <a:cs typeface="微软雅黑"/>
              </a:rPr>
              <a:t>n</a:t>
            </a:r>
            <a:r>
              <a:rPr sz="2400" spc="-5" dirty="0">
                <a:latin typeface="微软雅黑"/>
                <a:cs typeface="微软雅黑"/>
              </a:rPr>
              <a:t>c(</a:t>
            </a:r>
            <a:r>
              <a:rPr sz="2400" dirty="0">
                <a:latin typeface="微软雅黑"/>
                <a:cs typeface="微软雅黑"/>
              </a:rPr>
              <a:t>)内部使用了变量</a:t>
            </a:r>
            <a:r>
              <a:rPr sz="2400" spc="-5" dirty="0">
                <a:latin typeface="微软雅黑"/>
                <a:cs typeface="微软雅黑"/>
              </a:rPr>
              <a:t>n</a:t>
            </a:r>
            <a:r>
              <a:rPr sz="2400" dirty="0">
                <a:latin typeface="微软雅黑"/>
                <a:cs typeface="微软雅黑"/>
              </a:rPr>
              <a:t>，并且将变量参数b赋值给变 量</a:t>
            </a:r>
            <a:r>
              <a:rPr sz="2400" spc="-5" dirty="0">
                <a:latin typeface="微软雅黑"/>
                <a:cs typeface="微软雅黑"/>
              </a:rPr>
              <a:t>n，</a:t>
            </a:r>
            <a:r>
              <a:rPr sz="2400" dirty="0">
                <a:latin typeface="微软雅黑"/>
                <a:cs typeface="微软雅黑"/>
              </a:rPr>
              <a:t>为何全局变量</a:t>
            </a:r>
            <a:r>
              <a:rPr sz="2400" spc="-5" dirty="0">
                <a:latin typeface="微软雅黑"/>
                <a:cs typeface="微软雅黑"/>
              </a:rPr>
              <a:t>n</a:t>
            </a:r>
            <a:r>
              <a:rPr sz="2400" dirty="0">
                <a:latin typeface="微软雅黑"/>
                <a:cs typeface="微软雅黑"/>
              </a:rPr>
              <a:t>值没有改变？</a:t>
            </a:r>
            <a:endParaRPr sz="2400">
              <a:latin typeface="微软雅黑"/>
              <a:cs typeface="微软雅黑"/>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785616"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070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变量的返回值</a:t>
            </a:r>
            <a:endParaRPr sz="4000"/>
          </a:p>
        </p:txBody>
      </p:sp>
      <p:sp>
        <p:nvSpPr>
          <p:cNvPr id="4" name="object 4"/>
          <p:cNvSpPr txBox="1"/>
          <p:nvPr/>
        </p:nvSpPr>
        <p:spPr>
          <a:xfrm>
            <a:off x="716991" y="1791670"/>
            <a:ext cx="7982584" cy="1123950"/>
          </a:xfrm>
          <a:prstGeom prst="rect">
            <a:avLst/>
          </a:prstGeom>
        </p:spPr>
        <p:txBody>
          <a:bodyPr vert="horz" wrap="square" lIns="0" tIns="196215" rIns="0" bIns="0" rtlCol="0">
            <a:spAutoFit/>
          </a:bodyPr>
          <a:lstStyle/>
          <a:p>
            <a:pPr marL="279400">
              <a:lnSpc>
                <a:spcPct val="100000"/>
              </a:lnSpc>
              <a:spcBef>
                <a:spcPts val="1545"/>
              </a:spcBef>
            </a:pPr>
            <a:r>
              <a:rPr sz="2400" spc="20" dirty="0">
                <a:latin typeface="微软雅黑"/>
                <a:cs typeface="微软雅黑"/>
              </a:rPr>
              <a:t>如果希望</a:t>
            </a:r>
            <a:r>
              <a:rPr sz="2400" spc="35" dirty="0">
                <a:latin typeface="微软雅黑"/>
                <a:cs typeface="微软雅黑"/>
              </a:rPr>
              <a:t>让</a:t>
            </a:r>
            <a:r>
              <a:rPr sz="2400" dirty="0">
                <a:latin typeface="微软雅黑"/>
                <a:cs typeface="微软雅黑"/>
              </a:rPr>
              <a:t>func()</a:t>
            </a:r>
            <a:r>
              <a:rPr sz="2400" spc="20" dirty="0">
                <a:latin typeface="微软雅黑"/>
                <a:cs typeface="微软雅黑"/>
              </a:rPr>
              <a:t>函数将</a:t>
            </a:r>
            <a:r>
              <a:rPr sz="2400" spc="15" dirty="0">
                <a:latin typeface="微软雅黑"/>
                <a:cs typeface="微软雅黑"/>
              </a:rPr>
              <a:t>n当作</a:t>
            </a:r>
            <a:r>
              <a:rPr sz="2400" spc="30" dirty="0">
                <a:latin typeface="微软雅黑"/>
                <a:cs typeface="微软雅黑"/>
              </a:rPr>
              <a:t>全</a:t>
            </a:r>
            <a:r>
              <a:rPr sz="2400" spc="15" dirty="0">
                <a:latin typeface="微软雅黑"/>
                <a:cs typeface="微软雅黑"/>
              </a:rPr>
              <a:t>局变</a:t>
            </a:r>
            <a:r>
              <a:rPr sz="2400" spc="35" dirty="0">
                <a:latin typeface="微软雅黑"/>
                <a:cs typeface="微软雅黑"/>
              </a:rPr>
              <a:t>量</a:t>
            </a:r>
            <a:r>
              <a:rPr sz="2400" spc="20" dirty="0">
                <a:latin typeface="微软雅黑"/>
                <a:cs typeface="微软雅黑"/>
              </a:rPr>
              <a:t>，</a:t>
            </a:r>
            <a:r>
              <a:rPr sz="2400" spc="30" dirty="0">
                <a:latin typeface="微软雅黑"/>
                <a:cs typeface="微软雅黑"/>
              </a:rPr>
              <a:t>需</a:t>
            </a:r>
            <a:r>
              <a:rPr sz="2400" spc="15" dirty="0">
                <a:latin typeface="微软雅黑"/>
                <a:cs typeface="微软雅黑"/>
              </a:rPr>
              <a:t>要在变</a:t>
            </a:r>
            <a:r>
              <a:rPr sz="2400" spc="30" dirty="0">
                <a:latin typeface="微软雅黑"/>
                <a:cs typeface="微软雅黑"/>
              </a:rPr>
              <a:t>量n</a:t>
            </a:r>
            <a:r>
              <a:rPr sz="2400" dirty="0">
                <a:latin typeface="微软雅黑"/>
                <a:cs typeface="微软雅黑"/>
              </a:rPr>
              <a:t>使</a:t>
            </a:r>
            <a:endParaRPr sz="2400">
              <a:latin typeface="微软雅黑"/>
              <a:cs typeface="微软雅黑"/>
            </a:endParaRPr>
          </a:p>
          <a:p>
            <a:pPr marL="12700">
              <a:lnSpc>
                <a:spcPct val="100000"/>
              </a:lnSpc>
              <a:spcBef>
                <a:spcPts val="1440"/>
              </a:spcBef>
            </a:pPr>
            <a:r>
              <a:rPr sz="2400" dirty="0">
                <a:latin typeface="微软雅黑"/>
                <a:cs typeface="微软雅黑"/>
              </a:rPr>
              <a:t>用前显式声明该变量为全局变量，代码如下。</a:t>
            </a:r>
            <a:endParaRPr sz="2400">
              <a:latin typeface="微软雅黑"/>
              <a:cs typeface="微软雅黑"/>
            </a:endParaRPr>
          </a:p>
        </p:txBody>
      </p:sp>
      <p:sp>
        <p:nvSpPr>
          <p:cNvPr id="5" name="object 5"/>
          <p:cNvSpPr/>
          <p:nvPr/>
        </p:nvSpPr>
        <p:spPr>
          <a:xfrm>
            <a:off x="968375" y="3429000"/>
            <a:ext cx="7252716" cy="223266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68375" y="3422650"/>
            <a:ext cx="0" cy="2244725"/>
          </a:xfrm>
          <a:custGeom>
            <a:avLst/>
            <a:gdLst/>
            <a:ahLst/>
            <a:cxnLst/>
            <a:rect l="l" t="t" r="r" b="b"/>
            <a:pathLst>
              <a:path h="2244725">
                <a:moveTo>
                  <a:pt x="0" y="0"/>
                </a:moveTo>
                <a:lnTo>
                  <a:pt x="0" y="2244725"/>
                </a:lnTo>
              </a:path>
            </a:pathLst>
          </a:custGeom>
          <a:ln w="12700">
            <a:solidFill>
              <a:srgbClr val="00AF50"/>
            </a:solidFill>
          </a:ln>
        </p:spPr>
        <p:txBody>
          <a:bodyPr wrap="square" lIns="0" tIns="0" rIns="0" bIns="0" rtlCol="0"/>
          <a:lstStyle/>
          <a:p>
            <a:endParaRPr/>
          </a:p>
        </p:txBody>
      </p:sp>
      <p:sp>
        <p:nvSpPr>
          <p:cNvPr id="7" name="object 7"/>
          <p:cNvSpPr/>
          <p:nvPr/>
        </p:nvSpPr>
        <p:spPr>
          <a:xfrm>
            <a:off x="8221726" y="3422650"/>
            <a:ext cx="0" cy="2244725"/>
          </a:xfrm>
          <a:custGeom>
            <a:avLst/>
            <a:gdLst/>
            <a:ahLst/>
            <a:cxnLst/>
            <a:rect l="l" t="t" r="r" b="b"/>
            <a:pathLst>
              <a:path h="2244725">
                <a:moveTo>
                  <a:pt x="0" y="0"/>
                </a:moveTo>
                <a:lnTo>
                  <a:pt x="0" y="2244725"/>
                </a:lnTo>
              </a:path>
            </a:pathLst>
          </a:custGeom>
          <a:ln w="12700">
            <a:solidFill>
              <a:srgbClr val="00AF50"/>
            </a:solidFill>
          </a:ln>
        </p:spPr>
        <p:txBody>
          <a:bodyPr wrap="square" lIns="0" tIns="0" rIns="0" bIns="0" rtlCol="0"/>
          <a:lstStyle/>
          <a:p>
            <a:endParaRPr/>
          </a:p>
        </p:txBody>
      </p:sp>
      <p:sp>
        <p:nvSpPr>
          <p:cNvPr id="8" name="object 8"/>
          <p:cNvSpPr/>
          <p:nvPr/>
        </p:nvSpPr>
        <p:spPr>
          <a:xfrm>
            <a:off x="962025" y="3422650"/>
            <a:ext cx="7266305" cy="12700"/>
          </a:xfrm>
          <a:custGeom>
            <a:avLst/>
            <a:gdLst/>
            <a:ahLst/>
            <a:cxnLst/>
            <a:rect l="l" t="t" r="r" b="b"/>
            <a:pathLst>
              <a:path w="7266305" h="12700">
                <a:moveTo>
                  <a:pt x="0" y="12700"/>
                </a:moveTo>
                <a:lnTo>
                  <a:pt x="7266051" y="12700"/>
                </a:lnTo>
                <a:lnTo>
                  <a:pt x="7266051" y="0"/>
                </a:lnTo>
                <a:lnTo>
                  <a:pt x="0" y="0"/>
                </a:lnTo>
                <a:lnTo>
                  <a:pt x="0" y="12700"/>
                </a:lnTo>
                <a:close/>
              </a:path>
            </a:pathLst>
          </a:custGeom>
          <a:solidFill>
            <a:srgbClr val="00AF50"/>
          </a:solidFill>
        </p:spPr>
        <p:txBody>
          <a:bodyPr wrap="square" lIns="0" tIns="0" rIns="0" bIns="0" rtlCol="0"/>
          <a:lstStyle/>
          <a:p>
            <a:endParaRPr/>
          </a:p>
        </p:txBody>
      </p:sp>
      <p:sp>
        <p:nvSpPr>
          <p:cNvPr id="9" name="object 9"/>
          <p:cNvSpPr/>
          <p:nvPr/>
        </p:nvSpPr>
        <p:spPr>
          <a:xfrm>
            <a:off x="962025" y="5661025"/>
            <a:ext cx="7266305" cy="0"/>
          </a:xfrm>
          <a:custGeom>
            <a:avLst/>
            <a:gdLst/>
            <a:ahLst/>
            <a:cxnLst/>
            <a:rect l="l" t="t" r="r" b="b"/>
            <a:pathLst>
              <a:path w="7266305">
                <a:moveTo>
                  <a:pt x="0" y="0"/>
                </a:moveTo>
                <a:lnTo>
                  <a:pt x="7266051" y="0"/>
                </a:lnTo>
              </a:path>
            </a:pathLst>
          </a:custGeom>
          <a:ln w="12700">
            <a:solidFill>
              <a:srgbClr val="00AF50"/>
            </a:solidFill>
          </a:ln>
        </p:spPr>
        <p:txBody>
          <a:bodyPr wrap="square" lIns="0" tIns="0" rIns="0" bIns="0" rtlCol="0"/>
          <a:lstStyle/>
          <a:p>
            <a:endParaRPr/>
          </a:p>
        </p:txBody>
      </p:sp>
      <p:sp>
        <p:nvSpPr>
          <p:cNvPr id="10" name="object 10"/>
          <p:cNvSpPr txBox="1"/>
          <p:nvPr/>
        </p:nvSpPr>
        <p:spPr>
          <a:xfrm>
            <a:off x="1037234" y="3404438"/>
            <a:ext cx="5030470" cy="2046605"/>
          </a:xfrm>
          <a:prstGeom prst="rect">
            <a:avLst/>
          </a:prstGeom>
        </p:spPr>
        <p:txBody>
          <a:bodyPr vert="horz" wrap="square" lIns="0" tIns="12065" rIns="0" bIns="0" rtlCol="0">
            <a:spAutoFit/>
          </a:bodyPr>
          <a:lstStyle/>
          <a:p>
            <a:pPr>
              <a:lnSpc>
                <a:spcPct val="100000"/>
              </a:lnSpc>
              <a:spcBef>
                <a:spcPts val="95"/>
              </a:spcBef>
              <a:tabLst>
                <a:tab pos="1464945" algn="l"/>
              </a:tabLst>
            </a:pPr>
            <a:r>
              <a:rPr sz="1600" b="1" spc="-5" dirty="0">
                <a:latin typeface="Courier New"/>
                <a:cs typeface="Courier New"/>
              </a:rPr>
              <a:t>&gt;&gt;&gt;n</a:t>
            </a:r>
            <a:r>
              <a:rPr sz="1600" b="1" spc="10" dirty="0">
                <a:latin typeface="Courier New"/>
                <a:cs typeface="Courier New"/>
              </a:rPr>
              <a:t> </a:t>
            </a:r>
            <a:r>
              <a:rPr sz="1600" b="1" spc="-5" dirty="0">
                <a:latin typeface="Courier New"/>
                <a:cs typeface="Courier New"/>
              </a:rPr>
              <a:t>=</a:t>
            </a:r>
            <a:r>
              <a:rPr sz="1600" b="1" dirty="0">
                <a:latin typeface="Courier New"/>
                <a:cs typeface="Courier New"/>
              </a:rPr>
              <a:t> </a:t>
            </a:r>
            <a:r>
              <a:rPr sz="1600" b="1" spc="-5" dirty="0">
                <a:latin typeface="Courier New"/>
                <a:cs typeface="Courier New"/>
              </a:rPr>
              <a:t>1	</a:t>
            </a:r>
            <a:r>
              <a:rPr sz="1600" b="1" dirty="0">
                <a:latin typeface="Courier New"/>
                <a:cs typeface="Courier New"/>
              </a:rPr>
              <a:t>#n</a:t>
            </a:r>
            <a:r>
              <a:rPr sz="1600" b="1" dirty="0">
                <a:latin typeface="Microsoft JhengHei"/>
                <a:cs typeface="Microsoft JhengHei"/>
              </a:rPr>
              <a:t>是全局变量</a:t>
            </a:r>
            <a:endParaRPr sz="1600">
              <a:latin typeface="Microsoft JhengHei"/>
              <a:cs typeface="Microsoft JhengHei"/>
            </a:endParaRPr>
          </a:p>
          <a:p>
            <a:pPr>
              <a:lnSpc>
                <a:spcPct val="100000"/>
              </a:lnSpc>
              <a:spcBef>
                <a:spcPts val="75"/>
              </a:spcBef>
            </a:pPr>
            <a:r>
              <a:rPr sz="1600" b="1" spc="-5" dirty="0">
                <a:latin typeface="Courier New"/>
                <a:cs typeface="Courier New"/>
              </a:rPr>
              <a:t>&gt;&gt;&gt;def func(a,</a:t>
            </a:r>
            <a:r>
              <a:rPr sz="1600" b="1" spc="10" dirty="0">
                <a:latin typeface="Courier New"/>
                <a:cs typeface="Courier New"/>
              </a:rPr>
              <a:t> </a:t>
            </a:r>
            <a:r>
              <a:rPr sz="1600" b="1" spc="-10" dirty="0">
                <a:latin typeface="Courier New"/>
                <a:cs typeface="Courier New"/>
              </a:rPr>
              <a:t>b):</a:t>
            </a:r>
            <a:endParaRPr sz="1600">
              <a:latin typeface="Courier New"/>
              <a:cs typeface="Courier New"/>
            </a:endParaRPr>
          </a:p>
          <a:p>
            <a:pPr marL="976630">
              <a:lnSpc>
                <a:spcPct val="100000"/>
              </a:lnSpc>
              <a:spcBef>
                <a:spcPts val="85"/>
              </a:spcBef>
            </a:pPr>
            <a:r>
              <a:rPr sz="1600" b="1" spc="-5" dirty="0">
                <a:latin typeface="Courier New"/>
                <a:cs typeface="Courier New"/>
              </a:rPr>
              <a:t>global n</a:t>
            </a:r>
            <a:endParaRPr sz="1600">
              <a:latin typeface="Courier New"/>
              <a:cs typeface="Courier New"/>
            </a:endParaRPr>
          </a:p>
          <a:p>
            <a:pPr marL="976630" marR="5080" indent="1270">
              <a:lnSpc>
                <a:spcPct val="103699"/>
              </a:lnSpc>
              <a:spcBef>
                <a:spcPts val="15"/>
              </a:spcBef>
              <a:tabLst>
                <a:tab pos="2199005" algn="l"/>
              </a:tabLst>
            </a:pPr>
            <a:r>
              <a:rPr sz="1600" b="1" spc="-5" dirty="0">
                <a:latin typeface="Courier New"/>
                <a:cs typeface="Courier New"/>
              </a:rPr>
              <a:t>n = b	</a:t>
            </a:r>
            <a:r>
              <a:rPr sz="1600" b="1" spc="10" dirty="0">
                <a:latin typeface="Courier New"/>
                <a:cs typeface="Courier New"/>
              </a:rPr>
              <a:t>#</a:t>
            </a:r>
            <a:r>
              <a:rPr sz="1600" b="1" spc="5" dirty="0">
                <a:latin typeface="Microsoft JhengHei"/>
                <a:cs typeface="Microsoft JhengHei"/>
              </a:rPr>
              <a:t>将局部变量</a:t>
            </a:r>
            <a:r>
              <a:rPr sz="1600" b="1" spc="-5" dirty="0">
                <a:latin typeface="Courier New"/>
                <a:cs typeface="Courier New"/>
              </a:rPr>
              <a:t>b</a:t>
            </a:r>
            <a:r>
              <a:rPr sz="1600" b="1" spc="5" dirty="0">
                <a:latin typeface="Microsoft JhengHei"/>
                <a:cs typeface="Microsoft JhengHei"/>
              </a:rPr>
              <a:t>赋值给全局变量</a:t>
            </a:r>
            <a:r>
              <a:rPr sz="1600" b="1" spc="-5" dirty="0">
                <a:latin typeface="Courier New"/>
                <a:cs typeface="Courier New"/>
              </a:rPr>
              <a:t>n  return </a:t>
            </a:r>
            <a:r>
              <a:rPr sz="1600" b="1" spc="-10" dirty="0">
                <a:latin typeface="Courier New"/>
                <a:cs typeface="Courier New"/>
              </a:rPr>
              <a:t>a*b</a:t>
            </a:r>
            <a:endParaRPr sz="1600">
              <a:latin typeface="Courier New"/>
              <a:cs typeface="Courier New"/>
            </a:endParaRPr>
          </a:p>
          <a:p>
            <a:pPr>
              <a:lnSpc>
                <a:spcPct val="100000"/>
              </a:lnSpc>
              <a:spcBef>
                <a:spcPts val="80"/>
              </a:spcBef>
            </a:pPr>
            <a:r>
              <a:rPr sz="1600" b="1" spc="-5" dirty="0">
                <a:latin typeface="Courier New"/>
                <a:cs typeface="Courier New"/>
              </a:rPr>
              <a:t>&gt;&gt;&gt;s = func("knock~",</a:t>
            </a:r>
            <a:r>
              <a:rPr sz="1600" b="1" spc="10" dirty="0">
                <a:latin typeface="Courier New"/>
                <a:cs typeface="Courier New"/>
              </a:rPr>
              <a:t> </a:t>
            </a:r>
            <a:r>
              <a:rPr sz="1600" b="1" spc="-5" dirty="0">
                <a:latin typeface="Courier New"/>
                <a:cs typeface="Courier New"/>
              </a:rPr>
              <a:t>2)</a:t>
            </a:r>
            <a:endParaRPr sz="1600">
              <a:latin typeface="Courier New"/>
              <a:cs typeface="Courier New"/>
            </a:endParaRPr>
          </a:p>
          <a:p>
            <a:pPr>
              <a:lnSpc>
                <a:spcPct val="100000"/>
              </a:lnSpc>
              <a:spcBef>
                <a:spcPts val="85"/>
              </a:spcBef>
              <a:tabLst>
                <a:tab pos="1954530" algn="l"/>
              </a:tabLst>
            </a:pPr>
            <a:r>
              <a:rPr sz="1600" b="1" spc="-5" dirty="0">
                <a:latin typeface="Courier New"/>
                <a:cs typeface="Courier New"/>
              </a:rPr>
              <a:t>&gt;&gt;&gt;print(s,</a:t>
            </a:r>
            <a:r>
              <a:rPr sz="1600" b="1" spc="40" dirty="0">
                <a:latin typeface="Courier New"/>
                <a:cs typeface="Courier New"/>
              </a:rPr>
              <a:t> </a:t>
            </a:r>
            <a:r>
              <a:rPr sz="1600" b="1" spc="-5" dirty="0">
                <a:latin typeface="Courier New"/>
                <a:cs typeface="Courier New"/>
              </a:rPr>
              <a:t>n)	</a:t>
            </a:r>
            <a:r>
              <a:rPr sz="1600" b="1" dirty="0">
                <a:latin typeface="Courier New"/>
                <a:cs typeface="Courier New"/>
              </a:rPr>
              <a:t>#</a:t>
            </a:r>
            <a:r>
              <a:rPr sz="1600" b="1" dirty="0">
                <a:latin typeface="Microsoft JhengHei"/>
                <a:cs typeface="Microsoft JhengHei"/>
              </a:rPr>
              <a:t>测试一下</a:t>
            </a:r>
            <a:r>
              <a:rPr sz="1600" b="1" spc="-5" dirty="0">
                <a:latin typeface="Courier New"/>
                <a:cs typeface="Courier New"/>
              </a:rPr>
              <a:t>n</a:t>
            </a:r>
            <a:r>
              <a:rPr sz="1600" b="1" dirty="0">
                <a:latin typeface="Microsoft JhengHei"/>
                <a:cs typeface="Microsoft JhengHei"/>
              </a:rPr>
              <a:t>值是否改变</a:t>
            </a:r>
            <a:endParaRPr sz="1600">
              <a:latin typeface="Microsoft JhengHei"/>
              <a:cs typeface="Microsoft JhengHei"/>
            </a:endParaRPr>
          </a:p>
          <a:p>
            <a:pPr>
              <a:lnSpc>
                <a:spcPct val="100000"/>
              </a:lnSpc>
              <a:spcBef>
                <a:spcPts val="75"/>
              </a:spcBef>
            </a:pPr>
            <a:r>
              <a:rPr sz="1600" spc="-5" dirty="0">
                <a:latin typeface="Courier New"/>
                <a:cs typeface="Courier New"/>
              </a:rPr>
              <a:t>knock~knock~</a:t>
            </a:r>
            <a:r>
              <a:rPr sz="1600" spc="5" dirty="0">
                <a:latin typeface="Courier New"/>
                <a:cs typeface="Courier New"/>
              </a:rPr>
              <a:t> </a:t>
            </a:r>
            <a:r>
              <a:rPr sz="1600" spc="-5" dirty="0">
                <a:latin typeface="Courier New"/>
                <a:cs typeface="Courier New"/>
              </a:rPr>
              <a:t>2</a:t>
            </a:r>
            <a:endParaRPr sz="1600">
              <a:latin typeface="Courier New"/>
              <a:cs typeface="Courier New"/>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785616" cy="1197864"/>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070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变量的返回值</a:t>
            </a:r>
            <a:endParaRPr sz="4000"/>
          </a:p>
        </p:txBody>
      </p:sp>
      <p:sp>
        <p:nvSpPr>
          <p:cNvPr id="4" name="object 4"/>
          <p:cNvSpPr txBox="1"/>
          <p:nvPr/>
        </p:nvSpPr>
        <p:spPr>
          <a:xfrm>
            <a:off x="618540" y="1802129"/>
            <a:ext cx="8124825" cy="1122680"/>
          </a:xfrm>
          <a:prstGeom prst="rect">
            <a:avLst/>
          </a:prstGeom>
        </p:spPr>
        <p:txBody>
          <a:bodyPr vert="horz" wrap="square" lIns="0" tIns="12700" rIns="0" bIns="0" rtlCol="0">
            <a:spAutoFit/>
          </a:bodyPr>
          <a:lstStyle/>
          <a:p>
            <a:pPr marL="12700" marR="5080" indent="266700">
              <a:lnSpc>
                <a:spcPct val="150000"/>
              </a:lnSpc>
              <a:spcBef>
                <a:spcPts val="100"/>
              </a:spcBef>
            </a:pPr>
            <a:r>
              <a:rPr sz="2400" spc="30" dirty="0">
                <a:latin typeface="微软雅黑"/>
                <a:cs typeface="微软雅黑"/>
              </a:rPr>
              <a:t>如果此时</a:t>
            </a:r>
            <a:r>
              <a:rPr sz="2400" spc="20" dirty="0">
                <a:latin typeface="微软雅黑"/>
                <a:cs typeface="微软雅黑"/>
              </a:rPr>
              <a:t>的</a:t>
            </a:r>
            <a:r>
              <a:rPr sz="2400" spc="30" dirty="0">
                <a:latin typeface="微软雅黑"/>
                <a:cs typeface="微软雅黑"/>
              </a:rPr>
              <a:t>全局变量</a:t>
            </a:r>
            <a:r>
              <a:rPr sz="2400" spc="20" dirty="0">
                <a:latin typeface="微软雅黑"/>
                <a:cs typeface="微软雅黑"/>
              </a:rPr>
              <a:t>不</a:t>
            </a:r>
            <a:r>
              <a:rPr sz="2400" spc="30" dirty="0">
                <a:latin typeface="微软雅黑"/>
                <a:cs typeface="微软雅黑"/>
              </a:rPr>
              <a:t>是整</a:t>
            </a:r>
            <a:r>
              <a:rPr sz="2400" spc="70" dirty="0">
                <a:latin typeface="微软雅黑"/>
                <a:cs typeface="微软雅黑"/>
              </a:rPr>
              <a:t>数</a:t>
            </a:r>
            <a:r>
              <a:rPr sz="2400" spc="30" dirty="0">
                <a:latin typeface="微软雅黑"/>
                <a:cs typeface="微软雅黑"/>
              </a:rPr>
              <a:t>n</a:t>
            </a:r>
            <a:r>
              <a:rPr sz="2400" spc="20" dirty="0">
                <a:latin typeface="微软雅黑"/>
                <a:cs typeface="微软雅黑"/>
              </a:rPr>
              <a:t>，</a:t>
            </a:r>
            <a:r>
              <a:rPr sz="2400" spc="30" dirty="0">
                <a:latin typeface="微软雅黑"/>
                <a:cs typeface="微软雅黑"/>
              </a:rPr>
              <a:t>而是列表</a:t>
            </a:r>
            <a:r>
              <a:rPr sz="2400" spc="20" dirty="0">
                <a:latin typeface="微软雅黑"/>
                <a:cs typeface="微软雅黑"/>
              </a:rPr>
              <a:t>类</a:t>
            </a:r>
            <a:r>
              <a:rPr sz="2400" spc="50" dirty="0">
                <a:latin typeface="微软雅黑"/>
                <a:cs typeface="微软雅黑"/>
              </a:rPr>
              <a:t>型</a:t>
            </a:r>
            <a:r>
              <a:rPr sz="2400" spc="-5" dirty="0">
                <a:latin typeface="微软雅黑"/>
                <a:cs typeface="微软雅黑"/>
              </a:rPr>
              <a:t>l</a:t>
            </a:r>
            <a:r>
              <a:rPr sz="2400" spc="40" dirty="0">
                <a:latin typeface="微软雅黑"/>
                <a:cs typeface="微软雅黑"/>
              </a:rPr>
              <a:t>s</a:t>
            </a:r>
            <a:r>
              <a:rPr sz="2400" spc="35" dirty="0">
                <a:latin typeface="微软雅黑"/>
                <a:cs typeface="微软雅黑"/>
              </a:rPr>
              <a:t>，</a:t>
            </a:r>
            <a:r>
              <a:rPr sz="2400" spc="30" dirty="0">
                <a:latin typeface="微软雅黑"/>
                <a:cs typeface="微软雅黑"/>
              </a:rPr>
              <a:t>会</a:t>
            </a:r>
            <a:r>
              <a:rPr sz="2400" spc="20" dirty="0">
                <a:latin typeface="微软雅黑"/>
                <a:cs typeface="微软雅黑"/>
              </a:rPr>
              <a:t>怎</a:t>
            </a:r>
            <a:r>
              <a:rPr sz="2400" dirty="0">
                <a:latin typeface="微软雅黑"/>
                <a:cs typeface="微软雅黑"/>
              </a:rPr>
              <a:t>么 样呢？理解如下代码。</a:t>
            </a:r>
            <a:endParaRPr sz="2400">
              <a:latin typeface="微软雅黑"/>
              <a:cs typeface="微软雅黑"/>
            </a:endParaRPr>
          </a:p>
        </p:txBody>
      </p:sp>
      <p:sp>
        <p:nvSpPr>
          <p:cNvPr id="5" name="object 5"/>
          <p:cNvSpPr/>
          <p:nvPr/>
        </p:nvSpPr>
        <p:spPr>
          <a:xfrm>
            <a:off x="1476375" y="3644900"/>
            <a:ext cx="6048756" cy="20878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476375" y="3638550"/>
            <a:ext cx="0" cy="2100580"/>
          </a:xfrm>
          <a:custGeom>
            <a:avLst/>
            <a:gdLst/>
            <a:ahLst/>
            <a:cxnLst/>
            <a:rect l="l" t="t" r="r" b="b"/>
            <a:pathLst>
              <a:path h="2100579">
                <a:moveTo>
                  <a:pt x="0" y="0"/>
                </a:moveTo>
                <a:lnTo>
                  <a:pt x="0" y="2100262"/>
                </a:lnTo>
              </a:path>
            </a:pathLst>
          </a:custGeom>
          <a:ln w="12700">
            <a:solidFill>
              <a:srgbClr val="00AF50"/>
            </a:solidFill>
          </a:ln>
        </p:spPr>
        <p:txBody>
          <a:bodyPr wrap="square" lIns="0" tIns="0" rIns="0" bIns="0" rtlCol="0"/>
          <a:lstStyle/>
          <a:p>
            <a:endParaRPr/>
          </a:p>
        </p:txBody>
      </p:sp>
      <p:sp>
        <p:nvSpPr>
          <p:cNvPr id="7" name="object 7"/>
          <p:cNvSpPr/>
          <p:nvPr/>
        </p:nvSpPr>
        <p:spPr>
          <a:xfrm>
            <a:off x="7524750" y="3638550"/>
            <a:ext cx="0" cy="2100580"/>
          </a:xfrm>
          <a:custGeom>
            <a:avLst/>
            <a:gdLst/>
            <a:ahLst/>
            <a:cxnLst/>
            <a:rect l="l" t="t" r="r" b="b"/>
            <a:pathLst>
              <a:path h="2100579">
                <a:moveTo>
                  <a:pt x="0" y="0"/>
                </a:moveTo>
                <a:lnTo>
                  <a:pt x="0" y="2100262"/>
                </a:lnTo>
              </a:path>
            </a:pathLst>
          </a:custGeom>
          <a:ln w="12700">
            <a:solidFill>
              <a:srgbClr val="00AF50"/>
            </a:solidFill>
          </a:ln>
        </p:spPr>
        <p:txBody>
          <a:bodyPr wrap="square" lIns="0" tIns="0" rIns="0" bIns="0" rtlCol="0"/>
          <a:lstStyle/>
          <a:p>
            <a:endParaRPr/>
          </a:p>
        </p:txBody>
      </p:sp>
      <p:sp>
        <p:nvSpPr>
          <p:cNvPr id="8" name="object 8"/>
          <p:cNvSpPr/>
          <p:nvPr/>
        </p:nvSpPr>
        <p:spPr>
          <a:xfrm>
            <a:off x="1470025" y="3638550"/>
            <a:ext cx="6061075" cy="12700"/>
          </a:xfrm>
          <a:custGeom>
            <a:avLst/>
            <a:gdLst/>
            <a:ahLst/>
            <a:cxnLst/>
            <a:rect l="l" t="t" r="r" b="b"/>
            <a:pathLst>
              <a:path w="6061075" h="12700">
                <a:moveTo>
                  <a:pt x="0" y="12700"/>
                </a:moveTo>
                <a:lnTo>
                  <a:pt x="6061075" y="12700"/>
                </a:lnTo>
                <a:lnTo>
                  <a:pt x="6061075" y="0"/>
                </a:lnTo>
                <a:lnTo>
                  <a:pt x="0" y="0"/>
                </a:lnTo>
                <a:lnTo>
                  <a:pt x="0" y="12700"/>
                </a:lnTo>
                <a:close/>
              </a:path>
            </a:pathLst>
          </a:custGeom>
          <a:solidFill>
            <a:srgbClr val="00AF50"/>
          </a:solidFill>
        </p:spPr>
        <p:txBody>
          <a:bodyPr wrap="square" lIns="0" tIns="0" rIns="0" bIns="0" rtlCol="0"/>
          <a:lstStyle/>
          <a:p>
            <a:endParaRPr/>
          </a:p>
        </p:txBody>
      </p:sp>
      <p:sp>
        <p:nvSpPr>
          <p:cNvPr id="9" name="object 9"/>
          <p:cNvSpPr/>
          <p:nvPr/>
        </p:nvSpPr>
        <p:spPr>
          <a:xfrm>
            <a:off x="1470025" y="5732462"/>
            <a:ext cx="6061075" cy="0"/>
          </a:xfrm>
          <a:custGeom>
            <a:avLst/>
            <a:gdLst/>
            <a:ahLst/>
            <a:cxnLst/>
            <a:rect l="l" t="t" r="r" b="b"/>
            <a:pathLst>
              <a:path w="6061075">
                <a:moveTo>
                  <a:pt x="0" y="0"/>
                </a:moveTo>
                <a:lnTo>
                  <a:pt x="6061075" y="0"/>
                </a:lnTo>
              </a:path>
            </a:pathLst>
          </a:custGeom>
          <a:ln w="12700">
            <a:solidFill>
              <a:srgbClr val="00AF50"/>
            </a:solidFill>
          </a:ln>
        </p:spPr>
        <p:txBody>
          <a:bodyPr wrap="square" lIns="0" tIns="0" rIns="0" bIns="0" rtlCol="0"/>
          <a:lstStyle/>
          <a:p>
            <a:endParaRPr/>
          </a:p>
        </p:txBody>
      </p:sp>
      <p:sp>
        <p:nvSpPr>
          <p:cNvPr id="10" name="object 10"/>
          <p:cNvSpPr txBox="1"/>
          <p:nvPr/>
        </p:nvSpPr>
        <p:spPr>
          <a:xfrm>
            <a:off x="1545336" y="3606139"/>
            <a:ext cx="5556885" cy="1802764"/>
          </a:xfrm>
          <a:prstGeom prst="rect">
            <a:avLst/>
          </a:prstGeom>
        </p:spPr>
        <p:txBody>
          <a:bodyPr vert="horz" wrap="square" lIns="0" tIns="52069" rIns="0" bIns="0" rtlCol="0">
            <a:spAutoFit/>
          </a:bodyPr>
          <a:lstStyle/>
          <a:p>
            <a:pPr>
              <a:lnSpc>
                <a:spcPct val="100000"/>
              </a:lnSpc>
              <a:spcBef>
                <a:spcPts val="409"/>
              </a:spcBef>
              <a:tabLst>
                <a:tab pos="1489075" algn="l"/>
              </a:tabLst>
            </a:pPr>
            <a:r>
              <a:rPr sz="1400" b="1" spc="-5" dirty="0">
                <a:latin typeface="Courier New"/>
                <a:cs typeface="Courier New"/>
              </a:rPr>
              <a:t>&gt;&gt;&gt;ls</a:t>
            </a:r>
            <a:r>
              <a:rPr sz="1400" b="1" spc="-10" dirty="0">
                <a:latin typeface="Courier New"/>
                <a:cs typeface="Courier New"/>
              </a:rPr>
              <a:t> </a:t>
            </a:r>
            <a:r>
              <a:rPr sz="1400" b="1" dirty="0">
                <a:latin typeface="Courier New"/>
                <a:cs typeface="Courier New"/>
              </a:rPr>
              <a:t>=</a:t>
            </a:r>
            <a:r>
              <a:rPr sz="1400" b="1" spc="-5" dirty="0">
                <a:latin typeface="Courier New"/>
                <a:cs typeface="Courier New"/>
              </a:rPr>
              <a:t> []	#ls</a:t>
            </a:r>
            <a:r>
              <a:rPr sz="1400" b="1" spc="10" dirty="0">
                <a:latin typeface="Microsoft JhengHei"/>
                <a:cs typeface="Microsoft JhengHei"/>
              </a:rPr>
              <a:t>是</a:t>
            </a:r>
            <a:r>
              <a:rPr sz="1400" b="1" dirty="0">
                <a:latin typeface="Microsoft JhengHei"/>
                <a:cs typeface="Microsoft JhengHei"/>
              </a:rPr>
              <a:t>全局列表</a:t>
            </a:r>
            <a:r>
              <a:rPr sz="1400" b="1" spc="-15" dirty="0">
                <a:latin typeface="Microsoft JhengHei"/>
                <a:cs typeface="Microsoft JhengHei"/>
              </a:rPr>
              <a:t>变</a:t>
            </a:r>
            <a:r>
              <a:rPr sz="1400" b="1" dirty="0">
                <a:latin typeface="Microsoft JhengHei"/>
                <a:cs typeface="Microsoft JhengHei"/>
              </a:rPr>
              <a:t>量</a:t>
            </a:r>
            <a:endParaRPr sz="1400">
              <a:latin typeface="Microsoft JhengHei"/>
              <a:cs typeface="Microsoft JhengHei"/>
            </a:endParaRPr>
          </a:p>
          <a:p>
            <a:pPr>
              <a:lnSpc>
                <a:spcPct val="100000"/>
              </a:lnSpc>
              <a:spcBef>
                <a:spcPts val="310"/>
              </a:spcBef>
            </a:pPr>
            <a:r>
              <a:rPr sz="1400" b="1" spc="-5" dirty="0">
                <a:latin typeface="Courier New"/>
                <a:cs typeface="Courier New"/>
              </a:rPr>
              <a:t>&gt;&gt;&gt;def func(a,</a:t>
            </a:r>
            <a:r>
              <a:rPr sz="1400" b="1" spc="-30" dirty="0">
                <a:latin typeface="Courier New"/>
                <a:cs typeface="Courier New"/>
              </a:rPr>
              <a:t> </a:t>
            </a:r>
            <a:r>
              <a:rPr sz="1400" b="1" spc="-5" dirty="0">
                <a:latin typeface="Courier New"/>
                <a:cs typeface="Courier New"/>
              </a:rPr>
              <a:t>b):</a:t>
            </a:r>
            <a:endParaRPr sz="1400">
              <a:latin typeface="Courier New"/>
              <a:cs typeface="Courier New"/>
            </a:endParaRPr>
          </a:p>
          <a:p>
            <a:pPr marL="850265">
              <a:lnSpc>
                <a:spcPct val="100000"/>
              </a:lnSpc>
              <a:spcBef>
                <a:spcPts val="325"/>
              </a:spcBef>
              <a:tabLst>
                <a:tab pos="2446020" algn="l"/>
              </a:tabLst>
            </a:pPr>
            <a:r>
              <a:rPr sz="1400" b="1" spc="-5" dirty="0">
                <a:latin typeface="Courier New"/>
                <a:cs typeface="Courier New"/>
              </a:rPr>
              <a:t>ls.append(b)	#</a:t>
            </a:r>
            <a:r>
              <a:rPr sz="1400" b="1" spc="10" dirty="0">
                <a:latin typeface="Microsoft JhengHei"/>
                <a:cs typeface="Microsoft JhengHei"/>
              </a:rPr>
              <a:t>将局</a:t>
            </a:r>
            <a:r>
              <a:rPr sz="1400" b="1" dirty="0">
                <a:latin typeface="Microsoft JhengHei"/>
                <a:cs typeface="Microsoft JhengHei"/>
              </a:rPr>
              <a:t>部变</a:t>
            </a:r>
            <a:r>
              <a:rPr sz="1400" b="1" spc="-15" dirty="0">
                <a:latin typeface="Microsoft JhengHei"/>
                <a:cs typeface="Microsoft JhengHei"/>
              </a:rPr>
              <a:t>量</a:t>
            </a:r>
            <a:r>
              <a:rPr sz="1400" b="1" dirty="0">
                <a:latin typeface="Courier New"/>
                <a:cs typeface="Courier New"/>
              </a:rPr>
              <a:t>b</a:t>
            </a:r>
            <a:r>
              <a:rPr sz="1400" b="1" dirty="0">
                <a:latin typeface="Microsoft JhengHei"/>
                <a:cs typeface="Microsoft JhengHei"/>
              </a:rPr>
              <a:t>增</a:t>
            </a:r>
            <a:r>
              <a:rPr sz="1400" b="1" spc="-15" dirty="0">
                <a:latin typeface="Microsoft JhengHei"/>
                <a:cs typeface="Microsoft JhengHei"/>
              </a:rPr>
              <a:t>加</a:t>
            </a:r>
            <a:r>
              <a:rPr sz="1400" b="1" dirty="0">
                <a:latin typeface="Microsoft JhengHei"/>
                <a:cs typeface="Microsoft JhengHei"/>
              </a:rPr>
              <a:t>到全</a:t>
            </a:r>
            <a:r>
              <a:rPr sz="1400" b="1" spc="-15" dirty="0">
                <a:latin typeface="Microsoft JhengHei"/>
                <a:cs typeface="Microsoft JhengHei"/>
              </a:rPr>
              <a:t>局</a:t>
            </a:r>
            <a:r>
              <a:rPr sz="1400" b="1" dirty="0">
                <a:latin typeface="Microsoft JhengHei"/>
                <a:cs typeface="Microsoft JhengHei"/>
              </a:rPr>
              <a:t>列表</a:t>
            </a:r>
            <a:r>
              <a:rPr sz="1400" b="1" spc="-15" dirty="0">
                <a:latin typeface="Microsoft JhengHei"/>
                <a:cs typeface="Microsoft JhengHei"/>
              </a:rPr>
              <a:t>变</a:t>
            </a:r>
            <a:r>
              <a:rPr sz="1400" b="1" dirty="0">
                <a:latin typeface="Microsoft JhengHei"/>
                <a:cs typeface="Microsoft JhengHei"/>
              </a:rPr>
              <a:t>量</a:t>
            </a:r>
            <a:r>
              <a:rPr sz="1400" b="1" spc="-10" dirty="0">
                <a:latin typeface="Courier New"/>
                <a:cs typeface="Courier New"/>
              </a:rPr>
              <a:t>ls</a:t>
            </a:r>
            <a:r>
              <a:rPr sz="1400" b="1" dirty="0">
                <a:latin typeface="Microsoft JhengHei"/>
                <a:cs typeface="Microsoft JhengHei"/>
              </a:rPr>
              <a:t>中</a:t>
            </a:r>
            <a:endParaRPr sz="1400">
              <a:latin typeface="Microsoft JhengHei"/>
              <a:cs typeface="Microsoft JhengHei"/>
            </a:endParaRPr>
          </a:p>
          <a:p>
            <a:pPr marL="851535">
              <a:lnSpc>
                <a:spcPct val="100000"/>
              </a:lnSpc>
              <a:spcBef>
                <a:spcPts val="325"/>
              </a:spcBef>
            </a:pPr>
            <a:r>
              <a:rPr sz="1400" b="1" spc="-5" dirty="0">
                <a:latin typeface="Courier New"/>
                <a:cs typeface="Courier New"/>
              </a:rPr>
              <a:t>return</a:t>
            </a:r>
            <a:r>
              <a:rPr sz="1400" b="1" spc="-20" dirty="0">
                <a:latin typeface="Courier New"/>
                <a:cs typeface="Courier New"/>
              </a:rPr>
              <a:t> </a:t>
            </a:r>
            <a:r>
              <a:rPr sz="1400" b="1" spc="-5" dirty="0">
                <a:latin typeface="Courier New"/>
                <a:cs typeface="Courier New"/>
              </a:rPr>
              <a:t>a*b</a:t>
            </a:r>
            <a:endParaRPr sz="1400">
              <a:latin typeface="Courier New"/>
              <a:cs typeface="Courier New"/>
            </a:endParaRPr>
          </a:p>
          <a:p>
            <a:pPr>
              <a:lnSpc>
                <a:spcPct val="100000"/>
              </a:lnSpc>
              <a:spcBef>
                <a:spcPts val="315"/>
              </a:spcBef>
            </a:pPr>
            <a:r>
              <a:rPr sz="1400" b="1" spc="-5" dirty="0">
                <a:latin typeface="Courier New"/>
                <a:cs typeface="Courier New"/>
              </a:rPr>
              <a:t>&gt;&gt;&gt;s </a:t>
            </a:r>
            <a:r>
              <a:rPr sz="1400" b="1" dirty="0">
                <a:latin typeface="Courier New"/>
                <a:cs typeface="Courier New"/>
              </a:rPr>
              <a:t>= </a:t>
            </a:r>
            <a:r>
              <a:rPr sz="1400" b="1" spc="-5" dirty="0">
                <a:latin typeface="Courier New"/>
                <a:cs typeface="Courier New"/>
              </a:rPr>
              <a:t>func("knock~",</a:t>
            </a:r>
            <a:r>
              <a:rPr sz="1400" b="1" spc="-40" dirty="0">
                <a:latin typeface="Courier New"/>
                <a:cs typeface="Courier New"/>
              </a:rPr>
              <a:t> </a:t>
            </a:r>
            <a:r>
              <a:rPr sz="1400" b="1" spc="-5" dirty="0">
                <a:latin typeface="Courier New"/>
                <a:cs typeface="Courier New"/>
              </a:rPr>
              <a:t>2)</a:t>
            </a:r>
            <a:endParaRPr sz="1400">
              <a:latin typeface="Courier New"/>
              <a:cs typeface="Courier New"/>
            </a:endParaRPr>
          </a:p>
          <a:p>
            <a:pPr>
              <a:lnSpc>
                <a:spcPct val="100000"/>
              </a:lnSpc>
              <a:spcBef>
                <a:spcPts val="325"/>
              </a:spcBef>
              <a:tabLst>
                <a:tab pos="1806575" algn="l"/>
              </a:tabLst>
            </a:pPr>
            <a:r>
              <a:rPr sz="1400" b="1" spc="-5" dirty="0">
                <a:latin typeface="Courier New"/>
                <a:cs typeface="Courier New"/>
              </a:rPr>
              <a:t>&gt;&gt;&gt;print(s,</a:t>
            </a:r>
            <a:r>
              <a:rPr sz="1400" b="1" spc="-25" dirty="0">
                <a:latin typeface="Courier New"/>
                <a:cs typeface="Courier New"/>
              </a:rPr>
              <a:t> </a:t>
            </a:r>
            <a:r>
              <a:rPr sz="1400" b="1" spc="-5" dirty="0">
                <a:latin typeface="Courier New"/>
                <a:cs typeface="Courier New"/>
              </a:rPr>
              <a:t>ls)	</a:t>
            </a:r>
            <a:r>
              <a:rPr sz="1400" b="1" dirty="0">
                <a:latin typeface="Courier New"/>
                <a:cs typeface="Courier New"/>
              </a:rPr>
              <a:t>#</a:t>
            </a:r>
            <a:r>
              <a:rPr sz="1400" b="1" spc="10" dirty="0">
                <a:latin typeface="Microsoft JhengHei"/>
                <a:cs typeface="Microsoft JhengHei"/>
              </a:rPr>
              <a:t>测试</a:t>
            </a:r>
            <a:r>
              <a:rPr sz="1400" b="1" dirty="0">
                <a:latin typeface="Microsoft JhengHei"/>
                <a:cs typeface="Microsoft JhengHei"/>
              </a:rPr>
              <a:t>一下</a:t>
            </a:r>
            <a:r>
              <a:rPr sz="1400" b="1" spc="-10" dirty="0">
                <a:latin typeface="Courier New"/>
                <a:cs typeface="Courier New"/>
              </a:rPr>
              <a:t>ls</a:t>
            </a:r>
            <a:r>
              <a:rPr sz="1400" b="1" dirty="0">
                <a:latin typeface="Microsoft JhengHei"/>
                <a:cs typeface="Microsoft JhengHei"/>
              </a:rPr>
              <a:t>值是否</a:t>
            </a:r>
            <a:r>
              <a:rPr sz="1400" b="1" spc="-15" dirty="0">
                <a:latin typeface="Microsoft JhengHei"/>
                <a:cs typeface="Microsoft JhengHei"/>
              </a:rPr>
              <a:t>改</a:t>
            </a:r>
            <a:r>
              <a:rPr sz="1400" b="1" dirty="0">
                <a:latin typeface="Microsoft JhengHei"/>
                <a:cs typeface="Microsoft JhengHei"/>
              </a:rPr>
              <a:t>变</a:t>
            </a:r>
            <a:endParaRPr sz="1400">
              <a:latin typeface="Microsoft JhengHei"/>
              <a:cs typeface="Microsoft JhengHei"/>
            </a:endParaRPr>
          </a:p>
          <a:p>
            <a:pPr>
              <a:lnSpc>
                <a:spcPct val="100000"/>
              </a:lnSpc>
              <a:spcBef>
                <a:spcPts val="325"/>
              </a:spcBef>
            </a:pPr>
            <a:r>
              <a:rPr sz="1400" spc="-5" dirty="0">
                <a:latin typeface="Courier New"/>
                <a:cs typeface="Courier New"/>
              </a:rPr>
              <a:t>knock~knock~</a:t>
            </a:r>
            <a:r>
              <a:rPr sz="1400" spc="-10" dirty="0">
                <a:latin typeface="Courier New"/>
                <a:cs typeface="Courier New"/>
              </a:rPr>
              <a:t> [2]</a:t>
            </a:r>
            <a:endParaRPr sz="1400">
              <a:latin typeface="Courier New"/>
              <a:cs typeface="Courier New"/>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785616"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070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变量的返回值</a:t>
            </a:r>
            <a:endParaRPr sz="4000"/>
          </a:p>
        </p:txBody>
      </p:sp>
      <p:sp>
        <p:nvSpPr>
          <p:cNvPr id="4" name="object 4"/>
          <p:cNvSpPr txBox="1"/>
          <p:nvPr/>
        </p:nvSpPr>
        <p:spPr>
          <a:xfrm>
            <a:off x="618540" y="1802129"/>
            <a:ext cx="8196580" cy="1122680"/>
          </a:xfrm>
          <a:prstGeom prst="rect">
            <a:avLst/>
          </a:prstGeom>
        </p:spPr>
        <p:txBody>
          <a:bodyPr vert="horz" wrap="square" lIns="0" tIns="195580" rIns="0" bIns="0" rtlCol="0">
            <a:spAutoFit/>
          </a:bodyPr>
          <a:lstStyle/>
          <a:p>
            <a:pPr marL="278765">
              <a:lnSpc>
                <a:spcPct val="100000"/>
              </a:lnSpc>
              <a:spcBef>
                <a:spcPts val="1540"/>
              </a:spcBef>
            </a:pPr>
            <a:r>
              <a:rPr sz="2400" spc="45" dirty="0">
                <a:latin typeface="微软雅黑"/>
                <a:cs typeface="微软雅黑"/>
              </a:rPr>
              <a:t>如</a:t>
            </a:r>
            <a:r>
              <a:rPr sz="2400" spc="50" dirty="0">
                <a:latin typeface="微软雅黑"/>
                <a:cs typeface="微软雅黑"/>
              </a:rPr>
              <a:t>果</a:t>
            </a:r>
            <a:r>
              <a:rPr sz="2400" dirty="0">
                <a:latin typeface="微软雅黑"/>
                <a:cs typeface="微软雅黑"/>
              </a:rPr>
              <a:t>func()</a:t>
            </a:r>
            <a:r>
              <a:rPr sz="2400" spc="45" dirty="0">
                <a:latin typeface="微软雅黑"/>
                <a:cs typeface="微软雅黑"/>
              </a:rPr>
              <a:t>函数内部存在一个真实创建过且名称</a:t>
            </a:r>
            <a:r>
              <a:rPr sz="2400" spc="55" dirty="0">
                <a:latin typeface="微软雅黑"/>
                <a:cs typeface="微软雅黑"/>
              </a:rPr>
              <a:t>为</a:t>
            </a:r>
            <a:r>
              <a:rPr sz="2400" spc="20" dirty="0">
                <a:latin typeface="微软雅黑"/>
                <a:cs typeface="微软雅黑"/>
              </a:rPr>
              <a:t>ls</a:t>
            </a:r>
            <a:r>
              <a:rPr sz="2400" spc="45" dirty="0">
                <a:latin typeface="微软雅黑"/>
                <a:cs typeface="微软雅黑"/>
              </a:rPr>
              <a:t>的</a:t>
            </a:r>
            <a:r>
              <a:rPr sz="2400" spc="30" dirty="0">
                <a:latin typeface="微软雅黑"/>
                <a:cs typeface="微软雅黑"/>
              </a:rPr>
              <a:t>列</a:t>
            </a:r>
            <a:r>
              <a:rPr sz="2400" dirty="0">
                <a:latin typeface="微软雅黑"/>
                <a:cs typeface="微软雅黑"/>
              </a:rPr>
              <a:t>表</a:t>
            </a:r>
            <a:endParaRPr sz="2400">
              <a:latin typeface="微软雅黑"/>
              <a:cs typeface="微软雅黑"/>
            </a:endParaRPr>
          </a:p>
          <a:p>
            <a:pPr marL="12700">
              <a:lnSpc>
                <a:spcPct val="100000"/>
              </a:lnSpc>
              <a:spcBef>
                <a:spcPts val="1440"/>
              </a:spcBef>
            </a:pPr>
            <a:r>
              <a:rPr sz="2400" dirty="0">
                <a:latin typeface="微软雅黑"/>
                <a:cs typeface="微软雅黑"/>
              </a:rPr>
              <a:t>，则</a:t>
            </a:r>
            <a:r>
              <a:rPr sz="2400" spc="-5" dirty="0">
                <a:latin typeface="微软雅黑"/>
                <a:cs typeface="微软雅黑"/>
              </a:rPr>
              <a:t>func()</a:t>
            </a:r>
            <a:r>
              <a:rPr sz="2400" dirty="0">
                <a:latin typeface="微软雅黑"/>
                <a:cs typeface="微软雅黑"/>
              </a:rPr>
              <a:t>将操作该列表而不会修改全局变</a:t>
            </a:r>
            <a:r>
              <a:rPr sz="2400" spc="5" dirty="0">
                <a:latin typeface="微软雅黑"/>
                <a:cs typeface="微软雅黑"/>
              </a:rPr>
              <a:t>量</a:t>
            </a:r>
            <a:r>
              <a:rPr sz="2400" dirty="0">
                <a:latin typeface="微软雅黑"/>
                <a:cs typeface="微软雅黑"/>
              </a:rPr>
              <a:t>，例子如下。</a:t>
            </a:r>
            <a:endParaRPr sz="2400">
              <a:latin typeface="微软雅黑"/>
              <a:cs typeface="微软雅黑"/>
            </a:endParaRPr>
          </a:p>
        </p:txBody>
      </p:sp>
      <p:sp>
        <p:nvSpPr>
          <p:cNvPr id="5" name="object 5"/>
          <p:cNvSpPr/>
          <p:nvPr/>
        </p:nvSpPr>
        <p:spPr>
          <a:xfrm>
            <a:off x="971550" y="3644900"/>
            <a:ext cx="7711440" cy="202996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71550" y="3638550"/>
            <a:ext cx="0" cy="2042160"/>
          </a:xfrm>
          <a:custGeom>
            <a:avLst/>
            <a:gdLst/>
            <a:ahLst/>
            <a:cxnLst/>
            <a:rect l="l" t="t" r="r" b="b"/>
            <a:pathLst>
              <a:path h="2042160">
                <a:moveTo>
                  <a:pt x="0" y="0"/>
                </a:moveTo>
                <a:lnTo>
                  <a:pt x="0" y="2042160"/>
                </a:lnTo>
              </a:path>
            </a:pathLst>
          </a:custGeom>
          <a:ln w="12700">
            <a:solidFill>
              <a:srgbClr val="00AF50"/>
            </a:solidFill>
          </a:ln>
        </p:spPr>
        <p:txBody>
          <a:bodyPr wrap="square" lIns="0" tIns="0" rIns="0" bIns="0" rtlCol="0"/>
          <a:lstStyle/>
          <a:p>
            <a:endParaRPr/>
          </a:p>
        </p:txBody>
      </p:sp>
      <p:sp>
        <p:nvSpPr>
          <p:cNvPr id="7" name="object 7"/>
          <p:cNvSpPr/>
          <p:nvPr/>
        </p:nvSpPr>
        <p:spPr>
          <a:xfrm>
            <a:off x="8683625" y="3638550"/>
            <a:ext cx="0" cy="2042160"/>
          </a:xfrm>
          <a:custGeom>
            <a:avLst/>
            <a:gdLst/>
            <a:ahLst/>
            <a:cxnLst/>
            <a:rect l="l" t="t" r="r" b="b"/>
            <a:pathLst>
              <a:path h="2042160">
                <a:moveTo>
                  <a:pt x="0" y="0"/>
                </a:moveTo>
                <a:lnTo>
                  <a:pt x="0" y="2042160"/>
                </a:lnTo>
              </a:path>
            </a:pathLst>
          </a:custGeom>
          <a:ln w="12700">
            <a:solidFill>
              <a:srgbClr val="00AF50"/>
            </a:solidFill>
          </a:ln>
        </p:spPr>
        <p:txBody>
          <a:bodyPr wrap="square" lIns="0" tIns="0" rIns="0" bIns="0" rtlCol="0"/>
          <a:lstStyle/>
          <a:p>
            <a:endParaRPr/>
          </a:p>
        </p:txBody>
      </p:sp>
      <p:sp>
        <p:nvSpPr>
          <p:cNvPr id="8" name="object 8"/>
          <p:cNvSpPr/>
          <p:nvPr/>
        </p:nvSpPr>
        <p:spPr>
          <a:xfrm>
            <a:off x="965200" y="3638550"/>
            <a:ext cx="7724775" cy="12700"/>
          </a:xfrm>
          <a:custGeom>
            <a:avLst/>
            <a:gdLst/>
            <a:ahLst/>
            <a:cxnLst/>
            <a:rect l="l" t="t" r="r" b="b"/>
            <a:pathLst>
              <a:path w="7724775" h="12700">
                <a:moveTo>
                  <a:pt x="0" y="12700"/>
                </a:moveTo>
                <a:lnTo>
                  <a:pt x="7724775" y="12700"/>
                </a:lnTo>
                <a:lnTo>
                  <a:pt x="7724775" y="0"/>
                </a:lnTo>
                <a:lnTo>
                  <a:pt x="0" y="0"/>
                </a:lnTo>
                <a:lnTo>
                  <a:pt x="0" y="12700"/>
                </a:lnTo>
                <a:close/>
              </a:path>
            </a:pathLst>
          </a:custGeom>
          <a:solidFill>
            <a:srgbClr val="00AF50"/>
          </a:solidFill>
        </p:spPr>
        <p:txBody>
          <a:bodyPr wrap="square" lIns="0" tIns="0" rIns="0" bIns="0" rtlCol="0"/>
          <a:lstStyle/>
          <a:p>
            <a:endParaRPr/>
          </a:p>
        </p:txBody>
      </p:sp>
      <p:sp>
        <p:nvSpPr>
          <p:cNvPr id="9" name="object 9"/>
          <p:cNvSpPr/>
          <p:nvPr/>
        </p:nvSpPr>
        <p:spPr>
          <a:xfrm>
            <a:off x="965200" y="5674359"/>
            <a:ext cx="7724775" cy="0"/>
          </a:xfrm>
          <a:custGeom>
            <a:avLst/>
            <a:gdLst/>
            <a:ahLst/>
            <a:cxnLst/>
            <a:rect l="l" t="t" r="r" b="b"/>
            <a:pathLst>
              <a:path w="7724775">
                <a:moveTo>
                  <a:pt x="0" y="0"/>
                </a:moveTo>
                <a:lnTo>
                  <a:pt x="7724775" y="0"/>
                </a:lnTo>
              </a:path>
            </a:pathLst>
          </a:custGeom>
          <a:ln w="12700">
            <a:solidFill>
              <a:srgbClr val="00AF50"/>
            </a:solidFill>
          </a:ln>
        </p:spPr>
        <p:txBody>
          <a:bodyPr wrap="square" lIns="0" tIns="0" rIns="0" bIns="0" rtlCol="0"/>
          <a:lstStyle/>
          <a:p>
            <a:endParaRPr/>
          </a:p>
        </p:txBody>
      </p:sp>
      <p:sp>
        <p:nvSpPr>
          <p:cNvPr id="10" name="object 10"/>
          <p:cNvSpPr txBox="1"/>
          <p:nvPr/>
        </p:nvSpPr>
        <p:spPr>
          <a:xfrm>
            <a:off x="1040282" y="3620770"/>
            <a:ext cx="6376670" cy="2045970"/>
          </a:xfrm>
          <a:prstGeom prst="rect">
            <a:avLst/>
          </a:prstGeom>
        </p:spPr>
        <p:txBody>
          <a:bodyPr vert="horz" wrap="square" lIns="0" tIns="12065" rIns="0" bIns="0" rtlCol="0">
            <a:spAutoFit/>
          </a:bodyPr>
          <a:lstStyle/>
          <a:p>
            <a:pPr>
              <a:lnSpc>
                <a:spcPct val="100000"/>
              </a:lnSpc>
              <a:spcBef>
                <a:spcPts val="95"/>
              </a:spcBef>
              <a:tabLst>
                <a:tab pos="1709420" algn="l"/>
              </a:tabLst>
            </a:pPr>
            <a:r>
              <a:rPr sz="1600" b="1" spc="-5" dirty="0">
                <a:latin typeface="Courier New"/>
                <a:cs typeface="Courier New"/>
              </a:rPr>
              <a:t>&gt;&gt;&gt;ls</a:t>
            </a:r>
            <a:r>
              <a:rPr sz="1600" b="1" spc="10" dirty="0">
                <a:latin typeface="Courier New"/>
                <a:cs typeface="Courier New"/>
              </a:rPr>
              <a:t> </a:t>
            </a:r>
            <a:r>
              <a:rPr sz="1600" b="1" spc="-5" dirty="0">
                <a:latin typeface="Courier New"/>
                <a:cs typeface="Courier New"/>
              </a:rPr>
              <a:t>=</a:t>
            </a:r>
            <a:r>
              <a:rPr sz="1600" b="1" spc="10" dirty="0">
                <a:latin typeface="Courier New"/>
                <a:cs typeface="Courier New"/>
              </a:rPr>
              <a:t> </a:t>
            </a:r>
            <a:r>
              <a:rPr sz="1600" b="1" spc="-5" dirty="0">
                <a:latin typeface="Courier New"/>
                <a:cs typeface="Courier New"/>
              </a:rPr>
              <a:t>[]	</a:t>
            </a:r>
            <a:r>
              <a:rPr sz="1600" b="1" dirty="0">
                <a:latin typeface="Courier New"/>
                <a:cs typeface="Courier New"/>
              </a:rPr>
              <a:t>#ls</a:t>
            </a:r>
            <a:r>
              <a:rPr sz="1600" b="1" spc="5" dirty="0">
                <a:latin typeface="Microsoft JhengHei"/>
                <a:cs typeface="Microsoft JhengHei"/>
              </a:rPr>
              <a:t>是全局列表变量</a:t>
            </a:r>
            <a:endParaRPr sz="1600">
              <a:latin typeface="Microsoft JhengHei"/>
              <a:cs typeface="Microsoft JhengHei"/>
            </a:endParaRPr>
          </a:p>
          <a:p>
            <a:pPr>
              <a:lnSpc>
                <a:spcPct val="100000"/>
              </a:lnSpc>
              <a:spcBef>
                <a:spcPts val="70"/>
              </a:spcBef>
            </a:pPr>
            <a:r>
              <a:rPr sz="1600" b="1" spc="-5" dirty="0">
                <a:latin typeface="Courier New"/>
                <a:cs typeface="Courier New"/>
              </a:rPr>
              <a:t>&gt;&gt;&gt;def func(a,</a:t>
            </a:r>
            <a:r>
              <a:rPr sz="1600" b="1" spc="-30" dirty="0">
                <a:latin typeface="Courier New"/>
                <a:cs typeface="Courier New"/>
              </a:rPr>
              <a:t> </a:t>
            </a:r>
            <a:r>
              <a:rPr sz="1600" b="1" spc="-10" dirty="0">
                <a:latin typeface="Courier New"/>
                <a:cs typeface="Courier New"/>
              </a:rPr>
              <a:t>b):</a:t>
            </a:r>
            <a:endParaRPr sz="1600">
              <a:latin typeface="Courier New"/>
              <a:cs typeface="Courier New"/>
            </a:endParaRPr>
          </a:p>
          <a:p>
            <a:pPr marL="976630" marR="5080" indent="1270">
              <a:lnSpc>
                <a:spcPct val="104099"/>
              </a:lnSpc>
              <a:spcBef>
                <a:spcPts val="5"/>
              </a:spcBef>
              <a:tabLst>
                <a:tab pos="2442845" algn="l"/>
                <a:tab pos="2809240" algn="l"/>
              </a:tabLst>
            </a:pPr>
            <a:r>
              <a:rPr sz="1600" b="1" spc="-5" dirty="0">
                <a:latin typeface="Courier New"/>
                <a:cs typeface="Courier New"/>
              </a:rPr>
              <a:t>ls</a:t>
            </a:r>
            <a:r>
              <a:rPr sz="1600" b="1" dirty="0">
                <a:latin typeface="Courier New"/>
                <a:cs typeface="Courier New"/>
              </a:rPr>
              <a:t> </a:t>
            </a:r>
            <a:r>
              <a:rPr sz="1600" b="1" spc="-5" dirty="0">
                <a:latin typeface="Courier New"/>
                <a:cs typeface="Courier New"/>
              </a:rPr>
              <a:t>=</a:t>
            </a:r>
            <a:r>
              <a:rPr sz="1600" b="1" spc="10" dirty="0">
                <a:latin typeface="Courier New"/>
                <a:cs typeface="Courier New"/>
              </a:rPr>
              <a:t> </a:t>
            </a:r>
            <a:r>
              <a:rPr sz="1600" b="1" spc="-5" dirty="0">
                <a:latin typeface="Courier New"/>
                <a:cs typeface="Courier New"/>
              </a:rPr>
              <a:t>[]	</a:t>
            </a:r>
            <a:r>
              <a:rPr sz="1600" b="1" spc="5" dirty="0">
                <a:latin typeface="Courier New"/>
                <a:cs typeface="Courier New"/>
              </a:rPr>
              <a:t>#</a:t>
            </a:r>
            <a:r>
              <a:rPr sz="1600" b="1" spc="5" dirty="0">
                <a:latin typeface="Microsoft JhengHei"/>
                <a:cs typeface="Microsoft JhengHei"/>
              </a:rPr>
              <a:t>创建了名称</a:t>
            </a:r>
            <a:r>
              <a:rPr sz="1600" b="1" spc="-5" dirty="0">
                <a:latin typeface="Microsoft JhengHei"/>
                <a:cs typeface="Microsoft JhengHei"/>
              </a:rPr>
              <a:t>为</a:t>
            </a:r>
            <a:r>
              <a:rPr sz="1600" b="1" spc="-5" dirty="0">
                <a:latin typeface="Courier New"/>
                <a:cs typeface="Courier New"/>
              </a:rPr>
              <a:t>ls</a:t>
            </a:r>
            <a:r>
              <a:rPr sz="1600" b="1" spc="5" dirty="0">
                <a:latin typeface="Microsoft JhengHei"/>
                <a:cs typeface="Microsoft JhengHei"/>
              </a:rPr>
              <a:t>的局部列表</a:t>
            </a:r>
            <a:r>
              <a:rPr sz="1600" b="1" spc="15" dirty="0">
                <a:latin typeface="Microsoft JhengHei"/>
                <a:cs typeface="Microsoft JhengHei"/>
              </a:rPr>
              <a:t>变</a:t>
            </a:r>
            <a:r>
              <a:rPr sz="1600" b="1" spc="5" dirty="0">
                <a:latin typeface="Microsoft JhengHei"/>
                <a:cs typeface="Microsoft JhengHei"/>
              </a:rPr>
              <a:t>量</a:t>
            </a:r>
            <a:r>
              <a:rPr sz="1600" b="1" spc="-5" dirty="0">
                <a:latin typeface="Microsoft JhengHei"/>
                <a:cs typeface="Microsoft JhengHei"/>
              </a:rPr>
              <a:t>列 </a:t>
            </a:r>
            <a:r>
              <a:rPr sz="1600" b="1" spc="-5" dirty="0">
                <a:latin typeface="Courier New"/>
                <a:cs typeface="Courier New"/>
              </a:rPr>
              <a:t>ls.append(b)		</a:t>
            </a:r>
            <a:r>
              <a:rPr sz="1600" b="1" dirty="0">
                <a:latin typeface="Courier New"/>
                <a:cs typeface="Courier New"/>
              </a:rPr>
              <a:t>#</a:t>
            </a:r>
            <a:r>
              <a:rPr sz="1600" b="1" dirty="0">
                <a:latin typeface="Microsoft JhengHei"/>
                <a:cs typeface="Microsoft JhengHei"/>
              </a:rPr>
              <a:t>将局部变量</a:t>
            </a:r>
            <a:r>
              <a:rPr sz="1600" b="1" spc="-5" dirty="0">
                <a:latin typeface="Courier New"/>
                <a:cs typeface="Courier New"/>
              </a:rPr>
              <a:t>b</a:t>
            </a:r>
            <a:r>
              <a:rPr sz="1600" b="1" dirty="0">
                <a:latin typeface="Microsoft JhengHei"/>
                <a:cs typeface="Microsoft JhengHei"/>
              </a:rPr>
              <a:t>增加到全局列表变</a:t>
            </a:r>
            <a:r>
              <a:rPr sz="1600" b="1" spc="15" dirty="0">
                <a:latin typeface="Microsoft JhengHei"/>
                <a:cs typeface="Microsoft JhengHei"/>
              </a:rPr>
              <a:t>量</a:t>
            </a:r>
            <a:r>
              <a:rPr sz="1600" b="1" spc="-5" dirty="0">
                <a:latin typeface="Courier New"/>
                <a:cs typeface="Courier New"/>
              </a:rPr>
              <a:t>ls</a:t>
            </a:r>
            <a:r>
              <a:rPr sz="1600" b="1" spc="-5" dirty="0">
                <a:latin typeface="Microsoft JhengHei"/>
                <a:cs typeface="Microsoft JhengHei"/>
              </a:rPr>
              <a:t>中 </a:t>
            </a:r>
            <a:r>
              <a:rPr sz="1600" b="1" spc="-5" dirty="0">
                <a:latin typeface="Courier New"/>
                <a:cs typeface="Courier New"/>
              </a:rPr>
              <a:t>return </a:t>
            </a:r>
            <a:r>
              <a:rPr sz="1600" b="1" spc="-10" dirty="0">
                <a:latin typeface="Courier New"/>
                <a:cs typeface="Courier New"/>
              </a:rPr>
              <a:t>a*b</a:t>
            </a:r>
            <a:endParaRPr sz="1600">
              <a:latin typeface="Courier New"/>
              <a:cs typeface="Courier New"/>
            </a:endParaRPr>
          </a:p>
          <a:p>
            <a:pPr>
              <a:lnSpc>
                <a:spcPct val="100000"/>
              </a:lnSpc>
              <a:spcBef>
                <a:spcPts val="85"/>
              </a:spcBef>
            </a:pPr>
            <a:r>
              <a:rPr sz="1600" b="1" spc="-5" dirty="0">
                <a:latin typeface="Courier New"/>
                <a:cs typeface="Courier New"/>
              </a:rPr>
              <a:t>&gt;&gt;&gt;s = func("knock~",</a:t>
            </a:r>
            <a:r>
              <a:rPr sz="1600" b="1" spc="20" dirty="0">
                <a:latin typeface="Courier New"/>
                <a:cs typeface="Courier New"/>
              </a:rPr>
              <a:t> </a:t>
            </a:r>
            <a:r>
              <a:rPr sz="1600" b="1" spc="-5" dirty="0">
                <a:latin typeface="Courier New"/>
                <a:cs typeface="Courier New"/>
              </a:rPr>
              <a:t>3)</a:t>
            </a:r>
            <a:endParaRPr sz="1600">
              <a:latin typeface="Courier New"/>
              <a:cs typeface="Courier New"/>
            </a:endParaRPr>
          </a:p>
          <a:p>
            <a:pPr>
              <a:lnSpc>
                <a:spcPct val="100000"/>
              </a:lnSpc>
              <a:spcBef>
                <a:spcPts val="85"/>
              </a:spcBef>
              <a:tabLst>
                <a:tab pos="2077720" algn="l"/>
              </a:tabLst>
            </a:pPr>
            <a:r>
              <a:rPr sz="1600" b="1" spc="-5" dirty="0">
                <a:latin typeface="Courier New"/>
                <a:cs typeface="Courier New"/>
              </a:rPr>
              <a:t>&gt;&gt;&gt;print(s,</a:t>
            </a:r>
            <a:r>
              <a:rPr sz="1600" b="1" spc="30" dirty="0">
                <a:latin typeface="Courier New"/>
                <a:cs typeface="Courier New"/>
              </a:rPr>
              <a:t> </a:t>
            </a:r>
            <a:r>
              <a:rPr sz="1600" b="1" spc="-5" dirty="0">
                <a:latin typeface="Courier New"/>
                <a:cs typeface="Courier New"/>
              </a:rPr>
              <a:t>ls)	</a:t>
            </a:r>
            <a:r>
              <a:rPr sz="1600" b="1" spc="5" dirty="0">
                <a:latin typeface="Courier New"/>
                <a:cs typeface="Courier New"/>
              </a:rPr>
              <a:t>#</a:t>
            </a:r>
            <a:r>
              <a:rPr sz="1600" b="1" spc="5" dirty="0">
                <a:latin typeface="Microsoft JhengHei"/>
                <a:cs typeface="Microsoft JhengHei"/>
              </a:rPr>
              <a:t>测试一下</a:t>
            </a:r>
            <a:r>
              <a:rPr sz="1600" b="1" spc="-5" dirty="0">
                <a:latin typeface="Courier New"/>
                <a:cs typeface="Courier New"/>
              </a:rPr>
              <a:t>ls</a:t>
            </a:r>
            <a:r>
              <a:rPr sz="1600" b="1" spc="5" dirty="0">
                <a:latin typeface="Microsoft JhengHei"/>
                <a:cs typeface="Microsoft JhengHei"/>
              </a:rPr>
              <a:t>值是否改变</a:t>
            </a:r>
            <a:endParaRPr sz="1600">
              <a:latin typeface="Microsoft JhengHei"/>
              <a:cs typeface="Microsoft JhengHei"/>
            </a:endParaRPr>
          </a:p>
          <a:p>
            <a:pPr>
              <a:lnSpc>
                <a:spcPct val="100000"/>
              </a:lnSpc>
              <a:spcBef>
                <a:spcPts val="70"/>
              </a:spcBef>
            </a:pPr>
            <a:r>
              <a:rPr sz="1600" spc="-5" dirty="0">
                <a:latin typeface="Courier New"/>
                <a:cs typeface="Courier New"/>
              </a:rPr>
              <a:t>knock~knock~</a:t>
            </a:r>
            <a:r>
              <a:rPr sz="1600" spc="5" dirty="0">
                <a:latin typeface="Courier New"/>
                <a:cs typeface="Courier New"/>
              </a:rPr>
              <a:t> </a:t>
            </a:r>
            <a:r>
              <a:rPr sz="1600" spc="-5" dirty="0">
                <a:latin typeface="Courier New"/>
                <a:cs typeface="Courier New"/>
              </a:rPr>
              <a:t>[]</a:t>
            </a:r>
            <a:endParaRPr sz="1600">
              <a:latin typeface="Courier New"/>
              <a:cs typeface="Courier New"/>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785616"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070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变量的返回值</a:t>
            </a:r>
            <a:endParaRPr sz="4000"/>
          </a:p>
        </p:txBody>
      </p:sp>
      <p:sp>
        <p:nvSpPr>
          <p:cNvPr id="4" name="object 4"/>
          <p:cNvSpPr txBox="1"/>
          <p:nvPr/>
        </p:nvSpPr>
        <p:spPr>
          <a:xfrm>
            <a:off x="329590" y="1823973"/>
            <a:ext cx="8389620" cy="4415790"/>
          </a:xfrm>
          <a:prstGeom prst="rect">
            <a:avLst/>
          </a:prstGeom>
        </p:spPr>
        <p:txBody>
          <a:bodyPr vert="horz" wrap="square" lIns="0" tIns="195580" rIns="0" bIns="0" rtlCol="0">
            <a:spAutoFit/>
          </a:bodyPr>
          <a:lstStyle/>
          <a:p>
            <a:pPr marL="12700">
              <a:lnSpc>
                <a:spcPct val="100000"/>
              </a:lnSpc>
              <a:spcBef>
                <a:spcPts val="1540"/>
              </a:spcBef>
            </a:pPr>
            <a:r>
              <a:rPr sz="2400" dirty="0">
                <a:latin typeface="微软雅黑"/>
                <a:cs typeface="微软雅黑"/>
              </a:rPr>
              <a:t>Python函数对变量的作用遵守如下原则：</a:t>
            </a:r>
          </a:p>
          <a:p>
            <a:pPr marL="12700" marR="5080">
              <a:lnSpc>
                <a:spcPct val="150000"/>
              </a:lnSpc>
              <a:buSzPct val="95833"/>
              <a:buChar char="•"/>
              <a:tabLst>
                <a:tab pos="147320" algn="l"/>
              </a:tabLst>
            </a:pPr>
            <a:r>
              <a:rPr lang="zh-CN" altLang="en-US" sz="2400" dirty="0">
                <a:latin typeface="微软雅黑"/>
                <a:cs typeface="微软雅黑"/>
              </a:rPr>
              <a:t>对于</a:t>
            </a:r>
            <a:r>
              <a:rPr sz="2400" b="1" dirty="0" err="1" smtClean="0">
                <a:latin typeface="微软雅黑"/>
                <a:cs typeface="微软雅黑"/>
              </a:rPr>
              <a:t>简单数据类型变量</a:t>
            </a:r>
            <a:r>
              <a:rPr sz="2400" dirty="0" err="1" smtClean="0">
                <a:latin typeface="微软雅黑"/>
                <a:cs typeface="微软雅黑"/>
              </a:rPr>
              <a:t>无论是否与全局变量重名</a:t>
            </a:r>
            <a:r>
              <a:rPr sz="2400" dirty="0" err="1">
                <a:latin typeface="微软雅黑"/>
                <a:cs typeface="微软雅黑"/>
              </a:rPr>
              <a:t>，仅在函数内部创</a:t>
            </a:r>
            <a:r>
              <a:rPr sz="2400" dirty="0">
                <a:latin typeface="微软雅黑"/>
                <a:cs typeface="微软雅黑"/>
              </a:rPr>
              <a:t> 建和使用，函数退出后变量被释放；</a:t>
            </a:r>
          </a:p>
          <a:p>
            <a:pPr marL="12700">
              <a:lnSpc>
                <a:spcPct val="100000"/>
              </a:lnSpc>
              <a:spcBef>
                <a:spcPts val="1440"/>
              </a:spcBef>
              <a:buSzPct val="95833"/>
              <a:buChar char="•"/>
              <a:tabLst>
                <a:tab pos="147320" algn="l"/>
              </a:tabLst>
            </a:pPr>
            <a:r>
              <a:rPr sz="2400" dirty="0">
                <a:latin typeface="微软雅黑"/>
                <a:cs typeface="微软雅黑"/>
              </a:rPr>
              <a:t>简单数据类型变量在用</a:t>
            </a:r>
            <a:r>
              <a:rPr sz="2400" spc="-10" dirty="0">
                <a:latin typeface="微软雅黑"/>
                <a:cs typeface="微软雅黑"/>
              </a:rPr>
              <a:t>global</a:t>
            </a:r>
            <a:r>
              <a:rPr sz="2400" dirty="0">
                <a:latin typeface="微软雅黑"/>
                <a:cs typeface="微软雅黑"/>
              </a:rPr>
              <a:t>保留字声明后，作为全局变量；</a:t>
            </a:r>
          </a:p>
          <a:p>
            <a:pPr marL="12700" marR="5080">
              <a:lnSpc>
                <a:spcPct val="150000"/>
              </a:lnSpc>
              <a:buSzPct val="95833"/>
              <a:buChar char="•"/>
              <a:tabLst>
                <a:tab pos="147320" algn="l"/>
              </a:tabLst>
            </a:pPr>
            <a:r>
              <a:rPr sz="2400" dirty="0">
                <a:latin typeface="微软雅黑"/>
                <a:cs typeface="微软雅黑"/>
              </a:rPr>
              <a:t>对于</a:t>
            </a:r>
            <a:r>
              <a:rPr sz="2400" b="1" dirty="0">
                <a:latin typeface="微软雅黑"/>
                <a:cs typeface="微软雅黑"/>
              </a:rPr>
              <a:t>组合数据类型的全局变量</a:t>
            </a:r>
            <a:r>
              <a:rPr sz="2400" dirty="0">
                <a:latin typeface="微软雅黑"/>
                <a:cs typeface="微软雅黑"/>
              </a:rPr>
              <a:t>，如果在函数内部没有被真实创 </a:t>
            </a:r>
            <a:r>
              <a:rPr sz="2400" spc="-5" dirty="0">
                <a:latin typeface="微软雅黑"/>
                <a:cs typeface="微软雅黑"/>
              </a:rPr>
              <a:t>建的</a:t>
            </a:r>
            <a:r>
              <a:rPr sz="2400" dirty="0">
                <a:latin typeface="微软雅黑"/>
                <a:cs typeface="微软雅黑"/>
              </a:rPr>
              <a:t>同名变量，则函数内部可直接使用并修改全局变量的值；</a:t>
            </a:r>
          </a:p>
          <a:p>
            <a:pPr marL="12700" marR="5080">
              <a:lnSpc>
                <a:spcPct val="150000"/>
              </a:lnSpc>
              <a:spcBef>
                <a:spcPts val="5"/>
              </a:spcBef>
              <a:buSzPct val="95833"/>
              <a:buChar char="•"/>
              <a:tabLst>
                <a:tab pos="147320" algn="l"/>
              </a:tabLst>
            </a:pPr>
            <a:r>
              <a:rPr sz="2400" dirty="0">
                <a:latin typeface="微软雅黑"/>
                <a:cs typeface="微软雅黑"/>
              </a:rPr>
              <a:t>如果函数内部真实创建了组合数据类型变量，无论是否有同名 全局变量，函数仅对局部变量进行操作。</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标题 1"/>
          <p:cNvSpPr>
            <a:spLocks noGrp="1" noChangeArrowheads="1"/>
          </p:cNvSpPr>
          <p:nvPr>
            <p:ph type="title"/>
          </p:nvPr>
        </p:nvSpPr>
        <p:spPr/>
        <p:txBody>
          <a:bodyPr/>
          <a:lstStyle/>
          <a:p>
            <a:r>
              <a:rPr lang="zh-CN" altLang="en-US" dirty="0" smtClean="0">
                <a:sym typeface="宋体" pitchFamily="2" charset="-122"/>
              </a:rPr>
              <a:t>案例精选</a:t>
            </a:r>
            <a:endParaRPr lang="zh-CN" altLang="en-US" dirty="0" smtClean="0"/>
          </a:p>
        </p:txBody>
      </p:sp>
      <p:sp>
        <p:nvSpPr>
          <p:cNvPr id="97281" name="Content Placeholder 2"/>
          <p:cNvSpPr>
            <a:spLocks noGrp="1" noChangeArrowheads="1"/>
          </p:cNvSpPr>
          <p:nvPr>
            <p:ph idx="1"/>
          </p:nvPr>
        </p:nvSpPr>
        <p:spPr/>
        <p:txBody>
          <a:bodyPr/>
          <a:lstStyle/>
          <a:p>
            <a:r>
              <a:rPr lang="en-US" altLang="en-US" dirty="0" smtClean="0"/>
              <a:t>例</a:t>
            </a:r>
            <a:r>
              <a:rPr lang="zh-CN" altLang="en-US" dirty="0" smtClean="0"/>
              <a:t>：</a:t>
            </a:r>
            <a:r>
              <a:rPr lang="en-US" altLang="en-US" dirty="0" smtClean="0"/>
              <a:t>编写函数模拟猜数游戏。系统随机产生一个数，玩家最多可以猜5次，系统会根据玩家的猜测进行提示，玩家则可以根据系统的提示对下一次的猜测进行适当调整。</a:t>
            </a:r>
          </a:p>
        </p:txBody>
      </p:sp>
    </p:spTree>
    <p:extLst>
      <p:ext uri="{BB962C8B-B14F-4D97-AF65-F5344CB8AC3E}">
        <p14:creationId xmlns:p14="http://schemas.microsoft.com/office/powerpoint/2010/main" val="815048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标题 1"/>
          <p:cNvSpPr>
            <a:spLocks noGrp="1" noChangeArrowheads="1"/>
          </p:cNvSpPr>
          <p:nvPr>
            <p:ph type="title"/>
          </p:nvPr>
        </p:nvSpPr>
        <p:spPr/>
        <p:txBody>
          <a:bodyPr/>
          <a:lstStyle/>
          <a:p>
            <a:r>
              <a:rPr lang="zh-CN" altLang="en-US" dirty="0" smtClean="0">
                <a:sym typeface="宋体" pitchFamily="2" charset="-122"/>
              </a:rPr>
              <a:t>案例精选</a:t>
            </a:r>
            <a:endParaRPr lang="zh-CN" altLang="en-US" dirty="0" smtClean="0"/>
          </a:p>
        </p:txBody>
      </p:sp>
      <p:sp>
        <p:nvSpPr>
          <p:cNvPr id="98305" name="Content Placeholder 2"/>
          <p:cNvSpPr>
            <a:spLocks noGrp="1" noChangeArrowheads="1"/>
          </p:cNvSpPr>
          <p:nvPr>
            <p:ph idx="1"/>
          </p:nvPr>
        </p:nvSpPr>
        <p:spPr>
          <a:xfrm>
            <a:off x="457200" y="1295400"/>
            <a:ext cx="8229600" cy="5029200"/>
          </a:xfrm>
        </p:spPr>
        <p:txBody>
          <a:bodyPr>
            <a:noAutofit/>
          </a:bodyPr>
          <a:lstStyle/>
          <a:p>
            <a:pPr>
              <a:spcBef>
                <a:spcPts val="0"/>
              </a:spcBef>
            </a:pPr>
            <a:r>
              <a:rPr lang="en-US" altLang="en-US" sz="1400" dirty="0" smtClean="0">
                <a:latin typeface="Arial" panose="020B0604020202020204" pitchFamily="34" charset="0"/>
                <a:cs typeface="Arial" panose="020B0604020202020204" pitchFamily="34" charset="0"/>
              </a:rPr>
              <a:t>from random import </a:t>
            </a:r>
            <a:r>
              <a:rPr lang="en-US" altLang="en-US" sz="1400" dirty="0" err="1" smtClean="0">
                <a:latin typeface="Arial" panose="020B0604020202020204" pitchFamily="34" charset="0"/>
                <a:cs typeface="Arial" panose="020B0604020202020204" pitchFamily="34" charset="0"/>
              </a:rPr>
              <a:t>randint</a:t>
            </a:r>
            <a:endParaRPr lang="en-US" altLang="en-US" sz="1400" dirty="0" smtClean="0">
              <a:latin typeface="Arial" panose="020B0604020202020204" pitchFamily="34" charset="0"/>
              <a:cs typeface="Arial" panose="020B0604020202020204" pitchFamily="34" charset="0"/>
            </a:endParaRPr>
          </a:p>
          <a:p>
            <a:pPr>
              <a:spcBef>
                <a:spcPts val="0"/>
              </a:spcBef>
            </a:pPr>
            <a:endParaRPr lang="en-US" altLang="en-US" sz="1400" dirty="0" smtClean="0">
              <a:latin typeface="Arial" panose="020B0604020202020204" pitchFamily="34" charset="0"/>
              <a:cs typeface="Arial" panose="020B0604020202020204" pitchFamily="34" charset="0"/>
            </a:endParaRPr>
          </a:p>
          <a:p>
            <a:pPr>
              <a:spcBef>
                <a:spcPts val="0"/>
              </a:spcBef>
            </a:pPr>
            <a:r>
              <a:rPr lang="en-US" altLang="en-US" sz="1400" dirty="0" err="1" smtClean="0">
                <a:latin typeface="Arial" panose="020B0604020202020204" pitchFamily="34" charset="0"/>
                <a:cs typeface="Arial" panose="020B0604020202020204" pitchFamily="34" charset="0"/>
              </a:rPr>
              <a:t>def</a:t>
            </a:r>
            <a:r>
              <a:rPr lang="en-US" altLang="en-US" sz="1400" dirty="0" smtClean="0">
                <a:latin typeface="Arial" panose="020B0604020202020204" pitchFamily="34" charset="0"/>
                <a:cs typeface="Arial" panose="020B0604020202020204" pitchFamily="34" charset="0"/>
              </a:rPr>
              <a:t> guess(</a:t>
            </a:r>
            <a:r>
              <a:rPr lang="en-US" altLang="en-US" sz="1400" dirty="0" err="1" smtClean="0">
                <a:latin typeface="Arial" panose="020B0604020202020204" pitchFamily="34" charset="0"/>
                <a:cs typeface="Arial" panose="020B0604020202020204" pitchFamily="34" charset="0"/>
              </a:rPr>
              <a:t>maxValue</a:t>
            </a:r>
            <a:r>
              <a:rPr lang="en-US" altLang="en-US" sz="1400" dirty="0" smtClean="0">
                <a:latin typeface="Arial" panose="020B0604020202020204" pitchFamily="34" charset="0"/>
                <a:cs typeface="Arial" panose="020B0604020202020204" pitchFamily="34" charset="0"/>
              </a:rPr>
              <a:t>=100, </a:t>
            </a:r>
            <a:r>
              <a:rPr lang="en-US" altLang="en-US" sz="1400" dirty="0" err="1" smtClean="0">
                <a:latin typeface="Arial" panose="020B0604020202020204" pitchFamily="34" charset="0"/>
                <a:cs typeface="Arial" panose="020B0604020202020204" pitchFamily="34" charset="0"/>
              </a:rPr>
              <a:t>maxTimes</a:t>
            </a:r>
            <a:r>
              <a:rPr lang="en-US" altLang="en-US" sz="1400" dirty="0" smtClean="0">
                <a:latin typeface="Arial" panose="020B0604020202020204" pitchFamily="34" charset="0"/>
                <a:cs typeface="Arial" panose="020B0604020202020204" pitchFamily="34" charset="0"/>
              </a:rPr>
              <a:t>=5):    </a:t>
            </a:r>
          </a:p>
          <a:p>
            <a:pPr>
              <a:spcBef>
                <a:spcPts val="0"/>
              </a:spcBef>
            </a:pPr>
            <a:r>
              <a:rPr lang="en-US" altLang="en-US" sz="1400" dirty="0" smtClean="0">
                <a:latin typeface="Arial" panose="020B0604020202020204" pitchFamily="34" charset="0"/>
                <a:cs typeface="Arial" panose="020B0604020202020204" pitchFamily="34" charset="0"/>
              </a:rPr>
              <a:t>    value = </a:t>
            </a:r>
            <a:r>
              <a:rPr lang="en-US" altLang="en-US" sz="1400" dirty="0" err="1" smtClean="0">
                <a:latin typeface="Arial" panose="020B0604020202020204" pitchFamily="34" charset="0"/>
                <a:cs typeface="Arial" panose="020B0604020202020204" pitchFamily="34" charset="0"/>
              </a:rPr>
              <a:t>randint</a:t>
            </a:r>
            <a:r>
              <a:rPr lang="en-US" altLang="en-US" sz="1400" dirty="0" smtClean="0">
                <a:latin typeface="Arial" panose="020B0604020202020204" pitchFamily="34" charset="0"/>
                <a:cs typeface="Arial" panose="020B0604020202020204" pitchFamily="34" charset="0"/>
              </a:rPr>
              <a:t>(1,maxValue)     #</a:t>
            </a:r>
            <a:r>
              <a:rPr lang="en-US" altLang="en-US" sz="1400" dirty="0" err="1" smtClean="0">
                <a:latin typeface="Arial" panose="020B0604020202020204" pitchFamily="34" charset="0"/>
                <a:cs typeface="Arial" panose="020B0604020202020204" pitchFamily="34" charset="0"/>
              </a:rPr>
              <a:t>随机生成一个整数</a:t>
            </a:r>
            <a:endParaRPr lang="en-US" altLang="en-US" sz="1400" dirty="0" smtClean="0">
              <a:latin typeface="Arial" panose="020B0604020202020204" pitchFamily="34" charset="0"/>
              <a:cs typeface="Arial" panose="020B0604020202020204" pitchFamily="34" charset="0"/>
            </a:endParaRPr>
          </a:p>
          <a:p>
            <a:pPr>
              <a:spcBef>
                <a:spcPts val="0"/>
              </a:spcBef>
            </a:pPr>
            <a:r>
              <a:rPr lang="en-US" altLang="en-US" sz="1400" dirty="0" smtClean="0">
                <a:latin typeface="Arial" panose="020B0604020202020204" pitchFamily="34" charset="0"/>
                <a:cs typeface="Arial" panose="020B0604020202020204" pitchFamily="34" charset="0"/>
              </a:rPr>
              <a:t>    for </a:t>
            </a:r>
            <a:r>
              <a:rPr lang="en-US" altLang="en-US" sz="1400" dirty="0" err="1" smtClean="0">
                <a:latin typeface="Arial" panose="020B0604020202020204" pitchFamily="34" charset="0"/>
                <a:cs typeface="Arial" panose="020B0604020202020204" pitchFamily="34" charset="0"/>
              </a:rPr>
              <a:t>i</a:t>
            </a:r>
            <a:r>
              <a:rPr lang="en-US" altLang="en-US" sz="1400" dirty="0" smtClean="0">
                <a:latin typeface="Arial" panose="020B0604020202020204" pitchFamily="34" charset="0"/>
                <a:cs typeface="Arial" panose="020B0604020202020204" pitchFamily="34" charset="0"/>
              </a:rPr>
              <a:t> in range(</a:t>
            </a:r>
            <a:r>
              <a:rPr lang="en-US" altLang="en-US" sz="1400" dirty="0" err="1" smtClean="0">
                <a:latin typeface="Arial" panose="020B0604020202020204" pitchFamily="34" charset="0"/>
                <a:cs typeface="Arial" panose="020B0604020202020204" pitchFamily="34" charset="0"/>
              </a:rPr>
              <a:t>maxTimes</a:t>
            </a:r>
            <a:r>
              <a:rPr lang="en-US" altLang="en-US" sz="1400" dirty="0" smtClean="0">
                <a:latin typeface="Arial" panose="020B0604020202020204" pitchFamily="34" charset="0"/>
                <a:cs typeface="Arial" panose="020B0604020202020204" pitchFamily="34" charset="0"/>
              </a:rPr>
              <a:t>):</a:t>
            </a:r>
          </a:p>
          <a:p>
            <a:pPr>
              <a:spcBef>
                <a:spcPts val="0"/>
              </a:spcBef>
            </a:pPr>
            <a:r>
              <a:rPr lang="en-US" altLang="en-US" sz="1400" dirty="0" smtClean="0">
                <a:latin typeface="Arial" panose="020B0604020202020204" pitchFamily="34" charset="0"/>
                <a:cs typeface="Arial" panose="020B0604020202020204" pitchFamily="34" charset="0"/>
              </a:rPr>
              <a:t>        prompt = 'Start to GUESS:' if </a:t>
            </a:r>
            <a:r>
              <a:rPr lang="en-US" altLang="en-US" sz="1400" dirty="0" err="1" smtClean="0">
                <a:latin typeface="Arial" panose="020B0604020202020204" pitchFamily="34" charset="0"/>
                <a:cs typeface="Arial" panose="020B0604020202020204" pitchFamily="34" charset="0"/>
              </a:rPr>
              <a:t>i</a:t>
            </a:r>
            <a:r>
              <a:rPr lang="en-US" altLang="en-US" sz="1400" dirty="0" smtClean="0">
                <a:latin typeface="Arial" panose="020B0604020202020204" pitchFamily="34" charset="0"/>
                <a:cs typeface="Arial" panose="020B0604020202020204" pitchFamily="34" charset="0"/>
              </a:rPr>
              <a:t>==0 else 'Guess again:'</a:t>
            </a:r>
          </a:p>
          <a:p>
            <a:pPr>
              <a:spcBef>
                <a:spcPts val="0"/>
              </a:spcBef>
            </a:pP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使用异常处理结构，防止输入不是数字的情况</a:t>
            </a:r>
            <a:endParaRPr lang="en-US" altLang="en-US" sz="1400" dirty="0" smtClean="0">
              <a:latin typeface="Arial" panose="020B0604020202020204" pitchFamily="34" charset="0"/>
              <a:cs typeface="Arial" panose="020B0604020202020204" pitchFamily="34" charset="0"/>
            </a:endParaRPr>
          </a:p>
          <a:p>
            <a:pPr>
              <a:spcBef>
                <a:spcPts val="0"/>
              </a:spcBef>
            </a:pPr>
            <a:r>
              <a:rPr lang="en-US" altLang="en-US" sz="1400" dirty="0" smtClean="0">
                <a:latin typeface="Arial" panose="020B0604020202020204" pitchFamily="34" charset="0"/>
                <a:cs typeface="Arial" panose="020B0604020202020204" pitchFamily="34" charset="0"/>
              </a:rPr>
              <a:t>        try:</a:t>
            </a:r>
          </a:p>
          <a:p>
            <a:pPr>
              <a:spcBef>
                <a:spcPts val="0"/>
              </a:spcBef>
            </a:pPr>
            <a:r>
              <a:rPr lang="en-US" altLang="en-US" sz="1400" dirty="0" smtClean="0">
                <a:latin typeface="Arial" panose="020B0604020202020204" pitchFamily="34" charset="0"/>
                <a:cs typeface="Arial" panose="020B0604020202020204" pitchFamily="34" charset="0"/>
              </a:rPr>
              <a:t>            x = </a:t>
            </a:r>
            <a:r>
              <a:rPr lang="en-US" altLang="en-US" sz="1400" dirty="0" err="1" smtClean="0">
                <a:latin typeface="Arial" panose="020B0604020202020204" pitchFamily="34" charset="0"/>
                <a:cs typeface="Arial" panose="020B0604020202020204" pitchFamily="34" charset="0"/>
              </a:rPr>
              <a:t>int</a:t>
            </a:r>
            <a:r>
              <a:rPr lang="en-US" altLang="en-US" sz="1400" dirty="0" smtClean="0">
                <a:latin typeface="Arial" panose="020B0604020202020204" pitchFamily="34" charset="0"/>
                <a:cs typeface="Arial" panose="020B0604020202020204" pitchFamily="34" charset="0"/>
              </a:rPr>
              <a:t>(input(prompt))</a:t>
            </a:r>
          </a:p>
          <a:p>
            <a:pPr>
              <a:spcBef>
                <a:spcPts val="0"/>
              </a:spcBef>
            </a:pPr>
            <a:r>
              <a:rPr lang="en-US" altLang="en-US" sz="1400" dirty="0" smtClean="0">
                <a:latin typeface="Arial" panose="020B0604020202020204" pitchFamily="34" charset="0"/>
                <a:cs typeface="Arial" panose="020B0604020202020204" pitchFamily="34" charset="0"/>
              </a:rPr>
              <a:t>        except:</a:t>
            </a:r>
          </a:p>
          <a:p>
            <a:pPr>
              <a:spcBef>
                <a:spcPts val="0"/>
              </a:spcBef>
            </a:pPr>
            <a:r>
              <a:rPr lang="en-US" altLang="en-US" sz="1400" dirty="0" smtClean="0">
                <a:latin typeface="Arial" panose="020B0604020202020204" pitchFamily="34" charset="0"/>
                <a:cs typeface="Arial" panose="020B0604020202020204" pitchFamily="34" charset="0"/>
              </a:rPr>
              <a:t>            print('Must input an integer between 1 and ', </a:t>
            </a:r>
            <a:r>
              <a:rPr lang="en-US" altLang="en-US" sz="1400" dirty="0" err="1" smtClean="0">
                <a:latin typeface="Arial" panose="020B0604020202020204" pitchFamily="34" charset="0"/>
                <a:cs typeface="Arial" panose="020B0604020202020204" pitchFamily="34" charset="0"/>
              </a:rPr>
              <a:t>maxValue</a:t>
            </a:r>
            <a:r>
              <a:rPr lang="en-US" altLang="en-US" sz="1400" dirty="0" smtClean="0">
                <a:latin typeface="Arial" panose="020B0604020202020204" pitchFamily="34" charset="0"/>
                <a:cs typeface="Arial" panose="020B0604020202020204" pitchFamily="34" charset="0"/>
              </a:rPr>
              <a:t>)</a:t>
            </a:r>
          </a:p>
          <a:p>
            <a:pPr>
              <a:spcBef>
                <a:spcPts val="0"/>
              </a:spcBef>
            </a:pPr>
            <a:r>
              <a:rPr lang="en-US" altLang="en-US" sz="1400" dirty="0" smtClean="0">
                <a:latin typeface="Arial" panose="020B0604020202020204" pitchFamily="34" charset="0"/>
                <a:cs typeface="Arial" panose="020B0604020202020204" pitchFamily="34" charset="0"/>
              </a:rPr>
              <a:t>        else:            </a:t>
            </a:r>
          </a:p>
          <a:p>
            <a:pPr>
              <a:spcBef>
                <a:spcPts val="0"/>
              </a:spcBef>
            </a:pPr>
            <a:r>
              <a:rPr lang="en-US" altLang="en-US" sz="1400" dirty="0" smtClean="0">
                <a:latin typeface="Arial" panose="020B0604020202020204" pitchFamily="34" charset="0"/>
                <a:cs typeface="Arial" panose="020B0604020202020204" pitchFamily="34" charset="0"/>
              </a:rPr>
              <a:t>            if x == value:                      #</a:t>
            </a:r>
            <a:r>
              <a:rPr lang="en-US" altLang="en-US" sz="1400" dirty="0" err="1" smtClean="0">
                <a:latin typeface="Arial" panose="020B0604020202020204" pitchFamily="34" charset="0"/>
                <a:cs typeface="Arial" panose="020B0604020202020204" pitchFamily="34" charset="0"/>
              </a:rPr>
              <a:t>猜对了</a:t>
            </a:r>
            <a:endParaRPr lang="en-US" altLang="en-US" sz="1400" dirty="0" smtClean="0">
              <a:latin typeface="Arial" panose="020B0604020202020204" pitchFamily="34" charset="0"/>
              <a:cs typeface="Arial" panose="020B0604020202020204" pitchFamily="34" charset="0"/>
            </a:endParaRPr>
          </a:p>
          <a:p>
            <a:pPr>
              <a:spcBef>
                <a:spcPts val="0"/>
              </a:spcBef>
            </a:pPr>
            <a:r>
              <a:rPr lang="en-US" altLang="en-US" sz="1400" dirty="0" smtClean="0">
                <a:latin typeface="Arial" panose="020B0604020202020204" pitchFamily="34" charset="0"/>
                <a:cs typeface="Arial" panose="020B0604020202020204" pitchFamily="34" charset="0"/>
              </a:rPr>
              <a:t>                print('Congratulations!')</a:t>
            </a:r>
          </a:p>
          <a:p>
            <a:pPr>
              <a:spcBef>
                <a:spcPts val="0"/>
              </a:spcBef>
            </a:pPr>
            <a:r>
              <a:rPr lang="en-US" altLang="en-US" sz="1400" dirty="0" smtClean="0">
                <a:latin typeface="Arial" panose="020B0604020202020204" pitchFamily="34" charset="0"/>
                <a:cs typeface="Arial" panose="020B0604020202020204" pitchFamily="34" charset="0"/>
              </a:rPr>
              <a:t>                break</a:t>
            </a:r>
          </a:p>
          <a:p>
            <a:pPr>
              <a:spcBef>
                <a:spcPts val="0"/>
              </a:spcBef>
            </a:pPr>
            <a:r>
              <a:rPr lang="en-US" altLang="en-US" sz="1400" dirty="0" smtClean="0">
                <a:latin typeface="Arial" panose="020B0604020202020204" pitchFamily="34" charset="0"/>
                <a:cs typeface="Arial" panose="020B0604020202020204" pitchFamily="34" charset="0"/>
              </a:rPr>
              <a:t>            </a:t>
            </a:r>
            <a:r>
              <a:rPr lang="en-US" altLang="en-US" sz="1400" dirty="0" err="1" smtClean="0">
                <a:latin typeface="Arial" panose="020B0604020202020204" pitchFamily="34" charset="0"/>
                <a:cs typeface="Arial" panose="020B0604020202020204" pitchFamily="34" charset="0"/>
              </a:rPr>
              <a:t>elif</a:t>
            </a:r>
            <a:r>
              <a:rPr lang="en-US" altLang="en-US" sz="1400" dirty="0" smtClean="0">
                <a:latin typeface="Arial" panose="020B0604020202020204" pitchFamily="34" charset="0"/>
                <a:cs typeface="Arial" panose="020B0604020202020204" pitchFamily="34" charset="0"/>
              </a:rPr>
              <a:t> x &gt; value:</a:t>
            </a:r>
          </a:p>
          <a:p>
            <a:pPr>
              <a:spcBef>
                <a:spcPts val="0"/>
              </a:spcBef>
            </a:pPr>
            <a:r>
              <a:rPr lang="en-US" altLang="en-US" sz="1400" dirty="0" smtClean="0">
                <a:latin typeface="Arial" panose="020B0604020202020204" pitchFamily="34" charset="0"/>
                <a:cs typeface="Arial" panose="020B0604020202020204" pitchFamily="34" charset="0"/>
              </a:rPr>
              <a:t>                print('Too big')</a:t>
            </a:r>
          </a:p>
          <a:p>
            <a:pPr>
              <a:spcBef>
                <a:spcPts val="0"/>
              </a:spcBef>
            </a:pPr>
            <a:r>
              <a:rPr lang="en-US" altLang="en-US" sz="1400" dirty="0" smtClean="0">
                <a:latin typeface="Arial" panose="020B0604020202020204" pitchFamily="34" charset="0"/>
                <a:cs typeface="Arial" panose="020B0604020202020204" pitchFamily="34" charset="0"/>
              </a:rPr>
              <a:t>            else:</a:t>
            </a:r>
          </a:p>
          <a:p>
            <a:pPr>
              <a:spcBef>
                <a:spcPts val="0"/>
              </a:spcBef>
            </a:pPr>
            <a:r>
              <a:rPr lang="en-US" altLang="en-US" sz="1400" dirty="0" smtClean="0">
                <a:latin typeface="Arial" panose="020B0604020202020204" pitchFamily="34" charset="0"/>
                <a:cs typeface="Arial" panose="020B0604020202020204" pitchFamily="34" charset="0"/>
              </a:rPr>
              <a:t>                print('Too little')</a:t>
            </a:r>
          </a:p>
          <a:p>
            <a:pPr>
              <a:spcBef>
                <a:spcPts val="0"/>
              </a:spcBef>
            </a:pPr>
            <a:r>
              <a:rPr lang="en-US" altLang="en-US" sz="1400" dirty="0" smtClean="0">
                <a:latin typeface="Arial" panose="020B0604020202020204" pitchFamily="34" charset="0"/>
                <a:cs typeface="Arial" panose="020B0604020202020204" pitchFamily="34" charset="0"/>
              </a:rPr>
              <a:t>    else:                                           #</a:t>
            </a:r>
            <a:r>
              <a:rPr lang="en-US" altLang="en-US" sz="1400" dirty="0" err="1" smtClean="0">
                <a:latin typeface="Arial" panose="020B0604020202020204" pitchFamily="34" charset="0"/>
                <a:cs typeface="Arial" panose="020B0604020202020204" pitchFamily="34" charset="0"/>
              </a:rPr>
              <a:t>次数用完还没猜对，游戏结束，提示正确答案</a:t>
            </a:r>
            <a:endParaRPr lang="en-US" altLang="en-US" sz="1400" dirty="0" smtClean="0">
              <a:latin typeface="Arial" panose="020B0604020202020204" pitchFamily="34" charset="0"/>
              <a:cs typeface="Arial" panose="020B0604020202020204" pitchFamily="34" charset="0"/>
            </a:endParaRPr>
          </a:p>
          <a:p>
            <a:pPr>
              <a:spcBef>
                <a:spcPts val="0"/>
              </a:spcBef>
            </a:pPr>
            <a:r>
              <a:rPr lang="en-US" altLang="en-US" sz="1400" dirty="0" smtClean="0">
                <a:latin typeface="Arial" panose="020B0604020202020204" pitchFamily="34" charset="0"/>
                <a:cs typeface="Arial" panose="020B0604020202020204" pitchFamily="34" charset="0"/>
              </a:rPr>
              <a:t>        print('Game over. FAIL.')</a:t>
            </a:r>
          </a:p>
          <a:p>
            <a:pPr>
              <a:spcBef>
                <a:spcPts val="0"/>
              </a:spcBef>
            </a:pPr>
            <a:r>
              <a:rPr lang="en-US" altLang="en-US" sz="1400" dirty="0" smtClean="0">
                <a:latin typeface="Arial" panose="020B0604020202020204" pitchFamily="34" charset="0"/>
                <a:cs typeface="Arial" panose="020B0604020202020204" pitchFamily="34" charset="0"/>
              </a:rPr>
              <a:t>        print('The value is ', value)</a:t>
            </a:r>
          </a:p>
        </p:txBody>
      </p:sp>
    </p:spTree>
    <p:extLst>
      <p:ext uri="{BB962C8B-B14F-4D97-AF65-F5344CB8AC3E}">
        <p14:creationId xmlns:p14="http://schemas.microsoft.com/office/powerpoint/2010/main" val="2802372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小练习</a:t>
            </a:r>
            <a:r>
              <a:rPr lang="en-US" altLang="zh-CN" dirty="0" smtClean="0"/>
              <a:t>: </a:t>
            </a:r>
            <a:r>
              <a:rPr lang="zh-CN" altLang="en-US" dirty="0" smtClean="0"/>
              <a:t>使用</a:t>
            </a:r>
            <a:r>
              <a:rPr lang="en-US" altLang="zh-CN" dirty="0" smtClean="0"/>
              <a:t>turtle</a:t>
            </a:r>
            <a:r>
              <a:rPr lang="zh-CN" altLang="en-US" dirty="0" smtClean="0"/>
              <a:t>绘制阴阳图形</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05200"/>
            <a:ext cx="3276600" cy="2986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969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5567" y="1310639"/>
            <a:ext cx="6527292" cy="39182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98726" y="2816097"/>
            <a:ext cx="4828540" cy="848360"/>
          </a:xfrm>
          <a:prstGeom prst="rect">
            <a:avLst/>
          </a:prstGeom>
        </p:spPr>
        <p:txBody>
          <a:bodyPr vert="horz" wrap="square" lIns="0" tIns="12700" rIns="0" bIns="0" rtlCol="0">
            <a:spAutoFit/>
          </a:bodyPr>
          <a:lstStyle/>
          <a:p>
            <a:pPr marL="12700">
              <a:lnSpc>
                <a:spcPct val="100000"/>
              </a:lnSpc>
              <a:spcBef>
                <a:spcPts val="100"/>
              </a:spcBef>
            </a:pPr>
            <a:r>
              <a:rPr sz="5400" dirty="0"/>
              <a:t>函数的基本使用</a:t>
            </a:r>
            <a:endParaRPr sz="5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5567" y="1310639"/>
            <a:ext cx="6527292" cy="39182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62860" y="2816097"/>
            <a:ext cx="6590539" cy="848360"/>
          </a:xfrm>
          <a:prstGeom prst="rect">
            <a:avLst/>
          </a:prstGeom>
        </p:spPr>
        <p:txBody>
          <a:bodyPr vert="horz" wrap="square" lIns="0" tIns="12700" rIns="0" bIns="0" rtlCol="0">
            <a:spAutoFit/>
          </a:bodyPr>
          <a:lstStyle/>
          <a:p>
            <a:pPr marL="12700">
              <a:lnSpc>
                <a:spcPct val="100000"/>
              </a:lnSpc>
              <a:spcBef>
                <a:spcPts val="100"/>
              </a:spcBef>
            </a:pPr>
            <a:r>
              <a:rPr sz="5400" spc="-10" dirty="0"/>
              <a:t>datetime</a:t>
            </a:r>
            <a:r>
              <a:rPr sz="5400" dirty="0"/>
              <a:t>库的使用</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42874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71475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datetime</a:t>
            </a:r>
            <a:r>
              <a:rPr sz="4000" spc="-5" dirty="0">
                <a:solidFill>
                  <a:srgbClr val="252525"/>
                </a:solidFill>
              </a:rPr>
              <a:t>库概述</a:t>
            </a:r>
            <a:endParaRPr sz="4000"/>
          </a:p>
        </p:txBody>
      </p:sp>
      <p:sp>
        <p:nvSpPr>
          <p:cNvPr id="4" name="object 4"/>
          <p:cNvSpPr txBox="1"/>
          <p:nvPr/>
        </p:nvSpPr>
        <p:spPr>
          <a:xfrm>
            <a:off x="517042" y="2570966"/>
            <a:ext cx="8161020" cy="2219960"/>
          </a:xfrm>
          <a:prstGeom prst="rect">
            <a:avLst/>
          </a:prstGeom>
        </p:spPr>
        <p:txBody>
          <a:bodyPr vert="horz" wrap="square" lIns="0" tIns="194945" rIns="0" bIns="0" rtlCol="0">
            <a:spAutoFit/>
          </a:bodyPr>
          <a:lstStyle/>
          <a:p>
            <a:pPr marL="497205">
              <a:lnSpc>
                <a:spcPct val="100000"/>
              </a:lnSpc>
              <a:spcBef>
                <a:spcPts val="1535"/>
              </a:spcBef>
            </a:pPr>
            <a:r>
              <a:rPr sz="2400" spc="114" dirty="0">
                <a:latin typeface="微软雅黑"/>
                <a:cs typeface="微软雅黑"/>
              </a:rPr>
              <a:t>以不同</a:t>
            </a:r>
            <a:r>
              <a:rPr sz="2400" spc="105" dirty="0">
                <a:latin typeface="微软雅黑"/>
                <a:cs typeface="微软雅黑"/>
              </a:rPr>
              <a:t>格</a:t>
            </a:r>
            <a:r>
              <a:rPr sz="2400" spc="114" dirty="0">
                <a:latin typeface="微软雅黑"/>
                <a:cs typeface="微软雅黑"/>
              </a:rPr>
              <a:t>式显</a:t>
            </a:r>
            <a:r>
              <a:rPr sz="2400" spc="105" dirty="0">
                <a:latin typeface="微软雅黑"/>
                <a:cs typeface="微软雅黑"/>
              </a:rPr>
              <a:t>示日期和</a:t>
            </a:r>
            <a:r>
              <a:rPr sz="2400" spc="114" dirty="0">
                <a:latin typeface="微软雅黑"/>
                <a:cs typeface="微软雅黑"/>
              </a:rPr>
              <a:t>时间</a:t>
            </a:r>
            <a:r>
              <a:rPr sz="2400" spc="105" dirty="0">
                <a:latin typeface="微软雅黑"/>
                <a:cs typeface="微软雅黑"/>
              </a:rPr>
              <a:t>是程</a:t>
            </a:r>
            <a:r>
              <a:rPr sz="2400" spc="114" dirty="0">
                <a:latin typeface="微软雅黑"/>
                <a:cs typeface="微软雅黑"/>
              </a:rPr>
              <a:t>序中</a:t>
            </a:r>
            <a:r>
              <a:rPr sz="2400" spc="105" dirty="0">
                <a:latin typeface="微软雅黑"/>
                <a:cs typeface="微软雅黑"/>
              </a:rPr>
              <a:t>最常</a:t>
            </a:r>
            <a:r>
              <a:rPr sz="2400" spc="114" dirty="0">
                <a:latin typeface="微软雅黑"/>
                <a:cs typeface="微软雅黑"/>
              </a:rPr>
              <a:t>用到</a:t>
            </a:r>
            <a:r>
              <a:rPr sz="2400" spc="105" dirty="0">
                <a:latin typeface="微软雅黑"/>
                <a:cs typeface="微软雅黑"/>
              </a:rPr>
              <a:t>的功</a:t>
            </a:r>
            <a:r>
              <a:rPr sz="2400" spc="170" dirty="0">
                <a:latin typeface="微软雅黑"/>
                <a:cs typeface="微软雅黑"/>
              </a:rPr>
              <a:t>能</a:t>
            </a:r>
            <a:r>
              <a:rPr sz="2400" dirty="0">
                <a:latin typeface="微软雅黑"/>
                <a:cs typeface="微软雅黑"/>
              </a:rPr>
              <a:t>。</a:t>
            </a:r>
            <a:endParaRPr sz="2400">
              <a:latin typeface="微软雅黑"/>
              <a:cs typeface="微软雅黑"/>
            </a:endParaRPr>
          </a:p>
          <a:p>
            <a:pPr marL="12700" marR="5080" algn="just">
              <a:lnSpc>
                <a:spcPct val="150000"/>
              </a:lnSpc>
            </a:pPr>
            <a:r>
              <a:rPr sz="2400" spc="-5" dirty="0">
                <a:latin typeface="微软雅黑"/>
                <a:cs typeface="微软雅黑"/>
              </a:rPr>
              <a:t>Python</a:t>
            </a:r>
            <a:r>
              <a:rPr sz="2400" dirty="0">
                <a:latin typeface="微软雅黑"/>
                <a:cs typeface="微软雅黑"/>
              </a:rPr>
              <a:t>提供了</a:t>
            </a:r>
            <a:r>
              <a:rPr sz="2400" spc="-10" dirty="0">
                <a:latin typeface="微软雅黑"/>
                <a:cs typeface="微软雅黑"/>
              </a:rPr>
              <a:t>一</a:t>
            </a:r>
            <a:r>
              <a:rPr sz="2400" spc="5" dirty="0">
                <a:latin typeface="微软雅黑"/>
                <a:cs typeface="微软雅黑"/>
              </a:rPr>
              <a:t>个处</a:t>
            </a:r>
            <a:r>
              <a:rPr sz="2400" dirty="0">
                <a:latin typeface="微软雅黑"/>
                <a:cs typeface="微软雅黑"/>
              </a:rPr>
              <a:t>理时间的</a:t>
            </a:r>
            <a:r>
              <a:rPr sz="2400" spc="5" dirty="0">
                <a:latin typeface="微软雅黑"/>
                <a:cs typeface="微软雅黑"/>
              </a:rPr>
              <a:t>标</a:t>
            </a:r>
            <a:r>
              <a:rPr sz="2400" dirty="0">
                <a:latin typeface="微软雅黑"/>
                <a:cs typeface="微软雅黑"/>
              </a:rPr>
              <a:t>准函数库</a:t>
            </a:r>
            <a:r>
              <a:rPr sz="2400" spc="-5" dirty="0">
                <a:latin typeface="微软雅黑"/>
                <a:cs typeface="微软雅黑"/>
              </a:rPr>
              <a:t>datetime，它提供 </a:t>
            </a:r>
            <a:r>
              <a:rPr sz="2400" spc="45" dirty="0">
                <a:latin typeface="微软雅黑"/>
                <a:cs typeface="微软雅黑"/>
              </a:rPr>
              <a:t>了一系列</a:t>
            </a:r>
            <a:r>
              <a:rPr sz="2400" spc="30" dirty="0">
                <a:latin typeface="微软雅黑"/>
                <a:cs typeface="微软雅黑"/>
              </a:rPr>
              <a:t>由</a:t>
            </a:r>
            <a:r>
              <a:rPr sz="2400" spc="45" dirty="0">
                <a:latin typeface="微软雅黑"/>
                <a:cs typeface="微软雅黑"/>
              </a:rPr>
              <a:t>简单到复</a:t>
            </a:r>
            <a:r>
              <a:rPr sz="2400" spc="30" dirty="0">
                <a:latin typeface="微软雅黑"/>
                <a:cs typeface="微软雅黑"/>
              </a:rPr>
              <a:t>杂</a:t>
            </a:r>
            <a:r>
              <a:rPr sz="2400" spc="45" dirty="0">
                <a:latin typeface="微软雅黑"/>
                <a:cs typeface="微软雅黑"/>
              </a:rPr>
              <a:t>的时间处</a:t>
            </a:r>
            <a:r>
              <a:rPr sz="2400" spc="30" dirty="0">
                <a:latin typeface="微软雅黑"/>
                <a:cs typeface="微软雅黑"/>
              </a:rPr>
              <a:t>理</a:t>
            </a:r>
            <a:r>
              <a:rPr sz="2400" spc="45" dirty="0">
                <a:latin typeface="微软雅黑"/>
                <a:cs typeface="微软雅黑"/>
              </a:rPr>
              <a:t>方</a:t>
            </a:r>
            <a:r>
              <a:rPr sz="2400" spc="90" dirty="0">
                <a:latin typeface="微软雅黑"/>
                <a:cs typeface="微软雅黑"/>
              </a:rPr>
              <a:t>法</a:t>
            </a:r>
            <a:r>
              <a:rPr sz="2400" spc="45" dirty="0">
                <a:latin typeface="微软雅黑"/>
                <a:cs typeface="微软雅黑"/>
              </a:rPr>
              <a:t>。</a:t>
            </a:r>
            <a:r>
              <a:rPr sz="2400" dirty="0">
                <a:latin typeface="微软雅黑"/>
                <a:cs typeface="微软雅黑"/>
              </a:rPr>
              <a:t>da</a:t>
            </a:r>
            <a:r>
              <a:rPr sz="2400" spc="-30" dirty="0">
                <a:latin typeface="微软雅黑"/>
                <a:cs typeface="微软雅黑"/>
              </a:rPr>
              <a:t>t</a:t>
            </a:r>
            <a:r>
              <a:rPr sz="2400" spc="-5" dirty="0">
                <a:latin typeface="微软雅黑"/>
                <a:cs typeface="微软雅黑"/>
              </a:rPr>
              <a:t>eti</a:t>
            </a:r>
            <a:r>
              <a:rPr sz="2400" spc="-10" dirty="0">
                <a:latin typeface="微软雅黑"/>
                <a:cs typeface="微软雅黑"/>
              </a:rPr>
              <a:t>m</a:t>
            </a:r>
            <a:r>
              <a:rPr sz="2400" spc="45" dirty="0">
                <a:latin typeface="微软雅黑"/>
                <a:cs typeface="微软雅黑"/>
              </a:rPr>
              <a:t>e库</a:t>
            </a:r>
            <a:r>
              <a:rPr sz="2400" spc="55" dirty="0">
                <a:latin typeface="微软雅黑"/>
                <a:cs typeface="微软雅黑"/>
              </a:rPr>
              <a:t>可</a:t>
            </a:r>
            <a:r>
              <a:rPr sz="2400" spc="45" dirty="0">
                <a:latin typeface="微软雅黑"/>
                <a:cs typeface="微软雅黑"/>
              </a:rPr>
              <a:t>以</a:t>
            </a:r>
            <a:r>
              <a:rPr sz="2400" dirty="0">
                <a:latin typeface="微软雅黑"/>
                <a:cs typeface="微软雅黑"/>
              </a:rPr>
              <a:t>从 系统中获得时间，并以用户选择的格式输出。</a:t>
            </a:r>
            <a:endParaRPr sz="2400">
              <a:latin typeface="微软雅黑"/>
              <a:cs typeface="微软雅黑"/>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42874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71475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datetime</a:t>
            </a:r>
            <a:r>
              <a:rPr sz="4000" spc="-5" dirty="0">
                <a:solidFill>
                  <a:srgbClr val="252525"/>
                </a:solidFill>
              </a:rPr>
              <a:t>库概述</a:t>
            </a:r>
            <a:endParaRPr sz="4000"/>
          </a:p>
        </p:txBody>
      </p:sp>
      <p:sp>
        <p:nvSpPr>
          <p:cNvPr id="4" name="object 4"/>
          <p:cNvSpPr txBox="1"/>
          <p:nvPr/>
        </p:nvSpPr>
        <p:spPr>
          <a:xfrm>
            <a:off x="547217" y="2246731"/>
            <a:ext cx="7970520" cy="3090590"/>
          </a:xfrm>
          <a:prstGeom prst="rect">
            <a:avLst/>
          </a:prstGeom>
        </p:spPr>
        <p:txBody>
          <a:bodyPr vert="horz" wrap="square" lIns="0" tIns="165100" rIns="0" bIns="0" rtlCol="0">
            <a:spAutoFit/>
          </a:bodyPr>
          <a:lstStyle/>
          <a:p>
            <a:pPr marL="316865">
              <a:lnSpc>
                <a:spcPct val="100000"/>
              </a:lnSpc>
              <a:spcBef>
                <a:spcPts val="1300"/>
              </a:spcBef>
            </a:pPr>
            <a:r>
              <a:rPr sz="2000" spc="-5" dirty="0">
                <a:latin typeface="微软雅黑"/>
                <a:cs typeface="微软雅黑"/>
              </a:rPr>
              <a:t>datetime</a:t>
            </a:r>
            <a:r>
              <a:rPr sz="2000" dirty="0">
                <a:latin typeface="微软雅黑"/>
                <a:cs typeface="微软雅黑"/>
              </a:rPr>
              <a:t>库以类的方式提供多种日</a:t>
            </a:r>
            <a:r>
              <a:rPr sz="2000" spc="-15" dirty="0">
                <a:latin typeface="微软雅黑"/>
                <a:cs typeface="微软雅黑"/>
              </a:rPr>
              <a:t>期</a:t>
            </a:r>
            <a:r>
              <a:rPr sz="2000" dirty="0">
                <a:latin typeface="微软雅黑"/>
                <a:cs typeface="微软雅黑"/>
              </a:rPr>
              <a:t>和时</a:t>
            </a:r>
            <a:r>
              <a:rPr sz="2000" spc="-15" dirty="0">
                <a:latin typeface="微软雅黑"/>
                <a:cs typeface="微软雅黑"/>
              </a:rPr>
              <a:t>间</a:t>
            </a:r>
            <a:r>
              <a:rPr sz="2000" dirty="0">
                <a:latin typeface="微软雅黑"/>
                <a:cs typeface="微软雅黑"/>
              </a:rPr>
              <a:t>表达</a:t>
            </a:r>
            <a:r>
              <a:rPr sz="2000" spc="-15" dirty="0">
                <a:latin typeface="微软雅黑"/>
                <a:cs typeface="微软雅黑"/>
              </a:rPr>
              <a:t>方</a:t>
            </a:r>
            <a:r>
              <a:rPr sz="2000" dirty="0">
                <a:latin typeface="微软雅黑"/>
                <a:cs typeface="微软雅黑"/>
              </a:rPr>
              <a:t>式：</a:t>
            </a:r>
          </a:p>
          <a:p>
            <a:pPr marL="317500" indent="-304800">
              <a:lnSpc>
                <a:spcPct val="100000"/>
              </a:lnSpc>
              <a:spcBef>
                <a:spcPts val="1200"/>
              </a:spcBef>
              <a:buFont typeface="Wingdings"/>
              <a:buChar char=""/>
              <a:tabLst>
                <a:tab pos="317500" algn="l"/>
              </a:tabLst>
            </a:pPr>
            <a:r>
              <a:rPr lang="zh-CN" altLang="en-US" sz="2000" b="1" dirty="0">
                <a:latin typeface="微软雅黑"/>
                <a:cs typeface="微软雅黑"/>
              </a:rPr>
              <a:t>类</a:t>
            </a:r>
            <a:r>
              <a:rPr sz="2000" spc="-5" dirty="0" err="1" smtClean="0">
                <a:latin typeface="微软雅黑"/>
                <a:cs typeface="微软雅黑"/>
              </a:rPr>
              <a:t>datetime.date：</a:t>
            </a:r>
            <a:r>
              <a:rPr sz="2000" dirty="0" err="1" smtClean="0">
                <a:latin typeface="微软雅黑"/>
                <a:cs typeface="微软雅黑"/>
              </a:rPr>
              <a:t>可以</a:t>
            </a:r>
            <a:r>
              <a:rPr sz="2000" spc="-15" dirty="0" err="1" smtClean="0">
                <a:latin typeface="微软雅黑"/>
                <a:cs typeface="微软雅黑"/>
              </a:rPr>
              <a:t>表</a:t>
            </a:r>
            <a:r>
              <a:rPr sz="2000" dirty="0" err="1" smtClean="0">
                <a:latin typeface="微软雅黑"/>
                <a:cs typeface="微软雅黑"/>
              </a:rPr>
              <a:t>示年</a:t>
            </a:r>
            <a:r>
              <a:rPr sz="2000" spc="-15" dirty="0" err="1">
                <a:latin typeface="微软雅黑"/>
                <a:cs typeface="微软雅黑"/>
              </a:rPr>
              <a:t>、</a:t>
            </a:r>
            <a:r>
              <a:rPr sz="2000" dirty="0" err="1">
                <a:latin typeface="微软雅黑"/>
                <a:cs typeface="微软雅黑"/>
              </a:rPr>
              <a:t>月、</a:t>
            </a:r>
            <a:r>
              <a:rPr sz="2000" spc="-15" dirty="0" err="1">
                <a:latin typeface="微软雅黑"/>
                <a:cs typeface="微软雅黑"/>
              </a:rPr>
              <a:t>日等</a:t>
            </a:r>
            <a:endParaRPr sz="2000" dirty="0">
              <a:latin typeface="微软雅黑"/>
              <a:cs typeface="微软雅黑"/>
            </a:endParaRPr>
          </a:p>
          <a:p>
            <a:pPr marL="317500" indent="-304800">
              <a:lnSpc>
                <a:spcPct val="100000"/>
              </a:lnSpc>
              <a:spcBef>
                <a:spcPts val="1200"/>
              </a:spcBef>
              <a:buFont typeface="Wingdings"/>
              <a:buChar char=""/>
              <a:tabLst>
                <a:tab pos="317500" algn="l"/>
              </a:tabLst>
            </a:pPr>
            <a:r>
              <a:rPr lang="zh-CN" altLang="en-US" sz="2000" b="1" dirty="0">
                <a:latin typeface="微软雅黑"/>
                <a:cs typeface="微软雅黑"/>
              </a:rPr>
              <a:t>类</a:t>
            </a:r>
            <a:r>
              <a:rPr sz="2000" spc="-5" dirty="0" err="1" smtClean="0">
                <a:latin typeface="微软雅黑"/>
                <a:cs typeface="微软雅黑"/>
              </a:rPr>
              <a:t>datetime.time：</a:t>
            </a:r>
            <a:r>
              <a:rPr sz="2000" dirty="0" err="1" smtClean="0">
                <a:latin typeface="微软雅黑"/>
                <a:cs typeface="微软雅黑"/>
              </a:rPr>
              <a:t>可以表示小时</a:t>
            </a:r>
            <a:r>
              <a:rPr sz="2000" dirty="0" err="1">
                <a:latin typeface="微软雅黑"/>
                <a:cs typeface="微软雅黑"/>
              </a:rPr>
              <a:t>、分钟</a:t>
            </a:r>
            <a:r>
              <a:rPr sz="2000" spc="-15" dirty="0" err="1">
                <a:latin typeface="微软雅黑"/>
                <a:cs typeface="微软雅黑"/>
              </a:rPr>
              <a:t>、</a:t>
            </a:r>
            <a:r>
              <a:rPr sz="2000" dirty="0" err="1">
                <a:latin typeface="微软雅黑"/>
                <a:cs typeface="微软雅黑"/>
              </a:rPr>
              <a:t>秒、</a:t>
            </a:r>
            <a:r>
              <a:rPr sz="2000" spc="-10" dirty="0" err="1">
                <a:latin typeface="微软雅黑"/>
                <a:cs typeface="微软雅黑"/>
              </a:rPr>
              <a:t>毫</a:t>
            </a:r>
            <a:r>
              <a:rPr sz="2000" dirty="0" err="1">
                <a:latin typeface="微软雅黑"/>
                <a:cs typeface="微软雅黑"/>
              </a:rPr>
              <a:t>秒等</a:t>
            </a:r>
            <a:endParaRPr sz="2000" dirty="0">
              <a:latin typeface="微软雅黑"/>
              <a:cs typeface="微软雅黑"/>
            </a:endParaRPr>
          </a:p>
          <a:p>
            <a:pPr marL="317500" indent="-304800">
              <a:lnSpc>
                <a:spcPct val="100000"/>
              </a:lnSpc>
              <a:spcBef>
                <a:spcPts val="1200"/>
              </a:spcBef>
              <a:buFont typeface="Wingdings"/>
              <a:buChar char=""/>
              <a:tabLst>
                <a:tab pos="317500" algn="l"/>
              </a:tabLst>
            </a:pPr>
            <a:r>
              <a:rPr lang="zh-CN" altLang="en-US" sz="2000" b="1" dirty="0">
                <a:latin typeface="微软雅黑"/>
                <a:cs typeface="微软雅黑"/>
              </a:rPr>
              <a:t>类</a:t>
            </a:r>
            <a:r>
              <a:rPr sz="2000" spc="-5" dirty="0" err="1" smtClean="0">
                <a:latin typeface="微软雅黑"/>
                <a:cs typeface="微软雅黑"/>
              </a:rPr>
              <a:t>datetime.datetime</a:t>
            </a:r>
            <a:r>
              <a:rPr sz="2000" spc="-5" dirty="0" err="1">
                <a:latin typeface="微软雅黑"/>
                <a:cs typeface="微软雅黑"/>
              </a:rPr>
              <a:t>：</a:t>
            </a:r>
            <a:r>
              <a:rPr sz="2000" dirty="0" err="1">
                <a:latin typeface="微软雅黑"/>
                <a:cs typeface="微软雅黑"/>
              </a:rPr>
              <a:t>日期和时间表示的</a:t>
            </a:r>
            <a:r>
              <a:rPr sz="2000" spc="5" dirty="0" err="1">
                <a:latin typeface="微软雅黑"/>
                <a:cs typeface="微软雅黑"/>
              </a:rPr>
              <a:t>类</a:t>
            </a:r>
            <a:r>
              <a:rPr sz="2000" dirty="0" smtClean="0">
                <a:latin typeface="微软雅黑"/>
                <a:cs typeface="微软雅黑"/>
              </a:rPr>
              <a:t>，</a:t>
            </a:r>
            <a:r>
              <a:rPr lang="zh-CN" altLang="en-US" sz="2000" dirty="0" smtClean="0">
                <a:latin typeface="微软雅黑"/>
                <a:cs typeface="微软雅黑"/>
              </a:rPr>
              <a:t>其很多</a:t>
            </a:r>
            <a:r>
              <a:rPr sz="2000" spc="5" dirty="0" err="1" smtClean="0">
                <a:latin typeface="微软雅黑"/>
                <a:cs typeface="微软雅黑"/>
              </a:rPr>
              <a:t>功能</a:t>
            </a:r>
            <a:r>
              <a:rPr sz="2000" spc="-20" dirty="0" err="1" smtClean="0">
                <a:latin typeface="微软雅黑"/>
                <a:cs typeface="微软雅黑"/>
              </a:rPr>
              <a:t>覆</a:t>
            </a:r>
            <a:r>
              <a:rPr sz="2000" dirty="0" err="1" smtClean="0">
                <a:latin typeface="微软雅黑"/>
                <a:cs typeface="微软雅黑"/>
              </a:rPr>
              <a:t>盖</a:t>
            </a:r>
            <a:r>
              <a:rPr sz="2000" spc="-10" dirty="0" err="1">
                <a:latin typeface="微软雅黑"/>
                <a:cs typeface="微软雅黑"/>
              </a:rPr>
              <a:t>date和</a:t>
            </a:r>
            <a:r>
              <a:rPr sz="2000" spc="-5" dirty="0" err="1">
                <a:latin typeface="微软雅黑"/>
                <a:cs typeface="微软雅黑"/>
              </a:rPr>
              <a:t>time</a:t>
            </a:r>
            <a:r>
              <a:rPr sz="2000" spc="5" dirty="0" err="1">
                <a:latin typeface="微软雅黑"/>
                <a:cs typeface="微软雅黑"/>
              </a:rPr>
              <a:t>类</a:t>
            </a:r>
            <a:endParaRPr sz="2000" dirty="0">
              <a:latin typeface="微软雅黑"/>
              <a:cs typeface="微软雅黑"/>
            </a:endParaRPr>
          </a:p>
          <a:p>
            <a:pPr marL="317500" indent="-304800">
              <a:lnSpc>
                <a:spcPct val="100000"/>
              </a:lnSpc>
              <a:spcBef>
                <a:spcPts val="1200"/>
              </a:spcBef>
              <a:buFont typeface="Wingdings"/>
              <a:buChar char=""/>
              <a:tabLst>
                <a:tab pos="317500" algn="l"/>
              </a:tabLst>
            </a:pPr>
            <a:r>
              <a:rPr lang="zh-CN" altLang="en-US" sz="2000" b="1" dirty="0">
                <a:latin typeface="微软雅黑"/>
                <a:cs typeface="微软雅黑"/>
              </a:rPr>
              <a:t>类</a:t>
            </a:r>
            <a:r>
              <a:rPr sz="2000" spc="-5" dirty="0" err="1" smtClean="0">
                <a:latin typeface="微软雅黑"/>
                <a:cs typeface="微软雅黑"/>
              </a:rPr>
              <a:t>datetime.timedelta</a:t>
            </a:r>
            <a:r>
              <a:rPr sz="2000" spc="-5" dirty="0" err="1">
                <a:latin typeface="微软雅黑"/>
                <a:cs typeface="微软雅黑"/>
              </a:rPr>
              <a:t>：</a:t>
            </a:r>
            <a:r>
              <a:rPr sz="2000" dirty="0" err="1">
                <a:latin typeface="微软雅黑"/>
                <a:cs typeface="微软雅黑"/>
              </a:rPr>
              <a:t>时间间隔有关的类</a:t>
            </a:r>
            <a:endParaRPr sz="2000" dirty="0">
              <a:latin typeface="微软雅黑"/>
              <a:cs typeface="微软雅黑"/>
            </a:endParaRPr>
          </a:p>
          <a:p>
            <a:pPr marL="317500" indent="-304800">
              <a:lnSpc>
                <a:spcPct val="100000"/>
              </a:lnSpc>
              <a:spcBef>
                <a:spcPts val="1200"/>
              </a:spcBef>
              <a:buFont typeface="Wingdings"/>
              <a:buChar char=""/>
              <a:tabLst>
                <a:tab pos="317500" algn="l"/>
              </a:tabLst>
            </a:pPr>
            <a:r>
              <a:rPr lang="zh-CN" altLang="en-US" sz="2000" b="1" dirty="0">
                <a:latin typeface="微软雅黑"/>
                <a:cs typeface="微软雅黑"/>
              </a:rPr>
              <a:t>类</a:t>
            </a:r>
            <a:r>
              <a:rPr sz="2000" spc="-5" dirty="0" err="1" smtClean="0">
                <a:latin typeface="微软雅黑"/>
                <a:cs typeface="微软雅黑"/>
              </a:rPr>
              <a:t>datetime.tzinfo</a:t>
            </a:r>
            <a:r>
              <a:rPr sz="2000" spc="-5" dirty="0" err="1">
                <a:latin typeface="微软雅黑"/>
                <a:cs typeface="微软雅黑"/>
              </a:rPr>
              <a:t>：</a:t>
            </a:r>
            <a:r>
              <a:rPr sz="2000" dirty="0" err="1">
                <a:latin typeface="微软雅黑"/>
                <a:cs typeface="微软雅黑"/>
              </a:rPr>
              <a:t>与时区有关的信息表示类</a:t>
            </a:r>
            <a:endParaRPr sz="2000" dirty="0">
              <a:latin typeface="微软雅黑"/>
              <a:cs typeface="微软雅黑"/>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42874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71411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datetime</a:t>
            </a:r>
            <a:r>
              <a:rPr sz="4000" spc="-5" dirty="0">
                <a:solidFill>
                  <a:srgbClr val="252525"/>
                </a:solidFill>
              </a:rPr>
              <a:t>库</a:t>
            </a:r>
            <a:r>
              <a:rPr sz="4000" spc="-10" dirty="0">
                <a:solidFill>
                  <a:srgbClr val="252525"/>
                </a:solidFill>
              </a:rPr>
              <a:t>解析</a:t>
            </a:r>
            <a:endParaRPr sz="4000"/>
          </a:p>
        </p:txBody>
      </p:sp>
      <p:sp>
        <p:nvSpPr>
          <p:cNvPr id="4" name="object 4"/>
          <p:cNvSpPr txBox="1"/>
          <p:nvPr/>
        </p:nvSpPr>
        <p:spPr>
          <a:xfrm>
            <a:off x="690168" y="1730248"/>
            <a:ext cx="7632065" cy="3344505"/>
          </a:xfrm>
          <a:prstGeom prst="rect">
            <a:avLst/>
          </a:prstGeom>
        </p:spPr>
        <p:txBody>
          <a:bodyPr vert="horz" wrap="square" lIns="0" tIns="12700" rIns="0" bIns="0" rtlCol="0">
            <a:spAutoFit/>
          </a:bodyPr>
          <a:lstStyle/>
          <a:p>
            <a:pPr marL="12700" marR="5080" indent="304800">
              <a:lnSpc>
                <a:spcPct val="150100"/>
              </a:lnSpc>
              <a:spcBef>
                <a:spcPts val="100"/>
              </a:spcBef>
            </a:pPr>
            <a:r>
              <a:rPr sz="2400" spc="105" dirty="0">
                <a:latin typeface="微软雅黑"/>
                <a:cs typeface="微软雅黑"/>
              </a:rPr>
              <a:t>使用</a:t>
            </a:r>
            <a:r>
              <a:rPr sz="2400" dirty="0">
                <a:latin typeface="微软雅黑"/>
                <a:cs typeface="微软雅黑"/>
              </a:rPr>
              <a:t>da</a:t>
            </a:r>
            <a:r>
              <a:rPr sz="2400" spc="-15" dirty="0">
                <a:latin typeface="微软雅黑"/>
                <a:cs typeface="微软雅黑"/>
              </a:rPr>
              <a:t>t</a:t>
            </a:r>
            <a:r>
              <a:rPr sz="2400" spc="-5" dirty="0">
                <a:latin typeface="微软雅黑"/>
                <a:cs typeface="微软雅黑"/>
              </a:rPr>
              <a:t>eti</a:t>
            </a:r>
            <a:r>
              <a:rPr sz="2400" spc="-10" dirty="0">
                <a:latin typeface="微软雅黑"/>
                <a:cs typeface="微软雅黑"/>
              </a:rPr>
              <a:t>m</a:t>
            </a:r>
            <a:r>
              <a:rPr sz="2400" dirty="0">
                <a:latin typeface="微软雅黑"/>
                <a:cs typeface="微软雅黑"/>
              </a:rPr>
              <a:t>e</a:t>
            </a:r>
            <a:r>
              <a:rPr sz="2400" spc="-5" dirty="0">
                <a:latin typeface="微软雅黑"/>
                <a:cs typeface="微软雅黑"/>
              </a:rPr>
              <a:t>.now(</a:t>
            </a:r>
            <a:r>
              <a:rPr sz="2400" spc="110" dirty="0">
                <a:latin typeface="微软雅黑"/>
                <a:cs typeface="微软雅黑"/>
              </a:rPr>
              <a:t>)</a:t>
            </a:r>
            <a:r>
              <a:rPr sz="2400" spc="105" dirty="0">
                <a:latin typeface="微软雅黑"/>
                <a:cs typeface="微软雅黑"/>
              </a:rPr>
              <a:t>获得</a:t>
            </a:r>
            <a:r>
              <a:rPr sz="2400" spc="90" dirty="0">
                <a:latin typeface="微软雅黑"/>
                <a:cs typeface="微软雅黑"/>
              </a:rPr>
              <a:t>当前</a:t>
            </a:r>
            <a:r>
              <a:rPr sz="2400" spc="105" dirty="0">
                <a:latin typeface="微软雅黑"/>
                <a:cs typeface="微软雅黑"/>
              </a:rPr>
              <a:t>日期</a:t>
            </a:r>
            <a:r>
              <a:rPr sz="2400" spc="90" dirty="0">
                <a:latin typeface="微软雅黑"/>
                <a:cs typeface="微软雅黑"/>
              </a:rPr>
              <a:t>和时</a:t>
            </a:r>
            <a:r>
              <a:rPr sz="2400" spc="105" dirty="0">
                <a:latin typeface="微软雅黑"/>
                <a:cs typeface="微软雅黑"/>
              </a:rPr>
              <a:t>间对</a:t>
            </a:r>
            <a:r>
              <a:rPr sz="2400" spc="125" dirty="0">
                <a:latin typeface="微软雅黑"/>
                <a:cs typeface="微软雅黑"/>
              </a:rPr>
              <a:t>象</a:t>
            </a:r>
            <a:r>
              <a:rPr sz="2400" spc="95" dirty="0">
                <a:latin typeface="微软雅黑"/>
                <a:cs typeface="微软雅黑"/>
              </a:rPr>
              <a:t>，</a:t>
            </a:r>
            <a:r>
              <a:rPr sz="2400" spc="110" dirty="0">
                <a:latin typeface="微软雅黑"/>
                <a:cs typeface="微软雅黑"/>
              </a:rPr>
              <a:t>使用 </a:t>
            </a:r>
            <a:r>
              <a:rPr sz="2400" dirty="0" err="1">
                <a:latin typeface="微软雅黑"/>
                <a:cs typeface="微软雅黑"/>
              </a:rPr>
              <a:t>方法如下</a:t>
            </a:r>
            <a:r>
              <a:rPr sz="2400" dirty="0" smtClean="0">
                <a:latin typeface="微软雅黑"/>
                <a:cs typeface="微软雅黑"/>
              </a:rPr>
              <a:t>：</a:t>
            </a:r>
            <a:endParaRPr lang="en-US" sz="2400" dirty="0" smtClean="0">
              <a:latin typeface="微软雅黑"/>
              <a:cs typeface="微软雅黑"/>
            </a:endParaRPr>
          </a:p>
          <a:p>
            <a:pPr marL="12700" marR="5080" indent="304800">
              <a:lnSpc>
                <a:spcPct val="150100"/>
              </a:lnSpc>
              <a:spcBef>
                <a:spcPts val="100"/>
              </a:spcBef>
            </a:pPr>
            <a:r>
              <a:rPr lang="en-US" altLang="zh-CN" sz="2400" b="1" spc="-5" dirty="0">
                <a:solidFill>
                  <a:srgbClr val="FF0000"/>
                </a:solidFill>
                <a:latin typeface="Verdana" panose="020B0604030504040204" pitchFamily="34" charset="0"/>
                <a:ea typeface="Verdana" panose="020B0604030504040204" pitchFamily="34" charset="0"/>
                <a:cs typeface="Verdana" panose="020B0604030504040204" pitchFamily="34" charset="0"/>
              </a:rPr>
              <a:t>from </a:t>
            </a:r>
            <a:r>
              <a:rPr lang="en-US" altLang="zh-CN" sz="2400" b="1" spc="-10"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datetime</a:t>
            </a:r>
            <a:r>
              <a:rPr lang="en-US" altLang="zh-CN" sz="2400" b="1" spc="-1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altLang="zh-CN" sz="2400" b="1" spc="-5" dirty="0">
                <a:solidFill>
                  <a:srgbClr val="FF0000"/>
                </a:solidFill>
                <a:latin typeface="Verdana" panose="020B0604030504040204" pitchFamily="34" charset="0"/>
                <a:ea typeface="Verdana" panose="020B0604030504040204" pitchFamily="34" charset="0"/>
                <a:cs typeface="Verdana" panose="020B0604030504040204" pitchFamily="34" charset="0"/>
              </a:rPr>
              <a:t>import</a:t>
            </a:r>
            <a:r>
              <a:rPr lang="en-US" altLang="zh-CN" sz="2400" b="1" spc="-25"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zh-CN" sz="2400" b="1" spc="-5"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datetime</a:t>
            </a:r>
            <a:endParaRPr sz="2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07034">
              <a:lnSpc>
                <a:spcPct val="100000"/>
              </a:lnSpc>
              <a:spcBef>
                <a:spcPts val="1440"/>
              </a:spcBef>
            </a:pPr>
            <a:r>
              <a:rPr sz="2400" b="1" spc="-5" dirty="0" err="1">
                <a:latin typeface="微软雅黑"/>
                <a:cs typeface="微软雅黑"/>
              </a:rPr>
              <a:t>datetime.now</a:t>
            </a:r>
            <a:r>
              <a:rPr sz="1800" b="1" spc="-5" dirty="0" smtClean="0">
                <a:latin typeface="微软雅黑"/>
                <a:cs typeface="微软雅黑"/>
              </a:rPr>
              <a:t>()</a:t>
            </a:r>
            <a:endParaRPr sz="2800" dirty="0">
              <a:latin typeface="Times New Roman"/>
              <a:cs typeface="Times New Roman"/>
            </a:endParaRPr>
          </a:p>
          <a:p>
            <a:pPr marL="12700" marR="19050" indent="304800">
              <a:lnSpc>
                <a:spcPct val="150000"/>
              </a:lnSpc>
            </a:pPr>
            <a:r>
              <a:rPr sz="2400" b="1" spc="80" dirty="0">
                <a:latin typeface="微软雅黑"/>
                <a:cs typeface="微软雅黑"/>
              </a:rPr>
              <a:t>作用</a:t>
            </a:r>
            <a:r>
              <a:rPr sz="2400" spc="80" dirty="0">
                <a:latin typeface="微软雅黑"/>
                <a:cs typeface="微软雅黑"/>
              </a:rPr>
              <a:t>：</a:t>
            </a:r>
            <a:r>
              <a:rPr sz="2400" spc="65" dirty="0">
                <a:latin typeface="微软雅黑"/>
                <a:cs typeface="微软雅黑"/>
              </a:rPr>
              <a:t>返</a:t>
            </a:r>
            <a:r>
              <a:rPr sz="2400" spc="80" dirty="0">
                <a:latin typeface="微软雅黑"/>
                <a:cs typeface="微软雅黑"/>
              </a:rPr>
              <a:t>回一</a:t>
            </a:r>
            <a:r>
              <a:rPr sz="2400" spc="95" dirty="0">
                <a:latin typeface="微软雅黑"/>
                <a:cs typeface="微软雅黑"/>
              </a:rPr>
              <a:t>个</a:t>
            </a:r>
            <a:r>
              <a:rPr sz="2400" dirty="0">
                <a:latin typeface="微软雅黑"/>
                <a:cs typeface="微软雅黑"/>
              </a:rPr>
              <a:t>da</a:t>
            </a:r>
            <a:r>
              <a:rPr sz="2400" spc="-30" dirty="0">
                <a:latin typeface="微软雅黑"/>
                <a:cs typeface="微软雅黑"/>
              </a:rPr>
              <a:t>t</a:t>
            </a:r>
            <a:r>
              <a:rPr sz="2400" spc="-5" dirty="0">
                <a:latin typeface="微软雅黑"/>
                <a:cs typeface="微软雅黑"/>
              </a:rPr>
              <a:t>eti</a:t>
            </a:r>
            <a:r>
              <a:rPr sz="2400" spc="-10" dirty="0">
                <a:latin typeface="微软雅黑"/>
                <a:cs typeface="微软雅黑"/>
              </a:rPr>
              <a:t>m</a:t>
            </a:r>
            <a:r>
              <a:rPr sz="2400" spc="80" dirty="0">
                <a:latin typeface="微软雅黑"/>
                <a:cs typeface="微软雅黑"/>
              </a:rPr>
              <a:t>e类</a:t>
            </a:r>
            <a:r>
              <a:rPr sz="2400" spc="95" dirty="0">
                <a:latin typeface="微软雅黑"/>
                <a:cs typeface="微软雅黑"/>
              </a:rPr>
              <a:t>型</a:t>
            </a:r>
            <a:r>
              <a:rPr sz="2400" spc="80" dirty="0">
                <a:latin typeface="微软雅黑"/>
                <a:cs typeface="微软雅黑"/>
              </a:rPr>
              <a:t>，表示</a:t>
            </a:r>
            <a:r>
              <a:rPr sz="2400" spc="65" dirty="0">
                <a:latin typeface="微软雅黑"/>
                <a:cs typeface="微软雅黑"/>
              </a:rPr>
              <a:t>当</a:t>
            </a:r>
            <a:r>
              <a:rPr sz="2400" spc="80" dirty="0">
                <a:latin typeface="微软雅黑"/>
                <a:cs typeface="微软雅黑"/>
              </a:rPr>
              <a:t>前的日</a:t>
            </a:r>
            <a:r>
              <a:rPr sz="2400" spc="65" dirty="0">
                <a:latin typeface="微软雅黑"/>
                <a:cs typeface="微软雅黑"/>
              </a:rPr>
              <a:t>期</a:t>
            </a:r>
            <a:r>
              <a:rPr sz="2400" spc="80" dirty="0">
                <a:latin typeface="微软雅黑"/>
                <a:cs typeface="微软雅黑"/>
              </a:rPr>
              <a:t>和</a:t>
            </a:r>
            <a:r>
              <a:rPr sz="2400" dirty="0">
                <a:latin typeface="微软雅黑"/>
                <a:cs typeface="微软雅黑"/>
              </a:rPr>
              <a:t>时 间</a:t>
            </a:r>
            <a:r>
              <a:rPr sz="2400" spc="-5" dirty="0">
                <a:latin typeface="微软雅黑"/>
                <a:cs typeface="微软雅黑"/>
              </a:rPr>
              <a:t>，</a:t>
            </a:r>
            <a:r>
              <a:rPr sz="2400" dirty="0">
                <a:latin typeface="微软雅黑"/>
                <a:cs typeface="微软雅黑"/>
              </a:rPr>
              <a:t>精确到微秒。</a:t>
            </a:r>
          </a:p>
        </p:txBody>
      </p:sp>
      <p:sp>
        <p:nvSpPr>
          <p:cNvPr id="5" name="object 5"/>
          <p:cNvSpPr/>
          <p:nvPr/>
        </p:nvSpPr>
        <p:spPr>
          <a:xfrm>
            <a:off x="1036637" y="5286375"/>
            <a:ext cx="7351776" cy="101346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036637" y="5286375"/>
            <a:ext cx="7352030" cy="1013460"/>
          </a:xfrm>
          <a:prstGeom prst="rect">
            <a:avLst/>
          </a:prstGeom>
          <a:ln w="12700">
            <a:solidFill>
              <a:srgbClr val="00AF50"/>
            </a:solidFill>
          </a:ln>
        </p:spPr>
        <p:txBody>
          <a:bodyPr vert="horz" wrap="square" lIns="0" tIns="13335" rIns="0" bIns="0" rtlCol="0">
            <a:spAutoFit/>
          </a:bodyPr>
          <a:lstStyle/>
          <a:p>
            <a:pPr marL="68580">
              <a:lnSpc>
                <a:spcPct val="100000"/>
              </a:lnSpc>
              <a:spcBef>
                <a:spcPts val="105"/>
              </a:spcBef>
            </a:pPr>
            <a:r>
              <a:rPr sz="1400" b="1" spc="-5" dirty="0">
                <a:latin typeface="Courier New"/>
                <a:cs typeface="Courier New"/>
              </a:rPr>
              <a:t>&gt;&gt;&gt; from </a:t>
            </a:r>
            <a:r>
              <a:rPr sz="1400" b="1" spc="-10" dirty="0">
                <a:latin typeface="Courier New"/>
                <a:cs typeface="Courier New"/>
              </a:rPr>
              <a:t>datetime </a:t>
            </a:r>
            <a:r>
              <a:rPr sz="1400" b="1" spc="-5" dirty="0">
                <a:latin typeface="Courier New"/>
                <a:cs typeface="Courier New"/>
              </a:rPr>
              <a:t>import</a:t>
            </a:r>
            <a:r>
              <a:rPr sz="1400" b="1" spc="-25" dirty="0">
                <a:latin typeface="Courier New"/>
                <a:cs typeface="Courier New"/>
              </a:rPr>
              <a:t> </a:t>
            </a:r>
            <a:r>
              <a:rPr sz="1400" b="1" spc="-5" dirty="0">
                <a:latin typeface="Courier New"/>
                <a:cs typeface="Courier New"/>
              </a:rPr>
              <a:t>datetime</a:t>
            </a:r>
            <a:endParaRPr sz="1400" dirty="0">
              <a:latin typeface="Courier New"/>
              <a:cs typeface="Courier New"/>
            </a:endParaRPr>
          </a:p>
          <a:p>
            <a:pPr marL="68580">
              <a:lnSpc>
                <a:spcPct val="100000"/>
              </a:lnSpc>
              <a:spcBef>
                <a:spcPts val="114"/>
              </a:spcBef>
            </a:pPr>
            <a:r>
              <a:rPr sz="1600" b="1" spc="-5" dirty="0">
                <a:latin typeface="Courier New"/>
                <a:cs typeface="Courier New"/>
              </a:rPr>
              <a:t>&gt;&gt;&gt; today =</a:t>
            </a:r>
            <a:r>
              <a:rPr sz="1600" b="1" spc="25" dirty="0">
                <a:latin typeface="Courier New"/>
                <a:cs typeface="Courier New"/>
              </a:rPr>
              <a:t> </a:t>
            </a:r>
            <a:r>
              <a:rPr sz="1600" b="1" spc="-5" dirty="0">
                <a:latin typeface="Courier New"/>
                <a:cs typeface="Courier New"/>
              </a:rPr>
              <a:t>datetime.now()</a:t>
            </a:r>
            <a:endParaRPr sz="1600" dirty="0">
              <a:latin typeface="Courier New"/>
              <a:cs typeface="Courier New"/>
            </a:endParaRPr>
          </a:p>
          <a:p>
            <a:pPr marL="68580">
              <a:lnSpc>
                <a:spcPct val="100000"/>
              </a:lnSpc>
              <a:spcBef>
                <a:spcPts val="85"/>
              </a:spcBef>
            </a:pPr>
            <a:r>
              <a:rPr sz="1600" b="1" spc="-5" dirty="0">
                <a:latin typeface="Courier New"/>
                <a:cs typeface="Courier New"/>
              </a:rPr>
              <a:t>&gt;&gt;&gt; today</a:t>
            </a:r>
            <a:endParaRPr sz="1600" dirty="0">
              <a:latin typeface="Courier New"/>
              <a:cs typeface="Courier New"/>
            </a:endParaRPr>
          </a:p>
          <a:p>
            <a:pPr marL="68580">
              <a:lnSpc>
                <a:spcPct val="100000"/>
              </a:lnSpc>
              <a:spcBef>
                <a:spcPts val="70"/>
              </a:spcBef>
            </a:pPr>
            <a:r>
              <a:rPr sz="1600" spc="-5" dirty="0">
                <a:latin typeface="Courier New"/>
                <a:cs typeface="Courier New"/>
              </a:rPr>
              <a:t>datetime.datetime(2016, 9, 20, 10, 29, 43,</a:t>
            </a:r>
            <a:r>
              <a:rPr sz="1600" spc="50" dirty="0">
                <a:latin typeface="Courier New"/>
                <a:cs typeface="Courier New"/>
              </a:rPr>
              <a:t> </a:t>
            </a:r>
            <a:r>
              <a:rPr sz="1600" spc="-5" dirty="0">
                <a:latin typeface="Courier New"/>
                <a:cs typeface="Courier New"/>
              </a:rPr>
              <a:t>928549)</a:t>
            </a:r>
            <a:endParaRPr sz="1600" dirty="0">
              <a:latin typeface="Courier New"/>
              <a:cs typeface="Courier New"/>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42874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71411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datetime</a:t>
            </a:r>
            <a:r>
              <a:rPr sz="4000" spc="-5" dirty="0">
                <a:solidFill>
                  <a:srgbClr val="252525"/>
                </a:solidFill>
              </a:rPr>
              <a:t>库</a:t>
            </a:r>
            <a:r>
              <a:rPr sz="4000" spc="-10" dirty="0">
                <a:solidFill>
                  <a:srgbClr val="252525"/>
                </a:solidFill>
              </a:rPr>
              <a:t>解析</a:t>
            </a:r>
            <a:endParaRPr sz="4000"/>
          </a:p>
        </p:txBody>
      </p:sp>
      <p:sp>
        <p:nvSpPr>
          <p:cNvPr id="4" name="object 4"/>
          <p:cNvSpPr txBox="1"/>
          <p:nvPr/>
        </p:nvSpPr>
        <p:spPr>
          <a:xfrm>
            <a:off x="547217" y="1938654"/>
            <a:ext cx="7978775" cy="2514600"/>
          </a:xfrm>
          <a:prstGeom prst="rect">
            <a:avLst/>
          </a:prstGeom>
        </p:spPr>
        <p:txBody>
          <a:bodyPr vert="horz" wrap="square" lIns="0" tIns="195580" rIns="0" bIns="0" rtlCol="0">
            <a:spAutoFit/>
          </a:bodyPr>
          <a:lstStyle/>
          <a:p>
            <a:pPr marL="281940">
              <a:lnSpc>
                <a:spcPct val="100000"/>
              </a:lnSpc>
              <a:spcBef>
                <a:spcPts val="1540"/>
              </a:spcBef>
            </a:pPr>
            <a:r>
              <a:rPr sz="2400" spc="95" dirty="0">
                <a:latin typeface="微软雅黑"/>
                <a:cs typeface="微软雅黑"/>
              </a:rPr>
              <a:t>使用</a:t>
            </a:r>
            <a:r>
              <a:rPr sz="2400" dirty="0">
                <a:latin typeface="微软雅黑"/>
                <a:cs typeface="微软雅黑"/>
              </a:rPr>
              <a:t>datetime.utcnow()</a:t>
            </a:r>
            <a:r>
              <a:rPr sz="2400" spc="90" dirty="0">
                <a:latin typeface="微软雅黑"/>
                <a:cs typeface="微软雅黑"/>
              </a:rPr>
              <a:t>获</a:t>
            </a:r>
            <a:r>
              <a:rPr sz="2400" spc="80" dirty="0">
                <a:latin typeface="微软雅黑"/>
                <a:cs typeface="微软雅黑"/>
              </a:rPr>
              <a:t>得当</a:t>
            </a:r>
            <a:r>
              <a:rPr sz="2400" spc="90" dirty="0">
                <a:latin typeface="微软雅黑"/>
                <a:cs typeface="微软雅黑"/>
              </a:rPr>
              <a:t>前日</a:t>
            </a:r>
            <a:r>
              <a:rPr sz="2400" spc="80" dirty="0">
                <a:latin typeface="微软雅黑"/>
                <a:cs typeface="微软雅黑"/>
              </a:rPr>
              <a:t>期和</a:t>
            </a:r>
            <a:r>
              <a:rPr sz="2400" spc="90" dirty="0">
                <a:latin typeface="微软雅黑"/>
                <a:cs typeface="微软雅黑"/>
              </a:rPr>
              <a:t>时间</a:t>
            </a:r>
            <a:r>
              <a:rPr sz="2400" spc="80" dirty="0">
                <a:latin typeface="微软雅黑"/>
                <a:cs typeface="微软雅黑"/>
              </a:rPr>
              <a:t>对应</a:t>
            </a:r>
            <a:r>
              <a:rPr sz="2400" spc="125" dirty="0">
                <a:latin typeface="微软雅黑"/>
                <a:cs typeface="微软雅黑"/>
              </a:rPr>
              <a:t>的</a:t>
            </a:r>
            <a:r>
              <a:rPr sz="2400" spc="-40" dirty="0">
                <a:latin typeface="微软雅黑"/>
                <a:cs typeface="微软雅黑"/>
              </a:rPr>
              <a:t>UTC</a:t>
            </a:r>
            <a:endParaRPr sz="2400">
              <a:latin typeface="微软雅黑"/>
              <a:cs typeface="微软雅黑"/>
            </a:endParaRPr>
          </a:p>
          <a:p>
            <a:pPr marL="12700">
              <a:lnSpc>
                <a:spcPct val="100000"/>
              </a:lnSpc>
              <a:spcBef>
                <a:spcPts val="1440"/>
              </a:spcBef>
            </a:pPr>
            <a:r>
              <a:rPr sz="2400" dirty="0">
                <a:latin typeface="微软雅黑"/>
                <a:cs typeface="微软雅黑"/>
              </a:rPr>
              <a:t>（世界标准时间）时间对象，使用方法如下：</a:t>
            </a:r>
            <a:endParaRPr sz="2400">
              <a:latin typeface="微软雅黑"/>
              <a:cs typeface="微软雅黑"/>
            </a:endParaRPr>
          </a:p>
          <a:p>
            <a:pPr marL="281940">
              <a:lnSpc>
                <a:spcPct val="100000"/>
              </a:lnSpc>
              <a:spcBef>
                <a:spcPts val="1440"/>
              </a:spcBef>
            </a:pPr>
            <a:r>
              <a:rPr sz="2400" b="1" spc="-5" dirty="0">
                <a:latin typeface="微软雅黑"/>
                <a:cs typeface="微软雅黑"/>
              </a:rPr>
              <a:t>datetime.utcnow</a:t>
            </a:r>
            <a:r>
              <a:rPr sz="1800" b="1" spc="-5" dirty="0">
                <a:latin typeface="微软雅黑"/>
                <a:cs typeface="微软雅黑"/>
              </a:rPr>
              <a:t>()</a:t>
            </a:r>
            <a:endParaRPr sz="1800">
              <a:latin typeface="微软雅黑"/>
              <a:cs typeface="微软雅黑"/>
            </a:endParaRPr>
          </a:p>
          <a:p>
            <a:pPr>
              <a:lnSpc>
                <a:spcPct val="100000"/>
              </a:lnSpc>
              <a:spcBef>
                <a:spcPts val="50"/>
              </a:spcBef>
            </a:pPr>
            <a:endParaRPr sz="3850">
              <a:latin typeface="Times New Roman"/>
              <a:cs typeface="Times New Roman"/>
            </a:endParaRPr>
          </a:p>
          <a:p>
            <a:pPr marL="281940">
              <a:lnSpc>
                <a:spcPct val="100000"/>
              </a:lnSpc>
            </a:pPr>
            <a:r>
              <a:rPr sz="1800" b="1" dirty="0">
                <a:latin typeface="微软雅黑"/>
                <a:cs typeface="微软雅黑"/>
              </a:rPr>
              <a:t>作用</a:t>
            </a:r>
            <a:r>
              <a:rPr sz="1800" dirty="0">
                <a:latin typeface="微软雅黑"/>
                <a:cs typeface="微软雅黑"/>
              </a:rPr>
              <a:t>：返回</a:t>
            </a:r>
            <a:r>
              <a:rPr sz="1800" spc="-5" dirty="0">
                <a:latin typeface="微软雅黑"/>
                <a:cs typeface="微软雅黑"/>
              </a:rPr>
              <a:t>datetime</a:t>
            </a:r>
            <a:r>
              <a:rPr sz="1800" dirty="0">
                <a:latin typeface="微软雅黑"/>
                <a:cs typeface="微软雅黑"/>
              </a:rPr>
              <a:t>类型，表示当前日期和时间</a:t>
            </a:r>
            <a:r>
              <a:rPr sz="1800" spc="-20" dirty="0">
                <a:latin typeface="微软雅黑"/>
                <a:cs typeface="微软雅黑"/>
              </a:rPr>
              <a:t>的</a:t>
            </a:r>
            <a:r>
              <a:rPr sz="1800" spc="-30" dirty="0">
                <a:latin typeface="微软雅黑"/>
                <a:cs typeface="微软雅黑"/>
              </a:rPr>
              <a:t>UTC</a:t>
            </a:r>
            <a:r>
              <a:rPr sz="1800" dirty="0">
                <a:latin typeface="微软雅黑"/>
                <a:cs typeface="微软雅黑"/>
              </a:rPr>
              <a:t>表示，精确到微秒。</a:t>
            </a:r>
            <a:endParaRPr sz="1800">
              <a:latin typeface="微软雅黑"/>
              <a:cs typeface="微软雅黑"/>
            </a:endParaRPr>
          </a:p>
        </p:txBody>
      </p:sp>
      <p:sp>
        <p:nvSpPr>
          <p:cNvPr id="5" name="object 5"/>
          <p:cNvSpPr/>
          <p:nvPr/>
        </p:nvSpPr>
        <p:spPr>
          <a:xfrm>
            <a:off x="1216025" y="5078412"/>
            <a:ext cx="6841235" cy="75895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216025" y="5078348"/>
            <a:ext cx="6840855" cy="760095"/>
          </a:xfrm>
          <a:prstGeom prst="rect">
            <a:avLst/>
          </a:prstGeom>
          <a:ln w="12700">
            <a:solidFill>
              <a:srgbClr val="00AF50"/>
            </a:solidFill>
          </a:ln>
        </p:spPr>
        <p:txBody>
          <a:bodyPr vert="horz" wrap="square" lIns="0" tIns="0" rIns="0" bIns="0" rtlCol="0">
            <a:spAutoFit/>
          </a:bodyPr>
          <a:lstStyle/>
          <a:p>
            <a:pPr marL="68580">
              <a:lnSpc>
                <a:spcPts val="1814"/>
              </a:lnSpc>
            </a:pPr>
            <a:r>
              <a:rPr sz="1600" b="1" spc="-5" dirty="0">
                <a:latin typeface="Courier New"/>
                <a:cs typeface="Courier New"/>
              </a:rPr>
              <a:t>&gt;&gt;&gt; today =</a:t>
            </a:r>
            <a:r>
              <a:rPr sz="1600" b="1" spc="30" dirty="0">
                <a:latin typeface="Courier New"/>
                <a:cs typeface="Courier New"/>
              </a:rPr>
              <a:t> </a:t>
            </a:r>
            <a:r>
              <a:rPr sz="1600" b="1" spc="-5" dirty="0">
                <a:latin typeface="Courier New"/>
                <a:cs typeface="Courier New"/>
              </a:rPr>
              <a:t>datetime.utcnow()</a:t>
            </a:r>
            <a:endParaRPr sz="1600">
              <a:latin typeface="Courier New"/>
              <a:cs typeface="Courier New"/>
            </a:endParaRPr>
          </a:p>
          <a:p>
            <a:pPr marL="68580">
              <a:lnSpc>
                <a:spcPct val="100000"/>
              </a:lnSpc>
              <a:spcBef>
                <a:spcPts val="85"/>
              </a:spcBef>
            </a:pPr>
            <a:r>
              <a:rPr sz="1600" b="1" spc="-5" dirty="0">
                <a:latin typeface="Courier New"/>
                <a:cs typeface="Courier New"/>
              </a:rPr>
              <a:t>&gt;&gt;&gt; today</a:t>
            </a:r>
            <a:endParaRPr sz="1600">
              <a:latin typeface="Courier New"/>
              <a:cs typeface="Courier New"/>
            </a:endParaRPr>
          </a:p>
          <a:p>
            <a:pPr marL="68580">
              <a:lnSpc>
                <a:spcPct val="100000"/>
              </a:lnSpc>
              <a:spcBef>
                <a:spcPts val="80"/>
              </a:spcBef>
            </a:pPr>
            <a:r>
              <a:rPr sz="1600" spc="-5" dirty="0">
                <a:latin typeface="Courier New"/>
                <a:cs typeface="Courier New"/>
              </a:rPr>
              <a:t>datetime.datetime(2016, 9, 20, 2, </a:t>
            </a:r>
            <a:r>
              <a:rPr sz="1600" dirty="0">
                <a:latin typeface="Courier New"/>
                <a:cs typeface="Courier New"/>
              </a:rPr>
              <a:t>35, </a:t>
            </a:r>
            <a:r>
              <a:rPr sz="1600" spc="-5" dirty="0">
                <a:latin typeface="Courier New"/>
                <a:cs typeface="Courier New"/>
              </a:rPr>
              <a:t>1,</a:t>
            </a:r>
            <a:r>
              <a:rPr sz="1600" spc="30" dirty="0">
                <a:latin typeface="Courier New"/>
                <a:cs typeface="Courier New"/>
              </a:rPr>
              <a:t> </a:t>
            </a:r>
            <a:r>
              <a:rPr sz="1600" spc="-5" dirty="0">
                <a:latin typeface="Courier New"/>
                <a:cs typeface="Courier New"/>
              </a:rPr>
              <a:t>427954)</a:t>
            </a:r>
            <a:endParaRPr sz="1600">
              <a:latin typeface="Courier New"/>
              <a:cs typeface="Courier New"/>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42874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71411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datetime</a:t>
            </a:r>
            <a:r>
              <a:rPr sz="4000" spc="-5" dirty="0">
                <a:solidFill>
                  <a:srgbClr val="252525"/>
                </a:solidFill>
              </a:rPr>
              <a:t>库</a:t>
            </a:r>
            <a:r>
              <a:rPr sz="4000" spc="-10" dirty="0">
                <a:solidFill>
                  <a:srgbClr val="252525"/>
                </a:solidFill>
              </a:rPr>
              <a:t>解析</a:t>
            </a:r>
            <a:endParaRPr sz="4000"/>
          </a:p>
        </p:txBody>
      </p:sp>
      <p:sp>
        <p:nvSpPr>
          <p:cNvPr id="4" name="object 4"/>
          <p:cNvSpPr txBox="1"/>
          <p:nvPr/>
        </p:nvSpPr>
        <p:spPr>
          <a:xfrm>
            <a:off x="501192" y="2046478"/>
            <a:ext cx="8270240" cy="3684270"/>
          </a:xfrm>
          <a:prstGeom prst="rect">
            <a:avLst/>
          </a:prstGeom>
        </p:spPr>
        <p:txBody>
          <a:bodyPr vert="horz" wrap="square" lIns="0" tIns="12065" rIns="0" bIns="0" rtlCol="0">
            <a:spAutoFit/>
          </a:bodyPr>
          <a:lstStyle/>
          <a:p>
            <a:pPr marL="12700" marR="5080" indent="269240" algn="just">
              <a:lnSpc>
                <a:spcPct val="150100"/>
              </a:lnSpc>
              <a:spcBef>
                <a:spcPts val="95"/>
              </a:spcBef>
            </a:pPr>
            <a:r>
              <a:rPr sz="2400" spc="-5" dirty="0">
                <a:latin typeface="微软雅黑"/>
                <a:cs typeface="微软雅黑"/>
              </a:rPr>
              <a:t>datetime.now() </a:t>
            </a:r>
            <a:r>
              <a:rPr sz="2400" dirty="0">
                <a:latin typeface="微软雅黑"/>
                <a:cs typeface="微软雅黑"/>
              </a:rPr>
              <a:t>和 </a:t>
            </a:r>
            <a:r>
              <a:rPr sz="2400" spc="-10" dirty="0">
                <a:latin typeface="微软雅黑"/>
                <a:cs typeface="微软雅黑"/>
              </a:rPr>
              <a:t>datetime.utcnow() </a:t>
            </a:r>
            <a:r>
              <a:rPr sz="2400" dirty="0">
                <a:latin typeface="微软雅黑"/>
                <a:cs typeface="微软雅黑"/>
              </a:rPr>
              <a:t>都 返 回 一</a:t>
            </a:r>
            <a:r>
              <a:rPr sz="2400" spc="240" dirty="0">
                <a:latin typeface="微软雅黑"/>
                <a:cs typeface="微软雅黑"/>
              </a:rPr>
              <a:t> </a:t>
            </a:r>
            <a:r>
              <a:rPr sz="2400" dirty="0">
                <a:latin typeface="微软雅黑"/>
                <a:cs typeface="微软雅黑"/>
              </a:rPr>
              <a:t>个 da</a:t>
            </a:r>
            <a:r>
              <a:rPr sz="2400" spc="-15" dirty="0">
                <a:latin typeface="微软雅黑"/>
                <a:cs typeface="微软雅黑"/>
              </a:rPr>
              <a:t>t</a:t>
            </a:r>
            <a:r>
              <a:rPr sz="2400" spc="-5" dirty="0">
                <a:latin typeface="微软雅黑"/>
                <a:cs typeface="微软雅黑"/>
              </a:rPr>
              <a:t>etim</a:t>
            </a:r>
            <a:r>
              <a:rPr sz="2400" spc="120" dirty="0">
                <a:latin typeface="微软雅黑"/>
                <a:cs typeface="微软雅黑"/>
              </a:rPr>
              <a:t>e</a:t>
            </a:r>
            <a:r>
              <a:rPr sz="2400" spc="105" dirty="0">
                <a:latin typeface="微软雅黑"/>
                <a:cs typeface="微软雅黑"/>
              </a:rPr>
              <a:t>类型的</a:t>
            </a:r>
            <a:r>
              <a:rPr sz="2400" spc="120" dirty="0">
                <a:latin typeface="微软雅黑"/>
                <a:cs typeface="微软雅黑"/>
              </a:rPr>
              <a:t>对</a:t>
            </a:r>
            <a:r>
              <a:rPr sz="2400" spc="110" dirty="0">
                <a:latin typeface="微软雅黑"/>
                <a:cs typeface="微软雅黑"/>
              </a:rPr>
              <a:t>象</a:t>
            </a:r>
            <a:r>
              <a:rPr sz="2400" spc="105" dirty="0">
                <a:latin typeface="微软雅黑"/>
                <a:cs typeface="微软雅黑"/>
              </a:rPr>
              <a:t>，也</a:t>
            </a:r>
            <a:r>
              <a:rPr sz="2400" spc="120" dirty="0">
                <a:latin typeface="微软雅黑"/>
                <a:cs typeface="微软雅黑"/>
              </a:rPr>
              <a:t>可</a:t>
            </a:r>
            <a:r>
              <a:rPr sz="2400" spc="105" dirty="0">
                <a:latin typeface="微软雅黑"/>
                <a:cs typeface="微软雅黑"/>
              </a:rPr>
              <a:t>以直接</a:t>
            </a:r>
            <a:r>
              <a:rPr sz="2400" spc="120" dirty="0">
                <a:latin typeface="微软雅黑"/>
                <a:cs typeface="微软雅黑"/>
              </a:rPr>
              <a:t>使</a:t>
            </a:r>
            <a:r>
              <a:rPr sz="2400" spc="110" dirty="0">
                <a:latin typeface="微软雅黑"/>
                <a:cs typeface="微软雅黑"/>
              </a:rPr>
              <a:t>用</a:t>
            </a:r>
            <a:r>
              <a:rPr sz="2400" dirty="0">
                <a:latin typeface="微软雅黑"/>
                <a:cs typeface="微软雅黑"/>
              </a:rPr>
              <a:t>da</a:t>
            </a:r>
            <a:r>
              <a:rPr sz="2400" spc="-15" dirty="0">
                <a:latin typeface="微软雅黑"/>
                <a:cs typeface="微软雅黑"/>
              </a:rPr>
              <a:t>t</a:t>
            </a:r>
            <a:r>
              <a:rPr sz="2400" spc="-5" dirty="0">
                <a:latin typeface="微软雅黑"/>
                <a:cs typeface="微软雅黑"/>
              </a:rPr>
              <a:t>etime(</a:t>
            </a:r>
            <a:r>
              <a:rPr sz="2400" spc="114" dirty="0">
                <a:latin typeface="微软雅黑"/>
                <a:cs typeface="微软雅黑"/>
              </a:rPr>
              <a:t>)</a:t>
            </a:r>
            <a:r>
              <a:rPr sz="2400" spc="105" dirty="0">
                <a:latin typeface="微软雅黑"/>
                <a:cs typeface="微软雅黑"/>
              </a:rPr>
              <a:t>构造</a:t>
            </a:r>
            <a:r>
              <a:rPr sz="2400" spc="120" dirty="0">
                <a:latin typeface="微软雅黑"/>
                <a:cs typeface="微软雅黑"/>
              </a:rPr>
              <a:t>一</a:t>
            </a:r>
            <a:r>
              <a:rPr sz="2400" dirty="0">
                <a:latin typeface="微软雅黑"/>
                <a:cs typeface="微软雅黑"/>
              </a:rPr>
              <a:t>个 日期和时间对象，使用方法如下：</a:t>
            </a:r>
          </a:p>
          <a:p>
            <a:pPr marL="12700" marR="6350" indent="269240" algn="just">
              <a:lnSpc>
                <a:spcPct val="150000"/>
              </a:lnSpc>
              <a:spcBef>
                <a:spcPts val="100"/>
              </a:spcBef>
            </a:pPr>
            <a:r>
              <a:rPr sz="2000" b="1" spc="-20" dirty="0">
                <a:latin typeface="微软雅黑"/>
                <a:cs typeface="微软雅黑"/>
              </a:rPr>
              <a:t>datetime(year, </a:t>
            </a:r>
            <a:r>
              <a:rPr sz="2000" b="1" spc="-5" dirty="0">
                <a:latin typeface="微软雅黑"/>
                <a:cs typeface="微软雅黑"/>
              </a:rPr>
              <a:t>month, </a:t>
            </a:r>
            <a:r>
              <a:rPr sz="2000" b="1" spc="-35" dirty="0">
                <a:latin typeface="微软雅黑"/>
                <a:cs typeface="微软雅黑"/>
              </a:rPr>
              <a:t>day, </a:t>
            </a:r>
            <a:r>
              <a:rPr sz="2000" b="1" spc="-5" dirty="0">
                <a:latin typeface="微软雅黑"/>
                <a:cs typeface="微软雅黑"/>
              </a:rPr>
              <a:t>hour=0, minute=0,second=0,  microsecond=0</a:t>
            </a:r>
            <a:r>
              <a:rPr sz="1800" b="1" spc="-5" dirty="0">
                <a:latin typeface="微软雅黑"/>
                <a:cs typeface="微软雅黑"/>
              </a:rPr>
              <a:t>)</a:t>
            </a:r>
            <a:endParaRPr sz="1800" dirty="0">
              <a:latin typeface="微软雅黑"/>
              <a:cs typeface="微软雅黑"/>
            </a:endParaRPr>
          </a:p>
          <a:p>
            <a:pPr marL="12700" marR="6350" indent="269240" algn="just">
              <a:lnSpc>
                <a:spcPts val="4320"/>
              </a:lnSpc>
              <a:spcBef>
                <a:spcPts val="285"/>
              </a:spcBef>
            </a:pPr>
            <a:r>
              <a:rPr sz="2400" b="1" spc="95" dirty="0">
                <a:latin typeface="微软雅黑"/>
                <a:cs typeface="微软雅黑"/>
              </a:rPr>
              <a:t>作用</a:t>
            </a:r>
            <a:r>
              <a:rPr sz="2400" spc="105" dirty="0">
                <a:latin typeface="微软雅黑"/>
                <a:cs typeface="微软雅黑"/>
              </a:rPr>
              <a:t>：返</a:t>
            </a:r>
            <a:r>
              <a:rPr sz="2400" spc="90" dirty="0">
                <a:latin typeface="微软雅黑"/>
                <a:cs typeface="微软雅黑"/>
              </a:rPr>
              <a:t>回一</a:t>
            </a:r>
            <a:r>
              <a:rPr sz="2400" spc="105" dirty="0">
                <a:latin typeface="微软雅黑"/>
                <a:cs typeface="微软雅黑"/>
              </a:rPr>
              <a:t>个</a:t>
            </a:r>
            <a:r>
              <a:rPr sz="2400" dirty="0">
                <a:latin typeface="微软雅黑"/>
                <a:cs typeface="微软雅黑"/>
              </a:rPr>
              <a:t>datetim</a:t>
            </a:r>
            <a:r>
              <a:rPr sz="2400" spc="100" dirty="0">
                <a:latin typeface="微软雅黑"/>
                <a:cs typeface="微软雅黑"/>
              </a:rPr>
              <a:t>e</a:t>
            </a:r>
            <a:r>
              <a:rPr sz="2400" spc="95" dirty="0">
                <a:latin typeface="微软雅黑"/>
                <a:cs typeface="微软雅黑"/>
              </a:rPr>
              <a:t>类</a:t>
            </a:r>
            <a:r>
              <a:rPr sz="2400" spc="105" dirty="0">
                <a:latin typeface="微软雅黑"/>
                <a:cs typeface="微软雅黑"/>
              </a:rPr>
              <a:t>型</a:t>
            </a:r>
            <a:r>
              <a:rPr sz="2400" spc="95" dirty="0">
                <a:latin typeface="微软雅黑"/>
                <a:cs typeface="微软雅黑"/>
              </a:rPr>
              <a:t>，</a:t>
            </a:r>
            <a:r>
              <a:rPr sz="2400" spc="90" dirty="0">
                <a:latin typeface="微软雅黑"/>
                <a:cs typeface="微软雅黑"/>
              </a:rPr>
              <a:t>表</a:t>
            </a:r>
            <a:r>
              <a:rPr sz="2400" spc="105" dirty="0">
                <a:latin typeface="微软雅黑"/>
                <a:cs typeface="微软雅黑"/>
              </a:rPr>
              <a:t>示指</a:t>
            </a:r>
            <a:r>
              <a:rPr sz="2400" spc="90" dirty="0">
                <a:latin typeface="微软雅黑"/>
                <a:cs typeface="微软雅黑"/>
              </a:rPr>
              <a:t>定的</a:t>
            </a:r>
            <a:r>
              <a:rPr sz="2400" spc="105" dirty="0">
                <a:latin typeface="微软雅黑"/>
                <a:cs typeface="微软雅黑"/>
              </a:rPr>
              <a:t>日期</a:t>
            </a:r>
            <a:r>
              <a:rPr sz="2400" spc="90" dirty="0">
                <a:latin typeface="微软雅黑"/>
                <a:cs typeface="微软雅黑"/>
              </a:rPr>
              <a:t>和时</a:t>
            </a:r>
            <a:r>
              <a:rPr sz="2400" spc="120" dirty="0">
                <a:latin typeface="微软雅黑"/>
                <a:cs typeface="微软雅黑"/>
              </a:rPr>
              <a:t>间</a:t>
            </a:r>
            <a:r>
              <a:rPr sz="2400" dirty="0">
                <a:latin typeface="微软雅黑"/>
                <a:cs typeface="微软雅黑"/>
              </a:rPr>
              <a:t>， 可以精确到微秒。</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42874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71411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datetime</a:t>
            </a:r>
            <a:r>
              <a:rPr sz="4000" spc="-5" dirty="0">
                <a:solidFill>
                  <a:srgbClr val="252525"/>
                </a:solidFill>
              </a:rPr>
              <a:t>库</a:t>
            </a:r>
            <a:r>
              <a:rPr sz="4000" spc="-10" dirty="0">
                <a:solidFill>
                  <a:srgbClr val="252525"/>
                </a:solidFill>
              </a:rPr>
              <a:t>解析</a:t>
            </a:r>
            <a:endParaRPr sz="4000"/>
          </a:p>
        </p:txBody>
      </p:sp>
      <p:sp>
        <p:nvSpPr>
          <p:cNvPr id="4" name="object 4"/>
          <p:cNvSpPr txBox="1"/>
          <p:nvPr/>
        </p:nvSpPr>
        <p:spPr>
          <a:xfrm>
            <a:off x="402742" y="1802129"/>
            <a:ext cx="8408670" cy="1122680"/>
          </a:xfrm>
          <a:prstGeom prst="rect">
            <a:avLst/>
          </a:prstGeom>
        </p:spPr>
        <p:txBody>
          <a:bodyPr vert="horz" wrap="square" lIns="0" tIns="12700" rIns="0" bIns="0" rtlCol="0">
            <a:spAutoFit/>
          </a:bodyPr>
          <a:lstStyle/>
          <a:p>
            <a:pPr marL="12700" marR="5080" indent="269240">
              <a:lnSpc>
                <a:spcPct val="150000"/>
              </a:lnSpc>
              <a:spcBef>
                <a:spcPts val="100"/>
              </a:spcBef>
            </a:pPr>
            <a:r>
              <a:rPr sz="2400" spc="10" dirty="0">
                <a:latin typeface="微软雅黑"/>
                <a:cs typeface="微软雅黑"/>
              </a:rPr>
              <a:t>调用</a:t>
            </a:r>
            <a:r>
              <a:rPr sz="2400" spc="-5" dirty="0">
                <a:latin typeface="微软雅黑"/>
                <a:cs typeface="微软雅黑"/>
              </a:rPr>
              <a:t>datetime()</a:t>
            </a:r>
            <a:r>
              <a:rPr sz="2400" spc="5" dirty="0">
                <a:latin typeface="微软雅黑"/>
                <a:cs typeface="微软雅黑"/>
              </a:rPr>
              <a:t>函</a:t>
            </a:r>
            <a:r>
              <a:rPr sz="2400" dirty="0">
                <a:latin typeface="微软雅黑"/>
                <a:cs typeface="微软雅黑"/>
              </a:rPr>
              <a:t>数</a:t>
            </a:r>
            <a:r>
              <a:rPr sz="2400" spc="5" dirty="0">
                <a:latin typeface="微软雅黑"/>
                <a:cs typeface="微软雅黑"/>
              </a:rPr>
              <a:t>直接创</a:t>
            </a:r>
            <a:r>
              <a:rPr sz="2400" dirty="0">
                <a:latin typeface="微软雅黑"/>
                <a:cs typeface="微软雅黑"/>
              </a:rPr>
              <a:t>建一</a:t>
            </a:r>
            <a:r>
              <a:rPr sz="2400" spc="20" dirty="0">
                <a:latin typeface="微软雅黑"/>
                <a:cs typeface="微软雅黑"/>
              </a:rPr>
              <a:t>个</a:t>
            </a:r>
            <a:r>
              <a:rPr sz="2400" spc="-5" dirty="0">
                <a:latin typeface="微软雅黑"/>
                <a:cs typeface="微软雅黑"/>
              </a:rPr>
              <a:t>datetime</a:t>
            </a:r>
            <a:r>
              <a:rPr sz="2400" spc="10" dirty="0">
                <a:latin typeface="微软雅黑"/>
                <a:cs typeface="微软雅黑"/>
              </a:rPr>
              <a:t>对象</a:t>
            </a:r>
            <a:r>
              <a:rPr sz="2400" spc="15" dirty="0">
                <a:latin typeface="微软雅黑"/>
                <a:cs typeface="微软雅黑"/>
              </a:rPr>
              <a:t>，</a:t>
            </a:r>
            <a:r>
              <a:rPr sz="2400" dirty="0">
                <a:latin typeface="微软雅黑"/>
                <a:cs typeface="微软雅黑"/>
              </a:rPr>
              <a:t>表</a:t>
            </a:r>
            <a:r>
              <a:rPr sz="2400" spc="10" dirty="0">
                <a:latin typeface="微软雅黑"/>
                <a:cs typeface="微软雅黑"/>
              </a:rPr>
              <a:t>示</a:t>
            </a:r>
            <a:r>
              <a:rPr sz="2400" spc="-5" dirty="0">
                <a:latin typeface="微软雅黑"/>
                <a:cs typeface="微软雅黑"/>
              </a:rPr>
              <a:t>2016  </a:t>
            </a:r>
            <a:r>
              <a:rPr sz="2400" dirty="0">
                <a:latin typeface="微软雅黑"/>
                <a:cs typeface="微软雅黑"/>
              </a:rPr>
              <a:t>年</a:t>
            </a:r>
            <a:r>
              <a:rPr sz="2400" spc="-5" dirty="0">
                <a:latin typeface="微软雅黑"/>
                <a:cs typeface="微软雅黑"/>
              </a:rPr>
              <a:t>9</a:t>
            </a:r>
            <a:r>
              <a:rPr sz="2400" dirty="0">
                <a:latin typeface="微软雅黑"/>
                <a:cs typeface="微软雅黑"/>
              </a:rPr>
              <a:t>月</a:t>
            </a:r>
            <a:r>
              <a:rPr sz="2400" spc="-5" dirty="0">
                <a:latin typeface="微软雅黑"/>
                <a:cs typeface="微软雅黑"/>
              </a:rPr>
              <a:t>16</a:t>
            </a:r>
            <a:r>
              <a:rPr sz="2400" dirty="0">
                <a:latin typeface="微软雅黑"/>
                <a:cs typeface="微软雅黑"/>
              </a:rPr>
              <a:t>日</a:t>
            </a:r>
            <a:r>
              <a:rPr sz="2400" spc="-5" dirty="0">
                <a:latin typeface="微软雅黑"/>
                <a:cs typeface="微软雅黑"/>
              </a:rPr>
              <a:t>22:33，32</a:t>
            </a:r>
            <a:r>
              <a:rPr sz="2400" spc="10" dirty="0">
                <a:latin typeface="微软雅黑"/>
                <a:cs typeface="微软雅黑"/>
              </a:rPr>
              <a:t>秒</a:t>
            </a:r>
            <a:r>
              <a:rPr sz="2400" spc="-5" dirty="0">
                <a:latin typeface="微软雅黑"/>
                <a:cs typeface="微软雅黑"/>
              </a:rPr>
              <a:t>7</a:t>
            </a:r>
            <a:r>
              <a:rPr sz="2400" dirty="0">
                <a:latin typeface="微软雅黑"/>
                <a:cs typeface="微软雅黑"/>
              </a:rPr>
              <a:t>微秒，执行结果如下：</a:t>
            </a:r>
            <a:endParaRPr sz="2400">
              <a:latin typeface="微软雅黑"/>
              <a:cs typeface="微软雅黑"/>
            </a:endParaRPr>
          </a:p>
        </p:txBody>
      </p:sp>
      <p:sp>
        <p:nvSpPr>
          <p:cNvPr id="5" name="object 5"/>
          <p:cNvSpPr/>
          <p:nvPr/>
        </p:nvSpPr>
        <p:spPr>
          <a:xfrm>
            <a:off x="755650" y="3381375"/>
            <a:ext cx="7139940" cy="75895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55650" y="3381375"/>
            <a:ext cx="7140575" cy="759460"/>
          </a:xfrm>
          <a:prstGeom prst="rect">
            <a:avLst/>
          </a:prstGeom>
          <a:ln w="12700">
            <a:solidFill>
              <a:srgbClr val="00AF50"/>
            </a:solidFill>
          </a:ln>
        </p:spPr>
        <p:txBody>
          <a:bodyPr vert="horz" wrap="square" lIns="0" tIns="0" rIns="0" bIns="0" rtlCol="0">
            <a:spAutoFit/>
          </a:bodyPr>
          <a:lstStyle/>
          <a:p>
            <a:pPr marL="68580">
              <a:lnSpc>
                <a:spcPts val="1814"/>
              </a:lnSpc>
            </a:pPr>
            <a:r>
              <a:rPr sz="1600" b="1" spc="-5" dirty="0">
                <a:latin typeface="Courier New"/>
                <a:cs typeface="Courier New"/>
              </a:rPr>
              <a:t>&gt;&gt;&gt; someday =</a:t>
            </a:r>
            <a:r>
              <a:rPr sz="1600" b="1" spc="30" dirty="0">
                <a:latin typeface="Courier New"/>
                <a:cs typeface="Courier New"/>
              </a:rPr>
              <a:t> </a:t>
            </a:r>
            <a:r>
              <a:rPr sz="1600" b="1" spc="-5" dirty="0">
                <a:latin typeface="Courier New"/>
                <a:cs typeface="Courier New"/>
              </a:rPr>
              <a:t>datetime(</a:t>
            </a:r>
            <a:r>
              <a:rPr sz="1400" b="1" spc="-5" dirty="0">
                <a:latin typeface="Courier New"/>
                <a:cs typeface="Courier New"/>
              </a:rPr>
              <a:t>2016,9,16,22,33,32,7</a:t>
            </a:r>
            <a:r>
              <a:rPr sz="1600" b="1" spc="-5" dirty="0">
                <a:latin typeface="Courier New"/>
                <a:cs typeface="Courier New"/>
              </a:rPr>
              <a:t>)</a:t>
            </a:r>
            <a:endParaRPr sz="1600">
              <a:latin typeface="Courier New"/>
              <a:cs typeface="Courier New"/>
            </a:endParaRPr>
          </a:p>
          <a:p>
            <a:pPr marL="68580">
              <a:lnSpc>
                <a:spcPct val="100000"/>
              </a:lnSpc>
              <a:spcBef>
                <a:spcPts val="85"/>
              </a:spcBef>
            </a:pPr>
            <a:r>
              <a:rPr sz="1600" b="1" spc="-5" dirty="0">
                <a:latin typeface="Courier New"/>
                <a:cs typeface="Courier New"/>
              </a:rPr>
              <a:t>&gt;&gt;&gt; someday</a:t>
            </a:r>
            <a:endParaRPr sz="1600">
              <a:latin typeface="Courier New"/>
              <a:cs typeface="Courier New"/>
            </a:endParaRPr>
          </a:p>
          <a:p>
            <a:pPr marL="68580">
              <a:lnSpc>
                <a:spcPct val="100000"/>
              </a:lnSpc>
              <a:spcBef>
                <a:spcPts val="85"/>
              </a:spcBef>
            </a:pPr>
            <a:r>
              <a:rPr sz="1600" spc="-5" dirty="0">
                <a:latin typeface="Courier New"/>
                <a:cs typeface="Courier New"/>
              </a:rPr>
              <a:t>datetime.datetime(2016, 9, 16, 22, 33, 32,</a:t>
            </a:r>
            <a:r>
              <a:rPr sz="1600" spc="50" dirty="0">
                <a:latin typeface="Courier New"/>
                <a:cs typeface="Courier New"/>
              </a:rPr>
              <a:t> </a:t>
            </a:r>
            <a:r>
              <a:rPr sz="1600" spc="-10" dirty="0">
                <a:latin typeface="Courier New"/>
                <a:cs typeface="Courier New"/>
              </a:rPr>
              <a:t>7)</a:t>
            </a:r>
            <a:endParaRPr sz="1600">
              <a:latin typeface="Courier New"/>
              <a:cs typeface="Courier New"/>
            </a:endParaRPr>
          </a:p>
        </p:txBody>
      </p:sp>
      <p:sp>
        <p:nvSpPr>
          <p:cNvPr id="7" name="object 7"/>
          <p:cNvSpPr txBox="1"/>
          <p:nvPr/>
        </p:nvSpPr>
        <p:spPr>
          <a:xfrm>
            <a:off x="529539" y="4502911"/>
            <a:ext cx="8032115" cy="1671955"/>
          </a:xfrm>
          <a:prstGeom prst="rect">
            <a:avLst/>
          </a:prstGeom>
        </p:spPr>
        <p:txBody>
          <a:bodyPr vert="horz" wrap="square" lIns="0" tIns="12700" rIns="0" bIns="0" rtlCol="0">
            <a:spAutoFit/>
          </a:bodyPr>
          <a:lstStyle/>
          <a:p>
            <a:pPr marL="12700" marR="5080">
              <a:lnSpc>
                <a:spcPct val="150000"/>
              </a:lnSpc>
              <a:spcBef>
                <a:spcPts val="100"/>
              </a:spcBef>
            </a:pPr>
            <a:r>
              <a:rPr sz="2400" dirty="0">
                <a:latin typeface="微软雅黑"/>
                <a:cs typeface="微软雅黑"/>
              </a:rPr>
              <a:t>程序已经有了一</a:t>
            </a:r>
            <a:r>
              <a:rPr sz="2400" spc="-15" dirty="0">
                <a:latin typeface="微软雅黑"/>
                <a:cs typeface="微软雅黑"/>
              </a:rPr>
              <a:t>个</a:t>
            </a:r>
            <a:r>
              <a:rPr sz="2400" dirty="0">
                <a:latin typeface="微软雅黑"/>
                <a:cs typeface="微软雅黑"/>
              </a:rPr>
              <a:t>da</a:t>
            </a:r>
            <a:r>
              <a:rPr sz="2400" spc="-15" dirty="0">
                <a:latin typeface="微软雅黑"/>
                <a:cs typeface="微软雅黑"/>
              </a:rPr>
              <a:t>t</a:t>
            </a:r>
            <a:r>
              <a:rPr sz="2400" spc="-5" dirty="0">
                <a:latin typeface="微软雅黑"/>
                <a:cs typeface="微软雅黑"/>
              </a:rPr>
              <a:t>eti</a:t>
            </a:r>
            <a:r>
              <a:rPr sz="2400" spc="-10" dirty="0">
                <a:latin typeface="微软雅黑"/>
                <a:cs typeface="微软雅黑"/>
              </a:rPr>
              <a:t>m</a:t>
            </a:r>
            <a:r>
              <a:rPr sz="2400" dirty="0">
                <a:latin typeface="微软雅黑"/>
                <a:cs typeface="微软雅黑"/>
              </a:rPr>
              <a:t>e对象，进一步可以利用这个对象 的属性显示时间，为了区</a:t>
            </a:r>
            <a:r>
              <a:rPr sz="2400" spc="-25" dirty="0">
                <a:latin typeface="微软雅黑"/>
                <a:cs typeface="微软雅黑"/>
              </a:rPr>
              <a:t>别</a:t>
            </a:r>
            <a:r>
              <a:rPr sz="2400" spc="-10" dirty="0">
                <a:latin typeface="微软雅黑"/>
                <a:cs typeface="微软雅黑"/>
              </a:rPr>
              <a:t>datetime</a:t>
            </a:r>
            <a:r>
              <a:rPr sz="2400" dirty="0">
                <a:latin typeface="微软雅黑"/>
                <a:cs typeface="微软雅黑"/>
              </a:rPr>
              <a:t>库名，采用上例中的 someday代替生成的</a:t>
            </a:r>
            <a:r>
              <a:rPr sz="2400" spc="-5" dirty="0">
                <a:latin typeface="微软雅黑"/>
                <a:cs typeface="微软雅黑"/>
              </a:rPr>
              <a:t>datetime</a:t>
            </a:r>
            <a:r>
              <a:rPr sz="2400" dirty="0">
                <a:latin typeface="微软雅黑"/>
                <a:cs typeface="微软雅黑"/>
              </a:rPr>
              <a:t>对象</a:t>
            </a:r>
            <a:endParaRPr sz="2400">
              <a:latin typeface="微软雅黑"/>
              <a:cs typeface="微软雅黑"/>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42874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71411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datetime</a:t>
            </a:r>
            <a:r>
              <a:rPr sz="4000" spc="-5" dirty="0">
                <a:solidFill>
                  <a:srgbClr val="252525"/>
                </a:solidFill>
              </a:rPr>
              <a:t>库</a:t>
            </a:r>
            <a:r>
              <a:rPr sz="4000" spc="-10" dirty="0">
                <a:solidFill>
                  <a:srgbClr val="252525"/>
                </a:solidFill>
              </a:rPr>
              <a:t>解析</a:t>
            </a:r>
            <a:endParaRPr sz="4000"/>
          </a:p>
        </p:txBody>
      </p:sp>
      <p:graphicFrame>
        <p:nvGraphicFramePr>
          <p:cNvPr id="4" name="object 4"/>
          <p:cNvGraphicFramePr>
            <a:graphicFrameLocks noGrp="1"/>
          </p:cNvGraphicFramePr>
          <p:nvPr/>
        </p:nvGraphicFramePr>
        <p:xfrm>
          <a:off x="539750" y="1838325"/>
          <a:ext cx="7030085" cy="4388485"/>
        </p:xfrm>
        <a:graphic>
          <a:graphicData uri="http://schemas.openxmlformats.org/drawingml/2006/table">
            <a:tbl>
              <a:tblPr firstRow="1" bandRow="1">
                <a:tableStyleId>{2D5ABB26-0587-4C30-8999-92F81FD0307C}</a:tableStyleId>
              </a:tblPr>
              <a:tblGrid>
                <a:gridCol w="2221230"/>
                <a:gridCol w="4808855"/>
              </a:tblGrid>
              <a:tr h="365760">
                <a:tc>
                  <a:txBody>
                    <a:bodyPr/>
                    <a:lstStyle/>
                    <a:p>
                      <a:pPr algn="ctr">
                        <a:lnSpc>
                          <a:spcPct val="100000"/>
                        </a:lnSpc>
                        <a:spcBef>
                          <a:spcPts val="565"/>
                        </a:spcBef>
                      </a:pPr>
                      <a:r>
                        <a:rPr sz="1600" spc="-5" dirty="0">
                          <a:latin typeface="宋体"/>
                          <a:cs typeface="宋体"/>
                        </a:rPr>
                        <a:t>属性</a:t>
                      </a:r>
                      <a:endParaRPr sz="1600">
                        <a:latin typeface="宋体"/>
                        <a:cs typeface="宋体"/>
                      </a:endParaRPr>
                    </a:p>
                  </a:txBody>
                  <a:tcPr marL="0" marR="0" marT="71755" marB="0">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gn="ctr">
                        <a:lnSpc>
                          <a:spcPct val="100000"/>
                        </a:lnSpc>
                        <a:spcBef>
                          <a:spcPts val="565"/>
                        </a:spcBef>
                      </a:pPr>
                      <a:r>
                        <a:rPr sz="1600" spc="-5" dirty="0">
                          <a:latin typeface="宋体"/>
                          <a:cs typeface="宋体"/>
                        </a:rPr>
                        <a:t>描述</a:t>
                      </a:r>
                      <a:endParaRPr sz="1600">
                        <a:latin typeface="宋体"/>
                        <a:cs typeface="宋体"/>
                      </a:endParaRPr>
                    </a:p>
                  </a:txBody>
                  <a:tcPr marL="0" marR="0" marT="71755" marB="0">
                    <a:lnL w="12700">
                      <a:solidFill>
                        <a:srgbClr val="000000"/>
                      </a:solidFill>
                      <a:prstDash val="solid"/>
                    </a:lnL>
                    <a:lnT w="12700">
                      <a:solidFill>
                        <a:srgbClr val="000000"/>
                      </a:solidFill>
                      <a:prstDash val="solid"/>
                    </a:lnT>
                    <a:lnB w="12700">
                      <a:solidFill>
                        <a:srgbClr val="000000"/>
                      </a:solidFill>
                      <a:prstDash val="solid"/>
                    </a:lnB>
                    <a:solidFill>
                      <a:srgbClr val="D9D9D9"/>
                    </a:solidFill>
                  </a:tcPr>
                </a:tc>
              </a:tr>
              <a:tr h="731520">
                <a:tc>
                  <a:txBody>
                    <a:bodyPr/>
                    <a:lstStyle/>
                    <a:p>
                      <a:pPr algn="ctr">
                        <a:lnSpc>
                          <a:spcPct val="100000"/>
                        </a:lnSpc>
                        <a:spcBef>
                          <a:spcPts val="565"/>
                        </a:spcBef>
                      </a:pPr>
                      <a:r>
                        <a:rPr sz="1600" spc="-20" dirty="0">
                          <a:latin typeface="Times New Roman"/>
                          <a:cs typeface="Times New Roman"/>
                        </a:rPr>
                        <a:t>someday.min</a:t>
                      </a:r>
                      <a:endParaRPr sz="1600">
                        <a:latin typeface="Times New Roman"/>
                        <a:cs typeface="Times New Roman"/>
                      </a:endParaRPr>
                    </a:p>
                  </a:txBody>
                  <a:tcPr marL="0" marR="0" marT="71755"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8580">
                        <a:lnSpc>
                          <a:spcPct val="100000"/>
                        </a:lnSpc>
                        <a:spcBef>
                          <a:spcPts val="565"/>
                        </a:spcBef>
                      </a:pPr>
                      <a:r>
                        <a:rPr sz="1600" spc="-5" dirty="0">
                          <a:latin typeface="宋体"/>
                          <a:cs typeface="宋体"/>
                        </a:rPr>
                        <a:t>固</a:t>
                      </a:r>
                      <a:r>
                        <a:rPr sz="1600" spc="165" dirty="0">
                          <a:latin typeface="宋体"/>
                          <a:cs typeface="宋体"/>
                        </a:rPr>
                        <a:t> </a:t>
                      </a:r>
                      <a:r>
                        <a:rPr sz="1600" spc="-5" dirty="0">
                          <a:latin typeface="宋体"/>
                          <a:cs typeface="宋体"/>
                        </a:rPr>
                        <a:t>定</a:t>
                      </a:r>
                      <a:r>
                        <a:rPr sz="1600" spc="175" dirty="0">
                          <a:latin typeface="宋体"/>
                          <a:cs typeface="宋体"/>
                        </a:rPr>
                        <a:t> </a:t>
                      </a:r>
                      <a:r>
                        <a:rPr sz="1600" spc="-5" dirty="0">
                          <a:latin typeface="宋体"/>
                          <a:cs typeface="宋体"/>
                        </a:rPr>
                        <a:t>返</a:t>
                      </a:r>
                      <a:r>
                        <a:rPr sz="1600" spc="165" dirty="0">
                          <a:latin typeface="宋体"/>
                          <a:cs typeface="宋体"/>
                        </a:rPr>
                        <a:t> </a:t>
                      </a:r>
                      <a:r>
                        <a:rPr sz="1600" spc="-5" dirty="0">
                          <a:latin typeface="宋体"/>
                          <a:cs typeface="宋体"/>
                        </a:rPr>
                        <a:t>回</a:t>
                      </a:r>
                      <a:r>
                        <a:rPr sz="1600" spc="170" dirty="0">
                          <a:latin typeface="宋体"/>
                          <a:cs typeface="宋体"/>
                        </a:rPr>
                        <a:t> </a:t>
                      </a:r>
                      <a:r>
                        <a:rPr sz="1600" spc="-10" dirty="0">
                          <a:latin typeface="Calibri"/>
                          <a:cs typeface="Calibri"/>
                        </a:rPr>
                        <a:t>datetime</a:t>
                      </a:r>
                      <a:r>
                        <a:rPr sz="1600" spc="254" dirty="0">
                          <a:latin typeface="Calibri"/>
                          <a:cs typeface="Calibri"/>
                        </a:rPr>
                        <a:t> </a:t>
                      </a:r>
                      <a:r>
                        <a:rPr sz="1600" spc="-5" dirty="0">
                          <a:latin typeface="宋体"/>
                          <a:cs typeface="宋体"/>
                        </a:rPr>
                        <a:t>的</a:t>
                      </a:r>
                      <a:r>
                        <a:rPr sz="1600" spc="175" dirty="0">
                          <a:latin typeface="宋体"/>
                          <a:cs typeface="宋体"/>
                        </a:rPr>
                        <a:t> </a:t>
                      </a:r>
                      <a:r>
                        <a:rPr sz="1600" spc="-5" dirty="0">
                          <a:latin typeface="宋体"/>
                          <a:cs typeface="宋体"/>
                        </a:rPr>
                        <a:t>最</a:t>
                      </a:r>
                      <a:r>
                        <a:rPr sz="1600" spc="175" dirty="0">
                          <a:latin typeface="宋体"/>
                          <a:cs typeface="宋体"/>
                        </a:rPr>
                        <a:t> </a:t>
                      </a:r>
                      <a:r>
                        <a:rPr sz="1600" spc="-5" dirty="0">
                          <a:latin typeface="宋体"/>
                          <a:cs typeface="宋体"/>
                        </a:rPr>
                        <a:t>小</a:t>
                      </a:r>
                      <a:r>
                        <a:rPr sz="1600" spc="165" dirty="0">
                          <a:latin typeface="宋体"/>
                          <a:cs typeface="宋体"/>
                        </a:rPr>
                        <a:t> </a:t>
                      </a:r>
                      <a:r>
                        <a:rPr sz="1600" spc="-5" dirty="0">
                          <a:latin typeface="宋体"/>
                          <a:cs typeface="宋体"/>
                        </a:rPr>
                        <a:t>时</a:t>
                      </a:r>
                      <a:r>
                        <a:rPr sz="1600" spc="175" dirty="0">
                          <a:latin typeface="宋体"/>
                          <a:cs typeface="宋体"/>
                        </a:rPr>
                        <a:t> </a:t>
                      </a:r>
                      <a:r>
                        <a:rPr sz="1600" spc="-5" dirty="0">
                          <a:latin typeface="宋体"/>
                          <a:cs typeface="宋体"/>
                        </a:rPr>
                        <a:t>间</a:t>
                      </a:r>
                      <a:r>
                        <a:rPr sz="1600" spc="165" dirty="0">
                          <a:latin typeface="宋体"/>
                          <a:cs typeface="宋体"/>
                        </a:rPr>
                        <a:t> </a:t>
                      </a:r>
                      <a:r>
                        <a:rPr sz="1600" spc="-5" dirty="0">
                          <a:latin typeface="宋体"/>
                          <a:cs typeface="宋体"/>
                        </a:rPr>
                        <a:t>对</a:t>
                      </a:r>
                      <a:r>
                        <a:rPr sz="1600" spc="180" dirty="0">
                          <a:latin typeface="宋体"/>
                          <a:cs typeface="宋体"/>
                        </a:rPr>
                        <a:t> </a:t>
                      </a:r>
                      <a:r>
                        <a:rPr sz="1600" spc="-5" dirty="0">
                          <a:latin typeface="宋体"/>
                          <a:cs typeface="宋体"/>
                        </a:rPr>
                        <a:t>象</a:t>
                      </a:r>
                      <a:r>
                        <a:rPr sz="1600" spc="175" dirty="0">
                          <a:latin typeface="宋体"/>
                          <a:cs typeface="宋体"/>
                        </a:rPr>
                        <a:t> </a:t>
                      </a:r>
                      <a:r>
                        <a:rPr sz="1600" spc="-5" dirty="0">
                          <a:latin typeface="宋体"/>
                          <a:cs typeface="宋体"/>
                        </a:rPr>
                        <a:t>，</a:t>
                      </a:r>
                      <a:endParaRPr sz="1600">
                        <a:latin typeface="宋体"/>
                        <a:cs typeface="宋体"/>
                      </a:endParaRPr>
                    </a:p>
                    <a:p>
                      <a:pPr marL="68580">
                        <a:lnSpc>
                          <a:spcPct val="100000"/>
                        </a:lnSpc>
                        <a:spcBef>
                          <a:spcPts val="960"/>
                        </a:spcBef>
                      </a:pPr>
                      <a:r>
                        <a:rPr sz="1600" spc="-10" dirty="0">
                          <a:latin typeface="Calibri"/>
                          <a:cs typeface="Calibri"/>
                        </a:rPr>
                        <a:t>datetime(1,1,1,0,0)</a:t>
                      </a:r>
                      <a:endParaRPr sz="1600">
                        <a:latin typeface="Calibri"/>
                        <a:cs typeface="Calibri"/>
                      </a:endParaRPr>
                    </a:p>
                  </a:txBody>
                  <a:tcPr marL="0" marR="0" marT="71755"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730885">
                <a:tc>
                  <a:txBody>
                    <a:bodyPr/>
                    <a:lstStyle/>
                    <a:p>
                      <a:pPr algn="ctr">
                        <a:lnSpc>
                          <a:spcPct val="100000"/>
                        </a:lnSpc>
                        <a:spcBef>
                          <a:spcPts val="565"/>
                        </a:spcBef>
                      </a:pPr>
                      <a:r>
                        <a:rPr sz="1600" spc="-20" dirty="0">
                          <a:latin typeface="Times New Roman"/>
                          <a:cs typeface="Times New Roman"/>
                        </a:rPr>
                        <a:t>someday.max</a:t>
                      </a:r>
                      <a:endParaRPr sz="1600">
                        <a:latin typeface="Times New Roman"/>
                        <a:cs typeface="Times New Roman"/>
                      </a:endParaRPr>
                    </a:p>
                  </a:txBody>
                  <a:tcPr marL="0" marR="0" marT="71755"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8580">
                        <a:lnSpc>
                          <a:spcPct val="100000"/>
                        </a:lnSpc>
                        <a:spcBef>
                          <a:spcPts val="565"/>
                        </a:spcBef>
                      </a:pPr>
                      <a:r>
                        <a:rPr sz="1600" spc="-5" dirty="0">
                          <a:latin typeface="宋体"/>
                          <a:cs typeface="宋体"/>
                        </a:rPr>
                        <a:t>固定返回</a:t>
                      </a:r>
                      <a:r>
                        <a:rPr sz="1600" spc="-10" dirty="0">
                          <a:latin typeface="Calibri"/>
                          <a:cs typeface="Calibri"/>
                        </a:rPr>
                        <a:t>datetime</a:t>
                      </a:r>
                      <a:r>
                        <a:rPr sz="1600" spc="-5" dirty="0">
                          <a:latin typeface="宋体"/>
                          <a:cs typeface="宋体"/>
                        </a:rPr>
                        <a:t>的最大时间对象，</a:t>
                      </a:r>
                      <a:endParaRPr sz="1600">
                        <a:latin typeface="宋体"/>
                        <a:cs typeface="宋体"/>
                      </a:endParaRPr>
                    </a:p>
                    <a:p>
                      <a:pPr marL="68580">
                        <a:lnSpc>
                          <a:spcPct val="100000"/>
                        </a:lnSpc>
                        <a:spcBef>
                          <a:spcPts val="960"/>
                        </a:spcBef>
                      </a:pPr>
                      <a:r>
                        <a:rPr sz="1600" spc="-5" dirty="0">
                          <a:latin typeface="宋体"/>
                          <a:cs typeface="宋体"/>
                        </a:rPr>
                        <a:t>datetime(9999,12,31,23,59,59,999999)</a:t>
                      </a:r>
                      <a:endParaRPr sz="1600">
                        <a:latin typeface="宋体"/>
                        <a:cs typeface="宋体"/>
                      </a:endParaRPr>
                    </a:p>
                  </a:txBody>
                  <a:tcPr marL="0" marR="0" marT="71755"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65760">
                <a:tc>
                  <a:txBody>
                    <a:bodyPr/>
                    <a:lstStyle/>
                    <a:p>
                      <a:pPr algn="ctr">
                        <a:lnSpc>
                          <a:spcPct val="100000"/>
                        </a:lnSpc>
                        <a:spcBef>
                          <a:spcPts val="565"/>
                        </a:spcBef>
                      </a:pPr>
                      <a:r>
                        <a:rPr sz="1600" spc="-15" dirty="0">
                          <a:latin typeface="Times New Roman"/>
                          <a:cs typeface="Times New Roman"/>
                        </a:rPr>
                        <a:t>someday.year</a:t>
                      </a:r>
                      <a:endParaRPr sz="1600">
                        <a:latin typeface="Times New Roman"/>
                        <a:cs typeface="Times New Roman"/>
                      </a:endParaRPr>
                    </a:p>
                  </a:txBody>
                  <a:tcPr marL="0" marR="0" marT="71755"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8580">
                        <a:lnSpc>
                          <a:spcPct val="100000"/>
                        </a:lnSpc>
                        <a:spcBef>
                          <a:spcPts val="565"/>
                        </a:spcBef>
                      </a:pPr>
                      <a:r>
                        <a:rPr sz="1600" spc="-5" dirty="0">
                          <a:latin typeface="宋体"/>
                          <a:cs typeface="宋体"/>
                        </a:rPr>
                        <a:t>返回</a:t>
                      </a:r>
                      <a:r>
                        <a:rPr sz="1600" spc="-10" dirty="0">
                          <a:latin typeface="Times New Roman"/>
                          <a:cs typeface="Times New Roman"/>
                        </a:rPr>
                        <a:t>someday</a:t>
                      </a:r>
                      <a:r>
                        <a:rPr sz="1600" spc="-5" dirty="0">
                          <a:latin typeface="宋体"/>
                          <a:cs typeface="宋体"/>
                        </a:rPr>
                        <a:t>包</a:t>
                      </a:r>
                      <a:r>
                        <a:rPr sz="1600" spc="10" dirty="0">
                          <a:latin typeface="宋体"/>
                          <a:cs typeface="宋体"/>
                        </a:rPr>
                        <a:t>含</a:t>
                      </a:r>
                      <a:r>
                        <a:rPr sz="1600" spc="-5" dirty="0">
                          <a:latin typeface="宋体"/>
                          <a:cs typeface="宋体"/>
                        </a:rPr>
                        <a:t>的年份</a:t>
                      </a:r>
                      <a:endParaRPr sz="1600">
                        <a:latin typeface="宋体"/>
                        <a:cs typeface="宋体"/>
                      </a:endParaRPr>
                    </a:p>
                  </a:txBody>
                  <a:tcPr marL="0" marR="0" marT="71755"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65760">
                <a:tc>
                  <a:txBody>
                    <a:bodyPr/>
                    <a:lstStyle/>
                    <a:p>
                      <a:pPr algn="ctr">
                        <a:lnSpc>
                          <a:spcPct val="100000"/>
                        </a:lnSpc>
                        <a:spcBef>
                          <a:spcPts val="565"/>
                        </a:spcBef>
                      </a:pPr>
                      <a:r>
                        <a:rPr sz="1600" spc="-15" dirty="0">
                          <a:latin typeface="Times New Roman"/>
                          <a:cs typeface="Times New Roman"/>
                        </a:rPr>
                        <a:t>someday.month</a:t>
                      </a:r>
                      <a:endParaRPr sz="1600">
                        <a:latin typeface="Times New Roman"/>
                        <a:cs typeface="Times New Roman"/>
                      </a:endParaRPr>
                    </a:p>
                  </a:txBody>
                  <a:tcPr marL="0" marR="0" marT="71755"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8580">
                        <a:lnSpc>
                          <a:spcPct val="100000"/>
                        </a:lnSpc>
                        <a:spcBef>
                          <a:spcPts val="565"/>
                        </a:spcBef>
                      </a:pPr>
                      <a:r>
                        <a:rPr sz="1600" spc="-5" dirty="0">
                          <a:latin typeface="宋体"/>
                          <a:cs typeface="宋体"/>
                        </a:rPr>
                        <a:t>返回</a:t>
                      </a:r>
                      <a:r>
                        <a:rPr sz="1600" spc="-10" dirty="0">
                          <a:latin typeface="Times New Roman"/>
                          <a:cs typeface="Times New Roman"/>
                        </a:rPr>
                        <a:t>someday</a:t>
                      </a:r>
                      <a:r>
                        <a:rPr sz="1600" spc="-5" dirty="0">
                          <a:latin typeface="宋体"/>
                          <a:cs typeface="宋体"/>
                        </a:rPr>
                        <a:t>包</a:t>
                      </a:r>
                      <a:r>
                        <a:rPr sz="1600" spc="10" dirty="0">
                          <a:latin typeface="宋体"/>
                          <a:cs typeface="宋体"/>
                        </a:rPr>
                        <a:t>含</a:t>
                      </a:r>
                      <a:r>
                        <a:rPr sz="1600" spc="-5" dirty="0">
                          <a:latin typeface="宋体"/>
                          <a:cs typeface="宋体"/>
                        </a:rPr>
                        <a:t>的月份</a:t>
                      </a:r>
                      <a:endParaRPr sz="1600">
                        <a:latin typeface="宋体"/>
                        <a:cs typeface="宋体"/>
                      </a:endParaRPr>
                    </a:p>
                  </a:txBody>
                  <a:tcPr marL="0" marR="0" marT="71755"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65760">
                <a:tc>
                  <a:txBody>
                    <a:bodyPr/>
                    <a:lstStyle/>
                    <a:p>
                      <a:pPr algn="ctr">
                        <a:lnSpc>
                          <a:spcPct val="100000"/>
                        </a:lnSpc>
                        <a:spcBef>
                          <a:spcPts val="565"/>
                        </a:spcBef>
                      </a:pPr>
                      <a:r>
                        <a:rPr sz="1600" spc="-20" dirty="0">
                          <a:latin typeface="Times New Roman"/>
                          <a:cs typeface="Times New Roman"/>
                        </a:rPr>
                        <a:t>someday.day</a:t>
                      </a:r>
                      <a:endParaRPr sz="1600">
                        <a:latin typeface="Times New Roman"/>
                        <a:cs typeface="Times New Roman"/>
                      </a:endParaRPr>
                    </a:p>
                  </a:txBody>
                  <a:tcPr marL="0" marR="0" marT="71755"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8580">
                        <a:lnSpc>
                          <a:spcPct val="100000"/>
                        </a:lnSpc>
                        <a:spcBef>
                          <a:spcPts val="565"/>
                        </a:spcBef>
                      </a:pPr>
                      <a:r>
                        <a:rPr sz="1600" spc="-5" dirty="0">
                          <a:latin typeface="宋体"/>
                          <a:cs typeface="宋体"/>
                        </a:rPr>
                        <a:t>返回</a:t>
                      </a:r>
                      <a:r>
                        <a:rPr sz="1600" spc="-10" dirty="0">
                          <a:latin typeface="Times New Roman"/>
                          <a:cs typeface="Times New Roman"/>
                        </a:rPr>
                        <a:t>someday</a:t>
                      </a:r>
                      <a:r>
                        <a:rPr sz="1600" spc="-5" dirty="0">
                          <a:latin typeface="宋体"/>
                          <a:cs typeface="宋体"/>
                        </a:rPr>
                        <a:t>包</a:t>
                      </a:r>
                      <a:r>
                        <a:rPr sz="1600" spc="10" dirty="0">
                          <a:latin typeface="宋体"/>
                          <a:cs typeface="宋体"/>
                        </a:rPr>
                        <a:t>含</a:t>
                      </a:r>
                      <a:r>
                        <a:rPr sz="1600" spc="-5" dirty="0">
                          <a:latin typeface="宋体"/>
                          <a:cs typeface="宋体"/>
                        </a:rPr>
                        <a:t>的日期</a:t>
                      </a:r>
                      <a:endParaRPr sz="1600">
                        <a:latin typeface="宋体"/>
                        <a:cs typeface="宋体"/>
                      </a:endParaRPr>
                    </a:p>
                  </a:txBody>
                  <a:tcPr marL="0" marR="0" marT="71755"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65760">
                <a:tc>
                  <a:txBody>
                    <a:bodyPr/>
                    <a:lstStyle/>
                    <a:p>
                      <a:pPr algn="ctr">
                        <a:lnSpc>
                          <a:spcPct val="100000"/>
                        </a:lnSpc>
                        <a:spcBef>
                          <a:spcPts val="565"/>
                        </a:spcBef>
                      </a:pPr>
                      <a:r>
                        <a:rPr sz="1600" spc="-15" dirty="0">
                          <a:latin typeface="Times New Roman"/>
                          <a:cs typeface="Times New Roman"/>
                        </a:rPr>
                        <a:t>someday.hour</a:t>
                      </a:r>
                      <a:endParaRPr sz="1600">
                        <a:latin typeface="Times New Roman"/>
                        <a:cs typeface="Times New Roman"/>
                      </a:endParaRPr>
                    </a:p>
                  </a:txBody>
                  <a:tcPr marL="0" marR="0" marT="71755"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8580">
                        <a:lnSpc>
                          <a:spcPct val="100000"/>
                        </a:lnSpc>
                        <a:spcBef>
                          <a:spcPts val="565"/>
                        </a:spcBef>
                      </a:pPr>
                      <a:r>
                        <a:rPr sz="1600" spc="-5" dirty="0">
                          <a:latin typeface="宋体"/>
                          <a:cs typeface="宋体"/>
                        </a:rPr>
                        <a:t>返回</a:t>
                      </a:r>
                      <a:r>
                        <a:rPr sz="1600" spc="-10" dirty="0">
                          <a:latin typeface="Times New Roman"/>
                          <a:cs typeface="Times New Roman"/>
                        </a:rPr>
                        <a:t>someday</a:t>
                      </a:r>
                      <a:r>
                        <a:rPr sz="1600" spc="-5" dirty="0">
                          <a:latin typeface="宋体"/>
                          <a:cs typeface="宋体"/>
                        </a:rPr>
                        <a:t>包</a:t>
                      </a:r>
                      <a:r>
                        <a:rPr sz="1600" spc="10" dirty="0">
                          <a:latin typeface="宋体"/>
                          <a:cs typeface="宋体"/>
                        </a:rPr>
                        <a:t>含</a:t>
                      </a:r>
                      <a:r>
                        <a:rPr sz="1600" spc="-5" dirty="0">
                          <a:latin typeface="宋体"/>
                          <a:cs typeface="宋体"/>
                        </a:rPr>
                        <a:t>的小时</a:t>
                      </a:r>
                      <a:endParaRPr sz="1600">
                        <a:latin typeface="宋体"/>
                        <a:cs typeface="宋体"/>
                      </a:endParaRPr>
                    </a:p>
                  </a:txBody>
                  <a:tcPr marL="0" marR="0" marT="71755"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65760">
                <a:tc>
                  <a:txBody>
                    <a:bodyPr/>
                    <a:lstStyle/>
                    <a:p>
                      <a:pPr algn="ctr">
                        <a:lnSpc>
                          <a:spcPct val="100000"/>
                        </a:lnSpc>
                        <a:spcBef>
                          <a:spcPts val="570"/>
                        </a:spcBef>
                      </a:pPr>
                      <a:r>
                        <a:rPr sz="1600" spc="-15" dirty="0">
                          <a:latin typeface="Times New Roman"/>
                          <a:cs typeface="Times New Roman"/>
                        </a:rPr>
                        <a:t>someday.minute</a:t>
                      </a:r>
                      <a:endParaRPr sz="1600">
                        <a:latin typeface="Times New Roman"/>
                        <a:cs typeface="Times New Roman"/>
                      </a:endParaRPr>
                    </a:p>
                  </a:txBody>
                  <a:tcPr marL="0" marR="0" marT="72390"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8580">
                        <a:lnSpc>
                          <a:spcPct val="100000"/>
                        </a:lnSpc>
                        <a:spcBef>
                          <a:spcPts val="570"/>
                        </a:spcBef>
                      </a:pPr>
                      <a:r>
                        <a:rPr sz="1600" spc="-5" dirty="0">
                          <a:latin typeface="宋体"/>
                          <a:cs typeface="宋体"/>
                        </a:rPr>
                        <a:t>返回</a:t>
                      </a:r>
                      <a:r>
                        <a:rPr sz="1600" spc="-10" dirty="0">
                          <a:latin typeface="Times New Roman"/>
                          <a:cs typeface="Times New Roman"/>
                        </a:rPr>
                        <a:t>someday</a:t>
                      </a:r>
                      <a:r>
                        <a:rPr sz="1600" spc="-5" dirty="0">
                          <a:latin typeface="宋体"/>
                          <a:cs typeface="宋体"/>
                        </a:rPr>
                        <a:t>包</a:t>
                      </a:r>
                      <a:r>
                        <a:rPr sz="1600" spc="10" dirty="0">
                          <a:latin typeface="宋体"/>
                          <a:cs typeface="宋体"/>
                        </a:rPr>
                        <a:t>含</a:t>
                      </a:r>
                      <a:r>
                        <a:rPr sz="1600" spc="-5" dirty="0">
                          <a:latin typeface="宋体"/>
                          <a:cs typeface="宋体"/>
                        </a:rPr>
                        <a:t>的分钟</a:t>
                      </a:r>
                      <a:endParaRPr sz="1600">
                        <a:latin typeface="宋体"/>
                        <a:cs typeface="宋体"/>
                      </a:endParaRPr>
                    </a:p>
                  </a:txBody>
                  <a:tcPr marL="0" marR="0" marT="7239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65760">
                <a:tc>
                  <a:txBody>
                    <a:bodyPr/>
                    <a:lstStyle/>
                    <a:p>
                      <a:pPr algn="ctr">
                        <a:lnSpc>
                          <a:spcPct val="100000"/>
                        </a:lnSpc>
                        <a:spcBef>
                          <a:spcPts val="570"/>
                        </a:spcBef>
                      </a:pPr>
                      <a:r>
                        <a:rPr sz="1600" spc="-15" dirty="0">
                          <a:latin typeface="Times New Roman"/>
                          <a:cs typeface="Times New Roman"/>
                        </a:rPr>
                        <a:t>someday.second</a:t>
                      </a:r>
                      <a:endParaRPr sz="1600">
                        <a:latin typeface="Times New Roman"/>
                        <a:cs typeface="Times New Roman"/>
                      </a:endParaRPr>
                    </a:p>
                  </a:txBody>
                  <a:tcPr marL="0" marR="0" marT="72390"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8580">
                        <a:lnSpc>
                          <a:spcPct val="100000"/>
                        </a:lnSpc>
                        <a:spcBef>
                          <a:spcPts val="570"/>
                        </a:spcBef>
                      </a:pPr>
                      <a:r>
                        <a:rPr sz="1600" spc="-5" dirty="0">
                          <a:latin typeface="宋体"/>
                          <a:cs typeface="宋体"/>
                        </a:rPr>
                        <a:t>返回</a:t>
                      </a:r>
                      <a:r>
                        <a:rPr sz="1600" spc="-10" dirty="0">
                          <a:latin typeface="Times New Roman"/>
                          <a:cs typeface="Times New Roman"/>
                        </a:rPr>
                        <a:t>someday</a:t>
                      </a:r>
                      <a:r>
                        <a:rPr sz="1600" spc="-5" dirty="0">
                          <a:latin typeface="宋体"/>
                          <a:cs typeface="宋体"/>
                        </a:rPr>
                        <a:t>包</a:t>
                      </a:r>
                      <a:r>
                        <a:rPr sz="1600" spc="10" dirty="0">
                          <a:latin typeface="宋体"/>
                          <a:cs typeface="宋体"/>
                        </a:rPr>
                        <a:t>含</a:t>
                      </a:r>
                      <a:r>
                        <a:rPr sz="1600" spc="-5" dirty="0">
                          <a:latin typeface="宋体"/>
                          <a:cs typeface="宋体"/>
                        </a:rPr>
                        <a:t>的秒钟</a:t>
                      </a:r>
                      <a:endParaRPr sz="1600">
                        <a:latin typeface="宋体"/>
                        <a:cs typeface="宋体"/>
                      </a:endParaRPr>
                    </a:p>
                  </a:txBody>
                  <a:tcPr marL="0" marR="0" marT="7239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65760">
                <a:tc>
                  <a:txBody>
                    <a:bodyPr/>
                    <a:lstStyle/>
                    <a:p>
                      <a:pPr algn="ctr">
                        <a:lnSpc>
                          <a:spcPct val="100000"/>
                        </a:lnSpc>
                        <a:spcBef>
                          <a:spcPts val="570"/>
                        </a:spcBef>
                      </a:pPr>
                      <a:r>
                        <a:rPr sz="1600" spc="-10" dirty="0">
                          <a:latin typeface="Times New Roman"/>
                          <a:cs typeface="Times New Roman"/>
                        </a:rPr>
                        <a:t>someday.microsecond</a:t>
                      </a:r>
                      <a:endParaRPr sz="1600">
                        <a:latin typeface="Times New Roman"/>
                        <a:cs typeface="Times New Roman"/>
                      </a:endParaRPr>
                    </a:p>
                  </a:txBody>
                  <a:tcPr marL="0" marR="0" marT="72390"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8580">
                        <a:lnSpc>
                          <a:spcPct val="100000"/>
                        </a:lnSpc>
                        <a:spcBef>
                          <a:spcPts val="570"/>
                        </a:spcBef>
                      </a:pPr>
                      <a:r>
                        <a:rPr sz="1600" spc="-5" dirty="0">
                          <a:latin typeface="宋体"/>
                          <a:cs typeface="宋体"/>
                        </a:rPr>
                        <a:t>返回</a:t>
                      </a:r>
                      <a:r>
                        <a:rPr sz="1600" spc="-10" dirty="0">
                          <a:latin typeface="Times New Roman"/>
                          <a:cs typeface="Times New Roman"/>
                        </a:rPr>
                        <a:t>someday</a:t>
                      </a:r>
                      <a:r>
                        <a:rPr sz="1600" spc="-5" dirty="0">
                          <a:latin typeface="宋体"/>
                          <a:cs typeface="宋体"/>
                        </a:rPr>
                        <a:t>包</a:t>
                      </a:r>
                      <a:r>
                        <a:rPr sz="1600" spc="10" dirty="0">
                          <a:latin typeface="宋体"/>
                          <a:cs typeface="宋体"/>
                        </a:rPr>
                        <a:t>含</a:t>
                      </a:r>
                      <a:r>
                        <a:rPr sz="1600" spc="-5" dirty="0">
                          <a:latin typeface="宋体"/>
                          <a:cs typeface="宋体"/>
                        </a:rPr>
                        <a:t>的微</a:t>
                      </a:r>
                      <a:r>
                        <a:rPr sz="1600" spc="5" dirty="0">
                          <a:latin typeface="宋体"/>
                          <a:cs typeface="宋体"/>
                        </a:rPr>
                        <a:t>秒</a:t>
                      </a:r>
                      <a:r>
                        <a:rPr sz="1600" spc="-5" dirty="0">
                          <a:latin typeface="宋体"/>
                          <a:cs typeface="宋体"/>
                        </a:rPr>
                        <a:t>值</a:t>
                      </a:r>
                      <a:endParaRPr sz="1600">
                        <a:latin typeface="宋体"/>
                        <a:cs typeface="宋体"/>
                      </a:endParaRPr>
                    </a:p>
                  </a:txBody>
                  <a:tcPr marL="0" marR="0" marT="7239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42874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71411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datetime</a:t>
            </a:r>
            <a:r>
              <a:rPr sz="4000" spc="-5" dirty="0">
                <a:solidFill>
                  <a:srgbClr val="252525"/>
                </a:solidFill>
              </a:rPr>
              <a:t>库</a:t>
            </a:r>
            <a:r>
              <a:rPr sz="4000" spc="-10" dirty="0">
                <a:solidFill>
                  <a:srgbClr val="252525"/>
                </a:solidFill>
              </a:rPr>
              <a:t>解析</a:t>
            </a:r>
            <a:endParaRPr sz="4000"/>
          </a:p>
        </p:txBody>
      </p:sp>
      <p:sp>
        <p:nvSpPr>
          <p:cNvPr id="4" name="object 4"/>
          <p:cNvSpPr txBox="1"/>
          <p:nvPr/>
        </p:nvSpPr>
        <p:spPr>
          <a:xfrm>
            <a:off x="547217" y="1787728"/>
            <a:ext cx="7295515" cy="39179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微软雅黑"/>
                <a:cs typeface="微软雅黑"/>
              </a:rPr>
              <a:t>datetime</a:t>
            </a:r>
            <a:r>
              <a:rPr sz="2400" dirty="0">
                <a:latin typeface="微软雅黑"/>
                <a:cs typeface="微软雅黑"/>
              </a:rPr>
              <a:t>对象</a:t>
            </a:r>
            <a:r>
              <a:rPr sz="2400" spc="-10" dirty="0">
                <a:latin typeface="微软雅黑"/>
                <a:cs typeface="微软雅黑"/>
              </a:rPr>
              <a:t>有</a:t>
            </a:r>
            <a:r>
              <a:rPr sz="2400" spc="-5" dirty="0">
                <a:latin typeface="微软雅黑"/>
                <a:cs typeface="微软雅黑"/>
              </a:rPr>
              <a:t>3个常用的时间格式化方法，如表所示</a:t>
            </a:r>
            <a:endParaRPr sz="2400">
              <a:latin typeface="微软雅黑"/>
              <a:cs typeface="微软雅黑"/>
            </a:endParaRPr>
          </a:p>
        </p:txBody>
      </p:sp>
      <p:sp>
        <p:nvSpPr>
          <p:cNvPr id="5" name="object 5"/>
          <p:cNvSpPr/>
          <p:nvPr/>
        </p:nvSpPr>
        <p:spPr>
          <a:xfrm>
            <a:off x="1042987" y="4981575"/>
            <a:ext cx="5911596" cy="127558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042987" y="4981575"/>
            <a:ext cx="5912485" cy="1275080"/>
          </a:xfrm>
          <a:prstGeom prst="rect">
            <a:avLst/>
          </a:prstGeom>
          <a:ln w="12700">
            <a:solidFill>
              <a:srgbClr val="00AF50"/>
            </a:solidFill>
          </a:ln>
        </p:spPr>
        <p:txBody>
          <a:bodyPr vert="horz" wrap="square" lIns="0" tIns="0" rIns="0" bIns="0" rtlCol="0">
            <a:spAutoFit/>
          </a:bodyPr>
          <a:lstStyle/>
          <a:p>
            <a:pPr marL="68580">
              <a:lnSpc>
                <a:spcPts val="1780"/>
              </a:lnSpc>
            </a:pPr>
            <a:r>
              <a:rPr sz="1800" b="1" spc="-5" dirty="0">
                <a:latin typeface="Courier New"/>
                <a:cs typeface="Courier New"/>
              </a:rPr>
              <a:t>&gt;&gt;&gt; </a:t>
            </a:r>
            <a:r>
              <a:rPr sz="1800" b="1" spc="-10" dirty="0">
                <a:latin typeface="Courier New"/>
                <a:cs typeface="Courier New"/>
              </a:rPr>
              <a:t>someday </a:t>
            </a:r>
            <a:r>
              <a:rPr sz="1800" b="1" dirty="0">
                <a:latin typeface="Courier New"/>
                <a:cs typeface="Courier New"/>
              </a:rPr>
              <a:t>=</a:t>
            </a:r>
            <a:r>
              <a:rPr sz="1800" b="1" spc="-50" dirty="0">
                <a:latin typeface="Courier New"/>
                <a:cs typeface="Courier New"/>
              </a:rPr>
              <a:t> </a:t>
            </a:r>
            <a:r>
              <a:rPr sz="1800" b="1" spc="-5" dirty="0">
                <a:latin typeface="Courier New"/>
                <a:cs typeface="Courier New"/>
              </a:rPr>
              <a:t>datetime(</a:t>
            </a:r>
            <a:r>
              <a:rPr sz="1600" b="1" spc="-5" dirty="0">
                <a:latin typeface="Courier New"/>
                <a:cs typeface="Courier New"/>
              </a:rPr>
              <a:t>2016,9,16,22,33,32,7</a:t>
            </a:r>
            <a:r>
              <a:rPr sz="1800" b="1" spc="-5" dirty="0">
                <a:latin typeface="Courier New"/>
                <a:cs typeface="Courier New"/>
              </a:rPr>
              <a:t>)</a:t>
            </a:r>
            <a:endParaRPr sz="1800">
              <a:latin typeface="Courier New"/>
              <a:cs typeface="Courier New"/>
            </a:endParaRPr>
          </a:p>
          <a:p>
            <a:pPr marL="68580">
              <a:lnSpc>
                <a:spcPts val="2005"/>
              </a:lnSpc>
            </a:pPr>
            <a:r>
              <a:rPr sz="1800" b="1" spc="-5" dirty="0">
                <a:latin typeface="Courier New"/>
                <a:cs typeface="Courier New"/>
              </a:rPr>
              <a:t>&gt;&gt;&gt;</a:t>
            </a:r>
            <a:r>
              <a:rPr sz="1800" b="1" spc="-25" dirty="0">
                <a:latin typeface="Courier New"/>
                <a:cs typeface="Courier New"/>
              </a:rPr>
              <a:t> </a:t>
            </a:r>
            <a:r>
              <a:rPr sz="1800" b="1" spc="-10" dirty="0">
                <a:latin typeface="Courier New"/>
                <a:cs typeface="Courier New"/>
              </a:rPr>
              <a:t>someday.isoformat()</a:t>
            </a:r>
            <a:endParaRPr sz="1800">
              <a:latin typeface="Courier New"/>
              <a:cs typeface="Courier New"/>
            </a:endParaRPr>
          </a:p>
          <a:p>
            <a:pPr marL="68580">
              <a:lnSpc>
                <a:spcPts val="2000"/>
              </a:lnSpc>
            </a:pPr>
            <a:r>
              <a:rPr sz="1800" spc="-10" dirty="0">
                <a:latin typeface="Courier New"/>
                <a:cs typeface="Courier New"/>
              </a:rPr>
              <a:t>'2016-09-16T22:33:32.000007'</a:t>
            </a:r>
            <a:endParaRPr sz="1800">
              <a:latin typeface="Courier New"/>
              <a:cs typeface="Courier New"/>
            </a:endParaRPr>
          </a:p>
          <a:p>
            <a:pPr marL="68580">
              <a:lnSpc>
                <a:spcPts val="2000"/>
              </a:lnSpc>
            </a:pPr>
            <a:r>
              <a:rPr sz="1800" b="1" spc="-5" dirty="0">
                <a:latin typeface="Courier New"/>
                <a:cs typeface="Courier New"/>
              </a:rPr>
              <a:t>&gt;&gt;&gt;</a:t>
            </a:r>
            <a:r>
              <a:rPr sz="1800" b="1" spc="-20" dirty="0">
                <a:latin typeface="Courier New"/>
                <a:cs typeface="Courier New"/>
              </a:rPr>
              <a:t> </a:t>
            </a:r>
            <a:r>
              <a:rPr sz="1800" b="1" spc="-10" dirty="0">
                <a:latin typeface="Courier New"/>
                <a:cs typeface="Courier New"/>
              </a:rPr>
              <a:t>someday.isoweekday()</a:t>
            </a:r>
            <a:endParaRPr sz="1800">
              <a:latin typeface="Courier New"/>
              <a:cs typeface="Courier New"/>
            </a:endParaRPr>
          </a:p>
          <a:p>
            <a:pPr marL="68580">
              <a:lnSpc>
                <a:spcPts val="2080"/>
              </a:lnSpc>
            </a:pPr>
            <a:r>
              <a:rPr sz="1800" dirty="0">
                <a:latin typeface="Courier New"/>
                <a:cs typeface="Courier New"/>
              </a:rPr>
              <a:t>5</a:t>
            </a:r>
            <a:endParaRPr sz="1800">
              <a:latin typeface="Courier New"/>
              <a:cs typeface="Courier New"/>
            </a:endParaRPr>
          </a:p>
        </p:txBody>
      </p:sp>
      <p:graphicFrame>
        <p:nvGraphicFramePr>
          <p:cNvPr id="7" name="object 7"/>
          <p:cNvGraphicFramePr>
            <a:graphicFrameLocks noGrp="1"/>
          </p:cNvGraphicFramePr>
          <p:nvPr/>
        </p:nvGraphicFramePr>
        <p:xfrm>
          <a:off x="1042987" y="2378075"/>
          <a:ext cx="6670040" cy="1706880"/>
        </p:xfrm>
        <a:graphic>
          <a:graphicData uri="http://schemas.openxmlformats.org/drawingml/2006/table">
            <a:tbl>
              <a:tblPr firstRow="1" bandRow="1">
                <a:tableStyleId>{2D5ABB26-0587-4C30-8999-92F81FD0307C}</a:tableStyleId>
              </a:tblPr>
              <a:tblGrid>
                <a:gridCol w="2106930"/>
                <a:gridCol w="4563110"/>
              </a:tblGrid>
              <a:tr h="426720">
                <a:tc>
                  <a:txBody>
                    <a:bodyPr/>
                    <a:lstStyle/>
                    <a:p>
                      <a:pPr marL="635" algn="ctr">
                        <a:lnSpc>
                          <a:spcPct val="100000"/>
                        </a:lnSpc>
                        <a:spcBef>
                          <a:spcPts val="500"/>
                        </a:spcBef>
                      </a:pPr>
                      <a:r>
                        <a:rPr sz="1400" dirty="0">
                          <a:latin typeface="宋体"/>
                          <a:cs typeface="宋体"/>
                        </a:rPr>
                        <a:t>属性</a:t>
                      </a:r>
                      <a:endParaRPr sz="1400">
                        <a:latin typeface="宋体"/>
                        <a:cs typeface="宋体"/>
                      </a:endParaRPr>
                    </a:p>
                  </a:txBody>
                  <a:tcPr marL="0" marR="0" marT="63500" marB="0">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gn="ctr">
                        <a:lnSpc>
                          <a:spcPct val="100000"/>
                        </a:lnSpc>
                        <a:spcBef>
                          <a:spcPts val="500"/>
                        </a:spcBef>
                      </a:pPr>
                      <a:r>
                        <a:rPr sz="1400" dirty="0">
                          <a:latin typeface="宋体"/>
                          <a:cs typeface="宋体"/>
                        </a:rPr>
                        <a:t>描述</a:t>
                      </a:r>
                      <a:endParaRPr sz="1400">
                        <a:latin typeface="宋体"/>
                        <a:cs typeface="宋体"/>
                      </a:endParaRPr>
                    </a:p>
                  </a:txBody>
                  <a:tcPr marL="0" marR="0" marT="63500" marB="0">
                    <a:lnL w="12700">
                      <a:solidFill>
                        <a:srgbClr val="000000"/>
                      </a:solidFill>
                      <a:prstDash val="solid"/>
                    </a:lnL>
                    <a:lnT w="12700">
                      <a:solidFill>
                        <a:srgbClr val="000000"/>
                      </a:solidFill>
                      <a:prstDash val="solid"/>
                    </a:lnT>
                    <a:lnB w="12700">
                      <a:solidFill>
                        <a:srgbClr val="000000"/>
                      </a:solidFill>
                      <a:prstDash val="solid"/>
                    </a:lnB>
                    <a:solidFill>
                      <a:srgbClr val="D9D9D9"/>
                    </a:solidFill>
                  </a:tcPr>
                </a:tc>
              </a:tr>
              <a:tr h="426720">
                <a:tc>
                  <a:txBody>
                    <a:bodyPr/>
                    <a:lstStyle/>
                    <a:p>
                      <a:pPr algn="ctr">
                        <a:lnSpc>
                          <a:spcPct val="100000"/>
                        </a:lnSpc>
                        <a:spcBef>
                          <a:spcPts val="500"/>
                        </a:spcBef>
                      </a:pPr>
                      <a:r>
                        <a:rPr sz="1400" spc="-10" dirty="0">
                          <a:latin typeface="Times New Roman"/>
                          <a:cs typeface="Times New Roman"/>
                        </a:rPr>
                        <a:t>someday.isoformat()</a:t>
                      </a:r>
                      <a:endParaRPr sz="1400">
                        <a:latin typeface="Times New Roman"/>
                        <a:cs typeface="Times New Roman"/>
                      </a:endParaRPr>
                    </a:p>
                  </a:txBody>
                  <a:tcPr marL="0" marR="0" marT="63500"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8580">
                        <a:lnSpc>
                          <a:spcPct val="100000"/>
                        </a:lnSpc>
                        <a:spcBef>
                          <a:spcPts val="500"/>
                        </a:spcBef>
                      </a:pPr>
                      <a:r>
                        <a:rPr sz="1400" dirty="0">
                          <a:latin typeface="宋体"/>
                          <a:cs typeface="宋体"/>
                        </a:rPr>
                        <a:t>采用</a:t>
                      </a:r>
                      <a:r>
                        <a:rPr sz="1400" spc="-5" dirty="0">
                          <a:latin typeface="Calibri"/>
                          <a:cs typeface="Calibri"/>
                        </a:rPr>
                        <a:t>ISO</a:t>
                      </a:r>
                      <a:r>
                        <a:rPr sz="1400" spc="-25" dirty="0">
                          <a:latin typeface="Calibri"/>
                          <a:cs typeface="Calibri"/>
                        </a:rPr>
                        <a:t> </a:t>
                      </a:r>
                      <a:r>
                        <a:rPr sz="1400" spc="-5" dirty="0">
                          <a:latin typeface="Calibri"/>
                          <a:cs typeface="Calibri"/>
                        </a:rPr>
                        <a:t>8601</a:t>
                      </a:r>
                      <a:r>
                        <a:rPr sz="1400" dirty="0">
                          <a:latin typeface="宋体"/>
                          <a:cs typeface="宋体"/>
                        </a:rPr>
                        <a:t>标准显示时间</a:t>
                      </a:r>
                      <a:endParaRPr sz="1400">
                        <a:latin typeface="宋体"/>
                        <a:cs typeface="宋体"/>
                      </a:endParaRPr>
                    </a:p>
                  </a:txBody>
                  <a:tcPr marL="0" marR="0" marT="6350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426720">
                <a:tc>
                  <a:txBody>
                    <a:bodyPr/>
                    <a:lstStyle/>
                    <a:p>
                      <a:pPr algn="ctr">
                        <a:lnSpc>
                          <a:spcPct val="100000"/>
                        </a:lnSpc>
                        <a:spcBef>
                          <a:spcPts val="500"/>
                        </a:spcBef>
                      </a:pPr>
                      <a:r>
                        <a:rPr sz="1400" spc="-10" dirty="0">
                          <a:latin typeface="Times New Roman"/>
                          <a:cs typeface="Times New Roman"/>
                        </a:rPr>
                        <a:t>someday.isoweekday()</a:t>
                      </a:r>
                      <a:endParaRPr sz="1400">
                        <a:latin typeface="Times New Roman"/>
                        <a:cs typeface="Times New Roman"/>
                      </a:endParaRPr>
                    </a:p>
                  </a:txBody>
                  <a:tcPr marL="0" marR="0" marT="63500"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8580">
                        <a:lnSpc>
                          <a:spcPct val="100000"/>
                        </a:lnSpc>
                        <a:spcBef>
                          <a:spcPts val="500"/>
                        </a:spcBef>
                      </a:pPr>
                      <a:r>
                        <a:rPr sz="1400" dirty="0">
                          <a:latin typeface="宋体"/>
                          <a:cs typeface="宋体"/>
                        </a:rPr>
                        <a:t>根据日期计算星期后返</a:t>
                      </a:r>
                      <a:r>
                        <a:rPr sz="1400" spc="-10" dirty="0">
                          <a:latin typeface="宋体"/>
                          <a:cs typeface="宋体"/>
                        </a:rPr>
                        <a:t>回</a:t>
                      </a:r>
                      <a:r>
                        <a:rPr sz="1400" spc="-5" dirty="0">
                          <a:latin typeface="Calibri"/>
                          <a:cs typeface="Calibri"/>
                        </a:rPr>
                        <a:t>1-7,</a:t>
                      </a:r>
                      <a:r>
                        <a:rPr sz="1400" dirty="0">
                          <a:latin typeface="宋体"/>
                          <a:cs typeface="宋体"/>
                        </a:rPr>
                        <a:t>对应星</a:t>
                      </a:r>
                      <a:r>
                        <a:rPr sz="1400" spc="-15" dirty="0">
                          <a:latin typeface="宋体"/>
                          <a:cs typeface="宋体"/>
                        </a:rPr>
                        <a:t>期</a:t>
                      </a:r>
                      <a:r>
                        <a:rPr sz="1400" dirty="0">
                          <a:latin typeface="宋体"/>
                          <a:cs typeface="宋体"/>
                        </a:rPr>
                        <a:t>一到</a:t>
                      </a:r>
                      <a:r>
                        <a:rPr sz="1400" spc="-15" dirty="0">
                          <a:latin typeface="宋体"/>
                          <a:cs typeface="宋体"/>
                        </a:rPr>
                        <a:t>星</a:t>
                      </a:r>
                      <a:r>
                        <a:rPr sz="1400" dirty="0">
                          <a:latin typeface="宋体"/>
                          <a:cs typeface="宋体"/>
                        </a:rPr>
                        <a:t>期日</a:t>
                      </a:r>
                      <a:endParaRPr sz="1400">
                        <a:latin typeface="宋体"/>
                        <a:cs typeface="宋体"/>
                      </a:endParaRPr>
                    </a:p>
                  </a:txBody>
                  <a:tcPr marL="0" marR="0" marT="6350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426720">
                <a:tc>
                  <a:txBody>
                    <a:bodyPr/>
                    <a:lstStyle/>
                    <a:p>
                      <a:pPr algn="ctr">
                        <a:lnSpc>
                          <a:spcPct val="100000"/>
                        </a:lnSpc>
                        <a:spcBef>
                          <a:spcPts val="500"/>
                        </a:spcBef>
                      </a:pPr>
                      <a:r>
                        <a:rPr sz="1400" spc="-10" dirty="0">
                          <a:latin typeface="Times New Roman"/>
                          <a:cs typeface="Times New Roman"/>
                        </a:rPr>
                        <a:t>someday.strftime(format)</a:t>
                      </a:r>
                      <a:endParaRPr sz="1400">
                        <a:latin typeface="Times New Roman"/>
                        <a:cs typeface="Times New Roman"/>
                      </a:endParaRPr>
                    </a:p>
                  </a:txBody>
                  <a:tcPr marL="0" marR="0" marT="63500"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8580">
                        <a:lnSpc>
                          <a:spcPct val="100000"/>
                        </a:lnSpc>
                        <a:spcBef>
                          <a:spcPts val="500"/>
                        </a:spcBef>
                      </a:pPr>
                      <a:r>
                        <a:rPr sz="1400" dirty="0">
                          <a:latin typeface="宋体"/>
                          <a:cs typeface="宋体"/>
                        </a:rPr>
                        <a:t>根据格式化字符串</a:t>
                      </a:r>
                      <a:r>
                        <a:rPr sz="1400" spc="-5" dirty="0">
                          <a:latin typeface="Times New Roman"/>
                          <a:cs typeface="Times New Roman"/>
                        </a:rPr>
                        <a:t>format</a:t>
                      </a:r>
                      <a:r>
                        <a:rPr sz="1400" dirty="0">
                          <a:latin typeface="宋体"/>
                          <a:cs typeface="宋体"/>
                        </a:rPr>
                        <a:t>进行格</a:t>
                      </a:r>
                      <a:r>
                        <a:rPr sz="1400" spc="-15" dirty="0">
                          <a:latin typeface="宋体"/>
                          <a:cs typeface="宋体"/>
                        </a:rPr>
                        <a:t>式</a:t>
                      </a:r>
                      <a:r>
                        <a:rPr sz="1400" dirty="0">
                          <a:latin typeface="宋体"/>
                          <a:cs typeface="宋体"/>
                        </a:rPr>
                        <a:t>显示</a:t>
                      </a:r>
                      <a:r>
                        <a:rPr sz="1400" spc="-15" dirty="0">
                          <a:latin typeface="宋体"/>
                          <a:cs typeface="宋体"/>
                        </a:rPr>
                        <a:t>的</a:t>
                      </a:r>
                      <a:r>
                        <a:rPr sz="1400" dirty="0">
                          <a:latin typeface="宋体"/>
                          <a:cs typeface="宋体"/>
                        </a:rPr>
                        <a:t>方法</a:t>
                      </a:r>
                      <a:endParaRPr sz="1400">
                        <a:latin typeface="宋体"/>
                        <a:cs typeface="宋体"/>
                      </a:endParaRPr>
                    </a:p>
                  </a:txBody>
                  <a:tcPr marL="0" marR="0" marT="6350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bl>
          </a:graphicData>
        </a:graphic>
      </p:graphicFrame>
      <p:sp>
        <p:nvSpPr>
          <p:cNvPr id="8" name="object 8"/>
          <p:cNvSpPr txBox="1"/>
          <p:nvPr/>
        </p:nvSpPr>
        <p:spPr>
          <a:xfrm>
            <a:off x="620064" y="4353814"/>
            <a:ext cx="625792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微软雅黑"/>
                <a:cs typeface="微软雅黑"/>
              </a:rPr>
              <a:t>isoformat()</a:t>
            </a:r>
            <a:r>
              <a:rPr sz="2400" dirty="0">
                <a:latin typeface="微软雅黑"/>
                <a:cs typeface="微软雅黑"/>
              </a:rPr>
              <a:t>和</a:t>
            </a:r>
            <a:r>
              <a:rPr sz="2400" spc="-10" dirty="0">
                <a:latin typeface="微软雅黑"/>
                <a:cs typeface="微软雅黑"/>
              </a:rPr>
              <a:t>isoweekday()</a:t>
            </a:r>
            <a:r>
              <a:rPr sz="2400" dirty="0">
                <a:latin typeface="微软雅黑"/>
                <a:cs typeface="微软雅黑"/>
              </a:rPr>
              <a:t>方法的使用如下：</a:t>
            </a:r>
            <a:endParaRPr sz="2400">
              <a:latin typeface="微软雅黑"/>
              <a:cs typeface="微软雅黑"/>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42874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71411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datetime</a:t>
            </a:r>
            <a:r>
              <a:rPr sz="4000" spc="-5" dirty="0">
                <a:solidFill>
                  <a:srgbClr val="252525"/>
                </a:solidFill>
              </a:rPr>
              <a:t>库</a:t>
            </a:r>
            <a:r>
              <a:rPr sz="4000" spc="-10" dirty="0">
                <a:solidFill>
                  <a:srgbClr val="252525"/>
                </a:solidFill>
              </a:rPr>
              <a:t>解析</a:t>
            </a:r>
            <a:endParaRPr sz="4000"/>
          </a:p>
        </p:txBody>
      </p:sp>
      <p:sp>
        <p:nvSpPr>
          <p:cNvPr id="4" name="object 4"/>
          <p:cNvSpPr txBox="1"/>
          <p:nvPr/>
        </p:nvSpPr>
        <p:spPr>
          <a:xfrm>
            <a:off x="645668" y="1954529"/>
            <a:ext cx="7980045" cy="1122680"/>
          </a:xfrm>
          <a:prstGeom prst="rect">
            <a:avLst/>
          </a:prstGeom>
        </p:spPr>
        <p:txBody>
          <a:bodyPr vert="horz" wrap="square" lIns="0" tIns="12700" rIns="0" bIns="0" rtlCol="0">
            <a:spAutoFit/>
          </a:bodyPr>
          <a:lstStyle/>
          <a:p>
            <a:pPr marL="12700" marR="5080">
              <a:lnSpc>
                <a:spcPct val="150000"/>
              </a:lnSpc>
              <a:spcBef>
                <a:spcPts val="100"/>
              </a:spcBef>
            </a:pPr>
            <a:r>
              <a:rPr sz="2400" dirty="0">
                <a:latin typeface="微软雅黑"/>
                <a:cs typeface="微软雅黑"/>
              </a:rPr>
              <a:t>s</a:t>
            </a:r>
            <a:r>
              <a:rPr sz="2400" spc="5" dirty="0">
                <a:latin typeface="微软雅黑"/>
                <a:cs typeface="微软雅黑"/>
              </a:rPr>
              <a:t>t</a:t>
            </a:r>
            <a:r>
              <a:rPr sz="2400" spc="40" dirty="0">
                <a:latin typeface="微软雅黑"/>
                <a:cs typeface="微软雅黑"/>
              </a:rPr>
              <a:t>rf</a:t>
            </a:r>
            <a:r>
              <a:rPr sz="2400" dirty="0">
                <a:latin typeface="微软雅黑"/>
                <a:cs typeface="微软雅黑"/>
              </a:rPr>
              <a:t>ti</a:t>
            </a:r>
            <a:r>
              <a:rPr sz="2400" spc="5" dirty="0">
                <a:latin typeface="微软雅黑"/>
                <a:cs typeface="微软雅黑"/>
              </a:rPr>
              <a:t>m</a:t>
            </a:r>
            <a:r>
              <a:rPr sz="2400" spc="-5" dirty="0">
                <a:latin typeface="微软雅黑"/>
                <a:cs typeface="微软雅黑"/>
              </a:rPr>
              <a:t>e(</a:t>
            </a:r>
            <a:r>
              <a:rPr sz="2400" spc="80" dirty="0">
                <a:latin typeface="微软雅黑"/>
                <a:cs typeface="微软雅黑"/>
              </a:rPr>
              <a:t>)</a:t>
            </a:r>
            <a:r>
              <a:rPr sz="2400" spc="70" dirty="0">
                <a:latin typeface="微软雅黑"/>
                <a:cs typeface="微软雅黑"/>
              </a:rPr>
              <a:t>方法</a:t>
            </a:r>
            <a:r>
              <a:rPr sz="2400" spc="80" dirty="0">
                <a:latin typeface="微软雅黑"/>
                <a:cs typeface="微软雅黑"/>
              </a:rPr>
              <a:t>是时</a:t>
            </a:r>
            <a:r>
              <a:rPr sz="2400" spc="70" dirty="0">
                <a:latin typeface="微软雅黑"/>
                <a:cs typeface="微软雅黑"/>
              </a:rPr>
              <a:t>间格</a:t>
            </a:r>
            <a:r>
              <a:rPr sz="2400" spc="80" dirty="0">
                <a:latin typeface="微软雅黑"/>
                <a:cs typeface="微软雅黑"/>
              </a:rPr>
              <a:t>式化</a:t>
            </a:r>
            <a:r>
              <a:rPr sz="2400" spc="70" dirty="0">
                <a:latin typeface="微软雅黑"/>
                <a:cs typeface="微软雅黑"/>
              </a:rPr>
              <a:t>最有</a:t>
            </a:r>
            <a:r>
              <a:rPr sz="2400" spc="80" dirty="0">
                <a:latin typeface="微软雅黑"/>
                <a:cs typeface="微软雅黑"/>
              </a:rPr>
              <a:t>效的</a:t>
            </a:r>
            <a:r>
              <a:rPr sz="2400" spc="70" dirty="0">
                <a:latin typeface="微软雅黑"/>
                <a:cs typeface="微软雅黑"/>
              </a:rPr>
              <a:t>方</a:t>
            </a:r>
            <a:r>
              <a:rPr sz="2400" spc="75" dirty="0">
                <a:latin typeface="微软雅黑"/>
                <a:cs typeface="微软雅黑"/>
              </a:rPr>
              <a:t>法</a:t>
            </a:r>
            <a:r>
              <a:rPr sz="2400" spc="80" dirty="0">
                <a:latin typeface="微软雅黑"/>
                <a:cs typeface="微软雅黑"/>
              </a:rPr>
              <a:t>，几</a:t>
            </a:r>
            <a:r>
              <a:rPr sz="2400" spc="65" dirty="0">
                <a:latin typeface="微软雅黑"/>
                <a:cs typeface="微软雅黑"/>
              </a:rPr>
              <a:t>乎可</a:t>
            </a:r>
            <a:r>
              <a:rPr sz="2400" spc="80" dirty="0">
                <a:latin typeface="微软雅黑"/>
                <a:cs typeface="微软雅黑"/>
              </a:rPr>
              <a:t>以以</a:t>
            </a:r>
            <a:r>
              <a:rPr sz="2400" dirty="0">
                <a:latin typeface="微软雅黑"/>
                <a:cs typeface="微软雅黑"/>
              </a:rPr>
              <a:t>任 何通用格式输出时间</a:t>
            </a:r>
          </a:p>
        </p:txBody>
      </p:sp>
      <p:sp>
        <p:nvSpPr>
          <p:cNvPr id="5" name="object 5"/>
          <p:cNvSpPr/>
          <p:nvPr/>
        </p:nvSpPr>
        <p:spPr>
          <a:xfrm>
            <a:off x="1476375" y="3933825"/>
            <a:ext cx="5198363" cy="498348"/>
          </a:xfrm>
          <a:prstGeom prst="rect">
            <a:avLst/>
          </a:prstGeom>
          <a:blipFill>
            <a:blip r:embed="rId3" cstate="print"/>
            <a:stretch>
              <a:fillRect/>
            </a:stretch>
          </a:blipFill>
        </p:spPr>
        <p:txBody>
          <a:bodyPr wrap="square" lIns="0" tIns="0" rIns="0" bIns="0" rtlCol="0"/>
          <a:lstStyle/>
          <a:p>
            <a:endParaRPr sz="2000"/>
          </a:p>
        </p:txBody>
      </p:sp>
      <p:sp>
        <p:nvSpPr>
          <p:cNvPr id="6" name="object 6"/>
          <p:cNvSpPr txBox="1"/>
          <p:nvPr/>
        </p:nvSpPr>
        <p:spPr>
          <a:xfrm>
            <a:off x="1476375" y="3933825"/>
            <a:ext cx="5199380" cy="544380"/>
          </a:xfrm>
          <a:prstGeom prst="rect">
            <a:avLst/>
          </a:prstGeom>
          <a:ln w="12700">
            <a:solidFill>
              <a:srgbClr val="00AF50"/>
            </a:solidFill>
          </a:ln>
        </p:spPr>
        <p:txBody>
          <a:bodyPr vert="horz" wrap="square" lIns="0" tIns="13335" rIns="0" bIns="0" rtlCol="0">
            <a:spAutoFit/>
          </a:bodyPr>
          <a:lstStyle/>
          <a:p>
            <a:pPr marL="68580">
              <a:lnSpc>
                <a:spcPct val="100000"/>
              </a:lnSpc>
              <a:spcBef>
                <a:spcPts val="105"/>
              </a:spcBef>
            </a:pPr>
            <a:r>
              <a:rPr sz="1600" b="1" spc="-5" dirty="0">
                <a:latin typeface="Courier New"/>
                <a:cs typeface="Courier New"/>
              </a:rPr>
              <a:t>&gt;&gt;&gt; </a:t>
            </a:r>
            <a:r>
              <a:rPr sz="1600" b="1" spc="-10" dirty="0">
                <a:latin typeface="Courier New"/>
                <a:cs typeface="Courier New"/>
              </a:rPr>
              <a:t>someday.strftime("%Y-%m-%d</a:t>
            </a:r>
            <a:r>
              <a:rPr sz="1600" b="1" spc="5" dirty="0">
                <a:latin typeface="Courier New"/>
                <a:cs typeface="Courier New"/>
              </a:rPr>
              <a:t> </a:t>
            </a:r>
            <a:r>
              <a:rPr sz="1600" b="1" spc="-5" dirty="0">
                <a:latin typeface="Courier New"/>
                <a:cs typeface="Courier New"/>
              </a:rPr>
              <a:t>%H:%M:%S")</a:t>
            </a:r>
            <a:endParaRPr sz="1600">
              <a:latin typeface="Courier New"/>
              <a:cs typeface="Courier New"/>
            </a:endParaRPr>
          </a:p>
          <a:p>
            <a:pPr marL="68580">
              <a:lnSpc>
                <a:spcPct val="100000"/>
              </a:lnSpc>
              <a:spcBef>
                <a:spcPts val="315"/>
              </a:spcBef>
            </a:pPr>
            <a:r>
              <a:rPr sz="1600" b="1" spc="-5" dirty="0">
                <a:latin typeface="Courier New"/>
                <a:cs typeface="Courier New"/>
              </a:rPr>
              <a:t>'2016-09-16</a:t>
            </a:r>
            <a:r>
              <a:rPr sz="1600" b="1" spc="-20" dirty="0">
                <a:latin typeface="Courier New"/>
                <a:cs typeface="Courier New"/>
              </a:rPr>
              <a:t> </a:t>
            </a:r>
            <a:r>
              <a:rPr sz="1600" b="1" spc="-5" dirty="0">
                <a:latin typeface="Courier New"/>
                <a:cs typeface="Courier New"/>
              </a:rPr>
              <a:t>22:33:32'</a:t>
            </a:r>
            <a:endParaRPr sz="1600">
              <a:latin typeface="Courier New"/>
              <a:cs typeface="Courier New"/>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9955" y="521208"/>
            <a:ext cx="327812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40765" y="681304"/>
            <a:ext cx="2564765"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252525"/>
                </a:solidFill>
              </a:rPr>
              <a:t>函数的定义</a:t>
            </a:r>
            <a:endParaRPr sz="4000"/>
          </a:p>
        </p:txBody>
      </p:sp>
      <p:sp>
        <p:nvSpPr>
          <p:cNvPr id="4" name="object 4"/>
          <p:cNvSpPr txBox="1"/>
          <p:nvPr/>
        </p:nvSpPr>
        <p:spPr>
          <a:xfrm>
            <a:off x="402742" y="1806402"/>
            <a:ext cx="8293734" cy="4360809"/>
          </a:xfrm>
          <a:prstGeom prst="rect">
            <a:avLst/>
          </a:prstGeom>
        </p:spPr>
        <p:txBody>
          <a:bodyPr vert="horz" wrap="square" lIns="0" tIns="196215" rIns="0" bIns="0" rtlCol="0">
            <a:spAutoFit/>
          </a:bodyPr>
          <a:lstStyle/>
          <a:p>
            <a:pPr marL="355600" indent="-342900">
              <a:lnSpc>
                <a:spcPct val="100000"/>
              </a:lnSpc>
              <a:spcBef>
                <a:spcPts val="1545"/>
              </a:spcBef>
              <a:buChar char="•"/>
              <a:tabLst>
                <a:tab pos="354965" algn="l"/>
                <a:tab pos="355600" algn="l"/>
              </a:tabLst>
            </a:pPr>
            <a:r>
              <a:rPr sz="2400" spc="-5" dirty="0">
                <a:latin typeface="微软雅黑"/>
                <a:cs typeface="微软雅黑"/>
              </a:rPr>
              <a:t>函数是一段具有特定功能的、可重用的语句组，用函数名来</a:t>
            </a:r>
            <a:endParaRPr sz="2400" dirty="0">
              <a:latin typeface="微软雅黑"/>
              <a:cs typeface="微软雅黑"/>
            </a:endParaRPr>
          </a:p>
          <a:p>
            <a:pPr marL="355600">
              <a:lnSpc>
                <a:spcPct val="100000"/>
              </a:lnSpc>
              <a:spcBef>
                <a:spcPts val="1445"/>
              </a:spcBef>
            </a:pPr>
            <a:r>
              <a:rPr sz="2400" dirty="0">
                <a:latin typeface="微软雅黑"/>
                <a:cs typeface="微软雅黑"/>
              </a:rPr>
              <a:t>表示并通过函数名进行完成功能调用。</a:t>
            </a:r>
          </a:p>
          <a:p>
            <a:pPr marL="355600" marR="5080" indent="-342900" algn="just">
              <a:lnSpc>
                <a:spcPct val="150000"/>
              </a:lnSpc>
              <a:buChar char="•"/>
              <a:tabLst>
                <a:tab pos="355600" algn="l"/>
              </a:tabLst>
            </a:pPr>
            <a:r>
              <a:rPr sz="2400" dirty="0">
                <a:latin typeface="微软雅黑"/>
                <a:cs typeface="微软雅黑"/>
              </a:rPr>
              <a:t>函数也可以看作是一段具有名字的子程序，可以在需要的地 </a:t>
            </a:r>
            <a:r>
              <a:rPr sz="2400" spc="-5" dirty="0" err="1">
                <a:latin typeface="微软雅黑"/>
                <a:cs typeface="微软雅黑"/>
              </a:rPr>
              <a:t>方调用执行，不需要在每个执行地方重复编写这些语句</a:t>
            </a:r>
            <a:r>
              <a:rPr sz="2400" spc="-5" dirty="0" smtClean="0">
                <a:latin typeface="微软雅黑"/>
                <a:cs typeface="微软雅黑"/>
              </a:rPr>
              <a:t>。</a:t>
            </a:r>
            <a:endParaRPr lang="en-US" sz="2400" spc="-5" dirty="0" smtClean="0">
              <a:latin typeface="微软雅黑"/>
              <a:cs typeface="微软雅黑"/>
            </a:endParaRPr>
          </a:p>
          <a:p>
            <a:pPr marL="355600" marR="5080" indent="-342900" algn="just">
              <a:lnSpc>
                <a:spcPct val="150000"/>
              </a:lnSpc>
              <a:buChar char="•"/>
              <a:tabLst>
                <a:tab pos="355600" algn="l"/>
              </a:tabLst>
            </a:pPr>
            <a:r>
              <a:rPr sz="2400" spc="-5" dirty="0" err="1" smtClean="0">
                <a:latin typeface="微软雅黑"/>
                <a:cs typeface="微软雅黑"/>
              </a:rPr>
              <a:t>每</a:t>
            </a:r>
            <a:r>
              <a:rPr sz="2400" dirty="0" err="1" smtClean="0">
                <a:latin typeface="微软雅黑"/>
                <a:cs typeface="微软雅黑"/>
              </a:rPr>
              <a:t>次使用函数可以提供不同的参数作为输入</a:t>
            </a:r>
            <a:r>
              <a:rPr sz="2400" dirty="0" err="1">
                <a:latin typeface="微软雅黑"/>
                <a:cs typeface="微软雅黑"/>
              </a:rPr>
              <a:t>，</a:t>
            </a:r>
            <a:r>
              <a:rPr sz="2400" dirty="0" err="1" smtClean="0">
                <a:latin typeface="微软雅黑"/>
                <a:cs typeface="微软雅黑"/>
              </a:rPr>
              <a:t>以实现对不同数据的处理</a:t>
            </a:r>
            <a:r>
              <a:rPr sz="2400" dirty="0" err="1">
                <a:latin typeface="微软雅黑"/>
                <a:cs typeface="微软雅黑"/>
              </a:rPr>
              <a:t>；函数执行后，还可以反馈相应的处理结果</a:t>
            </a:r>
            <a:r>
              <a:rPr sz="2400" dirty="0">
                <a:latin typeface="微软雅黑"/>
                <a:cs typeface="微软雅黑"/>
              </a:rPr>
              <a:t>。</a:t>
            </a:r>
          </a:p>
          <a:p>
            <a:pPr>
              <a:lnSpc>
                <a:spcPct val="100000"/>
              </a:lnSpc>
              <a:spcBef>
                <a:spcPts val="55"/>
              </a:spcBef>
              <a:buFont typeface="΢"/>
              <a:buChar char="•"/>
            </a:pPr>
            <a:endParaRPr sz="3800" dirty="0">
              <a:latin typeface="Times New Roman"/>
              <a:cs typeface="Times New Roman"/>
            </a:endParaRPr>
          </a:p>
          <a:p>
            <a:pPr marL="541020" lvl="1" indent="-457200">
              <a:lnSpc>
                <a:spcPct val="100000"/>
              </a:lnSpc>
              <a:buFont typeface="Wingdings"/>
              <a:buChar char=""/>
              <a:tabLst>
                <a:tab pos="541020" algn="l"/>
                <a:tab pos="541655" algn="l"/>
              </a:tabLst>
            </a:pPr>
            <a:r>
              <a:rPr sz="2800" spc="-5" dirty="0">
                <a:latin typeface="微软雅黑"/>
                <a:cs typeface="微软雅黑"/>
              </a:rPr>
              <a:t>函数是一种功能抽象</a:t>
            </a:r>
            <a:endParaRPr sz="2800" dirty="0">
              <a:latin typeface="微软雅黑"/>
              <a:cs typeface="微软雅黑"/>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42874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71411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datetime</a:t>
            </a:r>
            <a:r>
              <a:rPr sz="4000" spc="-5" dirty="0">
                <a:solidFill>
                  <a:srgbClr val="252525"/>
                </a:solidFill>
              </a:rPr>
              <a:t>库</a:t>
            </a:r>
            <a:r>
              <a:rPr sz="4000" spc="-10" dirty="0">
                <a:solidFill>
                  <a:srgbClr val="252525"/>
                </a:solidFill>
              </a:rPr>
              <a:t>解析</a:t>
            </a:r>
            <a:endParaRPr sz="4000"/>
          </a:p>
        </p:txBody>
      </p:sp>
      <p:graphicFrame>
        <p:nvGraphicFramePr>
          <p:cNvPr id="4" name="object 4"/>
          <p:cNvGraphicFramePr>
            <a:graphicFrameLocks noGrp="1"/>
          </p:cNvGraphicFramePr>
          <p:nvPr/>
        </p:nvGraphicFramePr>
        <p:xfrm>
          <a:off x="395287" y="2108200"/>
          <a:ext cx="8425180" cy="4156710"/>
        </p:xfrm>
        <a:graphic>
          <a:graphicData uri="http://schemas.openxmlformats.org/drawingml/2006/table">
            <a:tbl>
              <a:tblPr firstRow="1" bandRow="1">
                <a:tableStyleId>{2D5ABB26-0587-4C30-8999-92F81FD0307C}</a:tableStyleId>
              </a:tblPr>
              <a:tblGrid>
                <a:gridCol w="1762760"/>
                <a:gridCol w="2745105"/>
                <a:gridCol w="3917315"/>
              </a:tblGrid>
              <a:tr h="319405">
                <a:tc>
                  <a:txBody>
                    <a:bodyPr/>
                    <a:lstStyle/>
                    <a:p>
                      <a:pPr marL="635" algn="ctr">
                        <a:lnSpc>
                          <a:spcPct val="100000"/>
                        </a:lnSpc>
                        <a:spcBef>
                          <a:spcPts val="500"/>
                        </a:spcBef>
                      </a:pPr>
                      <a:r>
                        <a:rPr sz="1400" dirty="0">
                          <a:latin typeface="宋体"/>
                          <a:cs typeface="宋体"/>
                        </a:rPr>
                        <a:t>格式化字符串</a:t>
                      </a:r>
                      <a:endParaRPr sz="1400">
                        <a:latin typeface="宋体"/>
                        <a:cs typeface="宋体"/>
                      </a:endParaRPr>
                    </a:p>
                  </a:txBody>
                  <a:tcPr marL="0" marR="0" marT="63500" marB="0">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gn="ctr">
                        <a:lnSpc>
                          <a:spcPct val="100000"/>
                        </a:lnSpc>
                        <a:spcBef>
                          <a:spcPts val="500"/>
                        </a:spcBef>
                      </a:pPr>
                      <a:r>
                        <a:rPr sz="1400" dirty="0">
                          <a:latin typeface="宋体"/>
                          <a:cs typeface="宋体"/>
                        </a:rPr>
                        <a:t>日期</a:t>
                      </a:r>
                      <a:r>
                        <a:rPr sz="1400" spc="5" dirty="0">
                          <a:latin typeface="Times New Roman"/>
                          <a:cs typeface="Times New Roman"/>
                        </a:rPr>
                        <a:t>/</a:t>
                      </a:r>
                      <a:r>
                        <a:rPr sz="1400" dirty="0">
                          <a:latin typeface="宋体"/>
                          <a:cs typeface="宋体"/>
                        </a:rPr>
                        <a:t>时间</a:t>
                      </a:r>
                      <a:endParaRPr sz="1400">
                        <a:latin typeface="宋体"/>
                        <a:cs typeface="宋体"/>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635" algn="ctr">
                        <a:lnSpc>
                          <a:spcPct val="100000"/>
                        </a:lnSpc>
                        <a:spcBef>
                          <a:spcPts val="500"/>
                        </a:spcBef>
                      </a:pPr>
                      <a:r>
                        <a:rPr sz="1400" dirty="0">
                          <a:latin typeface="宋体"/>
                          <a:cs typeface="宋体"/>
                        </a:rPr>
                        <a:t>值范围和实例</a:t>
                      </a:r>
                      <a:endParaRPr sz="1400">
                        <a:latin typeface="宋体"/>
                        <a:cs typeface="宋体"/>
                      </a:endParaRPr>
                    </a:p>
                  </a:txBody>
                  <a:tcPr marL="0" marR="0" marT="63500" marB="0">
                    <a:lnL w="12700">
                      <a:solidFill>
                        <a:srgbClr val="000000"/>
                      </a:solidFill>
                      <a:prstDash val="solid"/>
                    </a:lnL>
                    <a:lnT w="12700">
                      <a:solidFill>
                        <a:srgbClr val="000000"/>
                      </a:solidFill>
                      <a:prstDash val="solid"/>
                    </a:lnT>
                    <a:lnB w="12700">
                      <a:solidFill>
                        <a:srgbClr val="000000"/>
                      </a:solidFill>
                      <a:prstDash val="solid"/>
                    </a:lnB>
                    <a:solidFill>
                      <a:srgbClr val="D9D9D9"/>
                    </a:solidFill>
                  </a:tcPr>
                </a:tc>
              </a:tr>
              <a:tr h="319405">
                <a:tc>
                  <a:txBody>
                    <a:bodyPr/>
                    <a:lstStyle/>
                    <a:p>
                      <a:pPr algn="ctr">
                        <a:lnSpc>
                          <a:spcPct val="100000"/>
                        </a:lnSpc>
                        <a:spcBef>
                          <a:spcPts val="500"/>
                        </a:spcBef>
                      </a:pPr>
                      <a:r>
                        <a:rPr sz="1400" spc="-10" dirty="0">
                          <a:latin typeface="Times New Roman"/>
                          <a:cs typeface="Times New Roman"/>
                        </a:rPr>
                        <a:t>%Y</a:t>
                      </a:r>
                      <a:endParaRPr sz="1400">
                        <a:latin typeface="Times New Roman"/>
                        <a:cs typeface="Times New Roman"/>
                      </a:endParaRPr>
                    </a:p>
                  </a:txBody>
                  <a:tcPr marL="0" marR="0" marT="63500"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0"/>
                        </a:spcBef>
                      </a:pPr>
                      <a:r>
                        <a:rPr sz="1400" dirty="0">
                          <a:latin typeface="宋体"/>
                          <a:cs typeface="宋体"/>
                        </a:rPr>
                        <a:t>年份</a:t>
                      </a:r>
                      <a:endParaRPr sz="1400">
                        <a:latin typeface="宋体"/>
                        <a:cs typeface="宋体"/>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0"/>
                        </a:spcBef>
                      </a:pPr>
                      <a:r>
                        <a:rPr sz="1400" dirty="0">
                          <a:latin typeface="Times New Roman"/>
                          <a:cs typeface="Times New Roman"/>
                        </a:rPr>
                        <a:t>0001~9999</a:t>
                      </a:r>
                      <a:r>
                        <a:rPr sz="1400" dirty="0">
                          <a:latin typeface="宋体"/>
                          <a:cs typeface="宋体"/>
                        </a:rPr>
                        <a:t>，例</a:t>
                      </a:r>
                      <a:r>
                        <a:rPr sz="1400" spc="-10" dirty="0">
                          <a:latin typeface="宋体"/>
                          <a:cs typeface="宋体"/>
                        </a:rPr>
                        <a:t>如</a:t>
                      </a:r>
                      <a:r>
                        <a:rPr sz="1400" spc="-5" dirty="0">
                          <a:latin typeface="宋体"/>
                          <a:cs typeface="宋体"/>
                        </a:rPr>
                        <a:t>：</a:t>
                      </a:r>
                      <a:r>
                        <a:rPr sz="1400" spc="-5" dirty="0">
                          <a:latin typeface="Times New Roman"/>
                          <a:cs typeface="Times New Roman"/>
                        </a:rPr>
                        <a:t>1900</a:t>
                      </a:r>
                      <a:endParaRPr sz="1400">
                        <a:latin typeface="Times New Roman"/>
                        <a:cs typeface="Times New Roman"/>
                      </a:endParaRPr>
                    </a:p>
                  </a:txBody>
                  <a:tcPr marL="0" marR="0" marT="6350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20040">
                <a:tc>
                  <a:txBody>
                    <a:bodyPr/>
                    <a:lstStyle/>
                    <a:p>
                      <a:pPr marL="3175" algn="ctr">
                        <a:lnSpc>
                          <a:spcPct val="100000"/>
                        </a:lnSpc>
                        <a:spcBef>
                          <a:spcPts val="500"/>
                        </a:spcBef>
                      </a:pPr>
                      <a:r>
                        <a:rPr sz="1400" spc="-10" dirty="0">
                          <a:latin typeface="Times New Roman"/>
                          <a:cs typeface="Times New Roman"/>
                        </a:rPr>
                        <a:t>%m</a:t>
                      </a:r>
                      <a:endParaRPr sz="1400">
                        <a:latin typeface="Times New Roman"/>
                        <a:cs typeface="Times New Roman"/>
                      </a:endParaRPr>
                    </a:p>
                  </a:txBody>
                  <a:tcPr marL="0" marR="0" marT="63500"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0"/>
                        </a:spcBef>
                      </a:pPr>
                      <a:r>
                        <a:rPr sz="1400" dirty="0">
                          <a:latin typeface="宋体"/>
                          <a:cs typeface="宋体"/>
                        </a:rPr>
                        <a:t>月份</a:t>
                      </a:r>
                      <a:endParaRPr sz="1400">
                        <a:latin typeface="宋体"/>
                        <a:cs typeface="宋体"/>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0"/>
                        </a:spcBef>
                      </a:pPr>
                      <a:r>
                        <a:rPr sz="1400" dirty="0">
                          <a:latin typeface="Times New Roman"/>
                          <a:cs typeface="Times New Roman"/>
                        </a:rPr>
                        <a:t>01~12</a:t>
                      </a:r>
                      <a:r>
                        <a:rPr sz="1400" dirty="0">
                          <a:latin typeface="宋体"/>
                          <a:cs typeface="宋体"/>
                        </a:rPr>
                        <a:t>，例如</a:t>
                      </a:r>
                      <a:r>
                        <a:rPr sz="1400" spc="-5" dirty="0">
                          <a:latin typeface="宋体"/>
                          <a:cs typeface="宋体"/>
                        </a:rPr>
                        <a:t>：</a:t>
                      </a:r>
                      <a:r>
                        <a:rPr sz="1400" spc="-5" dirty="0">
                          <a:latin typeface="Times New Roman"/>
                          <a:cs typeface="Times New Roman"/>
                        </a:rPr>
                        <a:t>10</a:t>
                      </a:r>
                      <a:endParaRPr sz="1400">
                        <a:latin typeface="Times New Roman"/>
                        <a:cs typeface="Times New Roman"/>
                      </a:endParaRPr>
                    </a:p>
                  </a:txBody>
                  <a:tcPr marL="0" marR="0" marT="6350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19405">
                <a:tc>
                  <a:txBody>
                    <a:bodyPr/>
                    <a:lstStyle/>
                    <a:p>
                      <a:pPr algn="ctr">
                        <a:lnSpc>
                          <a:spcPct val="100000"/>
                        </a:lnSpc>
                        <a:spcBef>
                          <a:spcPts val="500"/>
                        </a:spcBef>
                      </a:pPr>
                      <a:r>
                        <a:rPr sz="1400" spc="-10" dirty="0">
                          <a:latin typeface="Times New Roman"/>
                          <a:cs typeface="Times New Roman"/>
                        </a:rPr>
                        <a:t>%B</a:t>
                      </a:r>
                      <a:endParaRPr sz="1400">
                        <a:latin typeface="Times New Roman"/>
                        <a:cs typeface="Times New Roman"/>
                      </a:endParaRPr>
                    </a:p>
                  </a:txBody>
                  <a:tcPr marL="0" marR="0" marT="63500"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0"/>
                        </a:spcBef>
                      </a:pPr>
                      <a:r>
                        <a:rPr sz="1400" dirty="0">
                          <a:latin typeface="宋体"/>
                          <a:cs typeface="宋体"/>
                        </a:rPr>
                        <a:t>月名</a:t>
                      </a:r>
                      <a:endParaRPr sz="1400">
                        <a:latin typeface="宋体"/>
                        <a:cs typeface="宋体"/>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0"/>
                        </a:spcBef>
                      </a:pPr>
                      <a:r>
                        <a:rPr sz="1400" spc="-5" dirty="0">
                          <a:latin typeface="Times New Roman"/>
                          <a:cs typeface="Times New Roman"/>
                        </a:rPr>
                        <a:t>January~December</a:t>
                      </a:r>
                      <a:r>
                        <a:rPr sz="1400" spc="-5" dirty="0">
                          <a:latin typeface="宋体"/>
                          <a:cs typeface="宋体"/>
                        </a:rPr>
                        <a:t>，</a:t>
                      </a:r>
                      <a:r>
                        <a:rPr sz="1400" dirty="0">
                          <a:latin typeface="宋体"/>
                          <a:cs typeface="宋体"/>
                        </a:rPr>
                        <a:t>例如：</a:t>
                      </a:r>
                      <a:r>
                        <a:rPr sz="1400" dirty="0">
                          <a:latin typeface="Times New Roman"/>
                          <a:cs typeface="Times New Roman"/>
                        </a:rPr>
                        <a:t>April</a:t>
                      </a:r>
                      <a:endParaRPr sz="1400">
                        <a:latin typeface="Times New Roman"/>
                        <a:cs typeface="Times New Roman"/>
                      </a:endParaRPr>
                    </a:p>
                  </a:txBody>
                  <a:tcPr marL="0" marR="0" marT="6350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19405">
                <a:tc>
                  <a:txBody>
                    <a:bodyPr/>
                    <a:lstStyle/>
                    <a:p>
                      <a:pPr algn="ctr">
                        <a:lnSpc>
                          <a:spcPct val="100000"/>
                        </a:lnSpc>
                        <a:spcBef>
                          <a:spcPts val="500"/>
                        </a:spcBef>
                      </a:pPr>
                      <a:r>
                        <a:rPr sz="1400" spc="-10" dirty="0">
                          <a:latin typeface="Times New Roman"/>
                          <a:cs typeface="Times New Roman"/>
                        </a:rPr>
                        <a:t>%b</a:t>
                      </a:r>
                      <a:endParaRPr sz="1400">
                        <a:latin typeface="Times New Roman"/>
                        <a:cs typeface="Times New Roman"/>
                      </a:endParaRPr>
                    </a:p>
                  </a:txBody>
                  <a:tcPr marL="0" marR="0" marT="63500"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0"/>
                        </a:spcBef>
                      </a:pPr>
                      <a:r>
                        <a:rPr sz="1400" dirty="0">
                          <a:latin typeface="宋体"/>
                          <a:cs typeface="宋体"/>
                        </a:rPr>
                        <a:t>月名缩写</a:t>
                      </a:r>
                      <a:endParaRPr sz="1400">
                        <a:latin typeface="宋体"/>
                        <a:cs typeface="宋体"/>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635" algn="ctr">
                        <a:lnSpc>
                          <a:spcPct val="100000"/>
                        </a:lnSpc>
                        <a:spcBef>
                          <a:spcPts val="500"/>
                        </a:spcBef>
                      </a:pPr>
                      <a:r>
                        <a:rPr sz="1400" dirty="0">
                          <a:latin typeface="Times New Roman"/>
                          <a:cs typeface="Times New Roman"/>
                        </a:rPr>
                        <a:t>Jan~Dec</a:t>
                      </a:r>
                      <a:r>
                        <a:rPr sz="1400" dirty="0">
                          <a:latin typeface="宋体"/>
                          <a:cs typeface="宋体"/>
                        </a:rPr>
                        <a:t>，例如：</a:t>
                      </a:r>
                      <a:r>
                        <a:rPr sz="1400" dirty="0">
                          <a:latin typeface="Times New Roman"/>
                          <a:cs typeface="Times New Roman"/>
                        </a:rPr>
                        <a:t>Apr</a:t>
                      </a:r>
                      <a:endParaRPr sz="1400">
                        <a:latin typeface="Times New Roman"/>
                        <a:cs typeface="Times New Roman"/>
                      </a:endParaRPr>
                    </a:p>
                  </a:txBody>
                  <a:tcPr marL="0" marR="0" marT="6350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20040">
                <a:tc>
                  <a:txBody>
                    <a:bodyPr/>
                    <a:lstStyle/>
                    <a:p>
                      <a:pPr algn="ctr">
                        <a:lnSpc>
                          <a:spcPct val="100000"/>
                        </a:lnSpc>
                        <a:spcBef>
                          <a:spcPts val="500"/>
                        </a:spcBef>
                      </a:pPr>
                      <a:r>
                        <a:rPr sz="1400" spc="-10" dirty="0">
                          <a:latin typeface="Times New Roman"/>
                          <a:cs typeface="Times New Roman"/>
                        </a:rPr>
                        <a:t>%d</a:t>
                      </a:r>
                      <a:endParaRPr sz="1400">
                        <a:latin typeface="Times New Roman"/>
                        <a:cs typeface="Times New Roman"/>
                      </a:endParaRPr>
                    </a:p>
                  </a:txBody>
                  <a:tcPr marL="0" marR="0" marT="63500"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0"/>
                        </a:spcBef>
                      </a:pPr>
                      <a:r>
                        <a:rPr sz="1400" dirty="0">
                          <a:latin typeface="宋体"/>
                          <a:cs typeface="宋体"/>
                        </a:rPr>
                        <a:t>日期</a:t>
                      </a:r>
                      <a:endParaRPr sz="1400">
                        <a:latin typeface="宋体"/>
                        <a:cs typeface="宋体"/>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0"/>
                        </a:spcBef>
                      </a:pPr>
                      <a:r>
                        <a:rPr sz="1400" dirty="0">
                          <a:latin typeface="Times New Roman"/>
                          <a:cs typeface="Times New Roman"/>
                        </a:rPr>
                        <a:t>01</a:t>
                      </a:r>
                      <a:r>
                        <a:rPr sz="1400" spc="-20" dirty="0">
                          <a:latin typeface="Times New Roman"/>
                          <a:cs typeface="Times New Roman"/>
                        </a:rPr>
                        <a:t> </a:t>
                      </a:r>
                      <a:r>
                        <a:rPr sz="1400" dirty="0">
                          <a:latin typeface="Times New Roman"/>
                          <a:cs typeface="Times New Roman"/>
                        </a:rPr>
                        <a:t>~ </a:t>
                      </a:r>
                      <a:r>
                        <a:rPr sz="1400" spc="5" dirty="0">
                          <a:latin typeface="Times New Roman"/>
                          <a:cs typeface="Times New Roman"/>
                        </a:rPr>
                        <a:t>31</a:t>
                      </a:r>
                      <a:r>
                        <a:rPr sz="1400" spc="5" dirty="0">
                          <a:latin typeface="宋体"/>
                          <a:cs typeface="宋体"/>
                        </a:rPr>
                        <a:t>，</a:t>
                      </a:r>
                      <a:r>
                        <a:rPr sz="1400" dirty="0">
                          <a:latin typeface="宋体"/>
                          <a:cs typeface="宋体"/>
                        </a:rPr>
                        <a:t>例如</a:t>
                      </a:r>
                      <a:r>
                        <a:rPr sz="1400" spc="-5" dirty="0">
                          <a:latin typeface="宋体"/>
                          <a:cs typeface="宋体"/>
                        </a:rPr>
                        <a:t>：</a:t>
                      </a:r>
                      <a:r>
                        <a:rPr sz="1400" spc="-5" dirty="0">
                          <a:latin typeface="Times New Roman"/>
                          <a:cs typeface="Times New Roman"/>
                        </a:rPr>
                        <a:t>25</a:t>
                      </a:r>
                      <a:endParaRPr sz="1400">
                        <a:latin typeface="Times New Roman"/>
                        <a:cs typeface="Times New Roman"/>
                      </a:endParaRPr>
                    </a:p>
                  </a:txBody>
                  <a:tcPr marL="0" marR="0" marT="6350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19405">
                <a:tc>
                  <a:txBody>
                    <a:bodyPr/>
                    <a:lstStyle/>
                    <a:p>
                      <a:pPr algn="ctr">
                        <a:lnSpc>
                          <a:spcPct val="100000"/>
                        </a:lnSpc>
                        <a:spcBef>
                          <a:spcPts val="500"/>
                        </a:spcBef>
                      </a:pPr>
                      <a:r>
                        <a:rPr sz="1400" spc="-10" dirty="0">
                          <a:latin typeface="Times New Roman"/>
                          <a:cs typeface="Times New Roman"/>
                        </a:rPr>
                        <a:t>%A</a:t>
                      </a:r>
                      <a:endParaRPr sz="1400">
                        <a:latin typeface="Times New Roman"/>
                        <a:cs typeface="Times New Roman"/>
                      </a:endParaRPr>
                    </a:p>
                  </a:txBody>
                  <a:tcPr marL="0" marR="0" marT="63500"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0"/>
                        </a:spcBef>
                      </a:pPr>
                      <a:r>
                        <a:rPr sz="1400" dirty="0">
                          <a:latin typeface="宋体"/>
                          <a:cs typeface="宋体"/>
                        </a:rPr>
                        <a:t>星期</a:t>
                      </a:r>
                      <a:endParaRPr sz="1400">
                        <a:latin typeface="宋体"/>
                        <a:cs typeface="宋体"/>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2540" algn="ctr">
                        <a:lnSpc>
                          <a:spcPct val="100000"/>
                        </a:lnSpc>
                        <a:spcBef>
                          <a:spcPts val="500"/>
                        </a:spcBef>
                      </a:pPr>
                      <a:r>
                        <a:rPr sz="1400" dirty="0">
                          <a:latin typeface="Times New Roman"/>
                          <a:cs typeface="Times New Roman"/>
                        </a:rPr>
                        <a:t>Monday~Sunday</a:t>
                      </a:r>
                      <a:r>
                        <a:rPr sz="1400" dirty="0">
                          <a:latin typeface="宋体"/>
                          <a:cs typeface="宋体"/>
                        </a:rPr>
                        <a:t>，例如</a:t>
                      </a:r>
                      <a:r>
                        <a:rPr sz="1400" spc="-10" dirty="0">
                          <a:latin typeface="宋体"/>
                          <a:cs typeface="宋体"/>
                        </a:rPr>
                        <a:t>：</a:t>
                      </a:r>
                      <a:r>
                        <a:rPr sz="1400" spc="-10" dirty="0">
                          <a:latin typeface="Times New Roman"/>
                          <a:cs typeface="Times New Roman"/>
                        </a:rPr>
                        <a:t>Wednesday</a:t>
                      </a:r>
                      <a:endParaRPr sz="1400">
                        <a:latin typeface="Times New Roman"/>
                        <a:cs typeface="Times New Roman"/>
                      </a:endParaRPr>
                    </a:p>
                  </a:txBody>
                  <a:tcPr marL="0" marR="0" marT="6350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20040">
                <a:tc>
                  <a:txBody>
                    <a:bodyPr/>
                    <a:lstStyle/>
                    <a:p>
                      <a:pPr algn="ctr">
                        <a:lnSpc>
                          <a:spcPct val="100000"/>
                        </a:lnSpc>
                        <a:spcBef>
                          <a:spcPts val="500"/>
                        </a:spcBef>
                      </a:pPr>
                      <a:r>
                        <a:rPr sz="1400" spc="-10" dirty="0">
                          <a:latin typeface="Times New Roman"/>
                          <a:cs typeface="Times New Roman"/>
                        </a:rPr>
                        <a:t>%a</a:t>
                      </a:r>
                      <a:endParaRPr sz="1400">
                        <a:latin typeface="Times New Roman"/>
                        <a:cs typeface="Times New Roman"/>
                      </a:endParaRPr>
                    </a:p>
                  </a:txBody>
                  <a:tcPr marL="0" marR="0" marT="63500"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0"/>
                        </a:spcBef>
                      </a:pPr>
                      <a:r>
                        <a:rPr sz="1400" dirty="0">
                          <a:latin typeface="宋体"/>
                          <a:cs typeface="宋体"/>
                        </a:rPr>
                        <a:t>星期缩写</a:t>
                      </a:r>
                      <a:endParaRPr sz="1400">
                        <a:latin typeface="宋体"/>
                        <a:cs typeface="宋体"/>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0"/>
                        </a:spcBef>
                      </a:pPr>
                      <a:r>
                        <a:rPr sz="1400" dirty="0">
                          <a:latin typeface="Times New Roman"/>
                          <a:cs typeface="Times New Roman"/>
                        </a:rPr>
                        <a:t>Mon~Sun</a:t>
                      </a:r>
                      <a:r>
                        <a:rPr sz="1400" dirty="0">
                          <a:latin typeface="宋体"/>
                          <a:cs typeface="宋体"/>
                        </a:rPr>
                        <a:t>，例如</a:t>
                      </a:r>
                      <a:r>
                        <a:rPr sz="1400" spc="-35" dirty="0">
                          <a:latin typeface="宋体"/>
                          <a:cs typeface="宋体"/>
                        </a:rPr>
                        <a:t>：</a:t>
                      </a:r>
                      <a:r>
                        <a:rPr sz="1400" spc="-35" dirty="0">
                          <a:latin typeface="Times New Roman"/>
                          <a:cs typeface="Times New Roman"/>
                        </a:rPr>
                        <a:t>Wed</a:t>
                      </a:r>
                      <a:endParaRPr sz="1400">
                        <a:latin typeface="Times New Roman"/>
                        <a:cs typeface="Times New Roman"/>
                      </a:endParaRPr>
                    </a:p>
                  </a:txBody>
                  <a:tcPr marL="0" marR="0" marT="6350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19405">
                <a:tc>
                  <a:txBody>
                    <a:bodyPr/>
                    <a:lstStyle/>
                    <a:p>
                      <a:pPr algn="ctr">
                        <a:lnSpc>
                          <a:spcPct val="100000"/>
                        </a:lnSpc>
                        <a:spcBef>
                          <a:spcPts val="505"/>
                        </a:spcBef>
                      </a:pPr>
                      <a:r>
                        <a:rPr sz="1400" spc="-10" dirty="0">
                          <a:latin typeface="Times New Roman"/>
                          <a:cs typeface="Times New Roman"/>
                        </a:rPr>
                        <a:t>%H</a:t>
                      </a:r>
                      <a:endParaRPr sz="1400">
                        <a:latin typeface="Times New Roman"/>
                        <a:cs typeface="Times New Roman"/>
                      </a:endParaRPr>
                    </a:p>
                  </a:txBody>
                  <a:tcPr marL="0" marR="0" marT="64135"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5"/>
                        </a:spcBef>
                      </a:pPr>
                      <a:r>
                        <a:rPr sz="1400" dirty="0">
                          <a:latin typeface="宋体"/>
                          <a:cs typeface="宋体"/>
                        </a:rPr>
                        <a:t>小时</a:t>
                      </a:r>
                      <a:r>
                        <a:rPr sz="1400" spc="5" dirty="0">
                          <a:latin typeface="宋体"/>
                          <a:cs typeface="宋体"/>
                        </a:rPr>
                        <a:t>（</a:t>
                      </a:r>
                      <a:r>
                        <a:rPr sz="1400" spc="5" dirty="0">
                          <a:latin typeface="Times New Roman"/>
                          <a:cs typeface="Times New Roman"/>
                        </a:rPr>
                        <a:t>24h</a:t>
                      </a:r>
                      <a:r>
                        <a:rPr sz="1400" dirty="0">
                          <a:latin typeface="宋体"/>
                          <a:cs typeface="宋体"/>
                        </a:rPr>
                        <a:t>制）</a:t>
                      </a:r>
                      <a:endParaRPr sz="1400">
                        <a:latin typeface="宋体"/>
                        <a:cs typeface="宋体"/>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5"/>
                        </a:spcBef>
                      </a:pPr>
                      <a:r>
                        <a:rPr sz="1400" dirty="0">
                          <a:latin typeface="Times New Roman"/>
                          <a:cs typeface="Times New Roman"/>
                        </a:rPr>
                        <a:t>00</a:t>
                      </a:r>
                      <a:r>
                        <a:rPr sz="1400" spc="-20" dirty="0">
                          <a:latin typeface="Times New Roman"/>
                          <a:cs typeface="Times New Roman"/>
                        </a:rPr>
                        <a:t> </a:t>
                      </a:r>
                      <a:r>
                        <a:rPr sz="1400" dirty="0">
                          <a:latin typeface="Times New Roman"/>
                          <a:cs typeface="Times New Roman"/>
                        </a:rPr>
                        <a:t>~ </a:t>
                      </a:r>
                      <a:r>
                        <a:rPr sz="1400" spc="5" dirty="0">
                          <a:latin typeface="Times New Roman"/>
                          <a:cs typeface="Times New Roman"/>
                        </a:rPr>
                        <a:t>23</a:t>
                      </a:r>
                      <a:r>
                        <a:rPr sz="1400" spc="5" dirty="0">
                          <a:latin typeface="宋体"/>
                          <a:cs typeface="宋体"/>
                        </a:rPr>
                        <a:t>，</a:t>
                      </a:r>
                      <a:r>
                        <a:rPr sz="1400" dirty="0">
                          <a:latin typeface="宋体"/>
                          <a:cs typeface="宋体"/>
                        </a:rPr>
                        <a:t>例如</a:t>
                      </a:r>
                      <a:r>
                        <a:rPr sz="1400" spc="-5" dirty="0">
                          <a:latin typeface="宋体"/>
                          <a:cs typeface="宋体"/>
                        </a:rPr>
                        <a:t>：</a:t>
                      </a:r>
                      <a:r>
                        <a:rPr sz="1400" spc="-5" dirty="0">
                          <a:latin typeface="Times New Roman"/>
                          <a:cs typeface="Times New Roman"/>
                        </a:rPr>
                        <a:t>12</a:t>
                      </a:r>
                      <a:endParaRPr sz="1400">
                        <a:latin typeface="Times New Roman"/>
                        <a:cs typeface="Times New Roman"/>
                      </a:endParaRPr>
                    </a:p>
                  </a:txBody>
                  <a:tcPr marL="0" marR="0" marT="64135"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20040">
                <a:tc>
                  <a:txBody>
                    <a:bodyPr/>
                    <a:lstStyle/>
                    <a:p>
                      <a:pPr algn="ctr">
                        <a:lnSpc>
                          <a:spcPct val="100000"/>
                        </a:lnSpc>
                        <a:spcBef>
                          <a:spcPts val="505"/>
                        </a:spcBef>
                      </a:pPr>
                      <a:r>
                        <a:rPr sz="1400" spc="-10" dirty="0">
                          <a:latin typeface="Times New Roman"/>
                          <a:cs typeface="Times New Roman"/>
                        </a:rPr>
                        <a:t>%I</a:t>
                      </a:r>
                      <a:endParaRPr sz="1400">
                        <a:latin typeface="Times New Roman"/>
                        <a:cs typeface="Times New Roman"/>
                      </a:endParaRPr>
                    </a:p>
                  </a:txBody>
                  <a:tcPr marL="0" marR="0" marT="64135"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5"/>
                        </a:spcBef>
                      </a:pPr>
                      <a:r>
                        <a:rPr sz="1400" dirty="0">
                          <a:latin typeface="宋体"/>
                          <a:cs typeface="宋体"/>
                        </a:rPr>
                        <a:t>小时</a:t>
                      </a:r>
                      <a:r>
                        <a:rPr sz="1400" spc="5" dirty="0">
                          <a:latin typeface="宋体"/>
                          <a:cs typeface="宋体"/>
                        </a:rPr>
                        <a:t>（</a:t>
                      </a:r>
                      <a:r>
                        <a:rPr sz="1400" spc="5" dirty="0">
                          <a:latin typeface="Times New Roman"/>
                          <a:cs typeface="Times New Roman"/>
                        </a:rPr>
                        <a:t>12h</a:t>
                      </a:r>
                      <a:r>
                        <a:rPr sz="1400" dirty="0">
                          <a:latin typeface="宋体"/>
                          <a:cs typeface="宋体"/>
                        </a:rPr>
                        <a:t>制）</a:t>
                      </a:r>
                      <a:endParaRPr sz="1400">
                        <a:latin typeface="宋体"/>
                        <a:cs typeface="宋体"/>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5"/>
                        </a:spcBef>
                      </a:pPr>
                      <a:r>
                        <a:rPr sz="1400" dirty="0">
                          <a:latin typeface="Times New Roman"/>
                          <a:cs typeface="Times New Roman"/>
                        </a:rPr>
                        <a:t>01</a:t>
                      </a:r>
                      <a:r>
                        <a:rPr sz="1400" spc="-20" dirty="0">
                          <a:latin typeface="Times New Roman"/>
                          <a:cs typeface="Times New Roman"/>
                        </a:rPr>
                        <a:t> </a:t>
                      </a:r>
                      <a:r>
                        <a:rPr sz="1400" dirty="0">
                          <a:latin typeface="Times New Roman"/>
                          <a:cs typeface="Times New Roman"/>
                        </a:rPr>
                        <a:t>~</a:t>
                      </a:r>
                      <a:r>
                        <a:rPr sz="1400" spc="5" dirty="0">
                          <a:latin typeface="Times New Roman"/>
                          <a:cs typeface="Times New Roman"/>
                        </a:rPr>
                        <a:t> 12</a:t>
                      </a:r>
                      <a:r>
                        <a:rPr sz="1400" spc="5" dirty="0">
                          <a:latin typeface="宋体"/>
                          <a:cs typeface="宋体"/>
                        </a:rPr>
                        <a:t>，</a:t>
                      </a:r>
                      <a:r>
                        <a:rPr sz="1400" dirty="0">
                          <a:latin typeface="宋体"/>
                          <a:cs typeface="宋体"/>
                        </a:rPr>
                        <a:t>例如：</a:t>
                      </a:r>
                      <a:r>
                        <a:rPr sz="1400" dirty="0">
                          <a:latin typeface="Times New Roman"/>
                          <a:cs typeface="Times New Roman"/>
                        </a:rPr>
                        <a:t>7</a:t>
                      </a:r>
                      <a:endParaRPr sz="1400">
                        <a:latin typeface="Times New Roman"/>
                        <a:cs typeface="Times New Roman"/>
                      </a:endParaRPr>
                    </a:p>
                  </a:txBody>
                  <a:tcPr marL="0" marR="0" marT="64135"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20040">
                <a:tc>
                  <a:txBody>
                    <a:bodyPr/>
                    <a:lstStyle/>
                    <a:p>
                      <a:pPr algn="ctr">
                        <a:lnSpc>
                          <a:spcPct val="100000"/>
                        </a:lnSpc>
                        <a:spcBef>
                          <a:spcPts val="505"/>
                        </a:spcBef>
                      </a:pPr>
                      <a:r>
                        <a:rPr sz="1400" spc="-10" dirty="0">
                          <a:latin typeface="Times New Roman"/>
                          <a:cs typeface="Times New Roman"/>
                        </a:rPr>
                        <a:t>%p</a:t>
                      </a:r>
                      <a:endParaRPr sz="1400">
                        <a:latin typeface="Times New Roman"/>
                        <a:cs typeface="Times New Roman"/>
                      </a:endParaRPr>
                    </a:p>
                  </a:txBody>
                  <a:tcPr marL="0" marR="0" marT="64135"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5"/>
                        </a:spcBef>
                      </a:pPr>
                      <a:r>
                        <a:rPr sz="1400" dirty="0">
                          <a:latin typeface="宋体"/>
                          <a:cs typeface="宋体"/>
                        </a:rPr>
                        <a:t>上</a:t>
                      </a:r>
                      <a:r>
                        <a:rPr sz="1400" spc="5" dirty="0">
                          <a:latin typeface="Times New Roman"/>
                          <a:cs typeface="Times New Roman"/>
                        </a:rPr>
                        <a:t>/</a:t>
                      </a:r>
                      <a:r>
                        <a:rPr sz="1400" dirty="0">
                          <a:latin typeface="宋体"/>
                          <a:cs typeface="宋体"/>
                        </a:rPr>
                        <a:t>下午</a:t>
                      </a:r>
                      <a:endParaRPr sz="1400">
                        <a:latin typeface="宋体"/>
                        <a:cs typeface="宋体"/>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5"/>
                        </a:spcBef>
                      </a:pPr>
                      <a:r>
                        <a:rPr sz="1400" spc="-5" dirty="0">
                          <a:latin typeface="Times New Roman"/>
                          <a:cs typeface="Times New Roman"/>
                        </a:rPr>
                        <a:t>AM,</a:t>
                      </a:r>
                      <a:r>
                        <a:rPr sz="1400" dirty="0">
                          <a:latin typeface="Times New Roman"/>
                          <a:cs typeface="Times New Roman"/>
                        </a:rPr>
                        <a:t> PM</a:t>
                      </a:r>
                      <a:r>
                        <a:rPr sz="1400" dirty="0">
                          <a:latin typeface="宋体"/>
                          <a:cs typeface="宋体"/>
                        </a:rPr>
                        <a:t>，例如</a:t>
                      </a:r>
                      <a:r>
                        <a:rPr sz="1400" spc="-5" dirty="0">
                          <a:latin typeface="宋体"/>
                          <a:cs typeface="宋体"/>
                        </a:rPr>
                        <a:t>：</a:t>
                      </a:r>
                      <a:r>
                        <a:rPr sz="1400" spc="-5" dirty="0">
                          <a:latin typeface="Times New Roman"/>
                          <a:cs typeface="Times New Roman"/>
                        </a:rPr>
                        <a:t>PM</a:t>
                      </a:r>
                      <a:endParaRPr sz="1400">
                        <a:latin typeface="Times New Roman"/>
                        <a:cs typeface="Times New Roman"/>
                      </a:endParaRPr>
                    </a:p>
                  </a:txBody>
                  <a:tcPr marL="0" marR="0" marT="64135"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20040">
                <a:tc>
                  <a:txBody>
                    <a:bodyPr/>
                    <a:lstStyle/>
                    <a:p>
                      <a:pPr algn="ctr">
                        <a:lnSpc>
                          <a:spcPct val="100000"/>
                        </a:lnSpc>
                        <a:spcBef>
                          <a:spcPts val="505"/>
                        </a:spcBef>
                      </a:pPr>
                      <a:r>
                        <a:rPr sz="1400" spc="-10" dirty="0">
                          <a:latin typeface="Times New Roman"/>
                          <a:cs typeface="Times New Roman"/>
                        </a:rPr>
                        <a:t>%M</a:t>
                      </a:r>
                      <a:endParaRPr sz="1400">
                        <a:latin typeface="Times New Roman"/>
                        <a:cs typeface="Times New Roman"/>
                      </a:endParaRPr>
                    </a:p>
                  </a:txBody>
                  <a:tcPr marL="0" marR="0" marT="64135"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5"/>
                        </a:spcBef>
                      </a:pPr>
                      <a:r>
                        <a:rPr sz="1400" dirty="0">
                          <a:latin typeface="宋体"/>
                          <a:cs typeface="宋体"/>
                        </a:rPr>
                        <a:t>分钟</a:t>
                      </a:r>
                      <a:endParaRPr sz="1400">
                        <a:latin typeface="宋体"/>
                        <a:cs typeface="宋体"/>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5"/>
                        </a:spcBef>
                      </a:pPr>
                      <a:r>
                        <a:rPr sz="1400" dirty="0">
                          <a:latin typeface="Times New Roman"/>
                          <a:cs typeface="Times New Roman"/>
                        </a:rPr>
                        <a:t>00</a:t>
                      </a:r>
                      <a:r>
                        <a:rPr sz="1400" spc="-20" dirty="0">
                          <a:latin typeface="Times New Roman"/>
                          <a:cs typeface="Times New Roman"/>
                        </a:rPr>
                        <a:t> </a:t>
                      </a:r>
                      <a:r>
                        <a:rPr sz="1400" dirty="0">
                          <a:latin typeface="Times New Roman"/>
                          <a:cs typeface="Times New Roman"/>
                        </a:rPr>
                        <a:t>~ </a:t>
                      </a:r>
                      <a:r>
                        <a:rPr sz="1400" spc="5" dirty="0">
                          <a:latin typeface="Times New Roman"/>
                          <a:cs typeface="Times New Roman"/>
                        </a:rPr>
                        <a:t>59</a:t>
                      </a:r>
                      <a:r>
                        <a:rPr sz="1400" spc="5" dirty="0">
                          <a:latin typeface="宋体"/>
                          <a:cs typeface="宋体"/>
                        </a:rPr>
                        <a:t>，</a:t>
                      </a:r>
                      <a:r>
                        <a:rPr sz="1400" dirty="0">
                          <a:latin typeface="宋体"/>
                          <a:cs typeface="宋体"/>
                        </a:rPr>
                        <a:t>例如</a:t>
                      </a:r>
                      <a:r>
                        <a:rPr sz="1400" spc="-5" dirty="0">
                          <a:latin typeface="宋体"/>
                          <a:cs typeface="宋体"/>
                        </a:rPr>
                        <a:t>：</a:t>
                      </a:r>
                      <a:r>
                        <a:rPr sz="1400" spc="-5" dirty="0">
                          <a:latin typeface="Times New Roman"/>
                          <a:cs typeface="Times New Roman"/>
                        </a:rPr>
                        <a:t>26</a:t>
                      </a:r>
                      <a:endParaRPr sz="1400">
                        <a:latin typeface="Times New Roman"/>
                        <a:cs typeface="Times New Roman"/>
                      </a:endParaRPr>
                    </a:p>
                  </a:txBody>
                  <a:tcPr marL="0" marR="0" marT="64135"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r h="320040">
                <a:tc>
                  <a:txBody>
                    <a:bodyPr/>
                    <a:lstStyle/>
                    <a:p>
                      <a:pPr algn="ctr">
                        <a:lnSpc>
                          <a:spcPct val="100000"/>
                        </a:lnSpc>
                        <a:spcBef>
                          <a:spcPts val="505"/>
                        </a:spcBef>
                      </a:pPr>
                      <a:r>
                        <a:rPr sz="1400" spc="-10" dirty="0">
                          <a:latin typeface="Times New Roman"/>
                          <a:cs typeface="Times New Roman"/>
                        </a:rPr>
                        <a:t>%S</a:t>
                      </a:r>
                      <a:endParaRPr sz="1400">
                        <a:latin typeface="Times New Roman"/>
                        <a:cs typeface="Times New Roman"/>
                      </a:endParaRPr>
                    </a:p>
                  </a:txBody>
                  <a:tcPr marL="0" marR="0" marT="64135" marB="0">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5"/>
                        </a:spcBef>
                      </a:pPr>
                      <a:r>
                        <a:rPr sz="1400" dirty="0">
                          <a:latin typeface="宋体"/>
                          <a:cs typeface="宋体"/>
                        </a:rPr>
                        <a:t>秒</a:t>
                      </a:r>
                      <a:endParaRPr sz="1400">
                        <a:latin typeface="宋体"/>
                        <a:cs typeface="宋体"/>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505"/>
                        </a:spcBef>
                      </a:pPr>
                      <a:r>
                        <a:rPr sz="1400" dirty="0">
                          <a:latin typeface="Times New Roman"/>
                          <a:cs typeface="Times New Roman"/>
                        </a:rPr>
                        <a:t>00</a:t>
                      </a:r>
                      <a:r>
                        <a:rPr sz="1400" spc="-20" dirty="0">
                          <a:latin typeface="Times New Roman"/>
                          <a:cs typeface="Times New Roman"/>
                        </a:rPr>
                        <a:t> </a:t>
                      </a:r>
                      <a:r>
                        <a:rPr sz="1400" dirty="0">
                          <a:latin typeface="Times New Roman"/>
                          <a:cs typeface="Times New Roman"/>
                        </a:rPr>
                        <a:t>~ </a:t>
                      </a:r>
                      <a:r>
                        <a:rPr sz="1400" spc="5" dirty="0">
                          <a:latin typeface="Times New Roman"/>
                          <a:cs typeface="Times New Roman"/>
                        </a:rPr>
                        <a:t>59</a:t>
                      </a:r>
                      <a:r>
                        <a:rPr sz="1400" spc="5" dirty="0">
                          <a:latin typeface="宋体"/>
                          <a:cs typeface="宋体"/>
                        </a:rPr>
                        <a:t>，</a:t>
                      </a:r>
                      <a:r>
                        <a:rPr sz="1400" dirty="0">
                          <a:latin typeface="宋体"/>
                          <a:cs typeface="宋体"/>
                        </a:rPr>
                        <a:t>例如</a:t>
                      </a:r>
                      <a:r>
                        <a:rPr sz="1400" spc="-5" dirty="0">
                          <a:latin typeface="宋体"/>
                          <a:cs typeface="宋体"/>
                        </a:rPr>
                        <a:t>：</a:t>
                      </a:r>
                      <a:r>
                        <a:rPr sz="1400" spc="-5" dirty="0">
                          <a:latin typeface="Times New Roman"/>
                          <a:cs typeface="Times New Roman"/>
                        </a:rPr>
                        <a:t>26</a:t>
                      </a:r>
                      <a:endParaRPr sz="1400">
                        <a:latin typeface="Times New Roman"/>
                        <a:cs typeface="Times New Roman"/>
                      </a:endParaRPr>
                    </a:p>
                  </a:txBody>
                  <a:tcPr marL="0" marR="0" marT="64135"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42874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71411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datetime</a:t>
            </a:r>
            <a:r>
              <a:rPr sz="4000" spc="-5" dirty="0">
                <a:solidFill>
                  <a:srgbClr val="252525"/>
                </a:solidFill>
              </a:rPr>
              <a:t>库</a:t>
            </a:r>
            <a:r>
              <a:rPr sz="4000" spc="-10" dirty="0">
                <a:solidFill>
                  <a:srgbClr val="252525"/>
                </a:solidFill>
              </a:rPr>
              <a:t>解析</a:t>
            </a:r>
            <a:endParaRPr sz="4000"/>
          </a:p>
        </p:txBody>
      </p:sp>
      <p:sp>
        <p:nvSpPr>
          <p:cNvPr id="4" name="object 4"/>
          <p:cNvSpPr txBox="1"/>
          <p:nvPr/>
        </p:nvSpPr>
        <p:spPr>
          <a:xfrm>
            <a:off x="547217" y="2233929"/>
            <a:ext cx="7841615" cy="1122680"/>
          </a:xfrm>
          <a:prstGeom prst="rect">
            <a:avLst/>
          </a:prstGeom>
        </p:spPr>
        <p:txBody>
          <a:bodyPr vert="horz" wrap="square" lIns="0" tIns="12700" rIns="0" bIns="0" rtlCol="0">
            <a:spAutoFit/>
          </a:bodyPr>
          <a:lstStyle/>
          <a:p>
            <a:pPr marL="12700" marR="5080" indent="269240">
              <a:lnSpc>
                <a:spcPct val="150000"/>
              </a:lnSpc>
              <a:spcBef>
                <a:spcPts val="100"/>
              </a:spcBef>
            </a:pPr>
            <a:r>
              <a:rPr sz="2400" dirty="0">
                <a:latin typeface="微软雅黑"/>
                <a:cs typeface="微软雅黑"/>
              </a:rPr>
              <a:t>s</a:t>
            </a:r>
            <a:r>
              <a:rPr sz="2400" spc="5" dirty="0">
                <a:latin typeface="微软雅黑"/>
                <a:cs typeface="微软雅黑"/>
              </a:rPr>
              <a:t>t</a:t>
            </a:r>
            <a:r>
              <a:rPr sz="2400" spc="40" dirty="0">
                <a:latin typeface="微软雅黑"/>
                <a:cs typeface="微软雅黑"/>
              </a:rPr>
              <a:t>rf</a:t>
            </a:r>
            <a:r>
              <a:rPr sz="2400" dirty="0">
                <a:latin typeface="微软雅黑"/>
                <a:cs typeface="微软雅黑"/>
              </a:rPr>
              <a:t>ti</a:t>
            </a:r>
            <a:r>
              <a:rPr sz="2400" spc="5" dirty="0">
                <a:latin typeface="微软雅黑"/>
                <a:cs typeface="微软雅黑"/>
              </a:rPr>
              <a:t>m</a:t>
            </a:r>
            <a:r>
              <a:rPr sz="2400" spc="-5" dirty="0">
                <a:latin typeface="微软雅黑"/>
                <a:cs typeface="微软雅黑"/>
              </a:rPr>
              <a:t>e(</a:t>
            </a:r>
            <a:r>
              <a:rPr sz="2400" spc="45" dirty="0">
                <a:latin typeface="微软雅黑"/>
                <a:cs typeface="微软雅黑"/>
              </a:rPr>
              <a:t>)</a:t>
            </a:r>
            <a:r>
              <a:rPr sz="2400" spc="30" dirty="0">
                <a:latin typeface="微软雅黑"/>
                <a:cs typeface="微软雅黑"/>
              </a:rPr>
              <a:t>格式</a:t>
            </a:r>
            <a:r>
              <a:rPr sz="2400" spc="45" dirty="0">
                <a:latin typeface="微软雅黑"/>
                <a:cs typeface="微软雅黑"/>
              </a:rPr>
              <a:t>化</a:t>
            </a:r>
            <a:r>
              <a:rPr sz="2400" spc="30" dirty="0">
                <a:latin typeface="微软雅黑"/>
                <a:cs typeface="微软雅黑"/>
              </a:rPr>
              <a:t>字</a:t>
            </a:r>
            <a:r>
              <a:rPr sz="2400" spc="45" dirty="0">
                <a:latin typeface="微软雅黑"/>
                <a:cs typeface="微软雅黑"/>
              </a:rPr>
              <a:t>符</a:t>
            </a:r>
            <a:r>
              <a:rPr sz="2400" spc="30" dirty="0">
                <a:latin typeface="微软雅黑"/>
                <a:cs typeface="微软雅黑"/>
              </a:rPr>
              <a:t>串的</a:t>
            </a:r>
            <a:r>
              <a:rPr sz="2400" spc="45" dirty="0">
                <a:latin typeface="微软雅黑"/>
                <a:cs typeface="微软雅黑"/>
              </a:rPr>
              <a:t>数</a:t>
            </a:r>
            <a:r>
              <a:rPr sz="2400" spc="30" dirty="0">
                <a:latin typeface="微软雅黑"/>
                <a:cs typeface="微软雅黑"/>
              </a:rPr>
              <a:t>字</a:t>
            </a:r>
            <a:r>
              <a:rPr sz="2400" spc="45" dirty="0">
                <a:latin typeface="微软雅黑"/>
                <a:cs typeface="微软雅黑"/>
              </a:rPr>
              <a:t>左</a:t>
            </a:r>
            <a:r>
              <a:rPr sz="2400" spc="30" dirty="0">
                <a:latin typeface="微软雅黑"/>
                <a:cs typeface="微软雅黑"/>
              </a:rPr>
              <a:t>侧会</a:t>
            </a:r>
            <a:r>
              <a:rPr sz="2400" spc="45" dirty="0">
                <a:latin typeface="微软雅黑"/>
                <a:cs typeface="微软雅黑"/>
              </a:rPr>
              <a:t>自</a:t>
            </a:r>
            <a:r>
              <a:rPr sz="2400" spc="30" dirty="0">
                <a:latin typeface="微软雅黑"/>
                <a:cs typeface="微软雅黑"/>
              </a:rPr>
              <a:t>动</a:t>
            </a:r>
            <a:r>
              <a:rPr sz="2400" spc="45" dirty="0">
                <a:latin typeface="微软雅黑"/>
                <a:cs typeface="微软雅黑"/>
              </a:rPr>
              <a:t>补</a:t>
            </a:r>
            <a:r>
              <a:rPr sz="2400" spc="75" dirty="0">
                <a:latin typeface="微软雅黑"/>
                <a:cs typeface="微软雅黑"/>
              </a:rPr>
              <a:t>零</a:t>
            </a:r>
            <a:r>
              <a:rPr sz="2400" spc="35" dirty="0">
                <a:latin typeface="微软雅黑"/>
                <a:cs typeface="微软雅黑"/>
              </a:rPr>
              <a:t>，</a:t>
            </a:r>
            <a:r>
              <a:rPr sz="2400" spc="45" dirty="0">
                <a:latin typeface="微软雅黑"/>
                <a:cs typeface="微软雅黑"/>
              </a:rPr>
              <a:t>上</a:t>
            </a:r>
            <a:r>
              <a:rPr sz="2400" spc="30" dirty="0">
                <a:latin typeface="微软雅黑"/>
                <a:cs typeface="微软雅黑"/>
              </a:rPr>
              <a:t>述</a:t>
            </a:r>
            <a:r>
              <a:rPr sz="2400" dirty="0">
                <a:latin typeface="微软雅黑"/>
                <a:cs typeface="微软雅黑"/>
              </a:rPr>
              <a:t>格 式也可以与</a:t>
            </a:r>
            <a:r>
              <a:rPr sz="2400" spc="-5" dirty="0">
                <a:latin typeface="微软雅黑"/>
                <a:cs typeface="微软雅黑"/>
              </a:rPr>
              <a:t>print()</a:t>
            </a:r>
            <a:r>
              <a:rPr sz="2400" dirty="0">
                <a:latin typeface="微软雅黑"/>
                <a:cs typeface="微软雅黑"/>
              </a:rPr>
              <a:t>的格式化函数一起使用</a:t>
            </a:r>
          </a:p>
        </p:txBody>
      </p:sp>
      <p:sp>
        <p:nvSpPr>
          <p:cNvPr id="5" name="object 5"/>
          <p:cNvSpPr/>
          <p:nvPr/>
        </p:nvSpPr>
        <p:spPr>
          <a:xfrm>
            <a:off x="892175" y="4221162"/>
            <a:ext cx="7488935" cy="18288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92175" y="4221226"/>
            <a:ext cx="7488555" cy="1829435"/>
          </a:xfrm>
          <a:prstGeom prst="rect">
            <a:avLst/>
          </a:prstGeom>
          <a:ln w="12700">
            <a:solidFill>
              <a:srgbClr val="00AF50"/>
            </a:solidFill>
          </a:ln>
        </p:spPr>
        <p:txBody>
          <a:bodyPr vert="horz" wrap="square" lIns="0" tIns="0" rIns="0" bIns="0" rtlCol="0">
            <a:spAutoFit/>
          </a:bodyPr>
          <a:lstStyle/>
          <a:p>
            <a:pPr marL="68580">
              <a:lnSpc>
                <a:spcPts val="1610"/>
              </a:lnSpc>
            </a:pPr>
            <a:r>
              <a:rPr sz="1600" b="1" spc="-5" dirty="0">
                <a:latin typeface="Courier New"/>
                <a:cs typeface="Courier New"/>
              </a:rPr>
              <a:t>&gt;&gt;&gt;from datetime import</a:t>
            </a:r>
            <a:r>
              <a:rPr sz="1600" b="1" spc="40" dirty="0">
                <a:latin typeface="Courier New"/>
                <a:cs typeface="Courier New"/>
              </a:rPr>
              <a:t> </a:t>
            </a:r>
            <a:r>
              <a:rPr sz="1600" b="1" spc="-5" dirty="0">
                <a:latin typeface="Courier New"/>
                <a:cs typeface="Courier New"/>
              </a:rPr>
              <a:t>datetime</a:t>
            </a:r>
            <a:endParaRPr sz="1600">
              <a:latin typeface="Courier New"/>
              <a:cs typeface="Courier New"/>
            </a:endParaRPr>
          </a:p>
          <a:p>
            <a:pPr marL="68580">
              <a:lnSpc>
                <a:spcPts val="1800"/>
              </a:lnSpc>
            </a:pPr>
            <a:r>
              <a:rPr sz="1600" b="1" spc="-5" dirty="0">
                <a:latin typeface="Courier New"/>
                <a:cs typeface="Courier New"/>
              </a:rPr>
              <a:t>&gt;&gt;&gt;now =</a:t>
            </a:r>
            <a:r>
              <a:rPr sz="1600" b="1" spc="10" dirty="0">
                <a:latin typeface="Courier New"/>
                <a:cs typeface="Courier New"/>
              </a:rPr>
              <a:t> </a:t>
            </a:r>
            <a:r>
              <a:rPr sz="1600" b="1" spc="-5" dirty="0">
                <a:latin typeface="Courier New"/>
                <a:cs typeface="Courier New"/>
              </a:rPr>
              <a:t>datetime.now()</a:t>
            </a:r>
            <a:endParaRPr sz="1600">
              <a:latin typeface="Courier New"/>
              <a:cs typeface="Courier New"/>
            </a:endParaRPr>
          </a:p>
          <a:p>
            <a:pPr marL="68580">
              <a:lnSpc>
                <a:spcPts val="1800"/>
              </a:lnSpc>
            </a:pPr>
            <a:r>
              <a:rPr sz="1600" b="1" spc="-5" dirty="0">
                <a:latin typeface="Courier New"/>
                <a:cs typeface="Courier New"/>
              </a:rPr>
              <a:t>&gt;&gt;&gt;now.strftime("%Y-%m-%d")</a:t>
            </a:r>
            <a:endParaRPr sz="1600">
              <a:latin typeface="Courier New"/>
              <a:cs typeface="Courier New"/>
            </a:endParaRPr>
          </a:p>
          <a:p>
            <a:pPr marL="68580">
              <a:lnSpc>
                <a:spcPts val="1800"/>
              </a:lnSpc>
            </a:pPr>
            <a:r>
              <a:rPr sz="1600" spc="-5" dirty="0">
                <a:latin typeface="Courier New"/>
                <a:cs typeface="Courier New"/>
              </a:rPr>
              <a:t>'2016-09-20'</a:t>
            </a:r>
            <a:endParaRPr sz="1600">
              <a:latin typeface="Courier New"/>
              <a:cs typeface="Courier New"/>
            </a:endParaRPr>
          </a:p>
          <a:p>
            <a:pPr marL="68580">
              <a:lnSpc>
                <a:spcPts val="1800"/>
              </a:lnSpc>
            </a:pPr>
            <a:r>
              <a:rPr sz="1600" b="1" spc="-5" dirty="0">
                <a:latin typeface="Courier New"/>
                <a:cs typeface="Courier New"/>
              </a:rPr>
              <a:t>&gt;&gt;&gt;now.strftime("%A, %d. %B %Y</a:t>
            </a:r>
            <a:r>
              <a:rPr sz="1600" b="1" spc="35" dirty="0">
                <a:latin typeface="Courier New"/>
                <a:cs typeface="Courier New"/>
              </a:rPr>
              <a:t> </a:t>
            </a:r>
            <a:r>
              <a:rPr sz="1600" b="1" spc="-5" dirty="0">
                <a:latin typeface="Courier New"/>
                <a:cs typeface="Courier New"/>
              </a:rPr>
              <a:t>%I:%M%p")</a:t>
            </a:r>
            <a:endParaRPr sz="1600">
              <a:latin typeface="Courier New"/>
              <a:cs typeface="Courier New"/>
            </a:endParaRPr>
          </a:p>
          <a:p>
            <a:pPr marL="68580">
              <a:lnSpc>
                <a:spcPts val="1805"/>
              </a:lnSpc>
            </a:pPr>
            <a:r>
              <a:rPr sz="1600" spc="-5" dirty="0">
                <a:latin typeface="Courier New"/>
                <a:cs typeface="Courier New"/>
              </a:rPr>
              <a:t>'Tuesday, </a:t>
            </a:r>
            <a:r>
              <a:rPr sz="1600" dirty="0">
                <a:latin typeface="Courier New"/>
                <a:cs typeface="Courier New"/>
              </a:rPr>
              <a:t>20. </a:t>
            </a:r>
            <a:r>
              <a:rPr sz="1600" spc="-5" dirty="0">
                <a:latin typeface="Courier New"/>
                <a:cs typeface="Courier New"/>
              </a:rPr>
              <a:t>September 2016</a:t>
            </a:r>
            <a:r>
              <a:rPr sz="1600" spc="35" dirty="0">
                <a:latin typeface="Courier New"/>
                <a:cs typeface="Courier New"/>
              </a:rPr>
              <a:t> </a:t>
            </a:r>
            <a:r>
              <a:rPr sz="1600" dirty="0">
                <a:latin typeface="Courier New"/>
                <a:cs typeface="Courier New"/>
              </a:rPr>
              <a:t>01:53PM'</a:t>
            </a:r>
            <a:endParaRPr sz="1600">
              <a:latin typeface="Courier New"/>
              <a:cs typeface="Courier New"/>
            </a:endParaRPr>
          </a:p>
          <a:p>
            <a:pPr marL="68580">
              <a:lnSpc>
                <a:spcPts val="1805"/>
              </a:lnSpc>
            </a:pPr>
            <a:r>
              <a:rPr sz="1600" b="1" spc="-5" dirty="0">
                <a:latin typeface="Courier New"/>
                <a:cs typeface="Courier New"/>
              </a:rPr>
              <a:t>&gt;&gt;&gt;print("</a:t>
            </a:r>
            <a:r>
              <a:rPr sz="1600" b="1" spc="5" dirty="0">
                <a:latin typeface="Microsoft JhengHei"/>
                <a:cs typeface="Microsoft JhengHei"/>
              </a:rPr>
              <a:t>今天</a:t>
            </a:r>
            <a:r>
              <a:rPr sz="1600" b="1" spc="10" dirty="0">
                <a:latin typeface="Microsoft JhengHei"/>
                <a:cs typeface="Microsoft JhengHei"/>
              </a:rPr>
              <a:t>是</a:t>
            </a:r>
            <a:r>
              <a:rPr sz="1600" b="1" spc="-5" dirty="0">
                <a:latin typeface="Courier New"/>
                <a:cs typeface="Courier New"/>
              </a:rPr>
              <a:t>{0:%Y}</a:t>
            </a:r>
            <a:r>
              <a:rPr sz="1600" b="1" spc="5" dirty="0">
                <a:latin typeface="Microsoft JhengHei"/>
                <a:cs typeface="Microsoft JhengHei"/>
              </a:rPr>
              <a:t>年</a:t>
            </a:r>
            <a:r>
              <a:rPr sz="1600" b="1" spc="-5" dirty="0">
                <a:latin typeface="Courier New"/>
                <a:cs typeface="Courier New"/>
              </a:rPr>
              <a:t>{0:%m}</a:t>
            </a:r>
            <a:r>
              <a:rPr sz="1600" b="1" spc="15" dirty="0">
                <a:latin typeface="Microsoft JhengHei"/>
                <a:cs typeface="Microsoft JhengHei"/>
              </a:rPr>
              <a:t>月</a:t>
            </a:r>
            <a:r>
              <a:rPr sz="1600" b="1" spc="-5" dirty="0">
                <a:latin typeface="Courier New"/>
                <a:cs typeface="Courier New"/>
              </a:rPr>
              <a:t>{0:%d}</a:t>
            </a:r>
            <a:r>
              <a:rPr sz="1600" b="1" spc="5" dirty="0">
                <a:latin typeface="Microsoft JhengHei"/>
                <a:cs typeface="Microsoft JhengHei"/>
              </a:rPr>
              <a:t>日</a:t>
            </a:r>
            <a:r>
              <a:rPr sz="1600" b="1" spc="-5" dirty="0">
                <a:latin typeface="Courier New"/>
                <a:cs typeface="Courier New"/>
              </a:rPr>
              <a:t>".format(now))</a:t>
            </a:r>
            <a:endParaRPr sz="1600">
              <a:latin typeface="Courier New"/>
              <a:cs typeface="Courier New"/>
            </a:endParaRPr>
          </a:p>
          <a:p>
            <a:pPr marL="68580">
              <a:lnSpc>
                <a:spcPts val="1860"/>
              </a:lnSpc>
            </a:pPr>
            <a:r>
              <a:rPr sz="1600" spc="-5" dirty="0">
                <a:latin typeface="宋体"/>
                <a:cs typeface="宋体"/>
              </a:rPr>
              <a:t>今天</a:t>
            </a:r>
            <a:r>
              <a:rPr sz="1600" spc="-10" dirty="0">
                <a:latin typeface="宋体"/>
                <a:cs typeface="宋体"/>
              </a:rPr>
              <a:t>是</a:t>
            </a:r>
            <a:r>
              <a:rPr sz="1600" spc="-5" dirty="0">
                <a:latin typeface="Courier New"/>
                <a:cs typeface="Courier New"/>
              </a:rPr>
              <a:t>2016</a:t>
            </a:r>
            <a:r>
              <a:rPr sz="1600" spc="-5" dirty="0">
                <a:latin typeface="宋体"/>
                <a:cs typeface="宋体"/>
              </a:rPr>
              <a:t>年</a:t>
            </a:r>
            <a:r>
              <a:rPr sz="1600" spc="-5" dirty="0">
                <a:latin typeface="Courier New"/>
                <a:cs typeface="Courier New"/>
              </a:rPr>
              <a:t>09</a:t>
            </a:r>
            <a:r>
              <a:rPr sz="1600" spc="-5" dirty="0">
                <a:latin typeface="宋体"/>
                <a:cs typeface="宋体"/>
              </a:rPr>
              <a:t>月</a:t>
            </a:r>
            <a:r>
              <a:rPr sz="1600" spc="-5" dirty="0">
                <a:latin typeface="Courier New"/>
                <a:cs typeface="Courier New"/>
              </a:rPr>
              <a:t>20</a:t>
            </a:r>
            <a:r>
              <a:rPr sz="1600" spc="-5" dirty="0">
                <a:latin typeface="宋体"/>
                <a:cs typeface="宋体"/>
              </a:rPr>
              <a:t>日</a:t>
            </a:r>
            <a:endParaRPr sz="1600">
              <a:latin typeface="宋体"/>
              <a:cs typeface="宋体"/>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5567" y="1310639"/>
            <a:ext cx="6527292" cy="39182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98726" y="2816097"/>
            <a:ext cx="4828540" cy="848360"/>
          </a:xfrm>
          <a:prstGeom prst="rect">
            <a:avLst/>
          </a:prstGeom>
        </p:spPr>
        <p:txBody>
          <a:bodyPr vert="horz" wrap="square" lIns="0" tIns="12700" rIns="0" bIns="0" rtlCol="0">
            <a:spAutoFit/>
          </a:bodyPr>
          <a:lstStyle/>
          <a:p>
            <a:pPr marL="12700">
              <a:lnSpc>
                <a:spcPct val="100000"/>
              </a:lnSpc>
              <a:spcBef>
                <a:spcPts val="100"/>
              </a:spcBef>
            </a:pPr>
            <a:r>
              <a:rPr sz="5400" dirty="0"/>
              <a:t>七段数码管绘制</a:t>
            </a:r>
            <a:endParaRPr sz="5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 y="202692"/>
            <a:ext cx="1359408" cy="13639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864" y="240791"/>
            <a:ext cx="1228344" cy="12329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32816" y="620268"/>
            <a:ext cx="4293108" cy="1197864"/>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763016" y="779729"/>
            <a:ext cx="357822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latin typeface="微软雅黑"/>
                <a:cs typeface="微软雅黑"/>
              </a:rPr>
              <a:t>七段数码管绘制</a:t>
            </a:r>
            <a:endParaRPr sz="4000">
              <a:latin typeface="微软雅黑"/>
              <a:cs typeface="微软雅黑"/>
            </a:endParaRPr>
          </a:p>
        </p:txBody>
      </p:sp>
      <p:sp>
        <p:nvSpPr>
          <p:cNvPr id="6" name="object 6"/>
          <p:cNvSpPr txBox="1"/>
          <p:nvPr/>
        </p:nvSpPr>
        <p:spPr>
          <a:xfrm>
            <a:off x="547217" y="1802129"/>
            <a:ext cx="8267065" cy="1671955"/>
          </a:xfrm>
          <a:prstGeom prst="rect">
            <a:avLst/>
          </a:prstGeom>
        </p:spPr>
        <p:txBody>
          <a:bodyPr vert="horz" wrap="square" lIns="0" tIns="12700" rIns="0" bIns="0" rtlCol="0">
            <a:spAutoFit/>
          </a:bodyPr>
          <a:lstStyle/>
          <a:p>
            <a:pPr marL="12700" marR="5080" indent="304800" algn="just">
              <a:lnSpc>
                <a:spcPct val="150000"/>
              </a:lnSpc>
              <a:spcBef>
                <a:spcPts val="100"/>
              </a:spcBef>
            </a:pPr>
            <a:r>
              <a:rPr sz="2400" spc="55" dirty="0">
                <a:latin typeface="微软雅黑"/>
                <a:cs typeface="微软雅黑"/>
              </a:rPr>
              <a:t>七段数</a:t>
            </a:r>
            <a:r>
              <a:rPr sz="2400" spc="65" dirty="0">
                <a:latin typeface="微软雅黑"/>
                <a:cs typeface="微软雅黑"/>
              </a:rPr>
              <a:t>码</a:t>
            </a:r>
            <a:r>
              <a:rPr sz="2400" spc="70" dirty="0">
                <a:latin typeface="微软雅黑"/>
                <a:cs typeface="微软雅黑"/>
              </a:rPr>
              <a:t>管</a:t>
            </a:r>
            <a:r>
              <a:rPr sz="2400" dirty="0">
                <a:latin typeface="微软雅黑"/>
                <a:cs typeface="微软雅黑"/>
              </a:rPr>
              <a:t>（seven-segment</a:t>
            </a:r>
            <a:r>
              <a:rPr sz="2400" spc="525" dirty="0">
                <a:latin typeface="微软雅黑"/>
                <a:cs typeface="微软雅黑"/>
              </a:rPr>
              <a:t> </a:t>
            </a:r>
            <a:r>
              <a:rPr sz="2400" spc="5" dirty="0">
                <a:latin typeface="微软雅黑"/>
                <a:cs typeface="微软雅黑"/>
              </a:rPr>
              <a:t>indicator）</a:t>
            </a:r>
            <a:r>
              <a:rPr sz="2400" spc="60" dirty="0">
                <a:latin typeface="微软雅黑"/>
                <a:cs typeface="微软雅黑"/>
              </a:rPr>
              <a:t>由</a:t>
            </a:r>
            <a:r>
              <a:rPr sz="2400" spc="65" dirty="0">
                <a:latin typeface="微软雅黑"/>
                <a:cs typeface="微软雅黑"/>
              </a:rPr>
              <a:t>7</a:t>
            </a:r>
            <a:r>
              <a:rPr sz="2400" spc="60" dirty="0">
                <a:latin typeface="微软雅黑"/>
                <a:cs typeface="微软雅黑"/>
              </a:rPr>
              <a:t>段</a:t>
            </a:r>
            <a:r>
              <a:rPr sz="2400" spc="70" dirty="0">
                <a:latin typeface="微软雅黑"/>
                <a:cs typeface="微软雅黑"/>
              </a:rPr>
              <a:t>数</a:t>
            </a:r>
            <a:r>
              <a:rPr sz="2400" spc="60" dirty="0">
                <a:latin typeface="微软雅黑"/>
                <a:cs typeface="微软雅黑"/>
              </a:rPr>
              <a:t>码管</a:t>
            </a:r>
            <a:r>
              <a:rPr sz="2400" dirty="0">
                <a:latin typeface="微软雅黑"/>
                <a:cs typeface="微软雅黑"/>
              </a:rPr>
              <a:t>拼 接而成，</a:t>
            </a:r>
            <a:r>
              <a:rPr sz="2400" spc="10" dirty="0">
                <a:latin typeface="微软雅黑"/>
                <a:cs typeface="微软雅黑"/>
              </a:rPr>
              <a:t>每</a:t>
            </a:r>
            <a:r>
              <a:rPr sz="2400" dirty="0">
                <a:latin typeface="微软雅黑"/>
                <a:cs typeface="微软雅黑"/>
              </a:rPr>
              <a:t>段有亮</a:t>
            </a:r>
            <a:r>
              <a:rPr sz="2400" spc="5" dirty="0">
                <a:latin typeface="微软雅黑"/>
                <a:cs typeface="微软雅黑"/>
              </a:rPr>
              <a:t>或</a:t>
            </a:r>
            <a:r>
              <a:rPr sz="2400" spc="10" dirty="0">
                <a:latin typeface="微软雅黑"/>
                <a:cs typeface="微软雅黑"/>
              </a:rPr>
              <a:t>不</a:t>
            </a:r>
            <a:r>
              <a:rPr sz="2400" dirty="0">
                <a:latin typeface="微软雅黑"/>
                <a:cs typeface="微软雅黑"/>
              </a:rPr>
              <a:t>亮两种</a:t>
            </a:r>
            <a:r>
              <a:rPr sz="2400" spc="5" dirty="0">
                <a:latin typeface="微软雅黑"/>
                <a:cs typeface="微软雅黑"/>
              </a:rPr>
              <a:t>情</a:t>
            </a:r>
            <a:r>
              <a:rPr sz="2400" dirty="0">
                <a:latin typeface="微软雅黑"/>
                <a:cs typeface="微软雅黑"/>
              </a:rPr>
              <a:t>况，改进型</a:t>
            </a:r>
            <a:r>
              <a:rPr sz="2400" spc="15" dirty="0">
                <a:latin typeface="微软雅黑"/>
                <a:cs typeface="微软雅黑"/>
              </a:rPr>
              <a:t>的</a:t>
            </a:r>
            <a:r>
              <a:rPr sz="2400" dirty="0">
                <a:latin typeface="微软雅黑"/>
                <a:cs typeface="微软雅黑"/>
              </a:rPr>
              <a:t>七段数</a:t>
            </a:r>
            <a:r>
              <a:rPr sz="2400" spc="5" dirty="0">
                <a:latin typeface="微软雅黑"/>
                <a:cs typeface="微软雅黑"/>
              </a:rPr>
              <a:t>码</a:t>
            </a:r>
            <a:r>
              <a:rPr sz="2400" spc="10" dirty="0">
                <a:latin typeface="微软雅黑"/>
                <a:cs typeface="微软雅黑"/>
              </a:rPr>
              <a:t>管还</a:t>
            </a:r>
            <a:r>
              <a:rPr sz="2400" dirty="0">
                <a:latin typeface="微软雅黑"/>
                <a:cs typeface="微软雅黑"/>
              </a:rPr>
              <a:t>包 </a:t>
            </a:r>
            <a:r>
              <a:rPr sz="2400" spc="-5" dirty="0">
                <a:latin typeface="微软雅黑"/>
                <a:cs typeface="微软雅黑"/>
              </a:rPr>
              <a:t>括一个小数点位置，如</a:t>
            </a:r>
            <a:r>
              <a:rPr sz="2400" dirty="0">
                <a:latin typeface="微软雅黑"/>
                <a:cs typeface="微软雅黑"/>
              </a:rPr>
              <a:t>图</a:t>
            </a:r>
            <a:r>
              <a:rPr sz="2400" spc="-5" dirty="0">
                <a:latin typeface="微软雅黑"/>
                <a:cs typeface="微软雅黑"/>
              </a:rPr>
              <a:t>所示</a:t>
            </a:r>
            <a:r>
              <a:rPr sz="2400" dirty="0">
                <a:latin typeface="微软雅黑"/>
                <a:cs typeface="微软雅黑"/>
              </a:rPr>
              <a:t>。</a:t>
            </a:r>
            <a:endParaRPr sz="2400">
              <a:latin typeface="微软雅黑"/>
              <a:cs typeface="微软雅黑"/>
            </a:endParaRPr>
          </a:p>
        </p:txBody>
      </p:sp>
      <p:sp>
        <p:nvSpPr>
          <p:cNvPr id="7" name="object 7"/>
          <p:cNvSpPr/>
          <p:nvPr/>
        </p:nvSpPr>
        <p:spPr>
          <a:xfrm>
            <a:off x="3131820" y="3860291"/>
            <a:ext cx="2048256" cy="2398776"/>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293108"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57822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七段数码管绘制</a:t>
            </a:r>
            <a:endParaRPr sz="4000"/>
          </a:p>
        </p:txBody>
      </p:sp>
      <p:sp>
        <p:nvSpPr>
          <p:cNvPr id="4" name="object 4"/>
          <p:cNvSpPr txBox="1"/>
          <p:nvPr/>
        </p:nvSpPr>
        <p:spPr>
          <a:xfrm>
            <a:off x="618540" y="1782444"/>
            <a:ext cx="7833995" cy="1672589"/>
          </a:xfrm>
          <a:prstGeom prst="rect">
            <a:avLst/>
          </a:prstGeom>
        </p:spPr>
        <p:txBody>
          <a:bodyPr vert="horz" wrap="square" lIns="0" tIns="12700" rIns="0" bIns="0" rtlCol="0">
            <a:spAutoFit/>
          </a:bodyPr>
          <a:lstStyle/>
          <a:p>
            <a:pPr marL="12700" marR="5080" indent="304800">
              <a:lnSpc>
                <a:spcPct val="150100"/>
              </a:lnSpc>
              <a:spcBef>
                <a:spcPts val="100"/>
              </a:spcBef>
            </a:pPr>
            <a:r>
              <a:rPr sz="2400" spc="5" dirty="0">
                <a:latin typeface="微软雅黑"/>
                <a:cs typeface="微软雅黑"/>
              </a:rPr>
              <a:t>七段数码</a:t>
            </a:r>
            <a:r>
              <a:rPr sz="2400" spc="20" dirty="0">
                <a:latin typeface="微软雅黑"/>
                <a:cs typeface="微软雅黑"/>
              </a:rPr>
              <a:t>管</a:t>
            </a:r>
            <a:r>
              <a:rPr sz="2400" spc="5" dirty="0">
                <a:latin typeface="微软雅黑"/>
                <a:cs typeface="微软雅黑"/>
              </a:rPr>
              <a:t>能形</a:t>
            </a:r>
            <a:r>
              <a:rPr sz="2400" spc="45" dirty="0">
                <a:latin typeface="微软雅黑"/>
                <a:cs typeface="微软雅黑"/>
              </a:rPr>
              <a:t>成</a:t>
            </a:r>
            <a:r>
              <a:rPr sz="2400" spc="-5" dirty="0">
                <a:latin typeface="微软雅黑"/>
                <a:cs typeface="微软雅黑"/>
              </a:rPr>
              <a:t>2</a:t>
            </a:r>
            <a:r>
              <a:rPr sz="2400" spc="-7" baseline="24305" dirty="0">
                <a:latin typeface="微软雅黑"/>
                <a:cs typeface="微软雅黑"/>
              </a:rPr>
              <a:t>7</a:t>
            </a:r>
            <a:r>
              <a:rPr sz="2400" spc="5" dirty="0">
                <a:latin typeface="微软雅黑"/>
                <a:cs typeface="微软雅黑"/>
              </a:rPr>
              <a:t>=</a:t>
            </a:r>
            <a:r>
              <a:rPr sz="2400" spc="-5" dirty="0">
                <a:latin typeface="微软雅黑"/>
                <a:cs typeface="微软雅黑"/>
              </a:rPr>
              <a:t>12</a:t>
            </a:r>
            <a:r>
              <a:rPr sz="2400" spc="25" dirty="0">
                <a:latin typeface="微软雅黑"/>
                <a:cs typeface="微软雅黑"/>
              </a:rPr>
              <a:t>8</a:t>
            </a:r>
            <a:r>
              <a:rPr sz="2400" spc="5" dirty="0">
                <a:latin typeface="微软雅黑"/>
                <a:cs typeface="微软雅黑"/>
              </a:rPr>
              <a:t>种不</a:t>
            </a:r>
            <a:r>
              <a:rPr sz="2400" spc="20" dirty="0">
                <a:latin typeface="微软雅黑"/>
                <a:cs typeface="微软雅黑"/>
              </a:rPr>
              <a:t>同</a:t>
            </a:r>
            <a:r>
              <a:rPr sz="2400" spc="5" dirty="0">
                <a:latin typeface="微软雅黑"/>
                <a:cs typeface="微软雅黑"/>
              </a:rPr>
              <a:t>状</a:t>
            </a:r>
            <a:r>
              <a:rPr sz="2400" spc="20" dirty="0">
                <a:latin typeface="微软雅黑"/>
                <a:cs typeface="微软雅黑"/>
              </a:rPr>
              <a:t>态</a:t>
            </a:r>
            <a:r>
              <a:rPr sz="2400" spc="10" dirty="0">
                <a:latin typeface="微软雅黑"/>
                <a:cs typeface="微软雅黑"/>
              </a:rPr>
              <a:t>，</a:t>
            </a:r>
            <a:r>
              <a:rPr sz="2400" spc="5" dirty="0">
                <a:latin typeface="微软雅黑"/>
                <a:cs typeface="微软雅黑"/>
              </a:rPr>
              <a:t>其</a:t>
            </a:r>
            <a:r>
              <a:rPr sz="2400" spc="20" dirty="0">
                <a:latin typeface="微软雅黑"/>
                <a:cs typeface="微软雅黑"/>
              </a:rPr>
              <a:t>中</a:t>
            </a:r>
            <a:r>
              <a:rPr sz="2400" spc="5" dirty="0">
                <a:latin typeface="微软雅黑"/>
                <a:cs typeface="微软雅黑"/>
              </a:rPr>
              <a:t>部分状态</a:t>
            </a:r>
            <a:r>
              <a:rPr sz="2400" dirty="0">
                <a:latin typeface="微软雅黑"/>
                <a:cs typeface="微软雅黑"/>
              </a:rPr>
              <a:t>能 </a:t>
            </a:r>
            <a:r>
              <a:rPr sz="2400" spc="55" dirty="0">
                <a:latin typeface="微软雅黑"/>
                <a:cs typeface="微软雅黑"/>
              </a:rPr>
              <a:t>够显示</a:t>
            </a:r>
            <a:r>
              <a:rPr sz="2400" spc="65" dirty="0">
                <a:latin typeface="微软雅黑"/>
                <a:cs typeface="微软雅黑"/>
              </a:rPr>
              <a:t>易</a:t>
            </a:r>
            <a:r>
              <a:rPr sz="2400" spc="55" dirty="0">
                <a:latin typeface="微软雅黑"/>
                <a:cs typeface="微软雅黑"/>
              </a:rPr>
              <a:t>于人们</a:t>
            </a:r>
            <a:r>
              <a:rPr sz="2400" spc="65" dirty="0">
                <a:latin typeface="微软雅黑"/>
                <a:cs typeface="微软雅黑"/>
              </a:rPr>
              <a:t>理</a:t>
            </a:r>
            <a:r>
              <a:rPr sz="2400" spc="55" dirty="0">
                <a:latin typeface="微软雅黑"/>
                <a:cs typeface="微软雅黑"/>
              </a:rPr>
              <a:t>解的数</a:t>
            </a:r>
            <a:r>
              <a:rPr sz="2400" spc="65" dirty="0">
                <a:latin typeface="微软雅黑"/>
                <a:cs typeface="微软雅黑"/>
              </a:rPr>
              <a:t>字</a:t>
            </a:r>
            <a:r>
              <a:rPr sz="2400" spc="55" dirty="0">
                <a:latin typeface="微软雅黑"/>
                <a:cs typeface="微软雅黑"/>
              </a:rPr>
              <a:t>或字母</a:t>
            </a:r>
            <a:r>
              <a:rPr sz="2400" spc="65" dirty="0">
                <a:latin typeface="微软雅黑"/>
                <a:cs typeface="微软雅黑"/>
              </a:rPr>
              <a:t>含</a:t>
            </a:r>
            <a:r>
              <a:rPr sz="2400" spc="105" dirty="0">
                <a:latin typeface="微软雅黑"/>
                <a:cs typeface="微软雅黑"/>
              </a:rPr>
              <a:t>义</a:t>
            </a:r>
            <a:r>
              <a:rPr sz="2400" spc="60" dirty="0">
                <a:latin typeface="微软雅黑"/>
                <a:cs typeface="微软雅黑"/>
              </a:rPr>
              <a:t>，</a:t>
            </a:r>
            <a:r>
              <a:rPr sz="2400" spc="55" dirty="0">
                <a:latin typeface="微软雅黑"/>
                <a:cs typeface="微软雅黑"/>
              </a:rPr>
              <a:t>因</a:t>
            </a:r>
            <a:r>
              <a:rPr sz="2400" spc="65" dirty="0">
                <a:latin typeface="微软雅黑"/>
                <a:cs typeface="微软雅黑"/>
              </a:rPr>
              <a:t>此</a:t>
            </a:r>
            <a:r>
              <a:rPr sz="2400" spc="55" dirty="0">
                <a:latin typeface="微软雅黑"/>
                <a:cs typeface="微软雅黑"/>
              </a:rPr>
              <a:t>被广泛</a:t>
            </a:r>
            <a:r>
              <a:rPr sz="2400" spc="45" dirty="0">
                <a:latin typeface="微软雅黑"/>
                <a:cs typeface="微软雅黑"/>
              </a:rPr>
              <a:t>使</a:t>
            </a:r>
            <a:r>
              <a:rPr sz="2400" dirty="0">
                <a:latin typeface="微软雅黑"/>
                <a:cs typeface="微软雅黑"/>
              </a:rPr>
              <a:t>用</a:t>
            </a:r>
            <a:endParaRPr sz="2400">
              <a:latin typeface="微软雅黑"/>
              <a:cs typeface="微软雅黑"/>
            </a:endParaRPr>
          </a:p>
          <a:p>
            <a:pPr marL="12700">
              <a:lnSpc>
                <a:spcPct val="100000"/>
              </a:lnSpc>
              <a:spcBef>
                <a:spcPts val="1440"/>
              </a:spcBef>
            </a:pPr>
            <a:r>
              <a:rPr sz="2400" dirty="0">
                <a:latin typeface="微软雅黑"/>
                <a:cs typeface="微软雅黑"/>
              </a:rPr>
              <a:t>。图</a:t>
            </a:r>
            <a:r>
              <a:rPr sz="2400" spc="-5" dirty="0">
                <a:latin typeface="微软雅黑"/>
                <a:cs typeface="微软雅黑"/>
              </a:rPr>
              <a:t>5.5</a:t>
            </a:r>
            <a:r>
              <a:rPr sz="2400" dirty="0">
                <a:latin typeface="微软雅黑"/>
                <a:cs typeface="微软雅黑"/>
              </a:rPr>
              <a:t>给出了十六进制中</a:t>
            </a:r>
            <a:r>
              <a:rPr sz="2400" spc="-5" dirty="0">
                <a:latin typeface="微软雅黑"/>
                <a:cs typeface="微软雅黑"/>
              </a:rPr>
              <a:t>16</a:t>
            </a:r>
            <a:r>
              <a:rPr sz="2400" dirty="0">
                <a:latin typeface="微软雅黑"/>
                <a:cs typeface="微软雅黑"/>
              </a:rPr>
              <a:t>个字符的七段数码管表</a:t>
            </a:r>
            <a:r>
              <a:rPr sz="2400" spc="5" dirty="0">
                <a:latin typeface="微软雅黑"/>
                <a:cs typeface="微软雅黑"/>
              </a:rPr>
              <a:t>示</a:t>
            </a:r>
            <a:r>
              <a:rPr sz="2400" dirty="0">
                <a:latin typeface="微软雅黑"/>
                <a:cs typeface="微软雅黑"/>
              </a:rPr>
              <a:t>。</a:t>
            </a:r>
            <a:endParaRPr sz="2400">
              <a:latin typeface="微软雅黑"/>
              <a:cs typeface="微软雅黑"/>
            </a:endParaRPr>
          </a:p>
        </p:txBody>
      </p:sp>
      <p:sp>
        <p:nvSpPr>
          <p:cNvPr id="5" name="object 5"/>
          <p:cNvSpPr/>
          <p:nvPr/>
        </p:nvSpPr>
        <p:spPr>
          <a:xfrm>
            <a:off x="1187196" y="3933444"/>
            <a:ext cx="6696456" cy="20802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293108"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57822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七段数码管绘制</a:t>
            </a:r>
            <a:endParaRPr sz="4000"/>
          </a:p>
        </p:txBody>
      </p:sp>
      <p:sp>
        <p:nvSpPr>
          <p:cNvPr id="4" name="object 4"/>
          <p:cNvSpPr txBox="1"/>
          <p:nvPr/>
        </p:nvSpPr>
        <p:spPr>
          <a:xfrm>
            <a:off x="618540" y="2522981"/>
            <a:ext cx="8063230" cy="2220595"/>
          </a:xfrm>
          <a:prstGeom prst="rect">
            <a:avLst/>
          </a:prstGeom>
        </p:spPr>
        <p:txBody>
          <a:bodyPr vert="horz" wrap="square" lIns="0" tIns="12700" rIns="0" bIns="0" rtlCol="0">
            <a:spAutoFit/>
          </a:bodyPr>
          <a:lstStyle/>
          <a:p>
            <a:pPr marL="12700" marR="5080" indent="304800" algn="just">
              <a:lnSpc>
                <a:spcPct val="150000"/>
              </a:lnSpc>
              <a:spcBef>
                <a:spcPts val="100"/>
              </a:spcBef>
            </a:pPr>
            <a:r>
              <a:rPr sz="2400" spc="10" dirty="0">
                <a:latin typeface="微软雅黑"/>
                <a:cs typeface="微软雅黑"/>
              </a:rPr>
              <a:t>每个</a:t>
            </a:r>
            <a:r>
              <a:rPr sz="2400" spc="20" dirty="0">
                <a:latin typeface="微软雅黑"/>
                <a:cs typeface="微软雅黑"/>
              </a:rPr>
              <a:t>0</a:t>
            </a:r>
            <a:r>
              <a:rPr sz="2400" spc="10" dirty="0">
                <a:latin typeface="微软雅黑"/>
                <a:cs typeface="微软雅黑"/>
              </a:rPr>
              <a:t>到</a:t>
            </a:r>
            <a:r>
              <a:rPr sz="2400" spc="20" dirty="0">
                <a:latin typeface="微软雅黑"/>
                <a:cs typeface="微软雅黑"/>
              </a:rPr>
              <a:t>9</a:t>
            </a:r>
            <a:r>
              <a:rPr sz="2400" spc="5" dirty="0">
                <a:latin typeface="微软雅黑"/>
                <a:cs typeface="微软雅黑"/>
              </a:rPr>
              <a:t>的数字都</a:t>
            </a:r>
            <a:r>
              <a:rPr sz="2400" spc="20" dirty="0">
                <a:latin typeface="微软雅黑"/>
                <a:cs typeface="微软雅黑"/>
              </a:rPr>
              <a:t>有</a:t>
            </a:r>
            <a:r>
              <a:rPr sz="2400" spc="5" dirty="0">
                <a:latin typeface="微软雅黑"/>
                <a:cs typeface="微软雅黑"/>
              </a:rPr>
              <a:t>相同的七</a:t>
            </a:r>
            <a:r>
              <a:rPr sz="2400" spc="20" dirty="0">
                <a:latin typeface="微软雅黑"/>
                <a:cs typeface="微软雅黑"/>
              </a:rPr>
              <a:t>段</a:t>
            </a:r>
            <a:r>
              <a:rPr sz="2400" spc="5" dirty="0">
                <a:latin typeface="微软雅黑"/>
                <a:cs typeface="微软雅黑"/>
              </a:rPr>
              <a:t>数码管样</a:t>
            </a:r>
            <a:r>
              <a:rPr sz="2400" spc="60" dirty="0">
                <a:latin typeface="微软雅黑"/>
                <a:cs typeface="微软雅黑"/>
              </a:rPr>
              <a:t>式</a:t>
            </a:r>
            <a:r>
              <a:rPr sz="2400" spc="10" dirty="0">
                <a:latin typeface="微软雅黑"/>
                <a:cs typeface="微软雅黑"/>
              </a:rPr>
              <a:t>，因此，</a:t>
            </a:r>
            <a:r>
              <a:rPr sz="2400" spc="20" dirty="0">
                <a:latin typeface="微软雅黑"/>
                <a:cs typeface="微软雅黑"/>
              </a:rPr>
              <a:t>可以 </a:t>
            </a:r>
            <a:r>
              <a:rPr sz="2400" spc="30" dirty="0">
                <a:latin typeface="微软雅黑"/>
                <a:cs typeface="微软雅黑"/>
              </a:rPr>
              <a:t>通过</a:t>
            </a:r>
            <a:r>
              <a:rPr sz="2400" spc="20" dirty="0">
                <a:latin typeface="微软雅黑"/>
                <a:cs typeface="微软雅黑"/>
              </a:rPr>
              <a:t>设</a:t>
            </a:r>
            <a:r>
              <a:rPr sz="2400" spc="30" dirty="0">
                <a:latin typeface="微软雅黑"/>
                <a:cs typeface="微软雅黑"/>
              </a:rPr>
              <a:t>计</a:t>
            </a:r>
            <a:r>
              <a:rPr sz="2400" spc="20" dirty="0">
                <a:latin typeface="微软雅黑"/>
                <a:cs typeface="微软雅黑"/>
              </a:rPr>
              <a:t>函</a:t>
            </a:r>
            <a:r>
              <a:rPr sz="2400" spc="30" dirty="0">
                <a:latin typeface="微软雅黑"/>
                <a:cs typeface="微软雅黑"/>
              </a:rPr>
              <a:t>数复</a:t>
            </a:r>
            <a:r>
              <a:rPr sz="2400" spc="20" dirty="0">
                <a:latin typeface="微软雅黑"/>
                <a:cs typeface="微软雅黑"/>
              </a:rPr>
              <a:t>用</a:t>
            </a:r>
            <a:r>
              <a:rPr sz="2400" spc="30" dirty="0">
                <a:latin typeface="微软雅黑"/>
                <a:cs typeface="微软雅黑"/>
              </a:rPr>
              <a:t>数</a:t>
            </a:r>
            <a:r>
              <a:rPr sz="2400" spc="20" dirty="0">
                <a:latin typeface="微软雅黑"/>
                <a:cs typeface="微软雅黑"/>
              </a:rPr>
              <a:t>字</a:t>
            </a:r>
            <a:r>
              <a:rPr sz="2400" spc="30" dirty="0">
                <a:latin typeface="微软雅黑"/>
                <a:cs typeface="微软雅黑"/>
              </a:rPr>
              <a:t>的绘</a:t>
            </a:r>
            <a:r>
              <a:rPr sz="2400" spc="20" dirty="0">
                <a:latin typeface="微软雅黑"/>
                <a:cs typeface="微软雅黑"/>
              </a:rPr>
              <a:t>制</a:t>
            </a:r>
            <a:r>
              <a:rPr sz="2400" spc="30" dirty="0">
                <a:latin typeface="微软雅黑"/>
                <a:cs typeface="微软雅黑"/>
              </a:rPr>
              <a:t>过</a:t>
            </a:r>
            <a:r>
              <a:rPr sz="2400" spc="65" dirty="0">
                <a:latin typeface="微软雅黑"/>
                <a:cs typeface="微软雅黑"/>
              </a:rPr>
              <a:t>程</a:t>
            </a:r>
            <a:r>
              <a:rPr sz="2400" spc="35" dirty="0">
                <a:latin typeface="微软雅黑"/>
                <a:cs typeface="微软雅黑"/>
              </a:rPr>
              <a:t>。</a:t>
            </a:r>
            <a:r>
              <a:rPr sz="2400" spc="30" dirty="0">
                <a:latin typeface="微软雅黑"/>
                <a:cs typeface="微软雅黑"/>
              </a:rPr>
              <a:t>进</a:t>
            </a:r>
            <a:r>
              <a:rPr sz="2400" spc="20" dirty="0">
                <a:latin typeface="微软雅黑"/>
                <a:cs typeface="微软雅黑"/>
              </a:rPr>
              <a:t>一</a:t>
            </a:r>
            <a:r>
              <a:rPr sz="2400" spc="40" dirty="0">
                <a:latin typeface="微软雅黑"/>
                <a:cs typeface="微软雅黑"/>
              </a:rPr>
              <a:t>步</a:t>
            </a:r>
            <a:r>
              <a:rPr sz="2400" spc="25" dirty="0">
                <a:latin typeface="微软雅黑"/>
                <a:cs typeface="微软雅黑"/>
              </a:rPr>
              <a:t>，</a:t>
            </a:r>
            <a:r>
              <a:rPr sz="2400" spc="30" dirty="0">
                <a:latin typeface="微软雅黑"/>
                <a:cs typeface="微软雅黑"/>
              </a:rPr>
              <a:t>每个</a:t>
            </a:r>
            <a:r>
              <a:rPr sz="2400" spc="20" dirty="0">
                <a:latin typeface="微软雅黑"/>
                <a:cs typeface="微软雅黑"/>
              </a:rPr>
              <a:t>七</a:t>
            </a:r>
            <a:r>
              <a:rPr sz="2400" spc="30" dirty="0">
                <a:latin typeface="微软雅黑"/>
                <a:cs typeface="微软雅黑"/>
              </a:rPr>
              <a:t>段</a:t>
            </a:r>
            <a:r>
              <a:rPr sz="2400" spc="20" dirty="0">
                <a:latin typeface="微软雅黑"/>
                <a:cs typeface="微软雅黑"/>
              </a:rPr>
              <a:t>数</a:t>
            </a:r>
            <a:r>
              <a:rPr sz="2400" dirty="0">
                <a:latin typeface="微软雅黑"/>
                <a:cs typeface="微软雅黑"/>
              </a:rPr>
              <a:t>码 </a:t>
            </a:r>
            <a:r>
              <a:rPr sz="2400" spc="65" dirty="0">
                <a:latin typeface="微软雅黑"/>
                <a:cs typeface="微软雅黑"/>
              </a:rPr>
              <a:t>管包</a:t>
            </a:r>
            <a:r>
              <a:rPr sz="2400" spc="70" dirty="0">
                <a:latin typeface="微软雅黑"/>
                <a:cs typeface="微软雅黑"/>
              </a:rPr>
              <a:t>括</a:t>
            </a:r>
            <a:r>
              <a:rPr sz="2400" spc="65" dirty="0">
                <a:latin typeface="微软雅黑"/>
                <a:cs typeface="微软雅黑"/>
              </a:rPr>
              <a:t>7个数码管样</a:t>
            </a:r>
            <a:r>
              <a:rPr sz="2400" spc="70" dirty="0">
                <a:latin typeface="微软雅黑"/>
                <a:cs typeface="微软雅黑"/>
              </a:rPr>
              <a:t>式</a:t>
            </a:r>
            <a:r>
              <a:rPr sz="2400" spc="65" dirty="0">
                <a:latin typeface="微软雅黑"/>
                <a:cs typeface="微软雅黑"/>
              </a:rPr>
              <a:t>，除了数码管位置不同</a:t>
            </a:r>
            <a:r>
              <a:rPr sz="2400" spc="70" dirty="0">
                <a:latin typeface="微软雅黑"/>
                <a:cs typeface="微软雅黑"/>
              </a:rPr>
              <a:t>外</a:t>
            </a:r>
            <a:r>
              <a:rPr sz="2400" spc="65" dirty="0">
                <a:latin typeface="微软雅黑"/>
                <a:cs typeface="微软雅黑"/>
              </a:rPr>
              <a:t>，绘制风格 </a:t>
            </a:r>
            <a:r>
              <a:rPr sz="2400" dirty="0">
                <a:latin typeface="微软雅黑"/>
                <a:cs typeface="微软雅黑"/>
              </a:rPr>
              <a:t>一致，也可以通过函数复用单个数码段的绘制过</a:t>
            </a:r>
            <a:r>
              <a:rPr sz="2400" spc="5" dirty="0">
                <a:latin typeface="微软雅黑"/>
                <a:cs typeface="微软雅黑"/>
              </a:rPr>
              <a:t>程</a:t>
            </a:r>
            <a:r>
              <a:rPr sz="2400" dirty="0">
                <a:latin typeface="微软雅黑"/>
                <a:cs typeface="微软雅黑"/>
              </a:rPr>
              <a:t>。</a:t>
            </a:r>
            <a:endParaRPr sz="2400">
              <a:latin typeface="微软雅黑"/>
              <a:cs typeface="微软雅黑"/>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293108"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57822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七段数码管绘制</a:t>
            </a:r>
            <a:endParaRPr sz="4000"/>
          </a:p>
        </p:txBody>
      </p:sp>
      <p:sp>
        <p:nvSpPr>
          <p:cNvPr id="4" name="object 4"/>
          <p:cNvSpPr/>
          <p:nvPr/>
        </p:nvSpPr>
        <p:spPr>
          <a:xfrm>
            <a:off x="2594229" y="4566792"/>
            <a:ext cx="85725" cy="7620"/>
          </a:xfrm>
          <a:custGeom>
            <a:avLst/>
            <a:gdLst/>
            <a:ahLst/>
            <a:cxnLst/>
            <a:rect l="l" t="t" r="r" b="b"/>
            <a:pathLst>
              <a:path w="85725" h="7620">
                <a:moveTo>
                  <a:pt x="0" y="7620"/>
                </a:moveTo>
                <a:lnTo>
                  <a:pt x="85343" y="7620"/>
                </a:lnTo>
                <a:lnTo>
                  <a:pt x="85343" y="0"/>
                </a:lnTo>
                <a:lnTo>
                  <a:pt x="0" y="0"/>
                </a:lnTo>
                <a:lnTo>
                  <a:pt x="0" y="7620"/>
                </a:lnTo>
                <a:close/>
              </a:path>
            </a:pathLst>
          </a:custGeom>
          <a:solidFill>
            <a:srgbClr val="FF0000"/>
          </a:solidFill>
        </p:spPr>
        <p:txBody>
          <a:bodyPr wrap="square" lIns="0" tIns="0" rIns="0" bIns="0" rtlCol="0"/>
          <a:lstStyle/>
          <a:p>
            <a:endParaRPr/>
          </a:p>
        </p:txBody>
      </p:sp>
      <p:graphicFrame>
        <p:nvGraphicFramePr>
          <p:cNvPr id="5" name="object 5"/>
          <p:cNvGraphicFramePr>
            <a:graphicFrameLocks noGrp="1"/>
          </p:cNvGraphicFramePr>
          <p:nvPr/>
        </p:nvGraphicFramePr>
        <p:xfrm>
          <a:off x="390842" y="1844801"/>
          <a:ext cx="8138159" cy="4677409"/>
        </p:xfrm>
        <a:graphic>
          <a:graphicData uri="http://schemas.openxmlformats.org/drawingml/2006/table">
            <a:tbl>
              <a:tblPr firstRow="1" bandRow="1">
                <a:tableStyleId>{2D5ABB26-0587-4C30-8999-92F81FD0307C}</a:tableStyleId>
              </a:tblPr>
              <a:tblGrid>
                <a:gridCol w="647065"/>
                <a:gridCol w="1460499"/>
                <a:gridCol w="4925695"/>
                <a:gridCol w="1104900"/>
              </a:tblGrid>
              <a:tr h="211454">
                <a:tc gridSpan="2">
                  <a:txBody>
                    <a:bodyPr/>
                    <a:lstStyle/>
                    <a:p>
                      <a:pPr marL="29209">
                        <a:lnSpc>
                          <a:spcPts val="1410"/>
                        </a:lnSpc>
                        <a:spcBef>
                          <a:spcPts val="160"/>
                        </a:spcBef>
                      </a:pPr>
                      <a:r>
                        <a:rPr sz="1200" dirty="0">
                          <a:latin typeface="宋体"/>
                          <a:cs typeface="宋体"/>
                        </a:rPr>
                        <a:t>实例代码</a:t>
                      </a:r>
                      <a:r>
                        <a:rPr sz="1200" dirty="0">
                          <a:latin typeface="Palatino Linotype"/>
                          <a:cs typeface="Palatino Linotype"/>
                        </a:rPr>
                        <a:t>7.1</a:t>
                      </a:r>
                    </a:p>
                  </a:txBody>
                  <a:tcPr marL="0" marR="0" marT="20320" marB="0">
                    <a:lnB w="12700">
                      <a:solidFill>
                        <a:srgbClr val="00AF50"/>
                      </a:solidFill>
                      <a:prstDash val="solid"/>
                    </a:lnB>
                    <a:solidFill>
                      <a:srgbClr val="FFFFFF"/>
                    </a:solidFill>
                  </a:tcPr>
                </a:tc>
                <a:tc hMerge="1">
                  <a:txBody>
                    <a:bodyPr/>
                    <a:lstStyle/>
                    <a:p>
                      <a:endParaRPr/>
                    </a:p>
                  </a:txBody>
                  <a:tcPr marL="0" marR="0" marT="0" marB="0"/>
                </a:tc>
                <a:tc>
                  <a:txBody>
                    <a:bodyPr/>
                    <a:lstStyle/>
                    <a:p>
                      <a:pPr marL="1276350">
                        <a:lnSpc>
                          <a:spcPts val="1410"/>
                        </a:lnSpc>
                        <a:spcBef>
                          <a:spcPts val="160"/>
                        </a:spcBef>
                      </a:pPr>
                      <a:r>
                        <a:rPr sz="1200" spc="-5" dirty="0">
                          <a:latin typeface="Palatino Linotype"/>
                          <a:cs typeface="Palatino Linotype"/>
                        </a:rPr>
                        <a:t>e7.1</a:t>
                      </a:r>
                      <a:r>
                        <a:rPr sz="1200" u="sng" spc="-5" dirty="0">
                          <a:solidFill>
                            <a:srgbClr val="008080"/>
                          </a:solidFill>
                          <a:uFill>
                            <a:solidFill>
                              <a:srgbClr val="008080"/>
                            </a:solidFill>
                          </a:uFill>
                          <a:latin typeface="Palatino Linotype"/>
                          <a:cs typeface="Palatino Linotype"/>
                        </a:rPr>
                        <a:t>Draw</a:t>
                      </a:r>
                      <a:r>
                        <a:rPr sz="1200" spc="-5" dirty="0">
                          <a:latin typeface="Palatino Linotype"/>
                          <a:cs typeface="Palatino Linotype"/>
                        </a:rPr>
                        <a:t>SevenSegDisplay.py</a:t>
                      </a:r>
                      <a:endParaRPr sz="1200">
                        <a:latin typeface="Palatino Linotype"/>
                        <a:cs typeface="Palatino Linotype"/>
                      </a:endParaRPr>
                    </a:p>
                  </a:txBody>
                  <a:tcPr marL="0" marR="0" marT="20320" marB="0">
                    <a:lnB w="12700">
                      <a:solidFill>
                        <a:srgbClr val="00AF50"/>
                      </a:solidFill>
                      <a:prstDash val="solid"/>
                    </a:lnB>
                    <a:solidFill>
                      <a:srgbClr val="FFFFFF"/>
                    </a:solidFill>
                  </a:tcPr>
                </a:tc>
                <a:tc rowSpan="2">
                  <a:txBody>
                    <a:bodyPr/>
                    <a:lstStyle/>
                    <a:p>
                      <a:pPr>
                        <a:lnSpc>
                          <a:spcPct val="100000"/>
                        </a:lnSpc>
                      </a:pPr>
                      <a:endParaRPr sz="1200">
                        <a:latin typeface="Times New Roman"/>
                        <a:cs typeface="Times New Roman"/>
                      </a:endParaRPr>
                    </a:p>
                  </a:txBody>
                  <a:tcPr marL="0" marR="0" marT="0" marB="0">
                    <a:solidFill>
                      <a:srgbClr val="FFFFFF"/>
                    </a:solidFill>
                  </a:tcPr>
                </a:tc>
              </a:tr>
              <a:tr h="4465955">
                <a:tc>
                  <a:txBody>
                    <a:bodyPr/>
                    <a:lstStyle/>
                    <a:p>
                      <a:pPr>
                        <a:lnSpc>
                          <a:spcPct val="100000"/>
                        </a:lnSpc>
                      </a:pPr>
                      <a:endParaRPr sz="1300">
                        <a:latin typeface="Times New Roman"/>
                        <a:cs typeface="Times New Roman"/>
                      </a:endParaRPr>
                    </a:p>
                    <a:p>
                      <a:pPr>
                        <a:lnSpc>
                          <a:spcPct val="100000"/>
                        </a:lnSpc>
                        <a:spcBef>
                          <a:spcPts val="40"/>
                        </a:spcBef>
                      </a:pPr>
                      <a:endParaRPr sz="1150">
                        <a:latin typeface="Times New Roman"/>
                        <a:cs typeface="Times New Roman"/>
                      </a:endParaRPr>
                    </a:p>
                    <a:p>
                      <a:pPr algn="ctr">
                        <a:lnSpc>
                          <a:spcPct val="100000"/>
                        </a:lnSpc>
                      </a:pPr>
                      <a:r>
                        <a:rPr sz="1200" dirty="0">
                          <a:solidFill>
                            <a:srgbClr val="7E7E7E"/>
                          </a:solidFill>
                          <a:latin typeface="Courier New"/>
                          <a:cs typeface="Courier New"/>
                        </a:rPr>
                        <a:t>1</a:t>
                      </a:r>
                      <a:endParaRPr sz="1200">
                        <a:latin typeface="Courier New"/>
                        <a:cs typeface="Courier New"/>
                      </a:endParaRPr>
                    </a:p>
                    <a:p>
                      <a:pPr algn="ctr">
                        <a:lnSpc>
                          <a:spcPct val="100000"/>
                        </a:lnSpc>
                        <a:spcBef>
                          <a:spcPts val="555"/>
                        </a:spcBef>
                      </a:pPr>
                      <a:r>
                        <a:rPr sz="1200" dirty="0">
                          <a:solidFill>
                            <a:srgbClr val="7E7E7E"/>
                          </a:solidFill>
                          <a:latin typeface="Courier New"/>
                          <a:cs typeface="Courier New"/>
                        </a:rPr>
                        <a:t>2</a:t>
                      </a:r>
                      <a:endParaRPr sz="1200">
                        <a:latin typeface="Courier New"/>
                        <a:cs typeface="Courier New"/>
                      </a:endParaRPr>
                    </a:p>
                    <a:p>
                      <a:pPr algn="ctr">
                        <a:lnSpc>
                          <a:spcPct val="100000"/>
                        </a:lnSpc>
                        <a:spcBef>
                          <a:spcPts val="565"/>
                        </a:spcBef>
                      </a:pPr>
                      <a:r>
                        <a:rPr sz="1200" dirty="0">
                          <a:solidFill>
                            <a:srgbClr val="7E7E7E"/>
                          </a:solidFill>
                          <a:latin typeface="Courier New"/>
                          <a:cs typeface="Courier New"/>
                        </a:rPr>
                        <a:t>3</a:t>
                      </a:r>
                      <a:endParaRPr sz="1200">
                        <a:latin typeface="Courier New"/>
                        <a:cs typeface="Courier New"/>
                      </a:endParaRPr>
                    </a:p>
                    <a:p>
                      <a:pPr algn="ctr">
                        <a:lnSpc>
                          <a:spcPct val="100000"/>
                        </a:lnSpc>
                        <a:spcBef>
                          <a:spcPts val="560"/>
                        </a:spcBef>
                      </a:pPr>
                      <a:r>
                        <a:rPr sz="1200" dirty="0">
                          <a:solidFill>
                            <a:srgbClr val="7E7E7E"/>
                          </a:solidFill>
                          <a:latin typeface="Courier New"/>
                          <a:cs typeface="Courier New"/>
                        </a:rPr>
                        <a:t>4</a:t>
                      </a:r>
                      <a:endParaRPr sz="1200">
                        <a:latin typeface="Courier New"/>
                        <a:cs typeface="Courier New"/>
                      </a:endParaRPr>
                    </a:p>
                    <a:p>
                      <a:pPr algn="ctr">
                        <a:lnSpc>
                          <a:spcPct val="100000"/>
                        </a:lnSpc>
                        <a:spcBef>
                          <a:spcPts val="655"/>
                        </a:spcBef>
                      </a:pPr>
                      <a:r>
                        <a:rPr sz="1100" b="1" dirty="0">
                          <a:solidFill>
                            <a:srgbClr val="7E7E7E"/>
                          </a:solidFill>
                          <a:latin typeface="Courier New"/>
                          <a:cs typeface="Courier New"/>
                        </a:rPr>
                        <a:t>5</a:t>
                      </a:r>
                      <a:endParaRPr sz="1100">
                        <a:latin typeface="Courier New"/>
                        <a:cs typeface="Courier New"/>
                      </a:endParaRPr>
                    </a:p>
                    <a:p>
                      <a:pPr algn="ctr">
                        <a:lnSpc>
                          <a:spcPct val="100000"/>
                        </a:lnSpc>
                        <a:spcBef>
                          <a:spcPts val="685"/>
                        </a:spcBef>
                      </a:pPr>
                      <a:r>
                        <a:rPr sz="1100" b="1" dirty="0">
                          <a:solidFill>
                            <a:srgbClr val="7E7E7E"/>
                          </a:solidFill>
                          <a:latin typeface="Courier New"/>
                          <a:cs typeface="Courier New"/>
                        </a:rPr>
                        <a:t>6</a:t>
                      </a:r>
                      <a:endParaRPr sz="1100">
                        <a:latin typeface="Courier New"/>
                        <a:cs typeface="Courier New"/>
                      </a:endParaRPr>
                    </a:p>
                    <a:p>
                      <a:pPr algn="ctr">
                        <a:lnSpc>
                          <a:spcPct val="100000"/>
                        </a:lnSpc>
                        <a:spcBef>
                          <a:spcPts val="685"/>
                        </a:spcBef>
                      </a:pPr>
                      <a:r>
                        <a:rPr sz="1100" b="1" dirty="0">
                          <a:solidFill>
                            <a:srgbClr val="7E7E7E"/>
                          </a:solidFill>
                          <a:latin typeface="Courier New"/>
                          <a:cs typeface="Courier New"/>
                        </a:rPr>
                        <a:t>7</a:t>
                      </a:r>
                      <a:endParaRPr sz="1100">
                        <a:latin typeface="Courier New"/>
                        <a:cs typeface="Courier New"/>
                      </a:endParaRPr>
                    </a:p>
                    <a:p>
                      <a:pPr algn="ctr">
                        <a:lnSpc>
                          <a:spcPct val="100000"/>
                        </a:lnSpc>
                        <a:spcBef>
                          <a:spcPts val="670"/>
                        </a:spcBef>
                      </a:pPr>
                      <a:r>
                        <a:rPr sz="1100" b="1" dirty="0">
                          <a:solidFill>
                            <a:srgbClr val="7E7E7E"/>
                          </a:solidFill>
                          <a:latin typeface="Courier New"/>
                          <a:cs typeface="Courier New"/>
                        </a:rPr>
                        <a:t>8</a:t>
                      </a:r>
                      <a:endParaRPr sz="1100">
                        <a:latin typeface="Courier New"/>
                        <a:cs typeface="Courier New"/>
                      </a:endParaRPr>
                    </a:p>
                    <a:p>
                      <a:pPr algn="ctr">
                        <a:lnSpc>
                          <a:spcPct val="100000"/>
                        </a:lnSpc>
                        <a:spcBef>
                          <a:spcPts val="685"/>
                        </a:spcBef>
                      </a:pPr>
                      <a:r>
                        <a:rPr sz="1100" b="1" dirty="0">
                          <a:solidFill>
                            <a:srgbClr val="7E7E7E"/>
                          </a:solidFill>
                          <a:latin typeface="Courier New"/>
                          <a:cs typeface="Courier New"/>
                        </a:rPr>
                        <a:t>9</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10</a:t>
                      </a:r>
                      <a:endParaRPr sz="1100">
                        <a:latin typeface="Courier New"/>
                        <a:cs typeface="Courier New"/>
                      </a:endParaRPr>
                    </a:p>
                    <a:p>
                      <a:pPr algn="ctr">
                        <a:lnSpc>
                          <a:spcPct val="100000"/>
                        </a:lnSpc>
                        <a:spcBef>
                          <a:spcPts val="670"/>
                        </a:spcBef>
                      </a:pPr>
                      <a:r>
                        <a:rPr sz="1100" b="1" spc="-5" dirty="0">
                          <a:solidFill>
                            <a:srgbClr val="7E7E7E"/>
                          </a:solidFill>
                          <a:latin typeface="Courier New"/>
                          <a:cs typeface="Courier New"/>
                        </a:rPr>
                        <a:t>11</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12</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13</a:t>
                      </a:r>
                      <a:endParaRPr sz="1100">
                        <a:latin typeface="Courier New"/>
                        <a:cs typeface="Courier New"/>
                      </a:endParaRPr>
                    </a:p>
                    <a:p>
                      <a:pPr algn="ctr">
                        <a:lnSpc>
                          <a:spcPct val="100000"/>
                        </a:lnSpc>
                        <a:spcBef>
                          <a:spcPts val="675"/>
                        </a:spcBef>
                      </a:pPr>
                      <a:r>
                        <a:rPr sz="1100" b="1" spc="-5" dirty="0">
                          <a:solidFill>
                            <a:srgbClr val="7E7E7E"/>
                          </a:solidFill>
                          <a:latin typeface="Courier New"/>
                          <a:cs typeface="Courier New"/>
                        </a:rPr>
                        <a:t>14</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15</a:t>
                      </a:r>
                      <a:endParaRPr sz="1100">
                        <a:latin typeface="Courier New"/>
                        <a:cs typeface="Courier New"/>
                      </a:endParaRPr>
                    </a:p>
                  </a:txBody>
                  <a:tcPr marL="0" marR="0" marT="0" marB="0">
                    <a:lnR w="12700">
                      <a:solidFill>
                        <a:srgbClr val="00AF50"/>
                      </a:solidFill>
                      <a:prstDash val="solid"/>
                    </a:lnR>
                    <a:lnT w="12700">
                      <a:solidFill>
                        <a:srgbClr val="00AF50"/>
                      </a:solidFill>
                      <a:prstDash val="solid"/>
                    </a:lnT>
                    <a:solidFill>
                      <a:srgbClr val="FFFFFF"/>
                    </a:solidFill>
                  </a:tcPr>
                </a:tc>
                <a:tc gridSpan="2">
                  <a:txBody>
                    <a:bodyPr/>
                    <a:lstStyle/>
                    <a:p>
                      <a:pPr>
                        <a:lnSpc>
                          <a:spcPct val="100000"/>
                        </a:lnSpc>
                      </a:pPr>
                      <a:endParaRPr sz="1300" dirty="0">
                        <a:latin typeface="Times New Roman"/>
                        <a:cs typeface="Times New Roman"/>
                      </a:endParaRPr>
                    </a:p>
                    <a:p>
                      <a:pPr marL="29209" marR="3861435">
                        <a:lnSpc>
                          <a:spcPct val="138300"/>
                        </a:lnSpc>
                        <a:spcBef>
                          <a:spcPts val="815"/>
                        </a:spcBef>
                      </a:pPr>
                      <a:r>
                        <a:rPr sz="1200" b="1" dirty="0">
                          <a:latin typeface="Courier New"/>
                          <a:cs typeface="Courier New"/>
                        </a:rPr>
                        <a:t>#e7.1</a:t>
                      </a:r>
                      <a:r>
                        <a:rPr sz="1200" b="1" u="sng" dirty="0">
                          <a:solidFill>
                            <a:srgbClr val="008080"/>
                          </a:solidFill>
                          <a:uFill>
                            <a:solidFill>
                              <a:srgbClr val="008080"/>
                            </a:solidFill>
                          </a:uFill>
                          <a:latin typeface="Courier New"/>
                          <a:cs typeface="Courier New"/>
                        </a:rPr>
                        <a:t>Draw</a:t>
                      </a:r>
                      <a:r>
                        <a:rPr sz="1200" b="1" dirty="0">
                          <a:latin typeface="Courier New"/>
                          <a:cs typeface="Courier New"/>
                        </a:rPr>
                        <a:t>SevenSegDisplay.py  </a:t>
                      </a:r>
                      <a:r>
                        <a:rPr sz="1200" b="1" spc="-5" dirty="0">
                          <a:latin typeface="Courier New"/>
                          <a:cs typeface="Courier New"/>
                        </a:rPr>
                        <a:t>import </a:t>
                      </a:r>
                      <a:r>
                        <a:rPr sz="1200" b="1" dirty="0">
                          <a:latin typeface="Courier New"/>
                          <a:cs typeface="Courier New"/>
                        </a:rPr>
                        <a:t>turtle,</a:t>
                      </a:r>
                      <a:r>
                        <a:rPr sz="1200" b="1" spc="10" dirty="0">
                          <a:latin typeface="Courier New"/>
                          <a:cs typeface="Courier New"/>
                        </a:rPr>
                        <a:t> </a:t>
                      </a:r>
                      <a:r>
                        <a:rPr sz="1200" b="1" dirty="0">
                          <a:latin typeface="Courier New"/>
                          <a:cs typeface="Courier New"/>
                        </a:rPr>
                        <a:t>datetime</a:t>
                      </a:r>
                      <a:endParaRPr sz="1200" dirty="0">
                        <a:latin typeface="Courier New"/>
                        <a:cs typeface="Courier New"/>
                      </a:endParaRPr>
                    </a:p>
                    <a:p>
                      <a:pPr marL="396240" marR="1927225" indent="-367665">
                        <a:lnSpc>
                          <a:spcPct val="138800"/>
                        </a:lnSpc>
                        <a:spcBef>
                          <a:spcPts val="5"/>
                        </a:spcBef>
                        <a:tabLst>
                          <a:tab pos="2054860" algn="l"/>
                        </a:tabLst>
                      </a:pPr>
                      <a:r>
                        <a:rPr sz="1200" b="1" spc="-5" dirty="0">
                          <a:latin typeface="Courier New"/>
                          <a:cs typeface="Courier New"/>
                        </a:rPr>
                        <a:t>def</a:t>
                      </a:r>
                      <a:r>
                        <a:rPr sz="1200" b="1" spc="30" dirty="0">
                          <a:latin typeface="Courier New"/>
                          <a:cs typeface="Courier New"/>
                        </a:rPr>
                        <a:t> </a:t>
                      </a:r>
                      <a:r>
                        <a:rPr sz="1200" b="1" spc="-5" dirty="0">
                          <a:latin typeface="Courier New"/>
                          <a:cs typeface="Courier New"/>
                        </a:rPr>
                        <a:t>drawLine(draw):	#</a:t>
                      </a:r>
                      <a:r>
                        <a:rPr sz="1200" b="1" spc="10" dirty="0">
                          <a:latin typeface="Microsoft JhengHei"/>
                          <a:cs typeface="Microsoft JhengHei"/>
                        </a:rPr>
                        <a:t>绘制单段</a:t>
                      </a:r>
                      <a:r>
                        <a:rPr sz="1200" b="1" dirty="0">
                          <a:latin typeface="Microsoft JhengHei"/>
                          <a:cs typeface="Microsoft JhengHei"/>
                        </a:rPr>
                        <a:t>数码管 </a:t>
                      </a:r>
                      <a:r>
                        <a:rPr sz="1200" b="1" dirty="0">
                          <a:latin typeface="Courier New"/>
                          <a:cs typeface="Courier New"/>
                        </a:rPr>
                        <a:t>turtle.pendown() </a:t>
                      </a:r>
                      <a:r>
                        <a:rPr sz="1200" b="1" spc="5" dirty="0">
                          <a:latin typeface="Courier New"/>
                          <a:cs typeface="Courier New"/>
                        </a:rPr>
                        <a:t>if </a:t>
                      </a:r>
                      <a:r>
                        <a:rPr sz="1200" b="1" dirty="0">
                          <a:latin typeface="Courier New"/>
                          <a:cs typeface="Courier New"/>
                        </a:rPr>
                        <a:t>draw else turtle.penup()  turtle.fd(40)</a:t>
                      </a:r>
                      <a:endParaRPr sz="1200" dirty="0">
                        <a:latin typeface="Courier New"/>
                        <a:cs typeface="Courier New"/>
                      </a:endParaRPr>
                    </a:p>
                    <a:p>
                      <a:pPr marL="396240">
                        <a:lnSpc>
                          <a:spcPct val="100000"/>
                        </a:lnSpc>
                        <a:spcBef>
                          <a:spcPts val="560"/>
                        </a:spcBef>
                      </a:pPr>
                      <a:r>
                        <a:rPr sz="1200" b="1" dirty="0">
                          <a:latin typeface="Courier New"/>
                          <a:cs typeface="Courier New"/>
                        </a:rPr>
                        <a:t>turtle.right(90)</a:t>
                      </a:r>
                      <a:endParaRPr sz="1200" dirty="0">
                        <a:latin typeface="Courier New"/>
                        <a:cs typeface="Courier New"/>
                      </a:endParaRPr>
                    </a:p>
                    <a:p>
                      <a:pPr marL="29209">
                        <a:lnSpc>
                          <a:spcPct val="100000"/>
                        </a:lnSpc>
                        <a:spcBef>
                          <a:spcPts val="570"/>
                        </a:spcBef>
                      </a:pPr>
                      <a:r>
                        <a:rPr sz="1200" b="1" spc="-5" dirty="0">
                          <a:latin typeface="Courier New"/>
                          <a:cs typeface="Courier New"/>
                        </a:rPr>
                        <a:t>def</a:t>
                      </a:r>
                      <a:r>
                        <a:rPr sz="1200" b="1" spc="15" dirty="0">
                          <a:latin typeface="Courier New"/>
                          <a:cs typeface="Courier New"/>
                        </a:rPr>
                        <a:t> </a:t>
                      </a:r>
                      <a:r>
                        <a:rPr sz="1200" b="1" spc="-5" dirty="0">
                          <a:latin typeface="Courier New"/>
                          <a:cs typeface="Courier New"/>
                        </a:rPr>
                        <a:t>drawDigit(d):</a:t>
                      </a:r>
                      <a:r>
                        <a:rPr sz="1200" b="1" spc="65" dirty="0">
                          <a:latin typeface="Courier New"/>
                          <a:cs typeface="Courier New"/>
                        </a:rPr>
                        <a:t> </a:t>
                      </a:r>
                      <a:r>
                        <a:rPr sz="1200" b="1" spc="-5" dirty="0">
                          <a:latin typeface="Courier New"/>
                          <a:cs typeface="Courier New"/>
                        </a:rPr>
                        <a:t>#</a:t>
                      </a:r>
                      <a:r>
                        <a:rPr sz="1200" b="1" spc="10" dirty="0">
                          <a:latin typeface="Microsoft JhengHei"/>
                          <a:cs typeface="Microsoft JhengHei"/>
                        </a:rPr>
                        <a:t>根据数</a:t>
                      </a:r>
                      <a:r>
                        <a:rPr sz="1200" b="1" dirty="0">
                          <a:latin typeface="Microsoft JhengHei"/>
                          <a:cs typeface="Microsoft JhengHei"/>
                        </a:rPr>
                        <a:t>字绘制七段数码管</a:t>
                      </a:r>
                      <a:endParaRPr sz="1200" dirty="0">
                        <a:latin typeface="Microsoft JhengHei"/>
                        <a:cs typeface="Microsoft JhengHei"/>
                      </a:endParaRPr>
                    </a:p>
                    <a:p>
                      <a:pPr marL="295910" marR="696595">
                        <a:lnSpc>
                          <a:spcPts val="2000"/>
                        </a:lnSpc>
                        <a:spcBef>
                          <a:spcPts val="150"/>
                        </a:spcBef>
                      </a:pPr>
                      <a:r>
                        <a:rPr sz="1100" b="1" spc="-5" dirty="0">
                          <a:latin typeface="Courier New"/>
                          <a:cs typeface="Courier New"/>
                        </a:rPr>
                        <a:t>drawLine(True) </a:t>
                      </a:r>
                      <a:r>
                        <a:rPr sz="1100" b="1" dirty="0">
                          <a:latin typeface="Courier New"/>
                          <a:cs typeface="Courier New"/>
                        </a:rPr>
                        <a:t>if d </a:t>
                      </a:r>
                      <a:r>
                        <a:rPr sz="1100" b="1" spc="-5" dirty="0">
                          <a:latin typeface="Courier New"/>
                          <a:cs typeface="Courier New"/>
                        </a:rPr>
                        <a:t>in </a:t>
                      </a:r>
                      <a:r>
                        <a:rPr sz="1100" b="1" dirty="0">
                          <a:latin typeface="Courier New"/>
                          <a:cs typeface="Courier New"/>
                        </a:rPr>
                        <a:t>[2,3,4,5,6,8,9] </a:t>
                      </a:r>
                      <a:r>
                        <a:rPr sz="1100" b="1" spc="-5" dirty="0">
                          <a:latin typeface="Courier New"/>
                          <a:cs typeface="Courier New"/>
                        </a:rPr>
                        <a:t>else drawLine(False)  drawLine(True)</a:t>
                      </a:r>
                      <a:r>
                        <a:rPr sz="1100" b="1" u="sng" spc="-5" dirty="0">
                          <a:uFill>
                            <a:solidFill>
                              <a:srgbClr val="008080"/>
                            </a:solidFill>
                          </a:uFill>
                          <a:latin typeface="Courier New"/>
                          <a:cs typeface="Courier New"/>
                        </a:rPr>
                        <a:t> </a:t>
                      </a:r>
                      <a:r>
                        <a:rPr sz="1100" b="1" spc="-5" dirty="0">
                          <a:latin typeface="Courier New"/>
                          <a:cs typeface="Courier New"/>
                        </a:rPr>
                        <a:t>if </a:t>
                      </a:r>
                      <a:r>
                        <a:rPr sz="1100" b="1" dirty="0">
                          <a:latin typeface="Courier New"/>
                          <a:cs typeface="Courier New"/>
                        </a:rPr>
                        <a:t>d </a:t>
                      </a:r>
                      <a:r>
                        <a:rPr sz="1100" b="1" spc="-5" dirty="0">
                          <a:latin typeface="Courier New"/>
                          <a:cs typeface="Courier New"/>
                        </a:rPr>
                        <a:t>in </a:t>
                      </a:r>
                      <a:r>
                        <a:rPr sz="1100" b="1" dirty="0">
                          <a:latin typeface="Courier New"/>
                          <a:cs typeface="Courier New"/>
                        </a:rPr>
                        <a:t>[0,1,3,4,5,6,7,8,9] </a:t>
                      </a:r>
                      <a:r>
                        <a:rPr sz="1100" b="1" spc="-5" dirty="0">
                          <a:latin typeface="Courier New"/>
                          <a:cs typeface="Courier New"/>
                        </a:rPr>
                        <a:t>else</a:t>
                      </a:r>
                      <a:r>
                        <a:rPr sz="1100" b="1" spc="-50" dirty="0">
                          <a:latin typeface="Courier New"/>
                          <a:cs typeface="Courier New"/>
                        </a:rPr>
                        <a:t> </a:t>
                      </a:r>
                      <a:r>
                        <a:rPr sz="1100" b="1" dirty="0">
                          <a:latin typeface="Courier New"/>
                          <a:cs typeface="Courier New"/>
                        </a:rPr>
                        <a:t>drawLine(False)</a:t>
                      </a:r>
                      <a:endParaRPr sz="1100" dirty="0">
                        <a:latin typeface="Courier New"/>
                        <a:cs typeface="Courier New"/>
                      </a:endParaRPr>
                    </a:p>
                    <a:p>
                      <a:pPr marL="295910" marR="1117600">
                        <a:lnSpc>
                          <a:spcPts val="1989"/>
                        </a:lnSpc>
                        <a:spcBef>
                          <a:spcPts val="15"/>
                        </a:spcBef>
                      </a:pPr>
                      <a:r>
                        <a:rPr sz="1100" b="1" spc="-5" dirty="0">
                          <a:latin typeface="Courier New"/>
                          <a:cs typeface="Courier New"/>
                        </a:rPr>
                        <a:t>drawLine(True) </a:t>
                      </a:r>
                      <a:r>
                        <a:rPr sz="1100" b="1" dirty="0">
                          <a:latin typeface="Courier New"/>
                          <a:cs typeface="Courier New"/>
                        </a:rPr>
                        <a:t>if d </a:t>
                      </a:r>
                      <a:r>
                        <a:rPr sz="1100" b="1" spc="-5" dirty="0">
                          <a:latin typeface="Courier New"/>
                          <a:cs typeface="Courier New"/>
                        </a:rPr>
                        <a:t>in </a:t>
                      </a:r>
                      <a:r>
                        <a:rPr sz="1100" b="1" dirty="0">
                          <a:latin typeface="Courier New"/>
                          <a:cs typeface="Courier New"/>
                        </a:rPr>
                        <a:t>[0,2,3,5,6,8,9] </a:t>
                      </a:r>
                      <a:r>
                        <a:rPr sz="1100" b="1" spc="-5" dirty="0">
                          <a:latin typeface="Courier New"/>
                          <a:cs typeface="Courier New"/>
                        </a:rPr>
                        <a:t>else drawLine(False)  drawLine(True) </a:t>
                      </a:r>
                      <a:r>
                        <a:rPr sz="1100" b="1" dirty="0">
                          <a:latin typeface="Courier New"/>
                          <a:cs typeface="Courier New"/>
                        </a:rPr>
                        <a:t>if d </a:t>
                      </a:r>
                      <a:r>
                        <a:rPr sz="1100" b="1" spc="-5" dirty="0">
                          <a:latin typeface="Courier New"/>
                          <a:cs typeface="Courier New"/>
                        </a:rPr>
                        <a:t>in </a:t>
                      </a:r>
                      <a:r>
                        <a:rPr sz="1100" b="1" dirty="0">
                          <a:latin typeface="Courier New"/>
                          <a:cs typeface="Courier New"/>
                        </a:rPr>
                        <a:t>[0,2,6,8] else</a:t>
                      </a:r>
                      <a:r>
                        <a:rPr sz="1100" b="1" spc="25" dirty="0">
                          <a:latin typeface="Courier New"/>
                          <a:cs typeface="Courier New"/>
                        </a:rPr>
                        <a:t> </a:t>
                      </a:r>
                      <a:r>
                        <a:rPr sz="1100" b="1" spc="-5" dirty="0">
                          <a:latin typeface="Courier New"/>
                          <a:cs typeface="Courier New"/>
                        </a:rPr>
                        <a:t>drawLine(False)</a:t>
                      </a:r>
                      <a:endParaRPr sz="1100" dirty="0">
                        <a:latin typeface="Courier New"/>
                        <a:cs typeface="Courier New"/>
                      </a:endParaRPr>
                    </a:p>
                    <a:p>
                      <a:pPr marL="295910">
                        <a:lnSpc>
                          <a:spcPct val="100000"/>
                        </a:lnSpc>
                        <a:spcBef>
                          <a:spcPts val="509"/>
                        </a:spcBef>
                      </a:pPr>
                      <a:r>
                        <a:rPr sz="1100" b="1" spc="-5" dirty="0">
                          <a:latin typeface="Courier New"/>
                          <a:cs typeface="Courier New"/>
                        </a:rPr>
                        <a:t>turtle.left(90)</a:t>
                      </a:r>
                      <a:endParaRPr sz="1100" dirty="0">
                        <a:latin typeface="Courier New"/>
                        <a:cs typeface="Courier New"/>
                      </a:endParaRPr>
                    </a:p>
                    <a:p>
                      <a:pPr marL="295910" marR="949960">
                        <a:lnSpc>
                          <a:spcPct val="151400"/>
                        </a:lnSpc>
                        <a:spcBef>
                          <a:spcPts val="10"/>
                        </a:spcBef>
                      </a:pPr>
                      <a:r>
                        <a:rPr sz="1100" b="1" spc="-5" dirty="0">
                          <a:latin typeface="Courier New"/>
                          <a:cs typeface="Courier New"/>
                        </a:rPr>
                        <a:t>drawLine(True) </a:t>
                      </a:r>
                      <a:r>
                        <a:rPr sz="1100" b="1" dirty="0">
                          <a:latin typeface="Courier New"/>
                          <a:cs typeface="Courier New"/>
                        </a:rPr>
                        <a:t>if d </a:t>
                      </a:r>
                      <a:r>
                        <a:rPr sz="1100" b="1" spc="-5" dirty="0">
                          <a:latin typeface="Courier New"/>
                          <a:cs typeface="Courier New"/>
                        </a:rPr>
                        <a:t>in </a:t>
                      </a:r>
                      <a:r>
                        <a:rPr sz="1100" b="1" dirty="0">
                          <a:latin typeface="Courier New"/>
                          <a:cs typeface="Courier New"/>
                        </a:rPr>
                        <a:t>[0,4,5,6,8,9] </a:t>
                      </a:r>
                      <a:r>
                        <a:rPr sz="1100" b="1" spc="-5" dirty="0">
                          <a:latin typeface="Courier New"/>
                          <a:cs typeface="Courier New"/>
                        </a:rPr>
                        <a:t>else </a:t>
                      </a:r>
                      <a:r>
                        <a:rPr sz="1100" b="1" dirty="0">
                          <a:latin typeface="Courier New"/>
                          <a:cs typeface="Courier New"/>
                        </a:rPr>
                        <a:t>drawLine(False)  </a:t>
                      </a:r>
                      <a:r>
                        <a:rPr sz="1100" b="1" spc="-5" dirty="0">
                          <a:latin typeface="Courier New"/>
                          <a:cs typeface="Courier New"/>
                        </a:rPr>
                        <a:t>drawLine(True) </a:t>
                      </a:r>
                      <a:r>
                        <a:rPr sz="1100" b="1" dirty="0">
                          <a:latin typeface="Courier New"/>
                          <a:cs typeface="Courier New"/>
                        </a:rPr>
                        <a:t>if d </a:t>
                      </a:r>
                      <a:r>
                        <a:rPr sz="1100" b="1" spc="-5" dirty="0">
                          <a:latin typeface="Courier New"/>
                          <a:cs typeface="Courier New"/>
                        </a:rPr>
                        <a:t>in </a:t>
                      </a:r>
                      <a:r>
                        <a:rPr sz="1100" b="1" dirty="0">
                          <a:latin typeface="Courier New"/>
                          <a:cs typeface="Courier New"/>
                        </a:rPr>
                        <a:t>[0,2,3,5,6,7,8,9] else </a:t>
                      </a:r>
                      <a:r>
                        <a:rPr sz="1100" b="1" spc="-5" dirty="0">
                          <a:latin typeface="Courier New"/>
                          <a:cs typeface="Courier New"/>
                        </a:rPr>
                        <a:t>drawLine(False)  drawLine(True) </a:t>
                      </a:r>
                      <a:r>
                        <a:rPr sz="1100" b="1" dirty="0">
                          <a:latin typeface="Courier New"/>
                          <a:cs typeface="Courier New"/>
                        </a:rPr>
                        <a:t>if d </a:t>
                      </a:r>
                      <a:r>
                        <a:rPr sz="1100" b="1" spc="-5" dirty="0">
                          <a:latin typeface="Courier New"/>
                          <a:cs typeface="Courier New"/>
                        </a:rPr>
                        <a:t>in </a:t>
                      </a:r>
                      <a:r>
                        <a:rPr sz="1100" b="1" dirty="0">
                          <a:latin typeface="Courier New"/>
                          <a:cs typeface="Courier New"/>
                        </a:rPr>
                        <a:t>[0,1,2,3,4,7,8,9] else</a:t>
                      </a:r>
                      <a:r>
                        <a:rPr sz="1100" b="1" spc="40" dirty="0">
                          <a:latin typeface="Courier New"/>
                          <a:cs typeface="Courier New"/>
                        </a:rPr>
                        <a:t> </a:t>
                      </a:r>
                      <a:r>
                        <a:rPr sz="1100" b="1" spc="-5" dirty="0">
                          <a:latin typeface="Courier New"/>
                          <a:cs typeface="Courier New"/>
                        </a:rPr>
                        <a:t>drawLine(False)</a:t>
                      </a:r>
                      <a:endParaRPr sz="1100" dirty="0">
                        <a:latin typeface="Courier New"/>
                        <a:cs typeface="Courier New"/>
                      </a:endParaRPr>
                    </a:p>
                  </a:txBody>
                  <a:tcPr marL="0" marR="0" marT="0" marB="0">
                    <a:lnL w="12700">
                      <a:solidFill>
                        <a:srgbClr val="00AF50"/>
                      </a:solidFill>
                      <a:prstDash val="solid"/>
                    </a:lnL>
                    <a:lnT w="12700">
                      <a:solidFill>
                        <a:srgbClr val="00AF50"/>
                      </a:solidFill>
                      <a:prstDash val="solid"/>
                    </a:lnT>
                    <a:solidFill>
                      <a:srgbClr val="FFFFFF"/>
                    </a:solidFill>
                  </a:tcPr>
                </a:tc>
                <a:tc hMerge="1">
                  <a:txBody>
                    <a:bodyPr/>
                    <a:lstStyle/>
                    <a:p>
                      <a:endParaRPr/>
                    </a:p>
                  </a:txBody>
                  <a:tcPr marL="0" marR="0" marT="0" marB="0"/>
                </a:tc>
                <a:tc vMerge="1">
                  <a:txBody>
                    <a:bodyPr/>
                    <a:lstStyle/>
                    <a:p>
                      <a:endParaRPr/>
                    </a:p>
                  </a:txBody>
                  <a:tcPr marL="0" marR="0" marT="0" marB="0">
                    <a:solidFill>
                      <a:srgbClr val="FFFFFF"/>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293108"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57822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七段数码管绘制</a:t>
            </a:r>
            <a:endParaRPr sz="4000"/>
          </a:p>
        </p:txBody>
      </p:sp>
      <p:graphicFrame>
        <p:nvGraphicFramePr>
          <p:cNvPr id="4" name="object 4"/>
          <p:cNvGraphicFramePr>
            <a:graphicFrameLocks noGrp="1"/>
          </p:cNvGraphicFramePr>
          <p:nvPr/>
        </p:nvGraphicFramePr>
        <p:xfrm>
          <a:off x="468312" y="1700276"/>
          <a:ext cx="8138158" cy="4676139"/>
        </p:xfrm>
        <a:graphic>
          <a:graphicData uri="http://schemas.openxmlformats.org/drawingml/2006/table">
            <a:tbl>
              <a:tblPr firstRow="1" bandRow="1">
                <a:tableStyleId>{2D5ABB26-0587-4C30-8999-92F81FD0307C}</a:tableStyleId>
              </a:tblPr>
              <a:tblGrid>
                <a:gridCol w="646430"/>
                <a:gridCol w="1466214"/>
                <a:gridCol w="4920614"/>
                <a:gridCol w="1104900"/>
              </a:tblGrid>
              <a:tr h="211454">
                <a:tc gridSpan="2">
                  <a:txBody>
                    <a:bodyPr/>
                    <a:lstStyle/>
                    <a:p>
                      <a:pPr marL="29209">
                        <a:lnSpc>
                          <a:spcPts val="1410"/>
                        </a:lnSpc>
                        <a:spcBef>
                          <a:spcPts val="155"/>
                        </a:spcBef>
                      </a:pPr>
                      <a:r>
                        <a:rPr sz="1200" dirty="0">
                          <a:latin typeface="宋体"/>
                          <a:cs typeface="宋体"/>
                        </a:rPr>
                        <a:t>实例代</a:t>
                      </a:r>
                      <a:r>
                        <a:rPr sz="1200" spc="-5" dirty="0">
                          <a:latin typeface="宋体"/>
                          <a:cs typeface="宋体"/>
                        </a:rPr>
                        <a:t>码</a:t>
                      </a:r>
                      <a:r>
                        <a:rPr sz="1200" dirty="0">
                          <a:latin typeface="Palatino Linotype"/>
                          <a:cs typeface="Palatino Linotype"/>
                        </a:rPr>
                        <a:t>7.1</a:t>
                      </a:r>
                      <a:endParaRPr sz="1200">
                        <a:latin typeface="Palatino Linotype"/>
                        <a:cs typeface="Palatino Linotype"/>
                      </a:endParaRPr>
                    </a:p>
                  </a:txBody>
                  <a:tcPr marL="0" marR="0" marT="19685" marB="0">
                    <a:lnB w="12700">
                      <a:solidFill>
                        <a:srgbClr val="00AF50"/>
                      </a:solidFill>
                      <a:prstDash val="solid"/>
                    </a:lnB>
                    <a:solidFill>
                      <a:srgbClr val="FFFFFF"/>
                    </a:solidFill>
                  </a:tcPr>
                </a:tc>
                <a:tc hMerge="1">
                  <a:txBody>
                    <a:bodyPr/>
                    <a:lstStyle/>
                    <a:p>
                      <a:endParaRPr/>
                    </a:p>
                  </a:txBody>
                  <a:tcPr marL="0" marR="0" marT="0" marB="0"/>
                </a:tc>
                <a:tc>
                  <a:txBody>
                    <a:bodyPr/>
                    <a:lstStyle/>
                    <a:p>
                      <a:pPr marL="1281430">
                        <a:lnSpc>
                          <a:spcPts val="1410"/>
                        </a:lnSpc>
                        <a:spcBef>
                          <a:spcPts val="155"/>
                        </a:spcBef>
                      </a:pPr>
                      <a:r>
                        <a:rPr sz="1200" spc="-10" dirty="0">
                          <a:latin typeface="Palatino Linotype"/>
                          <a:cs typeface="Palatino Linotype"/>
                        </a:rPr>
                        <a:t>e7.1</a:t>
                      </a:r>
                      <a:r>
                        <a:rPr sz="1200" u="sng" spc="-10" dirty="0">
                          <a:solidFill>
                            <a:srgbClr val="008080"/>
                          </a:solidFill>
                          <a:uFill>
                            <a:solidFill>
                              <a:srgbClr val="008080"/>
                            </a:solidFill>
                          </a:uFill>
                          <a:latin typeface="Palatino Linotype"/>
                          <a:cs typeface="Palatino Linotype"/>
                        </a:rPr>
                        <a:t>Draw</a:t>
                      </a:r>
                      <a:r>
                        <a:rPr sz="1200" spc="-10" dirty="0">
                          <a:latin typeface="Palatino Linotype"/>
                          <a:cs typeface="Palatino Linotype"/>
                        </a:rPr>
                        <a:t>SevenSegDisplay.py</a:t>
                      </a:r>
                      <a:endParaRPr sz="1200">
                        <a:latin typeface="Palatino Linotype"/>
                        <a:cs typeface="Palatino Linotype"/>
                      </a:endParaRPr>
                    </a:p>
                  </a:txBody>
                  <a:tcPr marL="0" marR="0" marT="19685" marB="0">
                    <a:lnB w="12700">
                      <a:solidFill>
                        <a:srgbClr val="00AF50"/>
                      </a:solidFill>
                      <a:prstDash val="solid"/>
                    </a:lnB>
                    <a:solidFill>
                      <a:srgbClr val="FFFFFF"/>
                    </a:solidFill>
                  </a:tcPr>
                </a:tc>
                <a:tc rowSpan="2">
                  <a:txBody>
                    <a:bodyPr/>
                    <a:lstStyle/>
                    <a:p>
                      <a:pPr>
                        <a:lnSpc>
                          <a:spcPct val="100000"/>
                        </a:lnSpc>
                      </a:pPr>
                      <a:endParaRPr sz="1200">
                        <a:latin typeface="Times New Roman"/>
                        <a:cs typeface="Times New Roman"/>
                      </a:endParaRPr>
                    </a:p>
                  </a:txBody>
                  <a:tcPr marL="0" marR="0" marT="0" marB="0">
                    <a:solidFill>
                      <a:srgbClr val="FFFFFF"/>
                    </a:solidFill>
                  </a:tcPr>
                </a:tc>
              </a:tr>
              <a:tr h="446468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5"/>
                        </a:spcBef>
                      </a:pPr>
                      <a:endParaRPr sz="1000">
                        <a:latin typeface="Times New Roman"/>
                        <a:cs typeface="Times New Roman"/>
                      </a:endParaRPr>
                    </a:p>
                    <a:p>
                      <a:pPr algn="ctr">
                        <a:lnSpc>
                          <a:spcPct val="100000"/>
                        </a:lnSpc>
                      </a:pPr>
                      <a:r>
                        <a:rPr sz="1100" b="1" spc="-5" dirty="0">
                          <a:solidFill>
                            <a:srgbClr val="7E7E7E"/>
                          </a:solidFill>
                          <a:latin typeface="Courier New"/>
                          <a:cs typeface="Courier New"/>
                        </a:rPr>
                        <a:t>16</a:t>
                      </a:r>
                      <a:endParaRPr sz="1100">
                        <a:latin typeface="Courier New"/>
                        <a:cs typeface="Courier New"/>
                      </a:endParaRPr>
                    </a:p>
                    <a:p>
                      <a:pPr algn="ctr">
                        <a:lnSpc>
                          <a:spcPct val="100000"/>
                        </a:lnSpc>
                        <a:spcBef>
                          <a:spcPts val="675"/>
                        </a:spcBef>
                      </a:pPr>
                      <a:r>
                        <a:rPr sz="1100" b="1" spc="-5" dirty="0">
                          <a:solidFill>
                            <a:srgbClr val="7E7E7E"/>
                          </a:solidFill>
                          <a:latin typeface="Courier New"/>
                          <a:cs typeface="Courier New"/>
                        </a:rPr>
                        <a:t>17</a:t>
                      </a:r>
                      <a:endParaRPr sz="1100">
                        <a:latin typeface="Courier New"/>
                        <a:cs typeface="Courier New"/>
                      </a:endParaRPr>
                    </a:p>
                    <a:p>
                      <a:pPr algn="ctr">
                        <a:lnSpc>
                          <a:spcPct val="100000"/>
                        </a:lnSpc>
                        <a:spcBef>
                          <a:spcPts val="680"/>
                        </a:spcBef>
                      </a:pPr>
                      <a:r>
                        <a:rPr sz="1100" b="1" spc="-5" dirty="0">
                          <a:solidFill>
                            <a:srgbClr val="7E7E7E"/>
                          </a:solidFill>
                          <a:latin typeface="Courier New"/>
                          <a:cs typeface="Courier New"/>
                        </a:rPr>
                        <a:t>18</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19</a:t>
                      </a:r>
                      <a:endParaRPr sz="1100">
                        <a:latin typeface="Courier New"/>
                        <a:cs typeface="Courier New"/>
                      </a:endParaRPr>
                    </a:p>
                    <a:p>
                      <a:pPr algn="ctr">
                        <a:lnSpc>
                          <a:spcPct val="100000"/>
                        </a:lnSpc>
                        <a:spcBef>
                          <a:spcPts val="675"/>
                        </a:spcBef>
                      </a:pPr>
                      <a:r>
                        <a:rPr sz="1100" b="1" spc="-5" dirty="0">
                          <a:solidFill>
                            <a:srgbClr val="7E7E7E"/>
                          </a:solidFill>
                          <a:latin typeface="Courier New"/>
                          <a:cs typeface="Courier New"/>
                        </a:rPr>
                        <a:t>20</a:t>
                      </a:r>
                      <a:endParaRPr sz="1100">
                        <a:latin typeface="Courier New"/>
                        <a:cs typeface="Courier New"/>
                      </a:endParaRPr>
                    </a:p>
                    <a:p>
                      <a:pPr algn="ctr">
                        <a:lnSpc>
                          <a:spcPct val="100000"/>
                        </a:lnSpc>
                        <a:spcBef>
                          <a:spcPts val="680"/>
                        </a:spcBef>
                      </a:pPr>
                      <a:r>
                        <a:rPr sz="1100" b="1" spc="-5" dirty="0">
                          <a:solidFill>
                            <a:srgbClr val="7E7E7E"/>
                          </a:solidFill>
                          <a:latin typeface="Courier New"/>
                          <a:cs typeface="Courier New"/>
                        </a:rPr>
                        <a:t>21</a:t>
                      </a:r>
                      <a:endParaRPr sz="1100">
                        <a:latin typeface="Courier New"/>
                        <a:cs typeface="Courier New"/>
                      </a:endParaRPr>
                    </a:p>
                    <a:p>
                      <a:pPr algn="ctr">
                        <a:lnSpc>
                          <a:spcPct val="100000"/>
                        </a:lnSpc>
                        <a:spcBef>
                          <a:spcPts val="690"/>
                        </a:spcBef>
                      </a:pPr>
                      <a:r>
                        <a:rPr sz="1100" b="1" spc="-5" dirty="0">
                          <a:solidFill>
                            <a:srgbClr val="7E7E7E"/>
                          </a:solidFill>
                          <a:latin typeface="Courier New"/>
                          <a:cs typeface="Courier New"/>
                        </a:rPr>
                        <a:t>22</a:t>
                      </a:r>
                      <a:endParaRPr sz="1100">
                        <a:latin typeface="Courier New"/>
                        <a:cs typeface="Courier New"/>
                      </a:endParaRPr>
                    </a:p>
                    <a:p>
                      <a:pPr algn="ctr">
                        <a:lnSpc>
                          <a:spcPct val="100000"/>
                        </a:lnSpc>
                        <a:spcBef>
                          <a:spcPts val="670"/>
                        </a:spcBef>
                      </a:pPr>
                      <a:r>
                        <a:rPr sz="1100" b="1" spc="-5" dirty="0">
                          <a:solidFill>
                            <a:srgbClr val="7E7E7E"/>
                          </a:solidFill>
                          <a:latin typeface="Courier New"/>
                          <a:cs typeface="Courier New"/>
                        </a:rPr>
                        <a:t>23</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24</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25</a:t>
                      </a:r>
                      <a:endParaRPr sz="1100">
                        <a:latin typeface="Courier New"/>
                        <a:cs typeface="Courier New"/>
                      </a:endParaRPr>
                    </a:p>
                    <a:p>
                      <a:pPr algn="ctr">
                        <a:lnSpc>
                          <a:spcPct val="100000"/>
                        </a:lnSpc>
                        <a:spcBef>
                          <a:spcPts val="670"/>
                        </a:spcBef>
                      </a:pPr>
                      <a:r>
                        <a:rPr sz="1100" b="1" spc="-5" dirty="0">
                          <a:solidFill>
                            <a:srgbClr val="7E7E7E"/>
                          </a:solidFill>
                          <a:latin typeface="Courier New"/>
                          <a:cs typeface="Courier New"/>
                        </a:rPr>
                        <a:t>26</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27</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28</a:t>
                      </a:r>
                      <a:endParaRPr sz="1100">
                        <a:latin typeface="Courier New"/>
                        <a:cs typeface="Courier New"/>
                      </a:endParaRPr>
                    </a:p>
                    <a:p>
                      <a:pPr algn="ctr">
                        <a:lnSpc>
                          <a:spcPct val="100000"/>
                        </a:lnSpc>
                        <a:spcBef>
                          <a:spcPts val="675"/>
                        </a:spcBef>
                      </a:pPr>
                      <a:r>
                        <a:rPr sz="1100" b="1" spc="-5" dirty="0">
                          <a:solidFill>
                            <a:srgbClr val="7E7E7E"/>
                          </a:solidFill>
                          <a:latin typeface="Courier New"/>
                          <a:cs typeface="Courier New"/>
                        </a:rPr>
                        <a:t>29</a:t>
                      </a:r>
                      <a:endParaRPr sz="1100">
                        <a:latin typeface="Courier New"/>
                        <a:cs typeface="Courier New"/>
                      </a:endParaRPr>
                    </a:p>
                  </a:txBody>
                  <a:tcPr marL="0" marR="0" marT="0" marB="0">
                    <a:lnR w="12700">
                      <a:solidFill>
                        <a:srgbClr val="00AF50"/>
                      </a:solidFill>
                      <a:prstDash val="solid"/>
                    </a:lnR>
                    <a:lnT w="12700">
                      <a:solidFill>
                        <a:srgbClr val="00AF50"/>
                      </a:solidFill>
                      <a:prstDash val="solid"/>
                    </a:lnT>
                    <a:solidFill>
                      <a:srgbClr val="FFFFFF"/>
                    </a:solidFill>
                  </a:tcPr>
                </a:tc>
                <a:tc gridSpan="2">
                  <a:txBody>
                    <a:bodyPr/>
                    <a:lstStyle/>
                    <a:p>
                      <a:pPr>
                        <a:lnSpc>
                          <a:spcPct val="100000"/>
                        </a:lnSpc>
                      </a:pPr>
                      <a:endParaRPr sz="1300">
                        <a:latin typeface="Times New Roman"/>
                        <a:cs typeface="Times New Roman"/>
                      </a:endParaRPr>
                    </a:p>
                    <a:p>
                      <a:pPr>
                        <a:lnSpc>
                          <a:spcPct val="100000"/>
                        </a:lnSpc>
                        <a:spcBef>
                          <a:spcPts val="5"/>
                        </a:spcBef>
                      </a:pPr>
                      <a:endParaRPr sz="1550">
                        <a:latin typeface="Times New Roman"/>
                        <a:cs typeface="Times New Roman"/>
                      </a:endParaRPr>
                    </a:p>
                    <a:p>
                      <a:pPr marL="396240" marR="4693285" indent="-367665">
                        <a:lnSpc>
                          <a:spcPct val="138800"/>
                        </a:lnSpc>
                      </a:pPr>
                      <a:r>
                        <a:rPr sz="1200" b="1" dirty="0">
                          <a:latin typeface="Courier New"/>
                          <a:cs typeface="Courier New"/>
                        </a:rPr>
                        <a:t>turtle.left(180)  </a:t>
                      </a:r>
                      <a:r>
                        <a:rPr sz="1200" b="1" spc="-5" dirty="0">
                          <a:latin typeface="Courier New"/>
                          <a:cs typeface="Courier New"/>
                        </a:rPr>
                        <a:t>t</a:t>
                      </a:r>
                      <a:r>
                        <a:rPr sz="1200" b="1" spc="10" dirty="0">
                          <a:latin typeface="Courier New"/>
                          <a:cs typeface="Courier New"/>
                        </a:rPr>
                        <a:t>u</a:t>
                      </a:r>
                      <a:r>
                        <a:rPr sz="1200" b="1" spc="-5" dirty="0">
                          <a:latin typeface="Courier New"/>
                          <a:cs typeface="Courier New"/>
                        </a:rPr>
                        <a:t>r</a:t>
                      </a:r>
                      <a:r>
                        <a:rPr sz="1200" b="1" spc="10" dirty="0">
                          <a:latin typeface="Courier New"/>
                          <a:cs typeface="Courier New"/>
                        </a:rPr>
                        <a:t>t</a:t>
                      </a:r>
                      <a:r>
                        <a:rPr sz="1200" b="1" spc="-5" dirty="0">
                          <a:latin typeface="Courier New"/>
                          <a:cs typeface="Courier New"/>
                        </a:rPr>
                        <a:t>l</a:t>
                      </a:r>
                      <a:r>
                        <a:rPr sz="1200" b="1" spc="10" dirty="0">
                          <a:latin typeface="Courier New"/>
                          <a:cs typeface="Courier New"/>
                        </a:rPr>
                        <a:t>e</a:t>
                      </a:r>
                      <a:r>
                        <a:rPr sz="1200" b="1" spc="-5" dirty="0">
                          <a:latin typeface="Courier New"/>
                          <a:cs typeface="Courier New"/>
                        </a:rPr>
                        <a:t>.p</a:t>
                      </a:r>
                      <a:r>
                        <a:rPr sz="1200" b="1" spc="10" dirty="0">
                          <a:latin typeface="Courier New"/>
                          <a:cs typeface="Courier New"/>
                        </a:rPr>
                        <a:t>e</a:t>
                      </a:r>
                      <a:r>
                        <a:rPr sz="1200" b="1" spc="-5" dirty="0">
                          <a:latin typeface="Courier New"/>
                          <a:cs typeface="Courier New"/>
                        </a:rPr>
                        <a:t>n</a:t>
                      </a:r>
                      <a:r>
                        <a:rPr sz="1200" b="1" spc="10" dirty="0">
                          <a:latin typeface="Courier New"/>
                          <a:cs typeface="Courier New"/>
                        </a:rPr>
                        <a:t>up</a:t>
                      </a:r>
                      <a:r>
                        <a:rPr sz="1200" b="1" spc="-5" dirty="0">
                          <a:latin typeface="Courier New"/>
                          <a:cs typeface="Courier New"/>
                        </a:rPr>
                        <a:t>()  </a:t>
                      </a:r>
                      <a:r>
                        <a:rPr sz="1200" b="1" dirty="0">
                          <a:latin typeface="Courier New"/>
                          <a:cs typeface="Courier New"/>
                        </a:rPr>
                        <a:t>turtle.fd(20)</a:t>
                      </a:r>
                      <a:endParaRPr sz="1200">
                        <a:latin typeface="Courier New"/>
                        <a:cs typeface="Courier New"/>
                      </a:endParaRPr>
                    </a:p>
                    <a:p>
                      <a:pPr marL="396240" marR="3100705" indent="-367665">
                        <a:lnSpc>
                          <a:spcPct val="138300"/>
                        </a:lnSpc>
                        <a:spcBef>
                          <a:spcPts val="10"/>
                        </a:spcBef>
                        <a:tabLst>
                          <a:tab pos="1963420" algn="l"/>
                        </a:tabLst>
                      </a:pPr>
                      <a:r>
                        <a:rPr sz="1200" b="1" spc="-5" dirty="0">
                          <a:latin typeface="Courier New"/>
                          <a:cs typeface="Courier New"/>
                        </a:rPr>
                        <a:t>de</a:t>
                      </a:r>
                      <a:r>
                        <a:rPr sz="1200" b="1" dirty="0">
                          <a:latin typeface="Courier New"/>
                          <a:cs typeface="Courier New"/>
                        </a:rPr>
                        <a:t>f</a:t>
                      </a:r>
                      <a:r>
                        <a:rPr sz="1200" b="1" spc="20" dirty="0">
                          <a:latin typeface="Courier New"/>
                          <a:cs typeface="Courier New"/>
                        </a:rPr>
                        <a:t> </a:t>
                      </a:r>
                      <a:r>
                        <a:rPr sz="1200" b="1" spc="-5" dirty="0">
                          <a:latin typeface="Courier New"/>
                          <a:cs typeface="Courier New"/>
                        </a:rPr>
                        <a:t>drawDate(dat</a:t>
                      </a:r>
                      <a:r>
                        <a:rPr sz="1200" b="1" spc="10" dirty="0">
                          <a:latin typeface="Courier New"/>
                          <a:cs typeface="Courier New"/>
                        </a:rPr>
                        <a:t>e</a:t>
                      </a:r>
                      <a:r>
                        <a:rPr sz="1200" b="1" dirty="0">
                          <a:latin typeface="Courier New"/>
                          <a:cs typeface="Courier New"/>
                        </a:rPr>
                        <a:t>):	</a:t>
                      </a:r>
                      <a:r>
                        <a:rPr sz="1200" b="1" spc="-5" dirty="0">
                          <a:latin typeface="Courier New"/>
                          <a:cs typeface="Courier New"/>
                        </a:rPr>
                        <a:t>#</a:t>
                      </a:r>
                      <a:r>
                        <a:rPr sz="1200" b="1" spc="10" dirty="0">
                          <a:latin typeface="Microsoft JhengHei"/>
                          <a:cs typeface="Microsoft JhengHei"/>
                        </a:rPr>
                        <a:t>获得要</a:t>
                      </a:r>
                      <a:r>
                        <a:rPr sz="1200" b="1" dirty="0">
                          <a:latin typeface="Microsoft JhengHei"/>
                          <a:cs typeface="Microsoft JhengHei"/>
                        </a:rPr>
                        <a:t>输出的数字  </a:t>
                      </a:r>
                      <a:r>
                        <a:rPr sz="1200" b="1" dirty="0">
                          <a:latin typeface="Courier New"/>
                          <a:cs typeface="Courier New"/>
                        </a:rPr>
                        <a:t>for i </a:t>
                      </a:r>
                      <a:r>
                        <a:rPr sz="1200" b="1" spc="-5" dirty="0">
                          <a:latin typeface="Courier New"/>
                          <a:cs typeface="Courier New"/>
                        </a:rPr>
                        <a:t>in</a:t>
                      </a:r>
                      <a:r>
                        <a:rPr sz="1200" b="1" spc="15" dirty="0">
                          <a:latin typeface="Courier New"/>
                          <a:cs typeface="Courier New"/>
                        </a:rPr>
                        <a:t> </a:t>
                      </a:r>
                      <a:r>
                        <a:rPr sz="1200" b="1" dirty="0">
                          <a:latin typeface="Courier New"/>
                          <a:cs typeface="Courier New"/>
                        </a:rPr>
                        <a:t>date:</a:t>
                      </a:r>
                      <a:endParaRPr sz="1200">
                        <a:latin typeface="Courier New"/>
                        <a:cs typeface="Courier New"/>
                      </a:endParaRPr>
                    </a:p>
                    <a:p>
                      <a:pPr marL="765175">
                        <a:lnSpc>
                          <a:spcPct val="100000"/>
                        </a:lnSpc>
                        <a:spcBef>
                          <a:spcPts val="565"/>
                        </a:spcBef>
                        <a:tabLst>
                          <a:tab pos="2607945" algn="l"/>
                        </a:tabLst>
                      </a:pPr>
                      <a:r>
                        <a:rPr sz="1200" b="1" spc="-5" dirty="0">
                          <a:latin typeface="Courier New"/>
                          <a:cs typeface="Courier New"/>
                        </a:rPr>
                        <a:t>drawDigit(eval(i))	#</a:t>
                      </a:r>
                      <a:r>
                        <a:rPr sz="1200" b="1" spc="10" dirty="0">
                          <a:latin typeface="Microsoft JhengHei"/>
                          <a:cs typeface="Microsoft JhengHei"/>
                        </a:rPr>
                        <a:t>注意</a:t>
                      </a:r>
                      <a:r>
                        <a:rPr sz="1200" b="1" dirty="0">
                          <a:latin typeface="Courier New"/>
                          <a:cs typeface="Courier New"/>
                        </a:rPr>
                        <a:t>:</a:t>
                      </a:r>
                      <a:r>
                        <a:rPr sz="1200" b="1" spc="-25" dirty="0">
                          <a:latin typeface="Courier New"/>
                          <a:cs typeface="Courier New"/>
                        </a:rPr>
                        <a:t> </a:t>
                      </a:r>
                      <a:r>
                        <a:rPr sz="1200" b="1" spc="10" dirty="0">
                          <a:latin typeface="Microsoft JhengHei"/>
                          <a:cs typeface="Microsoft JhengHei"/>
                        </a:rPr>
                        <a:t>通过</a:t>
                      </a:r>
                      <a:r>
                        <a:rPr sz="1200" b="1" spc="-5" dirty="0">
                          <a:latin typeface="Courier New"/>
                          <a:cs typeface="Courier New"/>
                        </a:rPr>
                        <a:t>eval()</a:t>
                      </a:r>
                      <a:r>
                        <a:rPr sz="1200" b="1" spc="10" dirty="0">
                          <a:latin typeface="Microsoft JhengHei"/>
                          <a:cs typeface="Microsoft JhengHei"/>
                        </a:rPr>
                        <a:t>函数将</a:t>
                      </a:r>
                      <a:r>
                        <a:rPr sz="1200" b="1" dirty="0">
                          <a:latin typeface="Microsoft JhengHei"/>
                          <a:cs typeface="Microsoft JhengHei"/>
                        </a:rPr>
                        <a:t>数字变为整数</a:t>
                      </a:r>
                      <a:endParaRPr sz="1200">
                        <a:latin typeface="Microsoft JhengHei"/>
                        <a:cs typeface="Microsoft JhengHei"/>
                      </a:endParaRPr>
                    </a:p>
                    <a:p>
                      <a:pPr marL="29209">
                        <a:lnSpc>
                          <a:spcPct val="100000"/>
                        </a:lnSpc>
                        <a:spcBef>
                          <a:spcPts val="565"/>
                        </a:spcBef>
                      </a:pPr>
                      <a:r>
                        <a:rPr sz="1200" b="1" spc="-5" dirty="0">
                          <a:latin typeface="Courier New"/>
                          <a:cs typeface="Courier New"/>
                        </a:rPr>
                        <a:t>def</a:t>
                      </a:r>
                      <a:r>
                        <a:rPr sz="1200" b="1" spc="5" dirty="0">
                          <a:latin typeface="Courier New"/>
                          <a:cs typeface="Courier New"/>
                        </a:rPr>
                        <a:t> </a:t>
                      </a:r>
                      <a:r>
                        <a:rPr sz="1200" b="1" dirty="0">
                          <a:latin typeface="Courier New"/>
                          <a:cs typeface="Courier New"/>
                        </a:rPr>
                        <a:t>main():</a:t>
                      </a:r>
                      <a:endParaRPr sz="1200">
                        <a:latin typeface="Courier New"/>
                        <a:cs typeface="Courier New"/>
                      </a:endParaRPr>
                    </a:p>
                    <a:p>
                      <a:pPr marL="396240">
                        <a:lnSpc>
                          <a:spcPct val="100000"/>
                        </a:lnSpc>
                        <a:spcBef>
                          <a:spcPts val="550"/>
                        </a:spcBef>
                      </a:pPr>
                      <a:r>
                        <a:rPr sz="1200" b="1" dirty="0">
                          <a:latin typeface="Courier New"/>
                          <a:cs typeface="Courier New"/>
                        </a:rPr>
                        <a:t>turtle.setup(800, 350, 200,</a:t>
                      </a:r>
                      <a:r>
                        <a:rPr sz="1200" b="1" spc="30" dirty="0">
                          <a:latin typeface="Courier New"/>
                          <a:cs typeface="Courier New"/>
                        </a:rPr>
                        <a:t> </a:t>
                      </a:r>
                      <a:r>
                        <a:rPr sz="1200" b="1" dirty="0">
                          <a:latin typeface="Courier New"/>
                          <a:cs typeface="Courier New"/>
                        </a:rPr>
                        <a:t>200)</a:t>
                      </a:r>
                      <a:endParaRPr sz="1200">
                        <a:latin typeface="Courier New"/>
                        <a:cs typeface="Courier New"/>
                      </a:endParaRPr>
                    </a:p>
                    <a:p>
                      <a:pPr marL="396240" marR="4416425">
                        <a:lnSpc>
                          <a:spcPct val="138800"/>
                        </a:lnSpc>
                        <a:spcBef>
                          <a:spcPts val="10"/>
                        </a:spcBef>
                      </a:pPr>
                      <a:r>
                        <a:rPr sz="1200" b="1" dirty="0">
                          <a:latin typeface="Courier New"/>
                          <a:cs typeface="Courier New"/>
                        </a:rPr>
                        <a:t>turtle.penup()  turtle.fd(-300)  </a:t>
                      </a:r>
                      <a:r>
                        <a:rPr sz="1200" b="1" spc="-5" dirty="0">
                          <a:latin typeface="Courier New"/>
                          <a:cs typeface="Courier New"/>
                        </a:rPr>
                        <a:t>t</a:t>
                      </a:r>
                      <a:r>
                        <a:rPr sz="1200" b="1" spc="10" dirty="0">
                          <a:latin typeface="Courier New"/>
                          <a:cs typeface="Courier New"/>
                        </a:rPr>
                        <a:t>u</a:t>
                      </a:r>
                      <a:r>
                        <a:rPr sz="1200" b="1" spc="-5" dirty="0">
                          <a:latin typeface="Courier New"/>
                          <a:cs typeface="Courier New"/>
                        </a:rPr>
                        <a:t>r</a:t>
                      </a:r>
                      <a:r>
                        <a:rPr sz="1200" b="1" spc="10" dirty="0">
                          <a:latin typeface="Courier New"/>
                          <a:cs typeface="Courier New"/>
                        </a:rPr>
                        <a:t>t</a:t>
                      </a:r>
                      <a:r>
                        <a:rPr sz="1200" b="1" spc="-5" dirty="0">
                          <a:latin typeface="Courier New"/>
                          <a:cs typeface="Courier New"/>
                        </a:rPr>
                        <a:t>l</a:t>
                      </a:r>
                      <a:r>
                        <a:rPr sz="1200" b="1" spc="10" dirty="0">
                          <a:latin typeface="Courier New"/>
                          <a:cs typeface="Courier New"/>
                        </a:rPr>
                        <a:t>e</a:t>
                      </a:r>
                      <a:r>
                        <a:rPr sz="1200" b="1" spc="-5" dirty="0">
                          <a:latin typeface="Courier New"/>
                          <a:cs typeface="Courier New"/>
                        </a:rPr>
                        <a:t>.p</a:t>
                      </a:r>
                      <a:r>
                        <a:rPr sz="1200" b="1" spc="10" dirty="0">
                          <a:latin typeface="Courier New"/>
                          <a:cs typeface="Courier New"/>
                        </a:rPr>
                        <a:t>e</a:t>
                      </a:r>
                      <a:r>
                        <a:rPr sz="1200" b="1" spc="-5" dirty="0">
                          <a:latin typeface="Courier New"/>
                          <a:cs typeface="Courier New"/>
                        </a:rPr>
                        <a:t>n</a:t>
                      </a:r>
                      <a:r>
                        <a:rPr sz="1200" b="1" spc="10" dirty="0">
                          <a:latin typeface="Courier New"/>
                          <a:cs typeface="Courier New"/>
                        </a:rPr>
                        <a:t>si</a:t>
                      </a:r>
                      <a:r>
                        <a:rPr sz="1200" b="1" spc="-5" dirty="0">
                          <a:latin typeface="Courier New"/>
                          <a:cs typeface="Courier New"/>
                        </a:rPr>
                        <a:t>ze</a:t>
                      </a:r>
                      <a:r>
                        <a:rPr sz="1200" b="1" spc="15" dirty="0">
                          <a:latin typeface="Courier New"/>
                          <a:cs typeface="Courier New"/>
                        </a:rPr>
                        <a:t>(</a:t>
                      </a:r>
                      <a:r>
                        <a:rPr sz="1200" b="1" spc="-5" dirty="0">
                          <a:latin typeface="Courier New"/>
                          <a:cs typeface="Courier New"/>
                        </a:rPr>
                        <a:t>5</a:t>
                      </a:r>
                      <a:r>
                        <a:rPr sz="1200" b="1" dirty="0">
                          <a:latin typeface="Courier New"/>
                          <a:cs typeface="Courier New"/>
                        </a:rPr>
                        <a:t>)</a:t>
                      </a:r>
                      <a:endParaRPr sz="1200">
                        <a:latin typeface="Courier New"/>
                        <a:cs typeface="Courier New"/>
                      </a:endParaRPr>
                    </a:p>
                    <a:p>
                      <a:pPr marL="396240" marR="1193165">
                        <a:lnSpc>
                          <a:spcPct val="139200"/>
                        </a:lnSpc>
                      </a:pPr>
                      <a:r>
                        <a:rPr sz="1200" b="1" dirty="0">
                          <a:latin typeface="Courier New"/>
                          <a:cs typeface="Courier New"/>
                        </a:rPr>
                        <a:t>drawDate(datetime.datetime.now().strftime('%Y%m%d'))  turtle.hideturtle()</a:t>
                      </a:r>
                      <a:endParaRPr sz="1200">
                        <a:latin typeface="Courier New"/>
                        <a:cs typeface="Courier New"/>
                      </a:endParaRPr>
                    </a:p>
                    <a:p>
                      <a:pPr marL="29209">
                        <a:lnSpc>
                          <a:spcPct val="100000"/>
                        </a:lnSpc>
                        <a:spcBef>
                          <a:spcPts val="550"/>
                        </a:spcBef>
                      </a:pPr>
                      <a:r>
                        <a:rPr sz="1200" b="1" spc="-5" dirty="0">
                          <a:latin typeface="Courier New"/>
                          <a:cs typeface="Courier New"/>
                        </a:rPr>
                        <a:t>main()</a:t>
                      </a:r>
                      <a:endParaRPr sz="1200">
                        <a:latin typeface="Courier New"/>
                        <a:cs typeface="Courier New"/>
                      </a:endParaRPr>
                    </a:p>
                  </a:txBody>
                  <a:tcPr marL="0" marR="0" marT="0" marB="0">
                    <a:lnL w="12700">
                      <a:solidFill>
                        <a:srgbClr val="00AF50"/>
                      </a:solidFill>
                      <a:prstDash val="solid"/>
                    </a:lnL>
                    <a:lnT w="12700">
                      <a:solidFill>
                        <a:srgbClr val="00AF50"/>
                      </a:solidFill>
                      <a:prstDash val="solid"/>
                    </a:lnT>
                    <a:solidFill>
                      <a:srgbClr val="FFFFFF"/>
                    </a:solidFill>
                  </a:tcPr>
                </a:tc>
                <a:tc hMerge="1">
                  <a:txBody>
                    <a:bodyPr/>
                    <a:lstStyle/>
                    <a:p>
                      <a:endParaRPr/>
                    </a:p>
                  </a:txBody>
                  <a:tcPr marL="0" marR="0" marT="0" marB="0"/>
                </a:tc>
                <a:tc vMerge="1">
                  <a:txBody>
                    <a:bodyPr/>
                    <a:lstStyle/>
                    <a:p>
                      <a:endParaRPr/>
                    </a:p>
                  </a:txBody>
                  <a:tcPr marL="0" marR="0" marT="0" marB="0">
                    <a:solidFill>
                      <a:srgbClr val="FFFFFF"/>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 y="202692"/>
            <a:ext cx="1359408" cy="13639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864" y="240791"/>
            <a:ext cx="1228344" cy="12329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32816" y="620268"/>
            <a:ext cx="4293108" cy="1197864"/>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763016" y="779729"/>
            <a:ext cx="357822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latin typeface="微软雅黑"/>
                <a:cs typeface="微软雅黑"/>
              </a:rPr>
              <a:t>七段数码管绘制</a:t>
            </a:r>
            <a:endParaRPr sz="4000">
              <a:latin typeface="微软雅黑"/>
              <a:cs typeface="微软雅黑"/>
            </a:endParaRPr>
          </a:p>
        </p:txBody>
      </p:sp>
      <p:sp>
        <p:nvSpPr>
          <p:cNvPr id="6" name="object 6"/>
          <p:cNvSpPr txBox="1"/>
          <p:nvPr/>
        </p:nvSpPr>
        <p:spPr>
          <a:xfrm>
            <a:off x="748690" y="1730248"/>
            <a:ext cx="7950200" cy="1671955"/>
          </a:xfrm>
          <a:prstGeom prst="rect">
            <a:avLst/>
          </a:prstGeom>
        </p:spPr>
        <p:txBody>
          <a:bodyPr vert="horz" wrap="square" lIns="0" tIns="12700" rIns="0" bIns="0" rtlCol="0">
            <a:spAutoFit/>
          </a:bodyPr>
          <a:lstStyle/>
          <a:p>
            <a:pPr marL="12700" marR="5080" algn="just">
              <a:lnSpc>
                <a:spcPct val="150000"/>
              </a:lnSpc>
              <a:spcBef>
                <a:spcPts val="100"/>
              </a:spcBef>
            </a:pPr>
            <a:r>
              <a:rPr sz="2400" dirty="0">
                <a:latin typeface="微软雅黑"/>
                <a:cs typeface="微软雅黑"/>
              </a:rPr>
              <a:t>实例代码定义了</a:t>
            </a:r>
            <a:r>
              <a:rPr sz="2400" spc="-5" dirty="0">
                <a:latin typeface="微软雅黑"/>
                <a:cs typeface="微软雅黑"/>
              </a:rPr>
              <a:t>drawDigit()</a:t>
            </a:r>
            <a:r>
              <a:rPr sz="2400" dirty="0">
                <a:latin typeface="微软雅黑"/>
                <a:cs typeface="微软雅黑"/>
              </a:rPr>
              <a:t>函数，该函数根据输入的数</a:t>
            </a:r>
            <a:r>
              <a:rPr sz="2400" spc="-25" dirty="0">
                <a:latin typeface="微软雅黑"/>
                <a:cs typeface="微软雅黑"/>
              </a:rPr>
              <a:t>字</a:t>
            </a:r>
            <a:r>
              <a:rPr sz="2400" dirty="0">
                <a:latin typeface="微软雅黑"/>
                <a:cs typeface="微软雅黑"/>
              </a:rPr>
              <a:t>d  绘制七段数码管，结合七段数码管结构，每个数码管的绘制 采用图所示顺序。</a:t>
            </a:r>
            <a:endParaRPr sz="2400">
              <a:latin typeface="微软雅黑"/>
              <a:cs typeface="微软雅黑"/>
            </a:endParaRPr>
          </a:p>
        </p:txBody>
      </p:sp>
      <p:sp>
        <p:nvSpPr>
          <p:cNvPr id="7" name="object 7"/>
          <p:cNvSpPr/>
          <p:nvPr/>
        </p:nvSpPr>
        <p:spPr>
          <a:xfrm>
            <a:off x="3348228" y="3826764"/>
            <a:ext cx="1961388" cy="246278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293108"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57822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七段数码管绘制</a:t>
            </a:r>
            <a:endParaRPr sz="4000"/>
          </a:p>
        </p:txBody>
      </p:sp>
      <p:sp>
        <p:nvSpPr>
          <p:cNvPr id="4" name="object 4"/>
          <p:cNvSpPr txBox="1"/>
          <p:nvPr/>
        </p:nvSpPr>
        <p:spPr>
          <a:xfrm>
            <a:off x="547217" y="1932178"/>
            <a:ext cx="8050530" cy="1671955"/>
          </a:xfrm>
          <a:prstGeom prst="rect">
            <a:avLst/>
          </a:prstGeom>
        </p:spPr>
        <p:txBody>
          <a:bodyPr vert="horz" wrap="square" lIns="0" tIns="12065" rIns="0" bIns="0" rtlCol="0">
            <a:spAutoFit/>
          </a:bodyPr>
          <a:lstStyle/>
          <a:p>
            <a:pPr marL="12700" marR="5080" indent="266700" algn="just">
              <a:lnSpc>
                <a:spcPct val="150100"/>
              </a:lnSpc>
              <a:spcBef>
                <a:spcPts val="95"/>
              </a:spcBef>
            </a:pPr>
            <a:r>
              <a:rPr sz="2400" spc="45" dirty="0">
                <a:latin typeface="微软雅黑"/>
                <a:cs typeface="微软雅黑"/>
              </a:rPr>
              <a:t>绘制起点</a:t>
            </a:r>
            <a:r>
              <a:rPr sz="2400" spc="30" dirty="0">
                <a:latin typeface="微软雅黑"/>
                <a:cs typeface="微软雅黑"/>
              </a:rPr>
              <a:t>在</a:t>
            </a:r>
            <a:r>
              <a:rPr sz="2400" spc="45" dirty="0">
                <a:latin typeface="微软雅黑"/>
                <a:cs typeface="微软雅黑"/>
              </a:rPr>
              <a:t>数码管中</a:t>
            </a:r>
            <a:r>
              <a:rPr sz="2400" spc="30" dirty="0">
                <a:latin typeface="微软雅黑"/>
                <a:cs typeface="微软雅黑"/>
              </a:rPr>
              <a:t>部</a:t>
            </a:r>
            <a:r>
              <a:rPr sz="2400" spc="45" dirty="0">
                <a:latin typeface="微软雅黑"/>
                <a:cs typeface="微软雅黑"/>
              </a:rPr>
              <a:t>左</a:t>
            </a:r>
            <a:r>
              <a:rPr sz="2400" spc="75" dirty="0">
                <a:latin typeface="微软雅黑"/>
                <a:cs typeface="微软雅黑"/>
              </a:rPr>
              <a:t>侧</a:t>
            </a:r>
            <a:r>
              <a:rPr sz="2400" spc="45" dirty="0">
                <a:latin typeface="微软雅黑"/>
                <a:cs typeface="微软雅黑"/>
              </a:rPr>
              <a:t>，无</a:t>
            </a:r>
            <a:r>
              <a:rPr sz="2400" spc="30" dirty="0">
                <a:latin typeface="微软雅黑"/>
                <a:cs typeface="微软雅黑"/>
              </a:rPr>
              <a:t>论</a:t>
            </a:r>
            <a:r>
              <a:rPr sz="2400" spc="45" dirty="0">
                <a:latin typeface="微软雅黑"/>
                <a:cs typeface="微软雅黑"/>
              </a:rPr>
              <a:t>每段数码</a:t>
            </a:r>
            <a:r>
              <a:rPr sz="2400" spc="30" dirty="0">
                <a:latin typeface="微软雅黑"/>
                <a:cs typeface="微软雅黑"/>
              </a:rPr>
              <a:t>管</a:t>
            </a:r>
            <a:r>
              <a:rPr sz="2400" spc="45" dirty="0">
                <a:latin typeface="微软雅黑"/>
                <a:cs typeface="微软雅黑"/>
              </a:rPr>
              <a:t>是否被绘</a:t>
            </a:r>
            <a:r>
              <a:rPr sz="2400" dirty="0">
                <a:latin typeface="微软雅黑"/>
                <a:cs typeface="微软雅黑"/>
              </a:rPr>
              <a:t>制 </a:t>
            </a:r>
            <a:r>
              <a:rPr sz="2400" spc="10" dirty="0">
                <a:latin typeface="微软雅黑"/>
                <a:cs typeface="微软雅黑"/>
              </a:rPr>
              <a:t>出来，</a:t>
            </a:r>
            <a:r>
              <a:rPr sz="2400" dirty="0">
                <a:latin typeface="微软雅黑"/>
                <a:cs typeface="微软雅黑"/>
              </a:rPr>
              <a:t>tu</a:t>
            </a:r>
            <a:r>
              <a:rPr sz="2400" spc="65" dirty="0">
                <a:latin typeface="微软雅黑"/>
                <a:cs typeface="微软雅黑"/>
              </a:rPr>
              <a:t>r</a:t>
            </a:r>
            <a:r>
              <a:rPr sz="2400" dirty="0">
                <a:latin typeface="微软雅黑"/>
                <a:cs typeface="微软雅黑"/>
              </a:rPr>
              <a:t>tl</a:t>
            </a:r>
            <a:r>
              <a:rPr sz="2400" spc="5" dirty="0">
                <a:latin typeface="微软雅黑"/>
                <a:cs typeface="微软雅黑"/>
              </a:rPr>
              <a:t>e画笔都</a:t>
            </a:r>
            <a:r>
              <a:rPr sz="2400" spc="20" dirty="0">
                <a:latin typeface="微软雅黑"/>
                <a:cs typeface="微软雅黑"/>
              </a:rPr>
              <a:t>按</a:t>
            </a:r>
            <a:r>
              <a:rPr sz="2400" spc="5" dirty="0">
                <a:latin typeface="微软雅黑"/>
                <a:cs typeface="微软雅黑"/>
              </a:rPr>
              <a:t>顺</a:t>
            </a:r>
            <a:r>
              <a:rPr sz="2400" spc="25" dirty="0">
                <a:latin typeface="微软雅黑"/>
                <a:cs typeface="微软雅黑"/>
              </a:rPr>
              <a:t>序</a:t>
            </a:r>
            <a:r>
              <a:rPr sz="2400" spc="10" dirty="0">
                <a:latin typeface="微软雅黑"/>
                <a:cs typeface="微软雅黑"/>
              </a:rPr>
              <a:t>“画完”所有</a:t>
            </a:r>
            <a:r>
              <a:rPr sz="2400" spc="5" dirty="0">
                <a:latin typeface="微软雅黑"/>
                <a:cs typeface="微软雅黑"/>
              </a:rPr>
              <a:t>7</a:t>
            </a:r>
            <a:r>
              <a:rPr sz="2400" spc="20" dirty="0">
                <a:latin typeface="微软雅黑"/>
                <a:cs typeface="微软雅黑"/>
              </a:rPr>
              <a:t>个</a:t>
            </a:r>
            <a:r>
              <a:rPr sz="2400" spc="5" dirty="0">
                <a:latin typeface="微软雅黑"/>
                <a:cs typeface="微软雅黑"/>
              </a:rPr>
              <a:t>数码</a:t>
            </a:r>
            <a:r>
              <a:rPr sz="2400" spc="15" dirty="0">
                <a:latin typeface="微软雅黑"/>
                <a:cs typeface="微软雅黑"/>
              </a:rPr>
              <a:t>管</a:t>
            </a:r>
            <a:r>
              <a:rPr sz="2400" spc="10" dirty="0">
                <a:latin typeface="微软雅黑"/>
                <a:cs typeface="微软雅黑"/>
              </a:rPr>
              <a:t>。对于给 </a:t>
            </a:r>
            <a:r>
              <a:rPr sz="2400" dirty="0">
                <a:latin typeface="微软雅黑"/>
                <a:cs typeface="微软雅黑"/>
              </a:rPr>
              <a:t>定数字d，哪个数码段被绘制出来采</a:t>
            </a:r>
            <a:r>
              <a:rPr sz="2400" spc="5" dirty="0">
                <a:latin typeface="微软雅黑"/>
                <a:cs typeface="微软雅黑"/>
              </a:rPr>
              <a:t>用</a:t>
            </a:r>
            <a:r>
              <a:rPr sz="2400" spc="-30" dirty="0">
                <a:latin typeface="微软雅黑"/>
                <a:cs typeface="微软雅黑"/>
              </a:rPr>
              <a:t>if…else…</a:t>
            </a:r>
            <a:r>
              <a:rPr sz="2400" dirty="0">
                <a:latin typeface="微软雅黑"/>
                <a:cs typeface="微软雅黑"/>
              </a:rPr>
              <a:t>语句判断。</a:t>
            </a:r>
            <a:endParaRPr sz="2400">
              <a:latin typeface="微软雅黑"/>
              <a:cs typeface="微软雅黑"/>
            </a:endParaRPr>
          </a:p>
        </p:txBody>
      </p:sp>
      <p:graphicFrame>
        <p:nvGraphicFramePr>
          <p:cNvPr id="5" name="object 5"/>
          <p:cNvGraphicFramePr>
            <a:graphicFrameLocks noGrp="1"/>
          </p:cNvGraphicFramePr>
          <p:nvPr/>
        </p:nvGraphicFramePr>
        <p:xfrm>
          <a:off x="909637" y="4292600"/>
          <a:ext cx="7324725" cy="1061720"/>
        </p:xfrm>
        <a:graphic>
          <a:graphicData uri="http://schemas.openxmlformats.org/drawingml/2006/table">
            <a:tbl>
              <a:tblPr firstRow="1" bandRow="1">
                <a:tableStyleId>{2D5ABB26-0587-4C30-8999-92F81FD0307C}</a:tableStyleId>
              </a:tblPr>
              <a:tblGrid>
                <a:gridCol w="490220"/>
                <a:gridCol w="6834505"/>
              </a:tblGrid>
              <a:tr h="1061720">
                <a:tc>
                  <a:txBody>
                    <a:bodyPr/>
                    <a:lstStyle/>
                    <a:p>
                      <a:pPr>
                        <a:lnSpc>
                          <a:spcPct val="100000"/>
                        </a:lnSpc>
                      </a:pPr>
                      <a:endParaRPr sz="1600">
                        <a:latin typeface="Times New Roman"/>
                        <a:cs typeface="Times New Roman"/>
                      </a:endParaRPr>
                    </a:p>
                    <a:p>
                      <a:pPr algn="ctr">
                        <a:lnSpc>
                          <a:spcPct val="100000"/>
                        </a:lnSpc>
                        <a:spcBef>
                          <a:spcPts val="1105"/>
                        </a:spcBef>
                      </a:pPr>
                      <a:r>
                        <a:rPr sz="1400" b="1" dirty="0">
                          <a:solidFill>
                            <a:srgbClr val="7E7E7E"/>
                          </a:solidFill>
                          <a:latin typeface="Courier New"/>
                          <a:cs typeface="Courier New"/>
                        </a:rPr>
                        <a:t>8</a:t>
                      </a:r>
                      <a:endParaRPr sz="1400">
                        <a:latin typeface="Courier New"/>
                        <a:cs typeface="Courier New"/>
                      </a:endParaRPr>
                    </a:p>
                  </a:txBody>
                  <a:tcPr marL="0" marR="0" marT="0" marB="0">
                    <a:lnR w="12700">
                      <a:solidFill>
                        <a:srgbClr val="00AF50"/>
                      </a:solidFill>
                      <a:prstDash val="solid"/>
                    </a:lnR>
                    <a:solidFill>
                      <a:srgbClr val="FFFFFF"/>
                    </a:solidFill>
                  </a:tcPr>
                </a:tc>
                <a:tc>
                  <a:txBody>
                    <a:bodyPr/>
                    <a:lstStyle/>
                    <a:p>
                      <a:pPr>
                        <a:lnSpc>
                          <a:spcPct val="100000"/>
                        </a:lnSpc>
                      </a:pPr>
                      <a:endParaRPr sz="1600">
                        <a:latin typeface="Times New Roman"/>
                        <a:cs typeface="Times New Roman"/>
                      </a:endParaRPr>
                    </a:p>
                    <a:p>
                      <a:pPr marL="335280">
                        <a:lnSpc>
                          <a:spcPct val="100000"/>
                        </a:lnSpc>
                        <a:spcBef>
                          <a:spcPts val="1105"/>
                        </a:spcBef>
                      </a:pPr>
                      <a:r>
                        <a:rPr sz="1400" b="1" spc="-5" dirty="0">
                          <a:latin typeface="Courier New"/>
                          <a:cs typeface="Courier New"/>
                        </a:rPr>
                        <a:t>drawLine(True) if </a:t>
                      </a:r>
                      <a:r>
                        <a:rPr sz="1400" b="1" dirty="0">
                          <a:latin typeface="Courier New"/>
                          <a:cs typeface="Courier New"/>
                        </a:rPr>
                        <a:t>d </a:t>
                      </a:r>
                      <a:r>
                        <a:rPr sz="1400" b="1" spc="-10" dirty="0">
                          <a:latin typeface="Courier New"/>
                          <a:cs typeface="Courier New"/>
                        </a:rPr>
                        <a:t>in </a:t>
                      </a:r>
                      <a:r>
                        <a:rPr sz="1400" b="1" spc="-5" dirty="0">
                          <a:latin typeface="Courier New"/>
                          <a:cs typeface="Courier New"/>
                        </a:rPr>
                        <a:t>[2,3,4,5,6,8,9] else</a:t>
                      </a:r>
                      <a:r>
                        <a:rPr sz="1400" b="1" spc="-55" dirty="0">
                          <a:latin typeface="Courier New"/>
                          <a:cs typeface="Courier New"/>
                        </a:rPr>
                        <a:t> </a:t>
                      </a:r>
                      <a:r>
                        <a:rPr sz="1400" b="1" spc="-5" dirty="0">
                          <a:latin typeface="Courier New"/>
                          <a:cs typeface="Courier New"/>
                        </a:rPr>
                        <a:t>drawLine(False)</a:t>
                      </a:r>
                      <a:endParaRPr sz="1400">
                        <a:latin typeface="Courier New"/>
                        <a:cs typeface="Courier New"/>
                      </a:endParaRPr>
                    </a:p>
                  </a:txBody>
                  <a:tcPr marL="0" marR="0" marT="0" marB="0">
                    <a:lnL w="12700">
                      <a:solidFill>
                        <a:srgbClr val="00AF50"/>
                      </a:solidFill>
                      <a:prstDash val="solid"/>
                    </a:lnL>
                    <a:solidFill>
                      <a:srgbClr val="FFFFFF"/>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9955" y="521208"/>
            <a:ext cx="3278124" cy="1197864"/>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40765" y="681304"/>
            <a:ext cx="2564765"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252525"/>
                </a:solidFill>
              </a:rPr>
              <a:t>函数的定义</a:t>
            </a:r>
            <a:endParaRPr sz="4000"/>
          </a:p>
        </p:txBody>
      </p:sp>
      <p:sp>
        <p:nvSpPr>
          <p:cNvPr id="4" name="object 4"/>
          <p:cNvSpPr txBox="1"/>
          <p:nvPr/>
        </p:nvSpPr>
        <p:spPr>
          <a:xfrm>
            <a:off x="778865" y="2161920"/>
            <a:ext cx="7322184" cy="2785378"/>
          </a:xfrm>
          <a:prstGeom prst="rect">
            <a:avLst/>
          </a:prstGeom>
        </p:spPr>
        <p:txBody>
          <a:bodyPr vert="horz" wrap="square" lIns="0" tIns="12700" rIns="0" bIns="0" rtlCol="0">
            <a:spAutoFit/>
          </a:bodyPr>
          <a:lstStyle/>
          <a:p>
            <a:pPr marL="469900" marR="5080" indent="-457834">
              <a:lnSpc>
                <a:spcPct val="150100"/>
              </a:lnSpc>
              <a:spcBef>
                <a:spcPts val="100"/>
              </a:spcBef>
            </a:pPr>
            <a:r>
              <a:rPr sz="2400" dirty="0">
                <a:latin typeface="微软雅黑"/>
                <a:cs typeface="微软雅黑"/>
              </a:rPr>
              <a:t>P</a:t>
            </a:r>
            <a:r>
              <a:rPr sz="2400" spc="5" dirty="0">
                <a:latin typeface="微软雅黑"/>
                <a:cs typeface="微软雅黑"/>
              </a:rPr>
              <a:t>y</a:t>
            </a:r>
            <a:r>
              <a:rPr sz="2400" dirty="0">
                <a:latin typeface="微软雅黑"/>
                <a:cs typeface="微软雅黑"/>
              </a:rPr>
              <a:t>tho</a:t>
            </a:r>
            <a:r>
              <a:rPr sz="2400" spc="-5" dirty="0">
                <a:latin typeface="微软雅黑"/>
                <a:cs typeface="微软雅黑"/>
              </a:rPr>
              <a:t>n</a:t>
            </a:r>
            <a:r>
              <a:rPr sz="2400" dirty="0">
                <a:latin typeface="微软雅黑"/>
                <a:cs typeface="微软雅黑"/>
              </a:rPr>
              <a:t>定义一个函数使用de</a:t>
            </a:r>
            <a:r>
              <a:rPr sz="2400" spc="-15" dirty="0">
                <a:latin typeface="微软雅黑"/>
                <a:cs typeface="微软雅黑"/>
              </a:rPr>
              <a:t>f</a:t>
            </a:r>
            <a:r>
              <a:rPr sz="2400" dirty="0">
                <a:latin typeface="微软雅黑"/>
                <a:cs typeface="微软雅黑"/>
              </a:rPr>
              <a:t>保留</a:t>
            </a:r>
            <a:r>
              <a:rPr sz="2400" spc="-5" dirty="0">
                <a:latin typeface="微软雅黑"/>
                <a:cs typeface="微软雅黑"/>
              </a:rPr>
              <a:t>字</a:t>
            </a:r>
            <a:r>
              <a:rPr sz="2400" dirty="0">
                <a:latin typeface="微软雅黑"/>
                <a:cs typeface="微软雅黑"/>
              </a:rPr>
              <a:t>，语法形式如下：  def</a:t>
            </a:r>
            <a:r>
              <a:rPr sz="2400" spc="5" dirty="0">
                <a:latin typeface="微软雅黑"/>
                <a:cs typeface="微软雅黑"/>
              </a:rPr>
              <a:t> </a:t>
            </a:r>
            <a:r>
              <a:rPr sz="2400" spc="-5" dirty="0">
                <a:latin typeface="微软雅黑"/>
                <a:cs typeface="微软雅黑"/>
              </a:rPr>
              <a:t>&lt;</a:t>
            </a:r>
            <a:r>
              <a:rPr sz="2400" dirty="0">
                <a:latin typeface="微软雅黑"/>
                <a:cs typeface="微软雅黑"/>
              </a:rPr>
              <a:t>函数名</a:t>
            </a:r>
            <a:r>
              <a:rPr sz="2400" spc="-5" dirty="0">
                <a:latin typeface="微软雅黑"/>
                <a:cs typeface="微软雅黑"/>
              </a:rPr>
              <a:t>&gt;(&lt;</a:t>
            </a:r>
            <a:r>
              <a:rPr sz="2400" dirty="0" err="1">
                <a:latin typeface="微软雅黑"/>
                <a:cs typeface="微软雅黑"/>
              </a:rPr>
              <a:t>参数列表</a:t>
            </a:r>
            <a:r>
              <a:rPr sz="2400" spc="-5" dirty="0" smtClean="0">
                <a:latin typeface="微软雅黑"/>
                <a:cs typeface="微软雅黑"/>
              </a:rPr>
              <a:t>&gt;):</a:t>
            </a:r>
            <a:endParaRPr lang="en-US" sz="2400" spc="-5" dirty="0" smtClean="0">
              <a:latin typeface="微软雅黑"/>
              <a:cs typeface="微软雅黑"/>
            </a:endParaRPr>
          </a:p>
          <a:p>
            <a:pPr marL="469900" marR="5080" indent="-457834">
              <a:lnSpc>
                <a:spcPct val="150100"/>
              </a:lnSpc>
              <a:spcBef>
                <a:spcPts val="100"/>
              </a:spcBef>
            </a:pPr>
            <a:r>
              <a:rPr lang="en-US" sz="2400" spc="-5" dirty="0">
                <a:latin typeface="微软雅黑"/>
                <a:cs typeface="微软雅黑"/>
              </a:rPr>
              <a:t>	</a:t>
            </a:r>
            <a:r>
              <a:rPr lang="en-US" sz="2400" spc="-5" dirty="0" smtClean="0">
                <a:latin typeface="微软雅黑"/>
                <a:cs typeface="微软雅黑"/>
              </a:rPr>
              <a:t>	</a:t>
            </a:r>
            <a:r>
              <a:rPr lang="en-US" altLang="zh-CN" sz="2400" dirty="0"/>
              <a:t>'''</a:t>
            </a:r>
            <a:r>
              <a:rPr lang="zh-CN" altLang="en-US" sz="2400" dirty="0"/>
              <a:t>注释</a:t>
            </a:r>
            <a:r>
              <a:rPr lang="en-US" altLang="zh-CN" sz="2400" dirty="0" smtClean="0"/>
              <a:t>'''</a:t>
            </a:r>
            <a:endParaRPr sz="2400" dirty="0">
              <a:latin typeface="微软雅黑"/>
              <a:cs typeface="微软雅黑"/>
            </a:endParaRPr>
          </a:p>
          <a:p>
            <a:pPr marL="741045">
              <a:lnSpc>
                <a:spcPct val="100000"/>
              </a:lnSpc>
              <a:spcBef>
                <a:spcPts val="1440"/>
              </a:spcBef>
            </a:pPr>
            <a:r>
              <a:rPr sz="2400" spc="-5" dirty="0">
                <a:latin typeface="微软雅黑"/>
                <a:cs typeface="微软雅黑"/>
              </a:rPr>
              <a:t>&lt;</a:t>
            </a:r>
            <a:r>
              <a:rPr sz="2400" dirty="0">
                <a:latin typeface="微软雅黑"/>
                <a:cs typeface="微软雅黑"/>
              </a:rPr>
              <a:t>函数体&gt;</a:t>
            </a:r>
          </a:p>
          <a:p>
            <a:pPr marL="741045">
              <a:lnSpc>
                <a:spcPct val="100000"/>
              </a:lnSpc>
              <a:spcBef>
                <a:spcPts val="1440"/>
              </a:spcBef>
            </a:pPr>
            <a:r>
              <a:rPr sz="2400" spc="-15" dirty="0">
                <a:latin typeface="微软雅黑"/>
                <a:cs typeface="微软雅黑"/>
              </a:rPr>
              <a:t>return</a:t>
            </a:r>
            <a:r>
              <a:rPr sz="2400" spc="-5" dirty="0">
                <a:latin typeface="微软雅黑"/>
                <a:cs typeface="微软雅黑"/>
              </a:rPr>
              <a:t> &lt;</a:t>
            </a:r>
            <a:r>
              <a:rPr sz="2400" dirty="0">
                <a:latin typeface="微软雅黑"/>
                <a:cs typeface="微软雅黑"/>
              </a:rPr>
              <a:t>返回值列</a:t>
            </a:r>
            <a:r>
              <a:rPr sz="2400" spc="-10" dirty="0">
                <a:latin typeface="微软雅黑"/>
                <a:cs typeface="微软雅黑"/>
              </a:rPr>
              <a:t>表</a:t>
            </a:r>
            <a:r>
              <a:rPr sz="2400" dirty="0">
                <a:latin typeface="微软雅黑"/>
                <a:cs typeface="微软雅黑"/>
              </a:rPr>
              <a:t>&gt;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 y="202692"/>
            <a:ext cx="1359408" cy="13639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864" y="240791"/>
            <a:ext cx="1228344" cy="12329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32816" y="620268"/>
            <a:ext cx="4293108" cy="1197864"/>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63016" y="779729"/>
            <a:ext cx="357822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七段数码管绘制</a:t>
            </a:r>
            <a:endParaRPr sz="4000"/>
          </a:p>
        </p:txBody>
      </p:sp>
      <p:sp>
        <p:nvSpPr>
          <p:cNvPr id="6" name="object 6"/>
          <p:cNvSpPr/>
          <p:nvPr/>
        </p:nvSpPr>
        <p:spPr>
          <a:xfrm>
            <a:off x="1187196" y="2350007"/>
            <a:ext cx="7077456" cy="345338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 y="202692"/>
            <a:ext cx="1359408" cy="13639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864" y="240791"/>
            <a:ext cx="1228344" cy="12329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32816" y="620268"/>
            <a:ext cx="4293108" cy="1197864"/>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63016" y="779729"/>
            <a:ext cx="357822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七段数码管绘制</a:t>
            </a:r>
            <a:endParaRPr sz="4000"/>
          </a:p>
        </p:txBody>
      </p:sp>
      <p:sp>
        <p:nvSpPr>
          <p:cNvPr id="6" name="object 6"/>
          <p:cNvSpPr/>
          <p:nvPr/>
        </p:nvSpPr>
        <p:spPr>
          <a:xfrm>
            <a:off x="1187196" y="2350007"/>
            <a:ext cx="6967728" cy="367284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5716" y="762923"/>
            <a:ext cx="508000" cy="670560"/>
          </a:xfrm>
          <a:prstGeom prst="rect">
            <a:avLst/>
          </a:prstGeom>
        </p:spPr>
        <p:txBody>
          <a:bodyPr vert="horz" wrap="square" lIns="0" tIns="29209" rIns="0" bIns="0" rtlCol="0">
            <a:spAutoFit/>
          </a:bodyPr>
          <a:lstStyle/>
          <a:p>
            <a:pPr>
              <a:lnSpc>
                <a:spcPct val="100000"/>
              </a:lnSpc>
              <a:spcBef>
                <a:spcPts val="229"/>
              </a:spcBef>
            </a:pPr>
            <a:r>
              <a:rPr sz="4000" spc="-10" dirty="0">
                <a:solidFill>
                  <a:srgbClr val="252525"/>
                </a:solidFill>
                <a:latin typeface="微软雅黑"/>
                <a:cs typeface="微软雅黑"/>
              </a:rPr>
              <a:t>七</a:t>
            </a:r>
            <a:endParaRPr sz="4000">
              <a:latin typeface="微软雅黑"/>
              <a:cs typeface="微软雅黑"/>
            </a:endParaRPr>
          </a:p>
        </p:txBody>
      </p:sp>
      <p:sp>
        <p:nvSpPr>
          <p:cNvPr id="3" name="object 3"/>
          <p:cNvSpPr txBox="1"/>
          <p:nvPr/>
        </p:nvSpPr>
        <p:spPr>
          <a:xfrm>
            <a:off x="1283208" y="762923"/>
            <a:ext cx="3045460" cy="670560"/>
          </a:xfrm>
          <a:prstGeom prst="rect">
            <a:avLst/>
          </a:prstGeom>
        </p:spPr>
        <p:txBody>
          <a:bodyPr vert="horz" wrap="square" lIns="0" tIns="29209" rIns="0" bIns="0" rtlCol="0">
            <a:spAutoFit/>
          </a:bodyPr>
          <a:lstStyle/>
          <a:p>
            <a:pPr>
              <a:lnSpc>
                <a:spcPct val="100000"/>
              </a:lnSpc>
              <a:spcBef>
                <a:spcPts val="229"/>
              </a:spcBef>
            </a:pPr>
            <a:r>
              <a:rPr sz="4000" spc="-10" dirty="0">
                <a:solidFill>
                  <a:srgbClr val="252525"/>
                </a:solidFill>
                <a:latin typeface="微软雅黑"/>
                <a:cs typeface="微软雅黑"/>
              </a:rPr>
              <a:t>段数码管绘制</a:t>
            </a:r>
            <a:endParaRPr sz="4000">
              <a:latin typeface="微软雅黑"/>
              <a:cs typeface="微软雅黑"/>
            </a:endParaRPr>
          </a:p>
        </p:txBody>
      </p:sp>
      <p:sp>
        <p:nvSpPr>
          <p:cNvPr id="4" name="object 4"/>
          <p:cNvSpPr/>
          <p:nvPr/>
        </p:nvSpPr>
        <p:spPr>
          <a:xfrm>
            <a:off x="669925" y="233425"/>
            <a:ext cx="1295400" cy="219075"/>
          </a:xfrm>
          <a:custGeom>
            <a:avLst/>
            <a:gdLst/>
            <a:ahLst/>
            <a:cxnLst/>
            <a:rect l="l" t="t" r="r" b="b"/>
            <a:pathLst>
              <a:path w="1295400" h="219075">
                <a:moveTo>
                  <a:pt x="0" y="218694"/>
                </a:moveTo>
                <a:lnTo>
                  <a:pt x="1295400" y="218694"/>
                </a:lnTo>
                <a:lnTo>
                  <a:pt x="1295400" y="0"/>
                </a:lnTo>
                <a:lnTo>
                  <a:pt x="0" y="0"/>
                </a:lnTo>
                <a:lnTo>
                  <a:pt x="0" y="218694"/>
                </a:lnTo>
                <a:close/>
              </a:path>
            </a:pathLst>
          </a:custGeom>
          <a:solidFill>
            <a:srgbClr val="FFFFFF"/>
          </a:solidFill>
        </p:spPr>
        <p:txBody>
          <a:bodyPr wrap="square" lIns="0" tIns="0" rIns="0" bIns="0" rtlCol="0"/>
          <a:lstStyle/>
          <a:p>
            <a:endParaRPr/>
          </a:p>
        </p:txBody>
      </p:sp>
      <p:sp>
        <p:nvSpPr>
          <p:cNvPr id="5" name="object 5"/>
          <p:cNvSpPr/>
          <p:nvPr/>
        </p:nvSpPr>
        <p:spPr>
          <a:xfrm>
            <a:off x="1965325" y="233425"/>
            <a:ext cx="2841625" cy="219075"/>
          </a:xfrm>
          <a:custGeom>
            <a:avLst/>
            <a:gdLst/>
            <a:ahLst/>
            <a:cxnLst/>
            <a:rect l="l" t="t" r="r" b="b"/>
            <a:pathLst>
              <a:path w="2841625" h="219075">
                <a:moveTo>
                  <a:pt x="0" y="218694"/>
                </a:moveTo>
                <a:lnTo>
                  <a:pt x="2841625" y="218694"/>
                </a:lnTo>
                <a:lnTo>
                  <a:pt x="2841625" y="0"/>
                </a:lnTo>
                <a:lnTo>
                  <a:pt x="0" y="0"/>
                </a:lnTo>
                <a:lnTo>
                  <a:pt x="0" y="218694"/>
                </a:lnTo>
                <a:close/>
              </a:path>
            </a:pathLst>
          </a:custGeom>
          <a:solidFill>
            <a:srgbClr val="FFFFFF"/>
          </a:solidFill>
        </p:spPr>
        <p:txBody>
          <a:bodyPr wrap="square" lIns="0" tIns="0" rIns="0" bIns="0" rtlCol="0"/>
          <a:lstStyle/>
          <a:p>
            <a:endParaRPr/>
          </a:p>
        </p:txBody>
      </p:sp>
      <p:sp>
        <p:nvSpPr>
          <p:cNvPr id="6" name="object 6"/>
          <p:cNvSpPr/>
          <p:nvPr/>
        </p:nvSpPr>
        <p:spPr>
          <a:xfrm>
            <a:off x="4806950" y="233425"/>
            <a:ext cx="3927475" cy="219075"/>
          </a:xfrm>
          <a:custGeom>
            <a:avLst/>
            <a:gdLst/>
            <a:ahLst/>
            <a:cxnLst/>
            <a:rect l="l" t="t" r="r" b="b"/>
            <a:pathLst>
              <a:path w="3927475" h="219075">
                <a:moveTo>
                  <a:pt x="0" y="218694"/>
                </a:moveTo>
                <a:lnTo>
                  <a:pt x="3927475" y="218694"/>
                </a:lnTo>
                <a:lnTo>
                  <a:pt x="3927475" y="0"/>
                </a:lnTo>
                <a:lnTo>
                  <a:pt x="0" y="0"/>
                </a:lnTo>
                <a:lnTo>
                  <a:pt x="0" y="218694"/>
                </a:lnTo>
                <a:close/>
              </a:path>
            </a:pathLst>
          </a:custGeom>
          <a:solidFill>
            <a:srgbClr val="FFFFFF"/>
          </a:solidFill>
        </p:spPr>
        <p:txBody>
          <a:bodyPr wrap="square" lIns="0" tIns="0" rIns="0" bIns="0" rtlCol="0"/>
          <a:lstStyle/>
          <a:p>
            <a:endParaRPr/>
          </a:p>
        </p:txBody>
      </p:sp>
      <p:sp>
        <p:nvSpPr>
          <p:cNvPr id="7" name="object 7"/>
          <p:cNvSpPr/>
          <p:nvPr/>
        </p:nvSpPr>
        <p:spPr>
          <a:xfrm>
            <a:off x="669925" y="452119"/>
            <a:ext cx="574675" cy="100965"/>
          </a:xfrm>
          <a:custGeom>
            <a:avLst/>
            <a:gdLst/>
            <a:ahLst/>
            <a:cxnLst/>
            <a:rect l="l" t="t" r="r" b="b"/>
            <a:pathLst>
              <a:path w="574675" h="100965">
                <a:moveTo>
                  <a:pt x="0" y="100964"/>
                </a:moveTo>
                <a:lnTo>
                  <a:pt x="574675" y="100964"/>
                </a:lnTo>
                <a:lnTo>
                  <a:pt x="574675" y="0"/>
                </a:lnTo>
                <a:lnTo>
                  <a:pt x="0" y="0"/>
                </a:lnTo>
                <a:lnTo>
                  <a:pt x="0" y="100964"/>
                </a:lnTo>
                <a:close/>
              </a:path>
            </a:pathLst>
          </a:custGeom>
          <a:solidFill>
            <a:srgbClr val="FFFFFF"/>
          </a:solidFill>
        </p:spPr>
        <p:txBody>
          <a:bodyPr wrap="square" lIns="0" tIns="0" rIns="0" bIns="0" rtlCol="0"/>
          <a:lstStyle/>
          <a:p>
            <a:endParaRPr/>
          </a:p>
        </p:txBody>
      </p:sp>
      <p:sp>
        <p:nvSpPr>
          <p:cNvPr id="8" name="object 8"/>
          <p:cNvSpPr/>
          <p:nvPr/>
        </p:nvSpPr>
        <p:spPr>
          <a:xfrm>
            <a:off x="1244600" y="452119"/>
            <a:ext cx="7489825" cy="100965"/>
          </a:xfrm>
          <a:custGeom>
            <a:avLst/>
            <a:gdLst/>
            <a:ahLst/>
            <a:cxnLst/>
            <a:rect l="l" t="t" r="r" b="b"/>
            <a:pathLst>
              <a:path w="7489825" h="100965">
                <a:moveTo>
                  <a:pt x="0" y="100964"/>
                </a:moveTo>
                <a:lnTo>
                  <a:pt x="7489825" y="100964"/>
                </a:lnTo>
                <a:lnTo>
                  <a:pt x="7489825" y="0"/>
                </a:lnTo>
                <a:lnTo>
                  <a:pt x="0" y="0"/>
                </a:lnTo>
                <a:lnTo>
                  <a:pt x="0" y="100964"/>
                </a:lnTo>
                <a:close/>
              </a:path>
            </a:pathLst>
          </a:custGeom>
          <a:solidFill>
            <a:srgbClr val="FFFFFF"/>
          </a:solidFill>
        </p:spPr>
        <p:txBody>
          <a:bodyPr wrap="square" lIns="0" tIns="0" rIns="0" bIns="0" rtlCol="0"/>
          <a:lstStyle/>
          <a:p>
            <a:endParaRPr/>
          </a:p>
        </p:txBody>
      </p:sp>
      <p:sp>
        <p:nvSpPr>
          <p:cNvPr id="9" name="object 9"/>
          <p:cNvSpPr/>
          <p:nvPr/>
        </p:nvSpPr>
        <p:spPr>
          <a:xfrm>
            <a:off x="669925" y="553021"/>
            <a:ext cx="574675" cy="6085840"/>
          </a:xfrm>
          <a:custGeom>
            <a:avLst/>
            <a:gdLst/>
            <a:ahLst/>
            <a:cxnLst/>
            <a:rect l="l" t="t" r="r" b="b"/>
            <a:pathLst>
              <a:path w="574675" h="6085840">
                <a:moveTo>
                  <a:pt x="0" y="6085840"/>
                </a:moveTo>
                <a:lnTo>
                  <a:pt x="574675" y="6085840"/>
                </a:lnTo>
                <a:lnTo>
                  <a:pt x="574675" y="0"/>
                </a:lnTo>
                <a:lnTo>
                  <a:pt x="0" y="0"/>
                </a:lnTo>
                <a:lnTo>
                  <a:pt x="0" y="6085840"/>
                </a:lnTo>
                <a:close/>
              </a:path>
            </a:pathLst>
          </a:custGeom>
          <a:solidFill>
            <a:srgbClr val="FFFFFF"/>
          </a:solidFill>
        </p:spPr>
        <p:txBody>
          <a:bodyPr wrap="square" lIns="0" tIns="0" rIns="0" bIns="0" rtlCol="0"/>
          <a:lstStyle/>
          <a:p>
            <a:endParaRPr/>
          </a:p>
        </p:txBody>
      </p:sp>
      <p:sp>
        <p:nvSpPr>
          <p:cNvPr id="10" name="object 10"/>
          <p:cNvSpPr/>
          <p:nvPr/>
        </p:nvSpPr>
        <p:spPr>
          <a:xfrm>
            <a:off x="1244600" y="553021"/>
            <a:ext cx="7489825" cy="6085840"/>
          </a:xfrm>
          <a:custGeom>
            <a:avLst/>
            <a:gdLst/>
            <a:ahLst/>
            <a:cxnLst/>
            <a:rect l="l" t="t" r="r" b="b"/>
            <a:pathLst>
              <a:path w="7489825" h="6085840">
                <a:moveTo>
                  <a:pt x="0" y="6085840"/>
                </a:moveTo>
                <a:lnTo>
                  <a:pt x="7489825" y="6085840"/>
                </a:lnTo>
                <a:lnTo>
                  <a:pt x="7489825" y="0"/>
                </a:lnTo>
                <a:lnTo>
                  <a:pt x="0" y="0"/>
                </a:lnTo>
                <a:lnTo>
                  <a:pt x="0" y="6085840"/>
                </a:lnTo>
                <a:close/>
              </a:path>
            </a:pathLst>
          </a:custGeom>
          <a:solidFill>
            <a:srgbClr val="FFFFFF"/>
          </a:solidFill>
        </p:spPr>
        <p:txBody>
          <a:bodyPr wrap="square" lIns="0" tIns="0" rIns="0" bIns="0" rtlCol="0"/>
          <a:lstStyle/>
          <a:p>
            <a:endParaRPr/>
          </a:p>
        </p:txBody>
      </p:sp>
      <p:sp>
        <p:nvSpPr>
          <p:cNvPr id="11" name="object 11"/>
          <p:cNvSpPr/>
          <p:nvPr/>
        </p:nvSpPr>
        <p:spPr>
          <a:xfrm>
            <a:off x="669925" y="6638861"/>
            <a:ext cx="574675" cy="129539"/>
          </a:xfrm>
          <a:custGeom>
            <a:avLst/>
            <a:gdLst/>
            <a:ahLst/>
            <a:cxnLst/>
            <a:rect l="l" t="t" r="r" b="b"/>
            <a:pathLst>
              <a:path w="574675" h="129540">
                <a:moveTo>
                  <a:pt x="0" y="129539"/>
                </a:moveTo>
                <a:lnTo>
                  <a:pt x="574675" y="129539"/>
                </a:lnTo>
                <a:lnTo>
                  <a:pt x="574675" y="0"/>
                </a:lnTo>
                <a:lnTo>
                  <a:pt x="0" y="0"/>
                </a:lnTo>
                <a:lnTo>
                  <a:pt x="0" y="129539"/>
                </a:lnTo>
                <a:close/>
              </a:path>
            </a:pathLst>
          </a:custGeom>
          <a:solidFill>
            <a:srgbClr val="FFFFFF"/>
          </a:solidFill>
        </p:spPr>
        <p:txBody>
          <a:bodyPr wrap="square" lIns="0" tIns="0" rIns="0" bIns="0" rtlCol="0"/>
          <a:lstStyle/>
          <a:p>
            <a:endParaRPr/>
          </a:p>
        </p:txBody>
      </p:sp>
      <p:sp>
        <p:nvSpPr>
          <p:cNvPr id="12" name="object 12"/>
          <p:cNvSpPr/>
          <p:nvPr/>
        </p:nvSpPr>
        <p:spPr>
          <a:xfrm>
            <a:off x="1244600" y="6638861"/>
            <a:ext cx="7489825" cy="129539"/>
          </a:xfrm>
          <a:custGeom>
            <a:avLst/>
            <a:gdLst/>
            <a:ahLst/>
            <a:cxnLst/>
            <a:rect l="l" t="t" r="r" b="b"/>
            <a:pathLst>
              <a:path w="7489825" h="129540">
                <a:moveTo>
                  <a:pt x="0" y="129539"/>
                </a:moveTo>
                <a:lnTo>
                  <a:pt x="7489825" y="129539"/>
                </a:lnTo>
                <a:lnTo>
                  <a:pt x="7489825" y="0"/>
                </a:lnTo>
                <a:lnTo>
                  <a:pt x="0" y="0"/>
                </a:lnTo>
                <a:lnTo>
                  <a:pt x="0" y="129539"/>
                </a:lnTo>
                <a:close/>
              </a:path>
            </a:pathLst>
          </a:custGeom>
          <a:solidFill>
            <a:srgbClr val="FFFFFF"/>
          </a:solidFill>
        </p:spPr>
        <p:txBody>
          <a:bodyPr wrap="square" lIns="0" tIns="0" rIns="0" bIns="0" rtlCol="0"/>
          <a:lstStyle/>
          <a:p>
            <a:endParaRPr/>
          </a:p>
        </p:txBody>
      </p:sp>
      <p:sp>
        <p:nvSpPr>
          <p:cNvPr id="13" name="object 13"/>
          <p:cNvSpPr/>
          <p:nvPr/>
        </p:nvSpPr>
        <p:spPr>
          <a:xfrm>
            <a:off x="1244600" y="445769"/>
            <a:ext cx="0" cy="6322695"/>
          </a:xfrm>
          <a:custGeom>
            <a:avLst/>
            <a:gdLst/>
            <a:ahLst/>
            <a:cxnLst/>
            <a:rect l="l" t="t" r="r" b="b"/>
            <a:pathLst>
              <a:path h="6322695">
                <a:moveTo>
                  <a:pt x="0" y="0"/>
                </a:moveTo>
                <a:lnTo>
                  <a:pt x="0" y="6322631"/>
                </a:lnTo>
              </a:path>
            </a:pathLst>
          </a:custGeom>
          <a:ln w="12700">
            <a:solidFill>
              <a:srgbClr val="00AF50"/>
            </a:solidFill>
          </a:ln>
        </p:spPr>
        <p:txBody>
          <a:bodyPr wrap="square" lIns="0" tIns="0" rIns="0" bIns="0" rtlCol="0"/>
          <a:lstStyle/>
          <a:p>
            <a:endParaRPr/>
          </a:p>
        </p:txBody>
      </p:sp>
      <p:sp>
        <p:nvSpPr>
          <p:cNvPr id="14" name="object 14"/>
          <p:cNvSpPr/>
          <p:nvPr/>
        </p:nvSpPr>
        <p:spPr>
          <a:xfrm>
            <a:off x="669925" y="452119"/>
            <a:ext cx="4137025" cy="0"/>
          </a:xfrm>
          <a:custGeom>
            <a:avLst/>
            <a:gdLst/>
            <a:ahLst/>
            <a:cxnLst/>
            <a:rect l="l" t="t" r="r" b="b"/>
            <a:pathLst>
              <a:path w="4137025">
                <a:moveTo>
                  <a:pt x="0" y="0"/>
                </a:moveTo>
                <a:lnTo>
                  <a:pt x="4137025" y="0"/>
                </a:lnTo>
              </a:path>
            </a:pathLst>
          </a:custGeom>
          <a:ln w="12700">
            <a:solidFill>
              <a:srgbClr val="00AF50"/>
            </a:solidFill>
          </a:ln>
        </p:spPr>
        <p:txBody>
          <a:bodyPr wrap="square" lIns="0" tIns="0" rIns="0" bIns="0" rtlCol="0"/>
          <a:lstStyle/>
          <a:p>
            <a:endParaRPr/>
          </a:p>
        </p:txBody>
      </p:sp>
      <p:sp>
        <p:nvSpPr>
          <p:cNvPr id="15" name="object 15"/>
          <p:cNvSpPr txBox="1"/>
          <p:nvPr/>
        </p:nvSpPr>
        <p:spPr>
          <a:xfrm>
            <a:off x="677976" y="214630"/>
            <a:ext cx="3893820" cy="239395"/>
          </a:xfrm>
          <a:prstGeom prst="rect">
            <a:avLst/>
          </a:prstGeom>
        </p:spPr>
        <p:txBody>
          <a:bodyPr vert="horz" wrap="square" lIns="0" tIns="12700" rIns="0" bIns="0" rtlCol="0">
            <a:spAutoFit/>
          </a:bodyPr>
          <a:lstStyle/>
          <a:p>
            <a:pPr marL="12700">
              <a:lnSpc>
                <a:spcPct val="100000"/>
              </a:lnSpc>
              <a:spcBef>
                <a:spcPts val="100"/>
              </a:spcBef>
              <a:tabLst>
                <a:tab pos="1537970" algn="l"/>
              </a:tabLst>
            </a:pPr>
            <a:r>
              <a:rPr sz="1400" dirty="0">
                <a:latin typeface="宋体"/>
                <a:cs typeface="宋体"/>
              </a:rPr>
              <a:t>实例代</a:t>
            </a:r>
            <a:r>
              <a:rPr sz="1400" spc="-5" dirty="0">
                <a:latin typeface="宋体"/>
                <a:cs typeface="宋体"/>
              </a:rPr>
              <a:t>码</a:t>
            </a:r>
            <a:r>
              <a:rPr sz="1400" dirty="0">
                <a:latin typeface="Palatino Linotype"/>
                <a:cs typeface="Palatino Linotype"/>
              </a:rPr>
              <a:t>7.2	</a:t>
            </a:r>
            <a:r>
              <a:rPr sz="1400" spc="-10" dirty="0">
                <a:latin typeface="Palatino Linotype"/>
                <a:cs typeface="Palatino Linotype"/>
              </a:rPr>
              <a:t>e7.2</a:t>
            </a:r>
            <a:r>
              <a:rPr sz="1400" u="sng" spc="-10" dirty="0">
                <a:solidFill>
                  <a:srgbClr val="008080"/>
                </a:solidFill>
                <a:uFill>
                  <a:solidFill>
                    <a:srgbClr val="008080"/>
                  </a:solidFill>
                </a:uFill>
                <a:latin typeface="Palatino Linotype"/>
                <a:cs typeface="Palatino Linotype"/>
              </a:rPr>
              <a:t>Draw</a:t>
            </a:r>
            <a:r>
              <a:rPr sz="1400" spc="-10" dirty="0">
                <a:latin typeface="Palatino Linotype"/>
                <a:cs typeface="Palatino Linotype"/>
              </a:rPr>
              <a:t>SevenSegDisplay.py</a:t>
            </a:r>
            <a:endParaRPr sz="1400">
              <a:latin typeface="Palatino Linotype"/>
              <a:cs typeface="Palatino Linotype"/>
            </a:endParaRPr>
          </a:p>
        </p:txBody>
      </p:sp>
      <p:sp>
        <p:nvSpPr>
          <p:cNvPr id="16" name="object 16"/>
          <p:cNvSpPr txBox="1"/>
          <p:nvPr/>
        </p:nvSpPr>
        <p:spPr>
          <a:xfrm>
            <a:off x="837996" y="513689"/>
            <a:ext cx="238760" cy="6121400"/>
          </a:xfrm>
          <a:prstGeom prst="rect">
            <a:avLst/>
          </a:prstGeom>
        </p:spPr>
        <p:txBody>
          <a:bodyPr vert="horz" wrap="square" lIns="0" tIns="52069" rIns="0" bIns="0" rtlCol="0">
            <a:spAutoFit/>
          </a:bodyPr>
          <a:lstStyle/>
          <a:p>
            <a:pPr marL="66040">
              <a:lnSpc>
                <a:spcPct val="100000"/>
              </a:lnSpc>
              <a:spcBef>
                <a:spcPts val="409"/>
              </a:spcBef>
            </a:pPr>
            <a:r>
              <a:rPr sz="1400" dirty="0">
                <a:solidFill>
                  <a:srgbClr val="7E7E7E"/>
                </a:solidFill>
                <a:latin typeface="Courier New"/>
                <a:cs typeface="Courier New"/>
              </a:rPr>
              <a:t>1</a:t>
            </a:r>
            <a:endParaRPr sz="1400">
              <a:latin typeface="Courier New"/>
              <a:cs typeface="Courier New"/>
            </a:endParaRPr>
          </a:p>
          <a:p>
            <a:pPr marL="66040">
              <a:lnSpc>
                <a:spcPct val="100000"/>
              </a:lnSpc>
              <a:spcBef>
                <a:spcPts val="310"/>
              </a:spcBef>
            </a:pPr>
            <a:r>
              <a:rPr sz="1400" dirty="0">
                <a:solidFill>
                  <a:srgbClr val="7E7E7E"/>
                </a:solidFill>
                <a:latin typeface="Courier New"/>
                <a:cs typeface="Courier New"/>
              </a:rPr>
              <a:t>2</a:t>
            </a:r>
            <a:endParaRPr sz="1400">
              <a:latin typeface="Courier New"/>
              <a:cs typeface="Courier New"/>
            </a:endParaRPr>
          </a:p>
          <a:p>
            <a:pPr marL="66040">
              <a:lnSpc>
                <a:spcPct val="100000"/>
              </a:lnSpc>
              <a:spcBef>
                <a:spcPts val="325"/>
              </a:spcBef>
            </a:pPr>
            <a:r>
              <a:rPr sz="1400" dirty="0">
                <a:solidFill>
                  <a:srgbClr val="7E7E7E"/>
                </a:solidFill>
                <a:latin typeface="Courier New"/>
                <a:cs typeface="Courier New"/>
              </a:rPr>
              <a:t>3</a:t>
            </a:r>
            <a:endParaRPr sz="1400">
              <a:latin typeface="Courier New"/>
              <a:cs typeface="Courier New"/>
            </a:endParaRPr>
          </a:p>
          <a:p>
            <a:pPr marL="66040">
              <a:lnSpc>
                <a:spcPct val="100000"/>
              </a:lnSpc>
              <a:spcBef>
                <a:spcPts val="325"/>
              </a:spcBef>
            </a:pPr>
            <a:r>
              <a:rPr sz="1400" dirty="0">
                <a:solidFill>
                  <a:srgbClr val="7E7E7E"/>
                </a:solidFill>
                <a:latin typeface="Courier New"/>
                <a:cs typeface="Courier New"/>
              </a:rPr>
              <a:t>4</a:t>
            </a:r>
            <a:endParaRPr sz="1400">
              <a:latin typeface="Courier New"/>
              <a:cs typeface="Courier New"/>
            </a:endParaRPr>
          </a:p>
          <a:p>
            <a:pPr marL="66040">
              <a:lnSpc>
                <a:spcPct val="100000"/>
              </a:lnSpc>
              <a:spcBef>
                <a:spcPts val="315"/>
              </a:spcBef>
            </a:pPr>
            <a:r>
              <a:rPr sz="1400" b="1" dirty="0">
                <a:solidFill>
                  <a:srgbClr val="7E7E7E"/>
                </a:solidFill>
                <a:latin typeface="Courier New"/>
                <a:cs typeface="Courier New"/>
              </a:rPr>
              <a:t>5</a:t>
            </a:r>
            <a:endParaRPr sz="1400">
              <a:latin typeface="Courier New"/>
              <a:cs typeface="Courier New"/>
            </a:endParaRPr>
          </a:p>
          <a:p>
            <a:pPr marL="66040">
              <a:lnSpc>
                <a:spcPct val="100000"/>
              </a:lnSpc>
              <a:spcBef>
                <a:spcPts val="325"/>
              </a:spcBef>
            </a:pPr>
            <a:r>
              <a:rPr sz="1400" b="1" dirty="0">
                <a:solidFill>
                  <a:srgbClr val="7E7E7E"/>
                </a:solidFill>
                <a:latin typeface="Courier New"/>
                <a:cs typeface="Courier New"/>
              </a:rPr>
              <a:t>6</a:t>
            </a:r>
            <a:endParaRPr sz="1400">
              <a:latin typeface="Courier New"/>
              <a:cs typeface="Courier New"/>
            </a:endParaRPr>
          </a:p>
          <a:p>
            <a:pPr marL="66040">
              <a:lnSpc>
                <a:spcPct val="100000"/>
              </a:lnSpc>
              <a:spcBef>
                <a:spcPts val="320"/>
              </a:spcBef>
            </a:pPr>
            <a:r>
              <a:rPr sz="1400" b="1" dirty="0">
                <a:solidFill>
                  <a:srgbClr val="7E7E7E"/>
                </a:solidFill>
                <a:latin typeface="Courier New"/>
                <a:cs typeface="Courier New"/>
              </a:rPr>
              <a:t>7</a:t>
            </a:r>
            <a:endParaRPr sz="1400">
              <a:latin typeface="Courier New"/>
              <a:cs typeface="Courier New"/>
            </a:endParaRPr>
          </a:p>
          <a:p>
            <a:pPr marL="66040">
              <a:lnSpc>
                <a:spcPct val="100000"/>
              </a:lnSpc>
              <a:spcBef>
                <a:spcPts val="315"/>
              </a:spcBef>
            </a:pPr>
            <a:r>
              <a:rPr sz="1400" b="1" dirty="0">
                <a:solidFill>
                  <a:srgbClr val="7E7E7E"/>
                </a:solidFill>
                <a:latin typeface="Courier New"/>
                <a:cs typeface="Courier New"/>
              </a:rPr>
              <a:t>8</a:t>
            </a:r>
            <a:endParaRPr sz="1400">
              <a:latin typeface="Courier New"/>
              <a:cs typeface="Courier New"/>
            </a:endParaRPr>
          </a:p>
          <a:p>
            <a:pPr marL="66040">
              <a:lnSpc>
                <a:spcPct val="100000"/>
              </a:lnSpc>
              <a:spcBef>
                <a:spcPts val="325"/>
              </a:spcBef>
            </a:pPr>
            <a:r>
              <a:rPr sz="1400" b="1" dirty="0">
                <a:solidFill>
                  <a:srgbClr val="7E7E7E"/>
                </a:solidFill>
                <a:latin typeface="Courier New"/>
                <a:cs typeface="Courier New"/>
              </a:rPr>
              <a:t>9</a:t>
            </a:r>
            <a:endParaRPr sz="1400">
              <a:latin typeface="Courier New"/>
              <a:cs typeface="Courier New"/>
            </a:endParaRPr>
          </a:p>
          <a:p>
            <a:pPr marL="12700">
              <a:lnSpc>
                <a:spcPct val="100000"/>
              </a:lnSpc>
              <a:spcBef>
                <a:spcPts val="320"/>
              </a:spcBef>
            </a:pPr>
            <a:r>
              <a:rPr sz="1400" b="1" spc="-5" dirty="0">
                <a:solidFill>
                  <a:srgbClr val="7E7E7E"/>
                </a:solidFill>
                <a:latin typeface="Courier New"/>
                <a:cs typeface="Courier New"/>
              </a:rPr>
              <a:t>10</a:t>
            </a:r>
            <a:endParaRPr sz="1400">
              <a:latin typeface="Courier New"/>
              <a:cs typeface="Courier New"/>
            </a:endParaRPr>
          </a:p>
          <a:p>
            <a:pPr marL="12700">
              <a:lnSpc>
                <a:spcPct val="100000"/>
              </a:lnSpc>
              <a:spcBef>
                <a:spcPts val="315"/>
              </a:spcBef>
            </a:pPr>
            <a:r>
              <a:rPr sz="1400" b="1" spc="-5" dirty="0">
                <a:solidFill>
                  <a:srgbClr val="7E7E7E"/>
                </a:solidFill>
                <a:latin typeface="Courier New"/>
                <a:cs typeface="Courier New"/>
              </a:rPr>
              <a:t>11</a:t>
            </a:r>
            <a:endParaRPr sz="1400">
              <a:latin typeface="Courier New"/>
              <a:cs typeface="Courier New"/>
            </a:endParaRPr>
          </a:p>
          <a:p>
            <a:pPr marL="12700">
              <a:lnSpc>
                <a:spcPct val="100000"/>
              </a:lnSpc>
              <a:spcBef>
                <a:spcPts val="325"/>
              </a:spcBef>
            </a:pPr>
            <a:r>
              <a:rPr sz="1400" b="1" spc="-5" dirty="0">
                <a:solidFill>
                  <a:srgbClr val="7E7E7E"/>
                </a:solidFill>
                <a:latin typeface="Courier New"/>
                <a:cs typeface="Courier New"/>
              </a:rPr>
              <a:t>12</a:t>
            </a:r>
            <a:endParaRPr sz="1400">
              <a:latin typeface="Courier New"/>
              <a:cs typeface="Courier New"/>
            </a:endParaRPr>
          </a:p>
          <a:p>
            <a:pPr marL="12700">
              <a:lnSpc>
                <a:spcPct val="100000"/>
              </a:lnSpc>
              <a:spcBef>
                <a:spcPts val="325"/>
              </a:spcBef>
            </a:pPr>
            <a:r>
              <a:rPr sz="1400" b="1" spc="-5" dirty="0">
                <a:solidFill>
                  <a:srgbClr val="7E7E7E"/>
                </a:solidFill>
                <a:latin typeface="Courier New"/>
                <a:cs typeface="Courier New"/>
              </a:rPr>
              <a:t>13</a:t>
            </a:r>
            <a:endParaRPr sz="1400">
              <a:latin typeface="Courier New"/>
              <a:cs typeface="Courier New"/>
            </a:endParaRPr>
          </a:p>
          <a:p>
            <a:pPr marL="12700">
              <a:lnSpc>
                <a:spcPct val="100000"/>
              </a:lnSpc>
              <a:spcBef>
                <a:spcPts val="310"/>
              </a:spcBef>
            </a:pPr>
            <a:r>
              <a:rPr sz="1400" b="1" spc="-5" dirty="0">
                <a:solidFill>
                  <a:srgbClr val="7E7E7E"/>
                </a:solidFill>
                <a:latin typeface="Courier New"/>
                <a:cs typeface="Courier New"/>
              </a:rPr>
              <a:t>14</a:t>
            </a:r>
            <a:endParaRPr sz="1400">
              <a:latin typeface="Courier New"/>
              <a:cs typeface="Courier New"/>
            </a:endParaRPr>
          </a:p>
          <a:p>
            <a:pPr marL="12700">
              <a:lnSpc>
                <a:spcPct val="100000"/>
              </a:lnSpc>
              <a:spcBef>
                <a:spcPts val="325"/>
              </a:spcBef>
            </a:pPr>
            <a:r>
              <a:rPr sz="1400" b="1" spc="-5" dirty="0">
                <a:solidFill>
                  <a:srgbClr val="7E7E7E"/>
                </a:solidFill>
                <a:latin typeface="Courier New"/>
                <a:cs typeface="Courier New"/>
              </a:rPr>
              <a:t>15</a:t>
            </a:r>
            <a:endParaRPr sz="1400">
              <a:latin typeface="Courier New"/>
              <a:cs typeface="Courier New"/>
            </a:endParaRPr>
          </a:p>
          <a:p>
            <a:pPr marL="12700">
              <a:lnSpc>
                <a:spcPct val="100000"/>
              </a:lnSpc>
              <a:spcBef>
                <a:spcPts val="325"/>
              </a:spcBef>
            </a:pPr>
            <a:r>
              <a:rPr sz="1400" b="1" spc="-5" dirty="0">
                <a:solidFill>
                  <a:srgbClr val="7E7E7E"/>
                </a:solidFill>
                <a:latin typeface="Courier New"/>
                <a:cs typeface="Courier New"/>
              </a:rPr>
              <a:t>16</a:t>
            </a:r>
            <a:endParaRPr sz="1400">
              <a:latin typeface="Courier New"/>
              <a:cs typeface="Courier New"/>
            </a:endParaRPr>
          </a:p>
          <a:p>
            <a:pPr marL="12700">
              <a:lnSpc>
                <a:spcPct val="100000"/>
              </a:lnSpc>
              <a:spcBef>
                <a:spcPts val="315"/>
              </a:spcBef>
            </a:pPr>
            <a:r>
              <a:rPr sz="1400" b="1" spc="-5" dirty="0">
                <a:solidFill>
                  <a:srgbClr val="7E7E7E"/>
                </a:solidFill>
                <a:latin typeface="Courier New"/>
                <a:cs typeface="Courier New"/>
              </a:rPr>
              <a:t>17</a:t>
            </a:r>
            <a:endParaRPr sz="1400">
              <a:latin typeface="Courier New"/>
              <a:cs typeface="Courier New"/>
            </a:endParaRPr>
          </a:p>
          <a:p>
            <a:pPr marL="12700">
              <a:lnSpc>
                <a:spcPct val="100000"/>
              </a:lnSpc>
              <a:spcBef>
                <a:spcPts val="325"/>
              </a:spcBef>
            </a:pPr>
            <a:r>
              <a:rPr sz="1400" b="1" spc="-5" dirty="0">
                <a:solidFill>
                  <a:srgbClr val="7E7E7E"/>
                </a:solidFill>
                <a:latin typeface="Courier New"/>
                <a:cs typeface="Courier New"/>
              </a:rPr>
              <a:t>18</a:t>
            </a:r>
            <a:endParaRPr sz="1400">
              <a:latin typeface="Courier New"/>
              <a:cs typeface="Courier New"/>
            </a:endParaRPr>
          </a:p>
          <a:p>
            <a:pPr marL="12700">
              <a:lnSpc>
                <a:spcPct val="100000"/>
              </a:lnSpc>
              <a:spcBef>
                <a:spcPts val="320"/>
              </a:spcBef>
            </a:pPr>
            <a:r>
              <a:rPr sz="1400" b="1" spc="-5" dirty="0">
                <a:solidFill>
                  <a:srgbClr val="7E7E7E"/>
                </a:solidFill>
                <a:latin typeface="Courier New"/>
                <a:cs typeface="Courier New"/>
              </a:rPr>
              <a:t>19</a:t>
            </a:r>
            <a:endParaRPr sz="1400">
              <a:latin typeface="Courier New"/>
              <a:cs typeface="Courier New"/>
            </a:endParaRPr>
          </a:p>
          <a:p>
            <a:pPr marL="12700">
              <a:lnSpc>
                <a:spcPct val="100000"/>
              </a:lnSpc>
              <a:spcBef>
                <a:spcPts val="315"/>
              </a:spcBef>
            </a:pPr>
            <a:r>
              <a:rPr sz="1400" b="1" spc="-5" dirty="0">
                <a:solidFill>
                  <a:srgbClr val="7E7E7E"/>
                </a:solidFill>
                <a:latin typeface="Courier New"/>
                <a:cs typeface="Courier New"/>
              </a:rPr>
              <a:t>20</a:t>
            </a:r>
            <a:endParaRPr sz="1400">
              <a:latin typeface="Courier New"/>
              <a:cs typeface="Courier New"/>
            </a:endParaRPr>
          </a:p>
          <a:p>
            <a:pPr marL="12700">
              <a:lnSpc>
                <a:spcPct val="100000"/>
              </a:lnSpc>
              <a:spcBef>
                <a:spcPts val="325"/>
              </a:spcBef>
            </a:pPr>
            <a:r>
              <a:rPr sz="1400" b="1" spc="-5" dirty="0">
                <a:solidFill>
                  <a:srgbClr val="7E7E7E"/>
                </a:solidFill>
                <a:latin typeface="Courier New"/>
                <a:cs typeface="Courier New"/>
              </a:rPr>
              <a:t>21</a:t>
            </a:r>
            <a:endParaRPr sz="1400">
              <a:latin typeface="Courier New"/>
              <a:cs typeface="Courier New"/>
            </a:endParaRPr>
          </a:p>
          <a:p>
            <a:pPr marL="12700">
              <a:lnSpc>
                <a:spcPct val="100000"/>
              </a:lnSpc>
              <a:spcBef>
                <a:spcPts val="320"/>
              </a:spcBef>
            </a:pPr>
            <a:r>
              <a:rPr sz="1400" b="1" spc="-5" dirty="0">
                <a:solidFill>
                  <a:srgbClr val="7E7E7E"/>
                </a:solidFill>
                <a:latin typeface="Courier New"/>
                <a:cs typeface="Courier New"/>
              </a:rPr>
              <a:t>22</a:t>
            </a:r>
            <a:endParaRPr sz="1400">
              <a:latin typeface="Courier New"/>
              <a:cs typeface="Courier New"/>
            </a:endParaRPr>
          </a:p>
          <a:p>
            <a:pPr marL="12700">
              <a:lnSpc>
                <a:spcPct val="100000"/>
              </a:lnSpc>
              <a:spcBef>
                <a:spcPts val="315"/>
              </a:spcBef>
            </a:pPr>
            <a:r>
              <a:rPr sz="1400" b="1" spc="-5" dirty="0">
                <a:solidFill>
                  <a:srgbClr val="7E7E7E"/>
                </a:solidFill>
                <a:latin typeface="Courier New"/>
                <a:cs typeface="Courier New"/>
              </a:rPr>
              <a:t>23</a:t>
            </a:r>
            <a:endParaRPr sz="1400">
              <a:latin typeface="Courier New"/>
              <a:cs typeface="Courier New"/>
            </a:endParaRPr>
          </a:p>
          <a:p>
            <a:pPr marL="12700">
              <a:lnSpc>
                <a:spcPct val="100000"/>
              </a:lnSpc>
              <a:spcBef>
                <a:spcPts val="325"/>
              </a:spcBef>
            </a:pPr>
            <a:r>
              <a:rPr sz="1400" b="1" spc="-5" dirty="0">
                <a:solidFill>
                  <a:srgbClr val="7E7E7E"/>
                </a:solidFill>
                <a:latin typeface="Courier New"/>
                <a:cs typeface="Courier New"/>
              </a:rPr>
              <a:t>24</a:t>
            </a:r>
            <a:endParaRPr sz="1400">
              <a:latin typeface="Courier New"/>
              <a:cs typeface="Courier New"/>
            </a:endParaRPr>
          </a:p>
        </p:txBody>
      </p:sp>
      <p:sp>
        <p:nvSpPr>
          <p:cNvPr id="17" name="object 17"/>
          <p:cNvSpPr txBox="1"/>
          <p:nvPr/>
        </p:nvSpPr>
        <p:spPr>
          <a:xfrm>
            <a:off x="1252524" y="640816"/>
            <a:ext cx="2977515" cy="1293495"/>
          </a:xfrm>
          <a:prstGeom prst="rect">
            <a:avLst/>
          </a:prstGeom>
        </p:spPr>
        <p:txBody>
          <a:bodyPr vert="horz" wrap="square" lIns="0" tIns="12065" rIns="0" bIns="0" rtlCol="0">
            <a:spAutoFit/>
          </a:bodyPr>
          <a:lstStyle/>
          <a:p>
            <a:pPr marL="12700" marR="83185">
              <a:lnSpc>
                <a:spcPct val="118600"/>
              </a:lnSpc>
              <a:spcBef>
                <a:spcPts val="95"/>
              </a:spcBef>
            </a:pPr>
            <a:r>
              <a:rPr sz="1400" b="1" spc="-5" dirty="0">
                <a:latin typeface="Courier New"/>
                <a:cs typeface="Courier New"/>
              </a:rPr>
              <a:t>#</a:t>
            </a:r>
            <a:r>
              <a:rPr sz="1400" b="1" dirty="0">
                <a:latin typeface="Courier New"/>
                <a:cs typeface="Courier New"/>
              </a:rPr>
              <a:t>e</a:t>
            </a:r>
            <a:r>
              <a:rPr sz="1400" b="1" spc="-5" dirty="0">
                <a:latin typeface="Courier New"/>
                <a:cs typeface="Courier New"/>
              </a:rPr>
              <a:t>7.2</a:t>
            </a:r>
            <a:r>
              <a:rPr sz="1400" b="1" u="sng" spc="-5" dirty="0">
                <a:solidFill>
                  <a:srgbClr val="008080"/>
                </a:solidFill>
                <a:uFill>
                  <a:solidFill>
                    <a:srgbClr val="008080"/>
                  </a:solidFill>
                </a:uFill>
                <a:latin typeface="Courier New"/>
                <a:cs typeface="Courier New"/>
              </a:rPr>
              <a:t>D</a:t>
            </a:r>
            <a:r>
              <a:rPr sz="1400" b="1" u="sng" spc="-20" dirty="0">
                <a:solidFill>
                  <a:srgbClr val="008080"/>
                </a:solidFill>
                <a:uFill>
                  <a:solidFill>
                    <a:srgbClr val="008080"/>
                  </a:solidFill>
                </a:uFill>
                <a:latin typeface="Courier New"/>
                <a:cs typeface="Courier New"/>
              </a:rPr>
              <a:t>r</a:t>
            </a:r>
            <a:r>
              <a:rPr sz="1400" b="1" u="sng" spc="-5" dirty="0">
                <a:solidFill>
                  <a:srgbClr val="008080"/>
                </a:solidFill>
                <a:uFill>
                  <a:solidFill>
                    <a:srgbClr val="008080"/>
                  </a:solidFill>
                </a:uFill>
                <a:latin typeface="Courier New"/>
                <a:cs typeface="Courier New"/>
              </a:rPr>
              <a:t>aw</a:t>
            </a:r>
            <a:r>
              <a:rPr sz="1400" b="1" spc="-5" dirty="0">
                <a:latin typeface="Courier New"/>
                <a:cs typeface="Courier New"/>
              </a:rPr>
              <a:t>S</a:t>
            </a:r>
            <a:r>
              <a:rPr sz="1400" b="1" spc="-20" dirty="0">
                <a:latin typeface="Courier New"/>
                <a:cs typeface="Courier New"/>
              </a:rPr>
              <a:t>e</a:t>
            </a:r>
            <a:r>
              <a:rPr sz="1400" b="1" spc="-5" dirty="0">
                <a:latin typeface="Courier New"/>
                <a:cs typeface="Courier New"/>
              </a:rPr>
              <a:t>ve</a:t>
            </a:r>
            <a:r>
              <a:rPr sz="1400" b="1" spc="-15" dirty="0">
                <a:latin typeface="Courier New"/>
                <a:cs typeface="Courier New"/>
              </a:rPr>
              <a:t>n</a:t>
            </a:r>
            <a:r>
              <a:rPr sz="1400" b="1" spc="-5" dirty="0">
                <a:latin typeface="Courier New"/>
                <a:cs typeface="Courier New"/>
              </a:rPr>
              <a:t>SegDis</a:t>
            </a:r>
            <a:r>
              <a:rPr sz="1400" b="1" spc="-15" dirty="0">
                <a:latin typeface="Courier New"/>
                <a:cs typeface="Courier New"/>
              </a:rPr>
              <a:t>p</a:t>
            </a:r>
            <a:r>
              <a:rPr sz="1400" b="1" spc="-5" dirty="0">
                <a:latin typeface="Courier New"/>
                <a:cs typeface="Courier New"/>
              </a:rPr>
              <a:t>lay</a:t>
            </a:r>
            <a:r>
              <a:rPr sz="1400" b="1" spc="-15" dirty="0">
                <a:latin typeface="Courier New"/>
                <a:cs typeface="Courier New"/>
              </a:rPr>
              <a:t>.</a:t>
            </a:r>
            <a:r>
              <a:rPr sz="1400" b="1" spc="-5" dirty="0">
                <a:latin typeface="Courier New"/>
                <a:cs typeface="Courier New"/>
              </a:rPr>
              <a:t>py  import turtle,</a:t>
            </a:r>
            <a:r>
              <a:rPr sz="1400" b="1" spc="-55" dirty="0">
                <a:latin typeface="Courier New"/>
                <a:cs typeface="Courier New"/>
              </a:rPr>
              <a:t> </a:t>
            </a:r>
            <a:r>
              <a:rPr sz="1400" b="1" spc="-5" dirty="0">
                <a:latin typeface="Courier New"/>
                <a:cs typeface="Courier New"/>
              </a:rPr>
              <a:t>datetime</a:t>
            </a:r>
            <a:endParaRPr sz="1400">
              <a:latin typeface="Courier New"/>
              <a:cs typeface="Courier New"/>
            </a:endParaRPr>
          </a:p>
          <a:p>
            <a:pPr marL="439420" marR="5080" indent="-427355">
              <a:lnSpc>
                <a:spcPct val="118900"/>
              </a:lnSpc>
              <a:spcBef>
                <a:spcPts val="10"/>
              </a:spcBef>
            </a:pPr>
            <a:r>
              <a:rPr sz="1400" b="1" spc="-5" dirty="0">
                <a:latin typeface="Courier New"/>
                <a:cs typeface="Courier New"/>
              </a:rPr>
              <a:t>def</a:t>
            </a:r>
            <a:r>
              <a:rPr sz="1400" b="1" spc="-30" dirty="0">
                <a:latin typeface="Courier New"/>
                <a:cs typeface="Courier New"/>
              </a:rPr>
              <a:t> </a:t>
            </a:r>
            <a:r>
              <a:rPr sz="1400" b="1" spc="-5" dirty="0">
                <a:latin typeface="Courier New"/>
                <a:cs typeface="Courier New"/>
              </a:rPr>
              <a:t>drawGap():</a:t>
            </a:r>
            <a:r>
              <a:rPr sz="1400" b="1" spc="-45" dirty="0">
                <a:latin typeface="Courier New"/>
                <a:cs typeface="Courier New"/>
              </a:rPr>
              <a:t> </a:t>
            </a:r>
            <a:r>
              <a:rPr sz="1400" b="1" spc="-5" dirty="0">
                <a:latin typeface="Courier New"/>
                <a:cs typeface="Courier New"/>
              </a:rPr>
              <a:t>#</a:t>
            </a:r>
            <a:r>
              <a:rPr sz="1400" b="1" spc="10" dirty="0">
                <a:latin typeface="Microsoft JhengHei"/>
                <a:cs typeface="Microsoft JhengHei"/>
              </a:rPr>
              <a:t>绘制</a:t>
            </a:r>
            <a:r>
              <a:rPr sz="1400" b="1" dirty="0">
                <a:latin typeface="Microsoft JhengHei"/>
                <a:cs typeface="Microsoft JhengHei"/>
              </a:rPr>
              <a:t>数</a:t>
            </a:r>
            <a:r>
              <a:rPr sz="1400" b="1" spc="-15" dirty="0">
                <a:latin typeface="Microsoft JhengHei"/>
                <a:cs typeface="Microsoft JhengHei"/>
              </a:rPr>
              <a:t>码</a:t>
            </a:r>
            <a:r>
              <a:rPr sz="1400" b="1" dirty="0">
                <a:latin typeface="Microsoft JhengHei"/>
                <a:cs typeface="Microsoft JhengHei"/>
              </a:rPr>
              <a:t>管间隔 </a:t>
            </a:r>
            <a:r>
              <a:rPr sz="1400" b="1" spc="-5" dirty="0">
                <a:latin typeface="Courier New"/>
                <a:cs typeface="Courier New"/>
              </a:rPr>
              <a:t>turtle.penup()  turtle.fd(5)</a:t>
            </a:r>
            <a:endParaRPr sz="1400">
              <a:latin typeface="Courier New"/>
              <a:cs typeface="Courier New"/>
            </a:endParaRPr>
          </a:p>
        </p:txBody>
      </p:sp>
      <p:sp>
        <p:nvSpPr>
          <p:cNvPr id="18" name="object 18"/>
          <p:cNvSpPr txBox="1"/>
          <p:nvPr/>
        </p:nvSpPr>
        <p:spPr>
          <a:xfrm>
            <a:off x="1252524" y="1909038"/>
            <a:ext cx="6729730" cy="4598035"/>
          </a:xfrm>
          <a:prstGeom prst="rect">
            <a:avLst/>
          </a:prstGeom>
        </p:spPr>
        <p:txBody>
          <a:bodyPr vert="horz" wrap="square" lIns="0" tIns="12065" rIns="0" bIns="0" rtlCol="0">
            <a:spAutoFit/>
          </a:bodyPr>
          <a:lstStyle/>
          <a:p>
            <a:pPr marL="439420" marR="3013075" indent="-427355">
              <a:lnSpc>
                <a:spcPct val="119300"/>
              </a:lnSpc>
              <a:spcBef>
                <a:spcPts val="95"/>
              </a:spcBef>
              <a:tabLst>
                <a:tab pos="2352040" algn="l"/>
              </a:tabLst>
            </a:pPr>
            <a:r>
              <a:rPr sz="1400" b="1" spc="-5" dirty="0">
                <a:latin typeface="Courier New"/>
                <a:cs typeface="Courier New"/>
              </a:rPr>
              <a:t>de</a:t>
            </a:r>
            <a:r>
              <a:rPr sz="1400" b="1" dirty="0">
                <a:latin typeface="Courier New"/>
                <a:cs typeface="Courier New"/>
              </a:rPr>
              <a:t>f</a:t>
            </a:r>
            <a:r>
              <a:rPr sz="1400" b="1" spc="-15" dirty="0">
                <a:latin typeface="Courier New"/>
                <a:cs typeface="Courier New"/>
              </a:rPr>
              <a:t> </a:t>
            </a:r>
            <a:r>
              <a:rPr sz="1400" b="1" spc="-5" dirty="0">
                <a:latin typeface="Courier New"/>
                <a:cs typeface="Courier New"/>
              </a:rPr>
              <a:t>drawLine(draw)</a:t>
            </a:r>
            <a:r>
              <a:rPr sz="1400" b="1" dirty="0">
                <a:latin typeface="Courier New"/>
                <a:cs typeface="Courier New"/>
              </a:rPr>
              <a:t>:	</a:t>
            </a:r>
            <a:r>
              <a:rPr sz="1400" b="1" spc="-5" dirty="0">
                <a:latin typeface="Courier New"/>
                <a:cs typeface="Courier New"/>
              </a:rPr>
              <a:t>#</a:t>
            </a:r>
            <a:r>
              <a:rPr sz="1400" b="1" spc="10" dirty="0">
                <a:latin typeface="Microsoft JhengHei"/>
                <a:cs typeface="Microsoft JhengHei"/>
              </a:rPr>
              <a:t>绘制</a:t>
            </a:r>
            <a:r>
              <a:rPr sz="1400" b="1" dirty="0">
                <a:latin typeface="Microsoft JhengHei"/>
                <a:cs typeface="Microsoft JhengHei"/>
              </a:rPr>
              <a:t>单段数</a:t>
            </a:r>
            <a:r>
              <a:rPr sz="1400" b="1" spc="-15" dirty="0">
                <a:latin typeface="Microsoft JhengHei"/>
                <a:cs typeface="Microsoft JhengHei"/>
              </a:rPr>
              <a:t>码</a:t>
            </a:r>
            <a:r>
              <a:rPr sz="1400" b="1" dirty="0">
                <a:latin typeface="Microsoft JhengHei"/>
                <a:cs typeface="Microsoft JhengHei"/>
              </a:rPr>
              <a:t>管  </a:t>
            </a:r>
            <a:r>
              <a:rPr sz="1400" b="1" spc="-10" dirty="0">
                <a:latin typeface="Courier New"/>
                <a:cs typeface="Courier New"/>
              </a:rPr>
              <a:t>drawGap()</a:t>
            </a:r>
            <a:endParaRPr sz="1400">
              <a:latin typeface="Courier New"/>
              <a:cs typeface="Courier New"/>
            </a:endParaRPr>
          </a:p>
          <a:p>
            <a:pPr marL="439420" marR="1600200">
              <a:lnSpc>
                <a:spcPts val="2000"/>
              </a:lnSpc>
              <a:spcBef>
                <a:spcPts val="114"/>
              </a:spcBef>
            </a:pPr>
            <a:r>
              <a:rPr sz="1400" b="1" spc="-5" dirty="0">
                <a:latin typeface="Courier New"/>
                <a:cs typeface="Courier New"/>
              </a:rPr>
              <a:t>turtle.pendown() if draw else </a:t>
            </a:r>
            <a:r>
              <a:rPr sz="1400" b="1" spc="-10" dirty="0">
                <a:latin typeface="Courier New"/>
                <a:cs typeface="Courier New"/>
              </a:rPr>
              <a:t>turtle.penup()  </a:t>
            </a:r>
            <a:r>
              <a:rPr sz="1400" b="1" spc="-5" dirty="0">
                <a:latin typeface="Courier New"/>
                <a:cs typeface="Courier New"/>
              </a:rPr>
              <a:t>turtle.fd(40)</a:t>
            </a:r>
            <a:endParaRPr sz="1400">
              <a:latin typeface="Courier New"/>
              <a:cs typeface="Courier New"/>
            </a:endParaRPr>
          </a:p>
          <a:p>
            <a:pPr marL="12700" marR="5006340" indent="426720">
              <a:lnSpc>
                <a:spcPts val="1989"/>
              </a:lnSpc>
              <a:spcBef>
                <a:spcPts val="15"/>
              </a:spcBef>
            </a:pPr>
            <a:r>
              <a:rPr sz="1400" b="1" spc="-10" dirty="0">
                <a:latin typeface="Courier New"/>
                <a:cs typeface="Courier New"/>
              </a:rPr>
              <a:t>drawGap()  </a:t>
            </a:r>
            <a:r>
              <a:rPr sz="1400" b="1" spc="-5" dirty="0">
                <a:latin typeface="Courier New"/>
                <a:cs typeface="Courier New"/>
              </a:rPr>
              <a:t>turtl</a:t>
            </a:r>
            <a:r>
              <a:rPr sz="1400" b="1" dirty="0">
                <a:latin typeface="Courier New"/>
                <a:cs typeface="Courier New"/>
              </a:rPr>
              <a:t>e</a:t>
            </a:r>
            <a:r>
              <a:rPr sz="1400" b="1" spc="-15" dirty="0">
                <a:latin typeface="Courier New"/>
                <a:cs typeface="Courier New"/>
              </a:rPr>
              <a:t>.</a:t>
            </a:r>
            <a:r>
              <a:rPr sz="1400" b="1" spc="-5" dirty="0">
                <a:latin typeface="Courier New"/>
                <a:cs typeface="Courier New"/>
              </a:rPr>
              <a:t>rig</a:t>
            </a:r>
            <a:r>
              <a:rPr sz="1400" b="1" spc="-20" dirty="0">
                <a:latin typeface="Courier New"/>
                <a:cs typeface="Courier New"/>
              </a:rPr>
              <a:t>h</a:t>
            </a:r>
            <a:r>
              <a:rPr sz="1400" b="1" spc="-5" dirty="0">
                <a:latin typeface="Courier New"/>
                <a:cs typeface="Courier New"/>
              </a:rPr>
              <a:t>t</a:t>
            </a:r>
            <a:r>
              <a:rPr sz="1400" b="1" spc="-10" dirty="0">
                <a:latin typeface="Courier New"/>
                <a:cs typeface="Courier New"/>
              </a:rPr>
              <a:t>(</a:t>
            </a:r>
            <a:r>
              <a:rPr sz="1400" b="1" spc="-15" dirty="0">
                <a:latin typeface="Courier New"/>
                <a:cs typeface="Courier New"/>
              </a:rPr>
              <a:t>9</a:t>
            </a:r>
            <a:r>
              <a:rPr sz="1400" b="1" spc="-5" dirty="0">
                <a:latin typeface="Courier New"/>
                <a:cs typeface="Courier New"/>
              </a:rPr>
              <a:t>0</a:t>
            </a:r>
            <a:r>
              <a:rPr sz="1400" b="1" dirty="0">
                <a:latin typeface="Courier New"/>
                <a:cs typeface="Courier New"/>
              </a:rPr>
              <a:t>)</a:t>
            </a:r>
            <a:endParaRPr sz="1400">
              <a:latin typeface="Courier New"/>
              <a:cs typeface="Courier New"/>
            </a:endParaRPr>
          </a:p>
          <a:p>
            <a:pPr marL="12700">
              <a:lnSpc>
                <a:spcPct val="100000"/>
              </a:lnSpc>
              <a:spcBef>
                <a:spcPts val="210"/>
              </a:spcBef>
            </a:pPr>
            <a:r>
              <a:rPr sz="1400" b="1" spc="-5" dirty="0">
                <a:latin typeface="Courier New"/>
                <a:cs typeface="Courier New"/>
              </a:rPr>
              <a:t>def</a:t>
            </a:r>
            <a:r>
              <a:rPr sz="1400" b="1" spc="-20" dirty="0">
                <a:latin typeface="Courier New"/>
                <a:cs typeface="Courier New"/>
              </a:rPr>
              <a:t> </a:t>
            </a:r>
            <a:r>
              <a:rPr sz="1400" b="1" spc="-5" dirty="0">
                <a:latin typeface="Courier New"/>
                <a:cs typeface="Courier New"/>
              </a:rPr>
              <a:t>drawDigit(d):</a:t>
            </a:r>
            <a:r>
              <a:rPr sz="1400" b="1" spc="-40" dirty="0">
                <a:latin typeface="Courier New"/>
                <a:cs typeface="Courier New"/>
              </a:rPr>
              <a:t> </a:t>
            </a:r>
            <a:r>
              <a:rPr sz="1400" b="1" spc="-5" dirty="0">
                <a:latin typeface="Courier New"/>
                <a:cs typeface="Courier New"/>
              </a:rPr>
              <a:t>#</a:t>
            </a:r>
            <a:r>
              <a:rPr sz="1400" b="1" spc="10" dirty="0">
                <a:latin typeface="Microsoft JhengHei"/>
                <a:cs typeface="Microsoft JhengHei"/>
              </a:rPr>
              <a:t>根据</a:t>
            </a:r>
            <a:r>
              <a:rPr sz="1400" b="1" dirty="0">
                <a:latin typeface="Microsoft JhengHei"/>
                <a:cs typeface="Microsoft JhengHei"/>
              </a:rPr>
              <a:t>数字</a:t>
            </a:r>
            <a:r>
              <a:rPr sz="1400" b="1" spc="-15" dirty="0">
                <a:latin typeface="Microsoft JhengHei"/>
                <a:cs typeface="Microsoft JhengHei"/>
              </a:rPr>
              <a:t>绘</a:t>
            </a:r>
            <a:r>
              <a:rPr sz="1400" b="1" dirty="0">
                <a:latin typeface="Microsoft JhengHei"/>
                <a:cs typeface="Microsoft JhengHei"/>
              </a:rPr>
              <a:t>制七</a:t>
            </a:r>
            <a:r>
              <a:rPr sz="1400" b="1" spc="-15" dirty="0">
                <a:latin typeface="Microsoft JhengHei"/>
                <a:cs typeface="Microsoft JhengHei"/>
              </a:rPr>
              <a:t>段</a:t>
            </a:r>
            <a:r>
              <a:rPr sz="1400" b="1" dirty="0">
                <a:latin typeface="Microsoft JhengHei"/>
                <a:cs typeface="Microsoft JhengHei"/>
              </a:rPr>
              <a:t>数码管</a:t>
            </a:r>
            <a:endParaRPr sz="1400">
              <a:latin typeface="Microsoft JhengHei"/>
              <a:cs typeface="Microsoft JhengHei"/>
            </a:endParaRPr>
          </a:p>
          <a:p>
            <a:pPr marL="12700" marR="5080">
              <a:lnSpc>
                <a:spcPct val="118900"/>
              </a:lnSpc>
              <a:spcBef>
                <a:spcPts val="10"/>
              </a:spcBef>
            </a:pPr>
            <a:r>
              <a:rPr sz="1400" b="1" spc="-5" dirty="0">
                <a:latin typeface="Courier New"/>
                <a:cs typeface="Courier New"/>
              </a:rPr>
              <a:t>drawLine(True) if </a:t>
            </a:r>
            <a:r>
              <a:rPr sz="1400" b="1" dirty="0">
                <a:latin typeface="Courier New"/>
                <a:cs typeface="Courier New"/>
              </a:rPr>
              <a:t>d </a:t>
            </a:r>
            <a:r>
              <a:rPr sz="1400" b="1" spc="-10" dirty="0">
                <a:latin typeface="Courier New"/>
                <a:cs typeface="Courier New"/>
              </a:rPr>
              <a:t>in </a:t>
            </a:r>
            <a:r>
              <a:rPr sz="1400" b="1" spc="-5" dirty="0">
                <a:latin typeface="Courier New"/>
                <a:cs typeface="Courier New"/>
              </a:rPr>
              <a:t>[2,3,4,5,6,8,9] else drawLine(False)  drawLine(True) if </a:t>
            </a:r>
            <a:r>
              <a:rPr sz="1400" b="1" dirty="0">
                <a:latin typeface="Courier New"/>
                <a:cs typeface="Courier New"/>
              </a:rPr>
              <a:t>d </a:t>
            </a:r>
            <a:r>
              <a:rPr sz="1400" b="1" spc="-10" dirty="0">
                <a:latin typeface="Courier New"/>
                <a:cs typeface="Courier New"/>
              </a:rPr>
              <a:t>in </a:t>
            </a:r>
            <a:r>
              <a:rPr sz="1400" b="1" spc="-5" dirty="0">
                <a:latin typeface="Courier New"/>
                <a:cs typeface="Courier New"/>
              </a:rPr>
              <a:t>[0,1,3,4,5,6,7,8,9] else drawLine(False)  drawLine(True) if </a:t>
            </a:r>
            <a:r>
              <a:rPr sz="1400" b="1" dirty="0">
                <a:latin typeface="Courier New"/>
                <a:cs typeface="Courier New"/>
              </a:rPr>
              <a:t>d </a:t>
            </a:r>
            <a:r>
              <a:rPr sz="1400" b="1" spc="-10" dirty="0">
                <a:latin typeface="Courier New"/>
                <a:cs typeface="Courier New"/>
              </a:rPr>
              <a:t>in </a:t>
            </a:r>
            <a:r>
              <a:rPr sz="1400" b="1" spc="-5" dirty="0">
                <a:latin typeface="Courier New"/>
                <a:cs typeface="Courier New"/>
              </a:rPr>
              <a:t>[0,2,3,5,6,8,9] else drawLine(False)  drawLine(True) if </a:t>
            </a:r>
            <a:r>
              <a:rPr sz="1400" b="1" dirty="0">
                <a:latin typeface="Courier New"/>
                <a:cs typeface="Courier New"/>
              </a:rPr>
              <a:t>d </a:t>
            </a:r>
            <a:r>
              <a:rPr sz="1400" b="1" spc="-10" dirty="0">
                <a:latin typeface="Courier New"/>
                <a:cs typeface="Courier New"/>
              </a:rPr>
              <a:t>in </a:t>
            </a:r>
            <a:r>
              <a:rPr sz="1400" b="1" spc="-5" dirty="0">
                <a:latin typeface="Courier New"/>
                <a:cs typeface="Courier New"/>
              </a:rPr>
              <a:t>[0,2,6,8] </a:t>
            </a:r>
            <a:r>
              <a:rPr sz="1400" b="1" spc="-10" dirty="0">
                <a:latin typeface="Courier New"/>
                <a:cs typeface="Courier New"/>
              </a:rPr>
              <a:t>else </a:t>
            </a:r>
            <a:r>
              <a:rPr sz="1400" b="1" spc="-5" dirty="0">
                <a:latin typeface="Courier New"/>
                <a:cs typeface="Courier New"/>
              </a:rPr>
              <a:t>drawLine(False)  turtle.left(90)</a:t>
            </a:r>
            <a:endParaRPr sz="1400">
              <a:latin typeface="Courier New"/>
              <a:cs typeface="Courier New"/>
            </a:endParaRPr>
          </a:p>
          <a:p>
            <a:pPr marL="12700" marR="218440">
              <a:lnSpc>
                <a:spcPct val="118900"/>
              </a:lnSpc>
              <a:spcBef>
                <a:spcPts val="5"/>
              </a:spcBef>
            </a:pPr>
            <a:r>
              <a:rPr sz="1400" b="1" spc="-5" dirty="0">
                <a:latin typeface="Courier New"/>
                <a:cs typeface="Courier New"/>
              </a:rPr>
              <a:t>drawLine(True) if </a:t>
            </a:r>
            <a:r>
              <a:rPr sz="1400" b="1" dirty="0">
                <a:latin typeface="Courier New"/>
                <a:cs typeface="Courier New"/>
              </a:rPr>
              <a:t>d </a:t>
            </a:r>
            <a:r>
              <a:rPr sz="1400" b="1" spc="-10" dirty="0">
                <a:latin typeface="Courier New"/>
                <a:cs typeface="Courier New"/>
              </a:rPr>
              <a:t>in </a:t>
            </a:r>
            <a:r>
              <a:rPr sz="1400" b="1" spc="-5" dirty="0">
                <a:latin typeface="Courier New"/>
                <a:cs typeface="Courier New"/>
              </a:rPr>
              <a:t>[0,4,5,6,8,9] </a:t>
            </a:r>
            <a:r>
              <a:rPr sz="1400" b="1" spc="-10" dirty="0">
                <a:latin typeface="Courier New"/>
                <a:cs typeface="Courier New"/>
              </a:rPr>
              <a:t>else </a:t>
            </a:r>
            <a:r>
              <a:rPr sz="1400" b="1" spc="-5" dirty="0">
                <a:latin typeface="Courier New"/>
                <a:cs typeface="Courier New"/>
              </a:rPr>
              <a:t>drawLine(False)  drawLine(True) if </a:t>
            </a:r>
            <a:r>
              <a:rPr sz="1400" b="1" dirty="0">
                <a:latin typeface="Courier New"/>
                <a:cs typeface="Courier New"/>
              </a:rPr>
              <a:t>d </a:t>
            </a:r>
            <a:r>
              <a:rPr sz="1400" b="1" spc="-10" dirty="0">
                <a:latin typeface="Courier New"/>
                <a:cs typeface="Courier New"/>
              </a:rPr>
              <a:t>in </a:t>
            </a:r>
            <a:r>
              <a:rPr sz="1400" b="1" spc="-5" dirty="0">
                <a:latin typeface="Courier New"/>
                <a:cs typeface="Courier New"/>
              </a:rPr>
              <a:t>[0,2,3,5,6,7,8,9] else drawLine(False)  drawLine(True) if </a:t>
            </a:r>
            <a:r>
              <a:rPr sz="1400" b="1" dirty="0">
                <a:latin typeface="Courier New"/>
                <a:cs typeface="Courier New"/>
              </a:rPr>
              <a:t>d </a:t>
            </a:r>
            <a:r>
              <a:rPr sz="1400" b="1" spc="-10" dirty="0">
                <a:latin typeface="Courier New"/>
                <a:cs typeface="Courier New"/>
              </a:rPr>
              <a:t>in </a:t>
            </a:r>
            <a:r>
              <a:rPr sz="1400" b="1" spc="-5" dirty="0">
                <a:latin typeface="Courier New"/>
                <a:cs typeface="Courier New"/>
              </a:rPr>
              <a:t>[0,1,2,3,4,7,8,9] else</a:t>
            </a:r>
            <a:r>
              <a:rPr sz="1400" b="1" spc="-65" dirty="0">
                <a:latin typeface="Courier New"/>
                <a:cs typeface="Courier New"/>
              </a:rPr>
              <a:t> </a:t>
            </a:r>
            <a:r>
              <a:rPr sz="1400" b="1" spc="-5" dirty="0">
                <a:latin typeface="Courier New"/>
                <a:cs typeface="Courier New"/>
              </a:rPr>
              <a:t>drawLine(False)</a:t>
            </a:r>
            <a:endParaRPr sz="1400">
              <a:latin typeface="Courier New"/>
              <a:cs typeface="Courier New"/>
            </a:endParaRPr>
          </a:p>
          <a:p>
            <a:pPr marL="439420" marR="4578985">
              <a:lnSpc>
                <a:spcPct val="118900"/>
              </a:lnSpc>
              <a:spcBef>
                <a:spcPts val="10"/>
              </a:spcBef>
            </a:pPr>
            <a:r>
              <a:rPr sz="1400" b="1" spc="-5" dirty="0">
                <a:latin typeface="Courier New"/>
                <a:cs typeface="Courier New"/>
              </a:rPr>
              <a:t>tu</a:t>
            </a:r>
            <a:r>
              <a:rPr sz="1400" b="1" spc="-15" dirty="0">
                <a:latin typeface="Courier New"/>
                <a:cs typeface="Courier New"/>
              </a:rPr>
              <a:t>r</a:t>
            </a:r>
            <a:r>
              <a:rPr sz="1400" b="1" spc="-5" dirty="0">
                <a:latin typeface="Courier New"/>
                <a:cs typeface="Courier New"/>
              </a:rPr>
              <a:t>tle</a:t>
            </a:r>
            <a:r>
              <a:rPr sz="1400" b="1" spc="-15" dirty="0">
                <a:latin typeface="Courier New"/>
                <a:cs typeface="Courier New"/>
              </a:rPr>
              <a:t>.</a:t>
            </a:r>
            <a:r>
              <a:rPr sz="1400" b="1" spc="-5" dirty="0">
                <a:latin typeface="Courier New"/>
                <a:cs typeface="Courier New"/>
              </a:rPr>
              <a:t>le</a:t>
            </a:r>
            <a:r>
              <a:rPr sz="1400" b="1" spc="-15" dirty="0">
                <a:latin typeface="Courier New"/>
                <a:cs typeface="Courier New"/>
              </a:rPr>
              <a:t>f</a:t>
            </a:r>
            <a:r>
              <a:rPr sz="1400" b="1" spc="-5" dirty="0">
                <a:latin typeface="Courier New"/>
                <a:cs typeface="Courier New"/>
              </a:rPr>
              <a:t>t</a:t>
            </a:r>
            <a:r>
              <a:rPr sz="1400" b="1" spc="-10" dirty="0">
                <a:latin typeface="Courier New"/>
                <a:cs typeface="Courier New"/>
              </a:rPr>
              <a:t>(</a:t>
            </a:r>
            <a:r>
              <a:rPr sz="1400" b="1" spc="-5" dirty="0">
                <a:latin typeface="Courier New"/>
                <a:cs typeface="Courier New"/>
              </a:rPr>
              <a:t>180</a:t>
            </a:r>
            <a:r>
              <a:rPr sz="1400" b="1" dirty="0">
                <a:latin typeface="Courier New"/>
                <a:cs typeface="Courier New"/>
              </a:rPr>
              <a:t>)  </a:t>
            </a:r>
            <a:r>
              <a:rPr sz="1400" b="1" spc="-5" dirty="0">
                <a:latin typeface="Courier New"/>
                <a:cs typeface="Courier New"/>
              </a:rPr>
              <a:t>turtle.penup()  turtle.fd(20)</a:t>
            </a:r>
            <a:endParaRPr sz="1400">
              <a:latin typeface="Courier New"/>
              <a:cs typeface="Courier New"/>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5716" y="762923"/>
            <a:ext cx="508000" cy="670560"/>
          </a:xfrm>
          <a:prstGeom prst="rect">
            <a:avLst/>
          </a:prstGeom>
        </p:spPr>
        <p:txBody>
          <a:bodyPr vert="horz" wrap="square" lIns="0" tIns="29209" rIns="0" bIns="0" rtlCol="0">
            <a:spAutoFit/>
          </a:bodyPr>
          <a:lstStyle/>
          <a:p>
            <a:pPr>
              <a:lnSpc>
                <a:spcPct val="100000"/>
              </a:lnSpc>
              <a:spcBef>
                <a:spcPts val="229"/>
              </a:spcBef>
            </a:pPr>
            <a:r>
              <a:rPr sz="4000" spc="-10" dirty="0">
                <a:solidFill>
                  <a:srgbClr val="252525"/>
                </a:solidFill>
                <a:latin typeface="微软雅黑"/>
                <a:cs typeface="微软雅黑"/>
              </a:rPr>
              <a:t>七</a:t>
            </a:r>
            <a:endParaRPr sz="4000">
              <a:latin typeface="微软雅黑"/>
              <a:cs typeface="微软雅黑"/>
            </a:endParaRPr>
          </a:p>
        </p:txBody>
      </p:sp>
      <p:sp>
        <p:nvSpPr>
          <p:cNvPr id="3" name="object 3"/>
          <p:cNvSpPr txBox="1"/>
          <p:nvPr/>
        </p:nvSpPr>
        <p:spPr>
          <a:xfrm>
            <a:off x="1283208" y="762923"/>
            <a:ext cx="3045460" cy="670560"/>
          </a:xfrm>
          <a:prstGeom prst="rect">
            <a:avLst/>
          </a:prstGeom>
        </p:spPr>
        <p:txBody>
          <a:bodyPr vert="horz" wrap="square" lIns="0" tIns="29209" rIns="0" bIns="0" rtlCol="0">
            <a:spAutoFit/>
          </a:bodyPr>
          <a:lstStyle/>
          <a:p>
            <a:pPr>
              <a:lnSpc>
                <a:spcPct val="100000"/>
              </a:lnSpc>
              <a:spcBef>
                <a:spcPts val="229"/>
              </a:spcBef>
            </a:pPr>
            <a:r>
              <a:rPr sz="4000" spc="-10" dirty="0">
                <a:solidFill>
                  <a:srgbClr val="252525"/>
                </a:solidFill>
                <a:latin typeface="微软雅黑"/>
                <a:cs typeface="微软雅黑"/>
              </a:rPr>
              <a:t>段数码管绘制</a:t>
            </a:r>
            <a:endParaRPr sz="4000">
              <a:latin typeface="微软雅黑"/>
              <a:cs typeface="微软雅黑"/>
            </a:endParaRPr>
          </a:p>
        </p:txBody>
      </p:sp>
      <p:graphicFrame>
        <p:nvGraphicFramePr>
          <p:cNvPr id="4" name="object 4"/>
          <p:cNvGraphicFramePr>
            <a:graphicFrameLocks noGrp="1"/>
          </p:cNvGraphicFramePr>
          <p:nvPr/>
        </p:nvGraphicFramePr>
        <p:xfrm>
          <a:off x="669925" y="404875"/>
          <a:ext cx="8065767" cy="6280150"/>
        </p:xfrm>
        <a:graphic>
          <a:graphicData uri="http://schemas.openxmlformats.org/drawingml/2006/table">
            <a:tbl>
              <a:tblPr firstRow="1" bandRow="1">
                <a:tableStyleId>{2D5ABB26-0587-4C30-8999-92F81FD0307C}</a:tableStyleId>
              </a:tblPr>
              <a:tblGrid>
                <a:gridCol w="574675"/>
                <a:gridCol w="677544"/>
                <a:gridCol w="2885439"/>
                <a:gridCol w="3928109"/>
              </a:tblGrid>
              <a:tr h="218440">
                <a:tc gridSpan="2">
                  <a:txBody>
                    <a:bodyPr/>
                    <a:lstStyle/>
                    <a:p>
                      <a:pPr marL="20320">
                        <a:lnSpc>
                          <a:spcPts val="1620"/>
                        </a:lnSpc>
                      </a:pPr>
                      <a:r>
                        <a:rPr sz="1400" dirty="0">
                          <a:latin typeface="宋体"/>
                          <a:cs typeface="宋体"/>
                        </a:rPr>
                        <a:t>实例代</a:t>
                      </a:r>
                      <a:r>
                        <a:rPr sz="1400" spc="-5" dirty="0">
                          <a:latin typeface="宋体"/>
                          <a:cs typeface="宋体"/>
                        </a:rPr>
                        <a:t>码</a:t>
                      </a:r>
                      <a:r>
                        <a:rPr sz="1400" dirty="0">
                          <a:latin typeface="Palatino Linotype"/>
                          <a:cs typeface="Palatino Linotype"/>
                        </a:rPr>
                        <a:t>7.2</a:t>
                      </a:r>
                      <a:endParaRPr sz="1400">
                        <a:latin typeface="Palatino Linotype"/>
                        <a:cs typeface="Palatino Linotype"/>
                      </a:endParaRPr>
                    </a:p>
                  </a:txBody>
                  <a:tcPr marL="0" marR="0" marT="0" marB="0">
                    <a:lnB w="12700">
                      <a:solidFill>
                        <a:srgbClr val="00AF50"/>
                      </a:solidFill>
                      <a:prstDash val="solid"/>
                    </a:lnB>
                    <a:solidFill>
                      <a:srgbClr val="FFFFFF"/>
                    </a:solidFill>
                  </a:tcPr>
                </a:tc>
                <a:tc hMerge="1">
                  <a:txBody>
                    <a:bodyPr/>
                    <a:lstStyle/>
                    <a:p>
                      <a:endParaRPr/>
                    </a:p>
                  </a:txBody>
                  <a:tcPr marL="0" marR="0" marT="0" marB="0"/>
                </a:tc>
                <a:tc>
                  <a:txBody>
                    <a:bodyPr/>
                    <a:lstStyle/>
                    <a:p>
                      <a:pPr marL="294005">
                        <a:lnSpc>
                          <a:spcPts val="1620"/>
                        </a:lnSpc>
                      </a:pPr>
                      <a:r>
                        <a:rPr sz="1400" spc="-10" dirty="0">
                          <a:latin typeface="Palatino Linotype"/>
                          <a:cs typeface="Palatino Linotype"/>
                        </a:rPr>
                        <a:t>e7.2</a:t>
                      </a:r>
                      <a:r>
                        <a:rPr sz="1400" u="sng" spc="-10" dirty="0">
                          <a:solidFill>
                            <a:srgbClr val="008080"/>
                          </a:solidFill>
                          <a:uFill>
                            <a:solidFill>
                              <a:srgbClr val="008080"/>
                            </a:solidFill>
                          </a:uFill>
                          <a:latin typeface="Palatino Linotype"/>
                          <a:cs typeface="Palatino Linotype"/>
                        </a:rPr>
                        <a:t>Draw</a:t>
                      </a:r>
                      <a:r>
                        <a:rPr sz="1400" spc="-10" dirty="0">
                          <a:latin typeface="Palatino Linotype"/>
                          <a:cs typeface="Palatino Linotype"/>
                        </a:rPr>
                        <a:t>SevenSegDisplay.py</a:t>
                      </a:r>
                      <a:endParaRPr sz="1400">
                        <a:latin typeface="Palatino Linotype"/>
                        <a:cs typeface="Palatino Linotype"/>
                      </a:endParaRPr>
                    </a:p>
                  </a:txBody>
                  <a:tcPr marL="0" marR="0" marT="0" marB="0">
                    <a:lnB w="12700">
                      <a:solidFill>
                        <a:srgbClr val="00AF50"/>
                      </a:solidFill>
                      <a:prstDash val="solid"/>
                    </a:lnB>
                    <a:solidFill>
                      <a:srgbClr val="FFFFFF"/>
                    </a:solidFill>
                  </a:tcPr>
                </a:tc>
                <a:tc>
                  <a:txBody>
                    <a:bodyPr/>
                    <a:lstStyle/>
                    <a:p>
                      <a:pPr>
                        <a:lnSpc>
                          <a:spcPct val="100000"/>
                        </a:lnSpc>
                      </a:pPr>
                      <a:endParaRPr sz="1300">
                        <a:latin typeface="Times New Roman"/>
                        <a:cs typeface="Times New Roman"/>
                      </a:endParaRPr>
                    </a:p>
                  </a:txBody>
                  <a:tcPr marL="0" marR="0" marT="0" marB="0">
                    <a:solidFill>
                      <a:srgbClr val="FFFFFF"/>
                    </a:solidFill>
                  </a:tcPr>
                </a:tc>
              </a:tr>
              <a:tr h="6061710">
                <a:tc>
                  <a:txBody>
                    <a:bodyPr/>
                    <a:lstStyle/>
                    <a:p>
                      <a:pPr>
                        <a:lnSpc>
                          <a:spcPct val="100000"/>
                        </a:lnSpc>
                        <a:spcBef>
                          <a:spcPts val="55"/>
                        </a:spcBef>
                      </a:pPr>
                      <a:endParaRPr sz="1600">
                        <a:latin typeface="Times New Roman"/>
                        <a:cs typeface="Times New Roman"/>
                      </a:endParaRPr>
                    </a:p>
                    <a:p>
                      <a:pPr marL="180340">
                        <a:lnSpc>
                          <a:spcPct val="100000"/>
                        </a:lnSpc>
                      </a:pPr>
                      <a:r>
                        <a:rPr sz="1400" b="1" spc="-5" dirty="0">
                          <a:solidFill>
                            <a:srgbClr val="7E7E7E"/>
                          </a:solidFill>
                          <a:latin typeface="Courier New"/>
                          <a:cs typeface="Courier New"/>
                        </a:rPr>
                        <a:t>25</a:t>
                      </a:r>
                      <a:endParaRPr sz="1400">
                        <a:latin typeface="Courier New"/>
                        <a:cs typeface="Courier New"/>
                      </a:endParaRPr>
                    </a:p>
                    <a:p>
                      <a:pPr marL="180340">
                        <a:lnSpc>
                          <a:spcPct val="100000"/>
                        </a:lnSpc>
                        <a:spcBef>
                          <a:spcPts val="310"/>
                        </a:spcBef>
                      </a:pPr>
                      <a:r>
                        <a:rPr sz="1400" b="1" spc="-5" dirty="0">
                          <a:solidFill>
                            <a:srgbClr val="7E7E7E"/>
                          </a:solidFill>
                          <a:latin typeface="Courier New"/>
                          <a:cs typeface="Courier New"/>
                        </a:rPr>
                        <a:t>26</a:t>
                      </a:r>
                      <a:endParaRPr sz="1400">
                        <a:latin typeface="Courier New"/>
                        <a:cs typeface="Courier New"/>
                      </a:endParaRPr>
                    </a:p>
                    <a:p>
                      <a:pPr marL="180340">
                        <a:lnSpc>
                          <a:spcPct val="100000"/>
                        </a:lnSpc>
                        <a:spcBef>
                          <a:spcPts val="330"/>
                        </a:spcBef>
                      </a:pPr>
                      <a:r>
                        <a:rPr sz="1400" b="1" spc="-5" dirty="0">
                          <a:solidFill>
                            <a:srgbClr val="7E7E7E"/>
                          </a:solidFill>
                          <a:latin typeface="Courier New"/>
                          <a:cs typeface="Courier New"/>
                        </a:rPr>
                        <a:t>27</a:t>
                      </a:r>
                      <a:endParaRPr sz="1400">
                        <a:latin typeface="Courier New"/>
                        <a:cs typeface="Courier New"/>
                      </a:endParaRPr>
                    </a:p>
                    <a:p>
                      <a:pPr marL="180340">
                        <a:lnSpc>
                          <a:spcPct val="100000"/>
                        </a:lnSpc>
                        <a:spcBef>
                          <a:spcPts val="320"/>
                        </a:spcBef>
                      </a:pPr>
                      <a:r>
                        <a:rPr sz="1400" b="1" spc="-5" dirty="0">
                          <a:solidFill>
                            <a:srgbClr val="7E7E7E"/>
                          </a:solidFill>
                          <a:latin typeface="Courier New"/>
                          <a:cs typeface="Courier New"/>
                        </a:rPr>
                        <a:t>28</a:t>
                      </a:r>
                      <a:endParaRPr sz="1400">
                        <a:latin typeface="Courier New"/>
                        <a:cs typeface="Courier New"/>
                      </a:endParaRPr>
                    </a:p>
                    <a:p>
                      <a:pPr marL="180340">
                        <a:lnSpc>
                          <a:spcPct val="100000"/>
                        </a:lnSpc>
                        <a:spcBef>
                          <a:spcPts val="315"/>
                        </a:spcBef>
                      </a:pPr>
                      <a:r>
                        <a:rPr sz="1400" b="1" spc="-5" dirty="0">
                          <a:solidFill>
                            <a:srgbClr val="7E7E7E"/>
                          </a:solidFill>
                          <a:latin typeface="Courier New"/>
                          <a:cs typeface="Courier New"/>
                        </a:rPr>
                        <a:t>29</a:t>
                      </a:r>
                      <a:endParaRPr sz="1400">
                        <a:latin typeface="Courier New"/>
                        <a:cs typeface="Courier New"/>
                      </a:endParaRPr>
                    </a:p>
                    <a:p>
                      <a:pPr marL="180340">
                        <a:lnSpc>
                          <a:spcPct val="100000"/>
                        </a:lnSpc>
                        <a:spcBef>
                          <a:spcPts val="325"/>
                        </a:spcBef>
                      </a:pPr>
                      <a:r>
                        <a:rPr sz="1400" b="1" spc="-5" dirty="0">
                          <a:solidFill>
                            <a:srgbClr val="7E7E7E"/>
                          </a:solidFill>
                          <a:latin typeface="Courier New"/>
                          <a:cs typeface="Courier New"/>
                        </a:rPr>
                        <a:t>30</a:t>
                      </a:r>
                      <a:endParaRPr sz="1400">
                        <a:latin typeface="Courier New"/>
                        <a:cs typeface="Courier New"/>
                      </a:endParaRPr>
                    </a:p>
                    <a:p>
                      <a:pPr marL="180340">
                        <a:lnSpc>
                          <a:spcPct val="100000"/>
                        </a:lnSpc>
                        <a:spcBef>
                          <a:spcPts val="320"/>
                        </a:spcBef>
                      </a:pPr>
                      <a:r>
                        <a:rPr sz="1400" b="1" spc="-5" dirty="0">
                          <a:solidFill>
                            <a:srgbClr val="7E7E7E"/>
                          </a:solidFill>
                          <a:latin typeface="Courier New"/>
                          <a:cs typeface="Courier New"/>
                        </a:rPr>
                        <a:t>31</a:t>
                      </a:r>
                      <a:endParaRPr sz="1400">
                        <a:latin typeface="Courier New"/>
                        <a:cs typeface="Courier New"/>
                      </a:endParaRPr>
                    </a:p>
                    <a:p>
                      <a:pPr marL="180340">
                        <a:lnSpc>
                          <a:spcPct val="100000"/>
                        </a:lnSpc>
                        <a:spcBef>
                          <a:spcPts val="315"/>
                        </a:spcBef>
                      </a:pPr>
                      <a:r>
                        <a:rPr sz="1400" b="1" spc="-5" dirty="0">
                          <a:solidFill>
                            <a:srgbClr val="7E7E7E"/>
                          </a:solidFill>
                          <a:latin typeface="Courier New"/>
                          <a:cs typeface="Courier New"/>
                        </a:rPr>
                        <a:t>32</a:t>
                      </a:r>
                      <a:endParaRPr sz="1400">
                        <a:latin typeface="Courier New"/>
                        <a:cs typeface="Courier New"/>
                      </a:endParaRPr>
                    </a:p>
                    <a:p>
                      <a:pPr marL="180340">
                        <a:lnSpc>
                          <a:spcPct val="100000"/>
                        </a:lnSpc>
                        <a:spcBef>
                          <a:spcPts val="325"/>
                        </a:spcBef>
                      </a:pPr>
                      <a:r>
                        <a:rPr sz="1400" b="1" spc="-5" dirty="0">
                          <a:solidFill>
                            <a:srgbClr val="7E7E7E"/>
                          </a:solidFill>
                          <a:latin typeface="Courier New"/>
                          <a:cs typeface="Courier New"/>
                        </a:rPr>
                        <a:t>33</a:t>
                      </a:r>
                      <a:endParaRPr sz="1400">
                        <a:latin typeface="Courier New"/>
                        <a:cs typeface="Courier New"/>
                      </a:endParaRPr>
                    </a:p>
                    <a:p>
                      <a:pPr marL="180340">
                        <a:lnSpc>
                          <a:spcPct val="100000"/>
                        </a:lnSpc>
                        <a:spcBef>
                          <a:spcPts val="325"/>
                        </a:spcBef>
                      </a:pPr>
                      <a:r>
                        <a:rPr sz="1400" b="1" spc="-5" dirty="0">
                          <a:solidFill>
                            <a:srgbClr val="7E7E7E"/>
                          </a:solidFill>
                          <a:latin typeface="Courier New"/>
                          <a:cs typeface="Courier New"/>
                        </a:rPr>
                        <a:t>34</a:t>
                      </a:r>
                      <a:endParaRPr sz="1400">
                        <a:latin typeface="Courier New"/>
                        <a:cs typeface="Courier New"/>
                      </a:endParaRPr>
                    </a:p>
                    <a:p>
                      <a:pPr marL="180340">
                        <a:lnSpc>
                          <a:spcPct val="100000"/>
                        </a:lnSpc>
                        <a:spcBef>
                          <a:spcPts val="310"/>
                        </a:spcBef>
                      </a:pPr>
                      <a:r>
                        <a:rPr sz="1400" b="1" spc="-5" dirty="0">
                          <a:solidFill>
                            <a:srgbClr val="7E7E7E"/>
                          </a:solidFill>
                          <a:latin typeface="Courier New"/>
                          <a:cs typeface="Courier New"/>
                        </a:rPr>
                        <a:t>35</a:t>
                      </a:r>
                      <a:endParaRPr sz="1400">
                        <a:latin typeface="Courier New"/>
                        <a:cs typeface="Courier New"/>
                      </a:endParaRPr>
                    </a:p>
                    <a:p>
                      <a:pPr marL="180340">
                        <a:lnSpc>
                          <a:spcPct val="100000"/>
                        </a:lnSpc>
                        <a:spcBef>
                          <a:spcPts val="325"/>
                        </a:spcBef>
                      </a:pPr>
                      <a:r>
                        <a:rPr sz="1400" b="1" spc="-5" dirty="0">
                          <a:solidFill>
                            <a:srgbClr val="7E7E7E"/>
                          </a:solidFill>
                          <a:latin typeface="Courier New"/>
                          <a:cs typeface="Courier New"/>
                        </a:rPr>
                        <a:t>36</a:t>
                      </a:r>
                      <a:endParaRPr sz="1400">
                        <a:latin typeface="Courier New"/>
                        <a:cs typeface="Courier New"/>
                      </a:endParaRPr>
                    </a:p>
                    <a:p>
                      <a:pPr marL="180340">
                        <a:lnSpc>
                          <a:spcPct val="100000"/>
                        </a:lnSpc>
                        <a:spcBef>
                          <a:spcPts val="325"/>
                        </a:spcBef>
                      </a:pPr>
                      <a:r>
                        <a:rPr sz="1400" b="1" spc="-5" dirty="0">
                          <a:solidFill>
                            <a:srgbClr val="7E7E7E"/>
                          </a:solidFill>
                          <a:latin typeface="Courier New"/>
                          <a:cs typeface="Courier New"/>
                        </a:rPr>
                        <a:t>37</a:t>
                      </a:r>
                      <a:endParaRPr sz="1400">
                        <a:latin typeface="Courier New"/>
                        <a:cs typeface="Courier New"/>
                      </a:endParaRPr>
                    </a:p>
                    <a:p>
                      <a:pPr marL="180340">
                        <a:lnSpc>
                          <a:spcPct val="100000"/>
                        </a:lnSpc>
                        <a:spcBef>
                          <a:spcPts val="310"/>
                        </a:spcBef>
                      </a:pPr>
                      <a:r>
                        <a:rPr sz="1400" b="1" spc="-5" dirty="0">
                          <a:solidFill>
                            <a:srgbClr val="7E7E7E"/>
                          </a:solidFill>
                          <a:latin typeface="Courier New"/>
                          <a:cs typeface="Courier New"/>
                        </a:rPr>
                        <a:t>38</a:t>
                      </a:r>
                      <a:endParaRPr sz="1400">
                        <a:latin typeface="Courier New"/>
                        <a:cs typeface="Courier New"/>
                      </a:endParaRPr>
                    </a:p>
                    <a:p>
                      <a:pPr marL="180340">
                        <a:lnSpc>
                          <a:spcPct val="100000"/>
                        </a:lnSpc>
                        <a:spcBef>
                          <a:spcPts val="330"/>
                        </a:spcBef>
                      </a:pPr>
                      <a:r>
                        <a:rPr sz="1400" b="1" spc="-5" dirty="0">
                          <a:solidFill>
                            <a:srgbClr val="7E7E7E"/>
                          </a:solidFill>
                          <a:latin typeface="Courier New"/>
                          <a:cs typeface="Courier New"/>
                        </a:rPr>
                        <a:t>39</a:t>
                      </a:r>
                      <a:endParaRPr sz="1400">
                        <a:latin typeface="Courier New"/>
                        <a:cs typeface="Courier New"/>
                      </a:endParaRPr>
                    </a:p>
                    <a:p>
                      <a:pPr marL="180340">
                        <a:lnSpc>
                          <a:spcPct val="100000"/>
                        </a:lnSpc>
                        <a:spcBef>
                          <a:spcPts val="320"/>
                        </a:spcBef>
                      </a:pPr>
                      <a:r>
                        <a:rPr sz="1400" b="1" spc="-5" dirty="0">
                          <a:solidFill>
                            <a:srgbClr val="7E7E7E"/>
                          </a:solidFill>
                          <a:latin typeface="Courier New"/>
                          <a:cs typeface="Courier New"/>
                        </a:rPr>
                        <a:t>40</a:t>
                      </a:r>
                      <a:endParaRPr sz="1400">
                        <a:latin typeface="Courier New"/>
                        <a:cs typeface="Courier New"/>
                      </a:endParaRPr>
                    </a:p>
                    <a:p>
                      <a:pPr marL="180340">
                        <a:lnSpc>
                          <a:spcPct val="100000"/>
                        </a:lnSpc>
                        <a:spcBef>
                          <a:spcPts val="315"/>
                        </a:spcBef>
                      </a:pPr>
                      <a:r>
                        <a:rPr sz="1400" b="1" spc="-5" dirty="0">
                          <a:solidFill>
                            <a:srgbClr val="7E7E7E"/>
                          </a:solidFill>
                          <a:latin typeface="Courier New"/>
                          <a:cs typeface="Courier New"/>
                        </a:rPr>
                        <a:t>41</a:t>
                      </a:r>
                      <a:endParaRPr sz="1400">
                        <a:latin typeface="Courier New"/>
                        <a:cs typeface="Courier New"/>
                      </a:endParaRPr>
                    </a:p>
                    <a:p>
                      <a:pPr marL="180340">
                        <a:lnSpc>
                          <a:spcPct val="100000"/>
                        </a:lnSpc>
                        <a:spcBef>
                          <a:spcPts val="325"/>
                        </a:spcBef>
                      </a:pPr>
                      <a:r>
                        <a:rPr sz="1400" b="1" spc="-5" dirty="0">
                          <a:solidFill>
                            <a:srgbClr val="7E7E7E"/>
                          </a:solidFill>
                          <a:latin typeface="Courier New"/>
                          <a:cs typeface="Courier New"/>
                        </a:rPr>
                        <a:t>42</a:t>
                      </a:r>
                      <a:endParaRPr sz="1400">
                        <a:latin typeface="Courier New"/>
                        <a:cs typeface="Courier New"/>
                      </a:endParaRPr>
                    </a:p>
                    <a:p>
                      <a:pPr marL="180340">
                        <a:lnSpc>
                          <a:spcPct val="100000"/>
                        </a:lnSpc>
                        <a:spcBef>
                          <a:spcPts val="320"/>
                        </a:spcBef>
                      </a:pPr>
                      <a:r>
                        <a:rPr sz="1400" b="1" spc="-5" dirty="0">
                          <a:solidFill>
                            <a:srgbClr val="7E7E7E"/>
                          </a:solidFill>
                          <a:latin typeface="Courier New"/>
                          <a:cs typeface="Courier New"/>
                        </a:rPr>
                        <a:t>43</a:t>
                      </a:r>
                      <a:endParaRPr sz="1400">
                        <a:latin typeface="Courier New"/>
                        <a:cs typeface="Courier New"/>
                      </a:endParaRPr>
                    </a:p>
                    <a:p>
                      <a:pPr marL="180340">
                        <a:lnSpc>
                          <a:spcPct val="100000"/>
                        </a:lnSpc>
                        <a:spcBef>
                          <a:spcPts val="315"/>
                        </a:spcBef>
                      </a:pPr>
                      <a:r>
                        <a:rPr sz="1400" b="1" spc="-5" dirty="0">
                          <a:solidFill>
                            <a:srgbClr val="7E7E7E"/>
                          </a:solidFill>
                          <a:latin typeface="Courier New"/>
                          <a:cs typeface="Courier New"/>
                        </a:rPr>
                        <a:t>44</a:t>
                      </a:r>
                      <a:endParaRPr sz="1400">
                        <a:latin typeface="Courier New"/>
                        <a:cs typeface="Courier New"/>
                      </a:endParaRPr>
                    </a:p>
                    <a:p>
                      <a:pPr marL="180340">
                        <a:lnSpc>
                          <a:spcPct val="100000"/>
                        </a:lnSpc>
                        <a:spcBef>
                          <a:spcPts val="325"/>
                        </a:spcBef>
                      </a:pPr>
                      <a:r>
                        <a:rPr sz="1400" b="1" spc="-5" dirty="0">
                          <a:solidFill>
                            <a:srgbClr val="7E7E7E"/>
                          </a:solidFill>
                          <a:latin typeface="Courier New"/>
                          <a:cs typeface="Courier New"/>
                        </a:rPr>
                        <a:t>45</a:t>
                      </a:r>
                      <a:endParaRPr sz="1400">
                        <a:latin typeface="Courier New"/>
                        <a:cs typeface="Courier New"/>
                      </a:endParaRPr>
                    </a:p>
                    <a:p>
                      <a:pPr marL="180340">
                        <a:lnSpc>
                          <a:spcPct val="100000"/>
                        </a:lnSpc>
                        <a:spcBef>
                          <a:spcPts val="325"/>
                        </a:spcBef>
                      </a:pPr>
                      <a:r>
                        <a:rPr sz="1400" b="1" spc="-5" dirty="0">
                          <a:solidFill>
                            <a:srgbClr val="7E7E7E"/>
                          </a:solidFill>
                          <a:latin typeface="Courier New"/>
                          <a:cs typeface="Courier New"/>
                        </a:rPr>
                        <a:t>46</a:t>
                      </a:r>
                      <a:endParaRPr sz="1400">
                        <a:latin typeface="Courier New"/>
                        <a:cs typeface="Courier New"/>
                      </a:endParaRPr>
                    </a:p>
                  </a:txBody>
                  <a:tcPr marL="0" marR="0" marT="6985" marB="0">
                    <a:lnR w="12700">
                      <a:solidFill>
                        <a:srgbClr val="00AF50"/>
                      </a:solidFill>
                      <a:prstDash val="solid"/>
                    </a:lnR>
                    <a:lnT w="12700">
                      <a:solidFill>
                        <a:srgbClr val="00AF50"/>
                      </a:solidFill>
                      <a:prstDash val="solid"/>
                    </a:lnT>
                    <a:solidFill>
                      <a:srgbClr val="FFFFFF"/>
                    </a:solidFill>
                  </a:tcPr>
                </a:tc>
                <a:tc gridSpan="3">
                  <a:txBody>
                    <a:bodyPr/>
                    <a:lstStyle/>
                    <a:p>
                      <a:pPr marL="447675" marR="4695190" indent="-427355">
                        <a:lnSpc>
                          <a:spcPct val="118900"/>
                        </a:lnSpc>
                        <a:spcBef>
                          <a:spcPts val="580"/>
                        </a:spcBef>
                      </a:pPr>
                      <a:r>
                        <a:rPr sz="1400" b="1" spc="-5" dirty="0">
                          <a:latin typeface="Courier New"/>
                          <a:cs typeface="Courier New"/>
                        </a:rPr>
                        <a:t>def drawDate(date):  tu</a:t>
                      </a:r>
                      <a:r>
                        <a:rPr sz="1400" b="1" spc="-15" dirty="0">
                          <a:latin typeface="Courier New"/>
                          <a:cs typeface="Courier New"/>
                        </a:rPr>
                        <a:t>r</a:t>
                      </a:r>
                      <a:r>
                        <a:rPr sz="1400" b="1" spc="-5" dirty="0">
                          <a:latin typeface="Courier New"/>
                          <a:cs typeface="Courier New"/>
                        </a:rPr>
                        <a:t>tle</a:t>
                      </a:r>
                      <a:r>
                        <a:rPr sz="1400" b="1" spc="-15" dirty="0">
                          <a:latin typeface="Courier New"/>
                          <a:cs typeface="Courier New"/>
                        </a:rPr>
                        <a:t>.</a:t>
                      </a:r>
                      <a:r>
                        <a:rPr sz="1400" b="1" spc="-5" dirty="0">
                          <a:latin typeface="Courier New"/>
                          <a:cs typeface="Courier New"/>
                        </a:rPr>
                        <a:t>pe</a:t>
                      </a:r>
                      <a:r>
                        <a:rPr sz="1400" b="1" spc="-15" dirty="0">
                          <a:latin typeface="Courier New"/>
                          <a:cs typeface="Courier New"/>
                        </a:rPr>
                        <a:t>n</a:t>
                      </a:r>
                      <a:r>
                        <a:rPr sz="1400" b="1" spc="-5" dirty="0">
                          <a:latin typeface="Courier New"/>
                          <a:cs typeface="Courier New"/>
                        </a:rPr>
                        <a:t>color(</a:t>
                      </a:r>
                      <a:r>
                        <a:rPr sz="1400" b="1" spc="-15" dirty="0">
                          <a:latin typeface="Courier New"/>
                          <a:cs typeface="Courier New"/>
                        </a:rPr>
                        <a:t>"</a:t>
                      </a:r>
                      <a:r>
                        <a:rPr sz="1400" b="1" spc="-5" dirty="0">
                          <a:latin typeface="Courier New"/>
                          <a:cs typeface="Courier New"/>
                        </a:rPr>
                        <a:t>red</a:t>
                      </a:r>
                      <a:r>
                        <a:rPr sz="1400" b="1" spc="-20" dirty="0">
                          <a:latin typeface="Courier New"/>
                          <a:cs typeface="Courier New"/>
                        </a:rPr>
                        <a:t>"</a:t>
                      </a:r>
                      <a:r>
                        <a:rPr sz="1400" b="1" dirty="0">
                          <a:latin typeface="Courier New"/>
                          <a:cs typeface="Courier New"/>
                        </a:rPr>
                        <a:t>)  </a:t>
                      </a:r>
                      <a:r>
                        <a:rPr sz="1400" b="1" spc="-5" dirty="0">
                          <a:latin typeface="Courier New"/>
                          <a:cs typeface="Courier New"/>
                        </a:rPr>
                        <a:t>for </a:t>
                      </a:r>
                      <a:r>
                        <a:rPr sz="1400" b="1" dirty="0">
                          <a:latin typeface="Courier New"/>
                          <a:cs typeface="Courier New"/>
                        </a:rPr>
                        <a:t>i </a:t>
                      </a:r>
                      <a:r>
                        <a:rPr sz="1400" b="1" spc="-10" dirty="0">
                          <a:latin typeface="Courier New"/>
                          <a:cs typeface="Courier New"/>
                        </a:rPr>
                        <a:t>in</a:t>
                      </a:r>
                      <a:r>
                        <a:rPr sz="1400" b="1" spc="-40" dirty="0">
                          <a:latin typeface="Courier New"/>
                          <a:cs typeface="Courier New"/>
                        </a:rPr>
                        <a:t> </a:t>
                      </a:r>
                      <a:r>
                        <a:rPr sz="1400" b="1" spc="-5" dirty="0">
                          <a:latin typeface="Courier New"/>
                          <a:cs typeface="Courier New"/>
                        </a:rPr>
                        <a:t>date:</a:t>
                      </a:r>
                      <a:endParaRPr sz="1400">
                        <a:latin typeface="Courier New"/>
                        <a:cs typeface="Courier New"/>
                      </a:endParaRPr>
                    </a:p>
                    <a:p>
                      <a:pPr marL="872490">
                        <a:lnSpc>
                          <a:spcPct val="100000"/>
                        </a:lnSpc>
                        <a:spcBef>
                          <a:spcPts val="320"/>
                        </a:spcBef>
                      </a:pPr>
                      <a:r>
                        <a:rPr sz="1400" b="1" spc="-5" dirty="0">
                          <a:latin typeface="Courier New"/>
                          <a:cs typeface="Courier New"/>
                        </a:rPr>
                        <a:t>if </a:t>
                      </a:r>
                      <a:r>
                        <a:rPr sz="1400" b="1" dirty="0">
                          <a:latin typeface="Courier New"/>
                          <a:cs typeface="Courier New"/>
                        </a:rPr>
                        <a:t>i </a:t>
                      </a:r>
                      <a:r>
                        <a:rPr sz="1400" b="1" spc="-10" dirty="0">
                          <a:latin typeface="Courier New"/>
                          <a:cs typeface="Courier New"/>
                        </a:rPr>
                        <a:t>==</a:t>
                      </a:r>
                      <a:r>
                        <a:rPr sz="1400" b="1" spc="-25" dirty="0">
                          <a:latin typeface="Courier New"/>
                          <a:cs typeface="Courier New"/>
                        </a:rPr>
                        <a:t> </a:t>
                      </a:r>
                      <a:r>
                        <a:rPr sz="1400" b="1" spc="-5" dirty="0">
                          <a:latin typeface="Courier New"/>
                          <a:cs typeface="Courier New"/>
                        </a:rPr>
                        <a:t>'-':</a:t>
                      </a:r>
                      <a:endParaRPr sz="1400">
                        <a:latin typeface="Courier New"/>
                        <a:cs typeface="Courier New"/>
                      </a:endParaRPr>
                    </a:p>
                    <a:p>
                      <a:pPr marL="1297940" marR="1217930" indent="-1905">
                        <a:lnSpc>
                          <a:spcPct val="118600"/>
                        </a:lnSpc>
                        <a:spcBef>
                          <a:spcPts val="15"/>
                        </a:spcBef>
                      </a:pPr>
                      <a:r>
                        <a:rPr sz="1400" b="1" spc="-5" dirty="0">
                          <a:latin typeface="Courier New"/>
                          <a:cs typeface="Courier New"/>
                        </a:rPr>
                        <a:t>turtle.write('</a:t>
                      </a:r>
                      <a:r>
                        <a:rPr sz="1400" b="1" dirty="0">
                          <a:latin typeface="Microsoft JhengHei"/>
                          <a:cs typeface="Microsoft JhengHei"/>
                        </a:rPr>
                        <a:t>年</a:t>
                      </a:r>
                      <a:r>
                        <a:rPr sz="1400" b="1" spc="-5" dirty="0">
                          <a:latin typeface="Courier New"/>
                          <a:cs typeface="Courier New"/>
                        </a:rPr>
                        <a:t>',font=("Arial",</a:t>
                      </a:r>
                      <a:r>
                        <a:rPr sz="1400" b="1" spc="-55" dirty="0">
                          <a:latin typeface="Courier New"/>
                          <a:cs typeface="Courier New"/>
                        </a:rPr>
                        <a:t> </a:t>
                      </a:r>
                      <a:r>
                        <a:rPr sz="1400" b="1" spc="-5" dirty="0">
                          <a:latin typeface="Courier New"/>
                          <a:cs typeface="Courier New"/>
                        </a:rPr>
                        <a:t>18,</a:t>
                      </a:r>
                      <a:r>
                        <a:rPr sz="1400" b="1" spc="-25" dirty="0">
                          <a:latin typeface="Courier New"/>
                          <a:cs typeface="Courier New"/>
                        </a:rPr>
                        <a:t> </a:t>
                      </a:r>
                      <a:r>
                        <a:rPr sz="1400" b="1" spc="-5" dirty="0">
                          <a:latin typeface="Courier New"/>
                          <a:cs typeface="Courier New"/>
                        </a:rPr>
                        <a:t>"normal"))  </a:t>
                      </a:r>
                      <a:r>
                        <a:rPr sz="1400" b="1" spc="-10" dirty="0">
                          <a:latin typeface="Courier New"/>
                          <a:cs typeface="Courier New"/>
                        </a:rPr>
                        <a:t>turtle.pencolor("green")</a:t>
                      </a:r>
                      <a:endParaRPr sz="1400">
                        <a:latin typeface="Courier New"/>
                        <a:cs typeface="Courier New"/>
                      </a:endParaRPr>
                    </a:p>
                    <a:p>
                      <a:pPr marL="872490" marR="4800600" indent="424815">
                        <a:lnSpc>
                          <a:spcPct val="118600"/>
                        </a:lnSpc>
                        <a:spcBef>
                          <a:spcPts val="15"/>
                        </a:spcBef>
                      </a:pPr>
                      <a:r>
                        <a:rPr sz="1400" b="1" spc="-5" dirty="0">
                          <a:latin typeface="Courier New"/>
                          <a:cs typeface="Courier New"/>
                        </a:rPr>
                        <a:t>t</a:t>
                      </a:r>
                      <a:r>
                        <a:rPr sz="1400" b="1" spc="-20" dirty="0">
                          <a:latin typeface="Courier New"/>
                          <a:cs typeface="Courier New"/>
                        </a:rPr>
                        <a:t>u</a:t>
                      </a:r>
                      <a:r>
                        <a:rPr sz="1400" b="1" spc="-5" dirty="0">
                          <a:latin typeface="Courier New"/>
                          <a:cs typeface="Courier New"/>
                        </a:rPr>
                        <a:t>rtle.f</a:t>
                      </a:r>
                      <a:r>
                        <a:rPr sz="1400" b="1" spc="-20" dirty="0">
                          <a:latin typeface="Courier New"/>
                          <a:cs typeface="Courier New"/>
                        </a:rPr>
                        <a:t>d</a:t>
                      </a:r>
                      <a:r>
                        <a:rPr sz="1400" b="1" spc="-5" dirty="0">
                          <a:latin typeface="Courier New"/>
                          <a:cs typeface="Courier New"/>
                        </a:rPr>
                        <a:t>(40</a:t>
                      </a:r>
                      <a:r>
                        <a:rPr sz="1400" b="1" dirty="0">
                          <a:latin typeface="Courier New"/>
                          <a:cs typeface="Courier New"/>
                        </a:rPr>
                        <a:t>)  </a:t>
                      </a:r>
                      <a:r>
                        <a:rPr sz="1400" b="1" spc="-5" dirty="0">
                          <a:latin typeface="Courier New"/>
                          <a:cs typeface="Courier New"/>
                        </a:rPr>
                        <a:t>elif </a:t>
                      </a:r>
                      <a:r>
                        <a:rPr sz="1400" b="1" dirty="0">
                          <a:latin typeface="Courier New"/>
                          <a:cs typeface="Courier New"/>
                        </a:rPr>
                        <a:t>i </a:t>
                      </a:r>
                      <a:r>
                        <a:rPr sz="1400" b="1" spc="-5" dirty="0">
                          <a:latin typeface="Courier New"/>
                          <a:cs typeface="Courier New"/>
                        </a:rPr>
                        <a:t>==</a:t>
                      </a:r>
                      <a:r>
                        <a:rPr sz="1400" b="1" spc="-60" dirty="0">
                          <a:latin typeface="Courier New"/>
                          <a:cs typeface="Courier New"/>
                        </a:rPr>
                        <a:t> </a:t>
                      </a:r>
                      <a:r>
                        <a:rPr sz="1400" b="1" spc="-5" dirty="0">
                          <a:latin typeface="Courier New"/>
                          <a:cs typeface="Courier New"/>
                        </a:rPr>
                        <a:t>'=':</a:t>
                      </a:r>
                      <a:endParaRPr sz="1400">
                        <a:latin typeface="Courier New"/>
                        <a:cs typeface="Courier New"/>
                      </a:endParaRPr>
                    </a:p>
                    <a:p>
                      <a:pPr marL="1297940" marR="1217930" indent="-1905">
                        <a:lnSpc>
                          <a:spcPct val="119300"/>
                        </a:lnSpc>
                      </a:pPr>
                      <a:r>
                        <a:rPr sz="1400" b="1" spc="-5" dirty="0">
                          <a:latin typeface="Courier New"/>
                          <a:cs typeface="Courier New"/>
                        </a:rPr>
                        <a:t>turtle.write('</a:t>
                      </a:r>
                      <a:r>
                        <a:rPr sz="1400" b="1" dirty="0">
                          <a:latin typeface="Microsoft JhengHei"/>
                          <a:cs typeface="Microsoft JhengHei"/>
                        </a:rPr>
                        <a:t>月</a:t>
                      </a:r>
                      <a:r>
                        <a:rPr sz="1400" b="1" spc="-5" dirty="0">
                          <a:latin typeface="Courier New"/>
                          <a:cs typeface="Courier New"/>
                        </a:rPr>
                        <a:t>',font=("Arial",</a:t>
                      </a:r>
                      <a:r>
                        <a:rPr sz="1400" b="1" spc="-55" dirty="0">
                          <a:latin typeface="Courier New"/>
                          <a:cs typeface="Courier New"/>
                        </a:rPr>
                        <a:t> </a:t>
                      </a:r>
                      <a:r>
                        <a:rPr sz="1400" b="1" spc="-5" dirty="0">
                          <a:latin typeface="Courier New"/>
                          <a:cs typeface="Courier New"/>
                        </a:rPr>
                        <a:t>18,</a:t>
                      </a:r>
                      <a:r>
                        <a:rPr sz="1400" b="1" spc="-25" dirty="0">
                          <a:latin typeface="Courier New"/>
                          <a:cs typeface="Courier New"/>
                        </a:rPr>
                        <a:t> </a:t>
                      </a:r>
                      <a:r>
                        <a:rPr sz="1400" b="1" spc="-5" dirty="0">
                          <a:latin typeface="Courier New"/>
                          <a:cs typeface="Courier New"/>
                        </a:rPr>
                        <a:t>"normal"))  turtle.pencolor("blue")</a:t>
                      </a:r>
                      <a:endParaRPr sz="1400">
                        <a:latin typeface="Courier New"/>
                        <a:cs typeface="Courier New"/>
                      </a:endParaRPr>
                    </a:p>
                    <a:p>
                      <a:pPr marL="872490" marR="4800600" indent="424815">
                        <a:lnSpc>
                          <a:spcPts val="2000"/>
                        </a:lnSpc>
                        <a:spcBef>
                          <a:spcPts val="110"/>
                        </a:spcBef>
                      </a:pPr>
                      <a:r>
                        <a:rPr sz="1400" b="1" spc="-5" dirty="0">
                          <a:latin typeface="Courier New"/>
                          <a:cs typeface="Courier New"/>
                        </a:rPr>
                        <a:t>t</a:t>
                      </a:r>
                      <a:r>
                        <a:rPr sz="1400" b="1" spc="-20" dirty="0">
                          <a:latin typeface="Courier New"/>
                          <a:cs typeface="Courier New"/>
                        </a:rPr>
                        <a:t>u</a:t>
                      </a:r>
                      <a:r>
                        <a:rPr sz="1400" b="1" spc="-5" dirty="0">
                          <a:latin typeface="Courier New"/>
                          <a:cs typeface="Courier New"/>
                        </a:rPr>
                        <a:t>rtle.f</a:t>
                      </a:r>
                      <a:r>
                        <a:rPr sz="1400" b="1" spc="-20" dirty="0">
                          <a:latin typeface="Courier New"/>
                          <a:cs typeface="Courier New"/>
                        </a:rPr>
                        <a:t>d</a:t>
                      </a:r>
                      <a:r>
                        <a:rPr sz="1400" b="1" spc="-5" dirty="0">
                          <a:latin typeface="Courier New"/>
                          <a:cs typeface="Courier New"/>
                        </a:rPr>
                        <a:t>(40</a:t>
                      </a:r>
                      <a:r>
                        <a:rPr sz="1400" b="1" dirty="0">
                          <a:latin typeface="Courier New"/>
                          <a:cs typeface="Courier New"/>
                        </a:rPr>
                        <a:t>)  </a:t>
                      </a:r>
                      <a:r>
                        <a:rPr sz="1400" b="1" spc="-5" dirty="0">
                          <a:latin typeface="Courier New"/>
                          <a:cs typeface="Courier New"/>
                        </a:rPr>
                        <a:t>elif </a:t>
                      </a:r>
                      <a:r>
                        <a:rPr sz="1400" b="1" dirty="0">
                          <a:latin typeface="Courier New"/>
                          <a:cs typeface="Courier New"/>
                        </a:rPr>
                        <a:t>i </a:t>
                      </a:r>
                      <a:r>
                        <a:rPr sz="1400" b="1" spc="-5" dirty="0">
                          <a:latin typeface="Courier New"/>
                          <a:cs typeface="Courier New"/>
                        </a:rPr>
                        <a:t>==</a:t>
                      </a:r>
                      <a:r>
                        <a:rPr sz="1400" b="1" spc="-60" dirty="0">
                          <a:latin typeface="Courier New"/>
                          <a:cs typeface="Courier New"/>
                        </a:rPr>
                        <a:t> </a:t>
                      </a:r>
                      <a:r>
                        <a:rPr sz="1400" b="1" spc="-5" dirty="0">
                          <a:latin typeface="Courier New"/>
                          <a:cs typeface="Courier New"/>
                        </a:rPr>
                        <a:t>'+':</a:t>
                      </a:r>
                      <a:endParaRPr sz="1400">
                        <a:latin typeface="Courier New"/>
                        <a:cs typeface="Courier New"/>
                      </a:endParaRPr>
                    </a:p>
                    <a:p>
                      <a:pPr marL="872490" marR="1217930" indent="423545">
                        <a:lnSpc>
                          <a:spcPts val="1989"/>
                        </a:lnSpc>
                        <a:spcBef>
                          <a:spcPts val="20"/>
                        </a:spcBef>
                      </a:pPr>
                      <a:r>
                        <a:rPr sz="1400" b="1" spc="-5" dirty="0">
                          <a:latin typeface="Courier New"/>
                          <a:cs typeface="Courier New"/>
                        </a:rPr>
                        <a:t>turtle.write('</a:t>
                      </a:r>
                      <a:r>
                        <a:rPr sz="1400" b="1" dirty="0">
                          <a:latin typeface="Microsoft JhengHei"/>
                          <a:cs typeface="Microsoft JhengHei"/>
                        </a:rPr>
                        <a:t>日</a:t>
                      </a:r>
                      <a:r>
                        <a:rPr sz="1400" b="1" spc="-5" dirty="0">
                          <a:latin typeface="Courier New"/>
                          <a:cs typeface="Courier New"/>
                        </a:rPr>
                        <a:t>',font=("Arial",</a:t>
                      </a:r>
                      <a:r>
                        <a:rPr sz="1400" b="1" spc="-55" dirty="0">
                          <a:latin typeface="Courier New"/>
                          <a:cs typeface="Courier New"/>
                        </a:rPr>
                        <a:t> </a:t>
                      </a:r>
                      <a:r>
                        <a:rPr sz="1400" b="1" spc="-5" dirty="0">
                          <a:latin typeface="Courier New"/>
                          <a:cs typeface="Courier New"/>
                        </a:rPr>
                        <a:t>18,</a:t>
                      </a:r>
                      <a:r>
                        <a:rPr sz="1400" b="1" spc="-25" dirty="0">
                          <a:latin typeface="Courier New"/>
                          <a:cs typeface="Courier New"/>
                        </a:rPr>
                        <a:t> </a:t>
                      </a:r>
                      <a:r>
                        <a:rPr sz="1400" b="1" spc="-5" dirty="0">
                          <a:latin typeface="Courier New"/>
                          <a:cs typeface="Courier New"/>
                        </a:rPr>
                        <a:t>"normal"))  else:</a:t>
                      </a:r>
                      <a:endParaRPr sz="1400">
                        <a:latin typeface="Courier New"/>
                        <a:cs typeface="Courier New"/>
                      </a:endParaRPr>
                    </a:p>
                    <a:p>
                      <a:pPr marL="1297940">
                        <a:lnSpc>
                          <a:spcPct val="100000"/>
                        </a:lnSpc>
                        <a:spcBef>
                          <a:spcPts val="204"/>
                        </a:spcBef>
                      </a:pPr>
                      <a:r>
                        <a:rPr sz="1400" b="1" spc="-10" dirty="0">
                          <a:latin typeface="Courier New"/>
                          <a:cs typeface="Courier New"/>
                        </a:rPr>
                        <a:t>drawDigit(eval(i))</a:t>
                      </a:r>
                      <a:endParaRPr sz="1400">
                        <a:latin typeface="Courier New"/>
                        <a:cs typeface="Courier New"/>
                      </a:endParaRPr>
                    </a:p>
                    <a:p>
                      <a:pPr marL="20320">
                        <a:lnSpc>
                          <a:spcPct val="100000"/>
                        </a:lnSpc>
                        <a:spcBef>
                          <a:spcPts val="325"/>
                        </a:spcBef>
                      </a:pPr>
                      <a:r>
                        <a:rPr sz="1400" b="1" spc="-5" dirty="0">
                          <a:latin typeface="Courier New"/>
                          <a:cs typeface="Courier New"/>
                        </a:rPr>
                        <a:t>def main():</a:t>
                      </a:r>
                      <a:endParaRPr sz="1400">
                        <a:latin typeface="Courier New"/>
                        <a:cs typeface="Courier New"/>
                      </a:endParaRPr>
                    </a:p>
                    <a:p>
                      <a:pPr marL="447675" marR="3631565">
                        <a:lnSpc>
                          <a:spcPts val="2000"/>
                        </a:lnSpc>
                        <a:spcBef>
                          <a:spcPts val="110"/>
                        </a:spcBef>
                      </a:pPr>
                      <a:r>
                        <a:rPr sz="1400" b="1" spc="-5" dirty="0">
                          <a:latin typeface="Courier New"/>
                          <a:cs typeface="Courier New"/>
                        </a:rPr>
                        <a:t>turtle.setup(800, 350, </a:t>
                      </a:r>
                      <a:r>
                        <a:rPr sz="1400" b="1" spc="-10" dirty="0">
                          <a:latin typeface="Courier New"/>
                          <a:cs typeface="Courier New"/>
                        </a:rPr>
                        <a:t>200, </a:t>
                      </a:r>
                      <a:r>
                        <a:rPr sz="1400" b="1" spc="-5" dirty="0">
                          <a:latin typeface="Courier New"/>
                          <a:cs typeface="Courier New"/>
                        </a:rPr>
                        <a:t>200)  turtle.penup()</a:t>
                      </a:r>
                      <a:endParaRPr sz="1400">
                        <a:latin typeface="Courier New"/>
                        <a:cs typeface="Courier New"/>
                      </a:endParaRPr>
                    </a:p>
                    <a:p>
                      <a:pPr marL="447675" marR="5226050">
                        <a:lnSpc>
                          <a:spcPts val="1989"/>
                        </a:lnSpc>
                        <a:spcBef>
                          <a:spcPts val="20"/>
                        </a:spcBef>
                      </a:pPr>
                      <a:r>
                        <a:rPr sz="1400" b="1" spc="-5" dirty="0">
                          <a:latin typeface="Courier New"/>
                          <a:cs typeface="Courier New"/>
                        </a:rPr>
                        <a:t>turtle.fd(-350)  tu</a:t>
                      </a:r>
                      <a:r>
                        <a:rPr sz="1400" b="1" spc="-15" dirty="0">
                          <a:latin typeface="Courier New"/>
                          <a:cs typeface="Courier New"/>
                        </a:rPr>
                        <a:t>r</a:t>
                      </a:r>
                      <a:r>
                        <a:rPr sz="1400" b="1" spc="-5" dirty="0">
                          <a:latin typeface="Courier New"/>
                          <a:cs typeface="Courier New"/>
                        </a:rPr>
                        <a:t>tle</a:t>
                      </a:r>
                      <a:r>
                        <a:rPr sz="1400" b="1" spc="-15" dirty="0">
                          <a:latin typeface="Courier New"/>
                          <a:cs typeface="Courier New"/>
                        </a:rPr>
                        <a:t>.</a:t>
                      </a:r>
                      <a:r>
                        <a:rPr sz="1400" b="1" spc="-5" dirty="0">
                          <a:latin typeface="Courier New"/>
                          <a:cs typeface="Courier New"/>
                        </a:rPr>
                        <a:t>pe</a:t>
                      </a:r>
                      <a:r>
                        <a:rPr sz="1400" b="1" spc="-15" dirty="0">
                          <a:latin typeface="Courier New"/>
                          <a:cs typeface="Courier New"/>
                        </a:rPr>
                        <a:t>n</a:t>
                      </a:r>
                      <a:r>
                        <a:rPr sz="1400" b="1" spc="-5" dirty="0">
                          <a:latin typeface="Courier New"/>
                          <a:cs typeface="Courier New"/>
                        </a:rPr>
                        <a:t>size(5</a:t>
                      </a:r>
                      <a:r>
                        <a:rPr sz="1400" b="1" dirty="0">
                          <a:latin typeface="Courier New"/>
                          <a:cs typeface="Courier New"/>
                        </a:rPr>
                        <a:t>)</a:t>
                      </a:r>
                      <a:endParaRPr sz="1400">
                        <a:latin typeface="Courier New"/>
                        <a:cs typeface="Courier New"/>
                      </a:endParaRPr>
                    </a:p>
                    <a:p>
                      <a:pPr marL="447675" marR="1184910">
                        <a:lnSpc>
                          <a:spcPts val="2000"/>
                        </a:lnSpc>
                        <a:spcBef>
                          <a:spcPts val="10"/>
                        </a:spcBef>
                      </a:pPr>
                      <a:r>
                        <a:rPr sz="1400" b="1" spc="-10" dirty="0">
                          <a:latin typeface="Courier New"/>
                          <a:cs typeface="Courier New"/>
                        </a:rPr>
                        <a:t>drawDate(datetime.datetime.now().strftime('%Y-%m=%d+'))  </a:t>
                      </a:r>
                      <a:r>
                        <a:rPr sz="1400" b="1" spc="-5" dirty="0">
                          <a:latin typeface="Courier New"/>
                          <a:cs typeface="Courier New"/>
                        </a:rPr>
                        <a:t>turtle.hideturtle()</a:t>
                      </a:r>
                      <a:endParaRPr sz="1400">
                        <a:latin typeface="Courier New"/>
                        <a:cs typeface="Courier New"/>
                      </a:endParaRPr>
                    </a:p>
                    <a:p>
                      <a:pPr marL="20320">
                        <a:lnSpc>
                          <a:spcPct val="100000"/>
                        </a:lnSpc>
                        <a:spcBef>
                          <a:spcPts val="195"/>
                        </a:spcBef>
                      </a:pPr>
                      <a:r>
                        <a:rPr sz="1400" b="1" spc="-5" dirty="0">
                          <a:latin typeface="Courier New"/>
                          <a:cs typeface="Courier New"/>
                        </a:rPr>
                        <a:t>main()</a:t>
                      </a:r>
                      <a:endParaRPr sz="1400">
                        <a:latin typeface="Courier New"/>
                        <a:cs typeface="Courier New"/>
                      </a:endParaRPr>
                    </a:p>
                  </a:txBody>
                  <a:tcPr marL="0" marR="0" marT="73660" marB="0">
                    <a:lnL w="12700">
                      <a:solidFill>
                        <a:srgbClr val="00AF50"/>
                      </a:solidFill>
                      <a:prstDash val="solid"/>
                    </a:lnL>
                    <a:solidFill>
                      <a:srgbClr val="FFFFFF"/>
                    </a:solidFill>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5567" y="1310639"/>
            <a:ext cx="6527292" cy="39182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824733" y="2816097"/>
            <a:ext cx="3454400" cy="848360"/>
          </a:xfrm>
          <a:prstGeom prst="rect">
            <a:avLst/>
          </a:prstGeom>
        </p:spPr>
        <p:txBody>
          <a:bodyPr vert="horz" wrap="square" lIns="0" tIns="12700" rIns="0" bIns="0" rtlCol="0">
            <a:spAutoFit/>
          </a:bodyPr>
          <a:lstStyle/>
          <a:p>
            <a:pPr marL="12700">
              <a:lnSpc>
                <a:spcPct val="100000"/>
              </a:lnSpc>
              <a:spcBef>
                <a:spcPts val="100"/>
              </a:spcBef>
            </a:pPr>
            <a:r>
              <a:rPr sz="5400" dirty="0"/>
              <a:t>函数的递归</a:t>
            </a:r>
            <a:endParaRPr sz="54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27812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2562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递归的定义</a:t>
            </a:r>
            <a:endParaRPr sz="4000"/>
          </a:p>
        </p:txBody>
      </p:sp>
      <p:sp>
        <p:nvSpPr>
          <p:cNvPr id="4" name="object 4"/>
          <p:cNvSpPr txBox="1"/>
          <p:nvPr/>
        </p:nvSpPr>
        <p:spPr>
          <a:xfrm>
            <a:off x="547217" y="2161920"/>
            <a:ext cx="7832725" cy="2769870"/>
          </a:xfrm>
          <a:prstGeom prst="rect">
            <a:avLst/>
          </a:prstGeom>
        </p:spPr>
        <p:txBody>
          <a:bodyPr vert="horz" wrap="square" lIns="0" tIns="12700" rIns="0" bIns="0" rtlCol="0">
            <a:spAutoFit/>
          </a:bodyPr>
          <a:lstStyle/>
          <a:p>
            <a:pPr marL="12700" marR="5080" indent="304800" algn="just">
              <a:lnSpc>
                <a:spcPct val="150000"/>
              </a:lnSpc>
              <a:spcBef>
                <a:spcPts val="100"/>
              </a:spcBef>
            </a:pPr>
            <a:r>
              <a:rPr sz="2400" spc="55" dirty="0">
                <a:latin typeface="微软雅黑"/>
                <a:cs typeface="微软雅黑"/>
              </a:rPr>
              <a:t>函数作</a:t>
            </a:r>
            <a:r>
              <a:rPr sz="2400" spc="65" dirty="0">
                <a:latin typeface="微软雅黑"/>
                <a:cs typeface="微软雅黑"/>
              </a:rPr>
              <a:t>为</a:t>
            </a:r>
            <a:r>
              <a:rPr sz="2400" spc="55" dirty="0">
                <a:latin typeface="微软雅黑"/>
                <a:cs typeface="微软雅黑"/>
              </a:rPr>
              <a:t>一种代</a:t>
            </a:r>
            <a:r>
              <a:rPr sz="2400" spc="65" dirty="0">
                <a:latin typeface="微软雅黑"/>
                <a:cs typeface="微软雅黑"/>
              </a:rPr>
              <a:t>码</a:t>
            </a:r>
            <a:r>
              <a:rPr sz="2400" spc="55" dirty="0">
                <a:latin typeface="微软雅黑"/>
                <a:cs typeface="微软雅黑"/>
              </a:rPr>
              <a:t>封</a:t>
            </a:r>
            <a:r>
              <a:rPr sz="2400" spc="85" dirty="0">
                <a:latin typeface="微软雅黑"/>
                <a:cs typeface="微软雅黑"/>
              </a:rPr>
              <a:t>装</a:t>
            </a:r>
            <a:r>
              <a:rPr sz="2400" spc="60" dirty="0">
                <a:latin typeface="微软雅黑"/>
                <a:cs typeface="微软雅黑"/>
              </a:rPr>
              <a:t>，</a:t>
            </a:r>
            <a:r>
              <a:rPr sz="2400" spc="65" dirty="0">
                <a:latin typeface="微软雅黑"/>
                <a:cs typeface="微软雅黑"/>
              </a:rPr>
              <a:t>可</a:t>
            </a:r>
            <a:r>
              <a:rPr sz="2400" spc="55" dirty="0">
                <a:latin typeface="微软雅黑"/>
                <a:cs typeface="微软雅黑"/>
              </a:rPr>
              <a:t>以被其</a:t>
            </a:r>
            <a:r>
              <a:rPr sz="2400" spc="65" dirty="0">
                <a:latin typeface="微软雅黑"/>
                <a:cs typeface="微软雅黑"/>
              </a:rPr>
              <a:t>他</a:t>
            </a:r>
            <a:r>
              <a:rPr sz="2400" spc="55" dirty="0">
                <a:latin typeface="微软雅黑"/>
                <a:cs typeface="微软雅黑"/>
              </a:rPr>
              <a:t>程序调</a:t>
            </a:r>
            <a:r>
              <a:rPr sz="2400" spc="90" dirty="0">
                <a:latin typeface="微软雅黑"/>
                <a:cs typeface="微软雅黑"/>
              </a:rPr>
              <a:t>用</a:t>
            </a:r>
            <a:r>
              <a:rPr sz="2400" spc="60" dirty="0">
                <a:latin typeface="微软雅黑"/>
                <a:cs typeface="微软雅黑"/>
              </a:rPr>
              <a:t>，当</a:t>
            </a:r>
            <a:r>
              <a:rPr sz="2400" spc="70" dirty="0">
                <a:latin typeface="微软雅黑"/>
                <a:cs typeface="微软雅黑"/>
              </a:rPr>
              <a:t>然</a:t>
            </a:r>
            <a:r>
              <a:rPr sz="2400" dirty="0">
                <a:latin typeface="微软雅黑"/>
                <a:cs typeface="微软雅黑"/>
              </a:rPr>
              <a:t>， </a:t>
            </a:r>
            <a:r>
              <a:rPr sz="2400" spc="60" dirty="0">
                <a:latin typeface="微软雅黑"/>
                <a:cs typeface="微软雅黑"/>
              </a:rPr>
              <a:t>也可以被函数内部代码调</a:t>
            </a:r>
            <a:r>
              <a:rPr sz="2400" spc="65" dirty="0">
                <a:latin typeface="微软雅黑"/>
                <a:cs typeface="微软雅黑"/>
              </a:rPr>
              <a:t>用</a:t>
            </a:r>
            <a:r>
              <a:rPr sz="2400" spc="60" dirty="0">
                <a:latin typeface="微软雅黑"/>
                <a:cs typeface="微软雅黑"/>
              </a:rPr>
              <a:t>。这种函数定义中调用</a:t>
            </a:r>
            <a:r>
              <a:rPr sz="2400" spc="65" dirty="0">
                <a:latin typeface="微软雅黑"/>
                <a:cs typeface="微软雅黑"/>
              </a:rPr>
              <a:t>函数</a:t>
            </a:r>
            <a:r>
              <a:rPr sz="2400" dirty="0">
                <a:latin typeface="微软雅黑"/>
                <a:cs typeface="微软雅黑"/>
              </a:rPr>
              <a:t>自 </a:t>
            </a:r>
            <a:r>
              <a:rPr sz="2400" spc="60" dirty="0">
                <a:latin typeface="微软雅黑"/>
                <a:cs typeface="微软雅黑"/>
              </a:rPr>
              <a:t>身的方式称为递归。就像一个人站在装满镜子的房</a:t>
            </a:r>
            <a:r>
              <a:rPr sz="2400" spc="65" dirty="0">
                <a:latin typeface="微软雅黑"/>
                <a:cs typeface="微软雅黑"/>
              </a:rPr>
              <a:t>间</a:t>
            </a:r>
            <a:r>
              <a:rPr sz="2400" spc="80" dirty="0">
                <a:latin typeface="微软雅黑"/>
                <a:cs typeface="微软雅黑"/>
              </a:rPr>
              <a:t>中</a:t>
            </a:r>
            <a:r>
              <a:rPr sz="2400" dirty="0">
                <a:latin typeface="微软雅黑"/>
                <a:cs typeface="微软雅黑"/>
              </a:rPr>
              <a:t>， </a:t>
            </a:r>
            <a:r>
              <a:rPr sz="2400" spc="60" dirty="0">
                <a:latin typeface="微软雅黑"/>
                <a:cs typeface="微软雅黑"/>
              </a:rPr>
              <a:t>看到的影像就是递归的结</a:t>
            </a:r>
            <a:r>
              <a:rPr sz="2400" spc="65" dirty="0">
                <a:latin typeface="微软雅黑"/>
                <a:cs typeface="微软雅黑"/>
              </a:rPr>
              <a:t>果</a:t>
            </a:r>
            <a:r>
              <a:rPr sz="2400" spc="60" dirty="0">
                <a:latin typeface="微软雅黑"/>
                <a:cs typeface="微软雅黑"/>
              </a:rPr>
              <a:t>。递归在数学和计算机</a:t>
            </a:r>
            <a:r>
              <a:rPr sz="2400" spc="65" dirty="0">
                <a:latin typeface="微软雅黑"/>
                <a:cs typeface="微软雅黑"/>
              </a:rPr>
              <a:t>应用</a:t>
            </a:r>
            <a:r>
              <a:rPr sz="2400" dirty="0">
                <a:latin typeface="微软雅黑"/>
                <a:cs typeface="微软雅黑"/>
              </a:rPr>
              <a:t>上 非常强大，能够非常简洁的解决重要问</a:t>
            </a:r>
            <a:r>
              <a:rPr sz="2400" spc="5" dirty="0">
                <a:latin typeface="微软雅黑"/>
                <a:cs typeface="微软雅黑"/>
              </a:rPr>
              <a:t>题</a:t>
            </a:r>
            <a:r>
              <a:rPr sz="2400" dirty="0">
                <a:latin typeface="微软雅黑"/>
                <a:cs typeface="微软雅黑"/>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278124" cy="1197864"/>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2562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递归的定义</a:t>
            </a:r>
            <a:endParaRPr sz="4000"/>
          </a:p>
        </p:txBody>
      </p:sp>
      <p:sp>
        <p:nvSpPr>
          <p:cNvPr id="4" name="object 4"/>
          <p:cNvSpPr txBox="1"/>
          <p:nvPr/>
        </p:nvSpPr>
        <p:spPr>
          <a:xfrm>
            <a:off x="655116" y="1977644"/>
            <a:ext cx="7378700" cy="2212340"/>
          </a:xfrm>
          <a:prstGeom prst="rect">
            <a:avLst/>
          </a:prstGeom>
        </p:spPr>
        <p:txBody>
          <a:bodyPr vert="horz" wrap="square" lIns="0" tIns="12700" rIns="0" bIns="0" rtlCol="0">
            <a:spAutoFit/>
          </a:bodyPr>
          <a:lstStyle/>
          <a:p>
            <a:pPr marL="50800">
              <a:lnSpc>
                <a:spcPct val="100000"/>
              </a:lnSpc>
              <a:spcBef>
                <a:spcPts val="100"/>
              </a:spcBef>
            </a:pPr>
            <a:r>
              <a:rPr sz="2400" dirty="0">
                <a:latin typeface="微软雅黑"/>
                <a:cs typeface="微软雅黑"/>
              </a:rPr>
              <a:t>数学上有个经典的递归例子叫阶乘，阶乘通常定义为：</a:t>
            </a:r>
          </a:p>
          <a:p>
            <a:pPr marL="1743075">
              <a:lnSpc>
                <a:spcPct val="100000"/>
              </a:lnSpc>
              <a:spcBef>
                <a:spcPts val="2715"/>
              </a:spcBef>
            </a:pPr>
            <a:r>
              <a:rPr sz="2750" i="1" spc="140" dirty="0">
                <a:latin typeface="Times New Roman"/>
                <a:cs typeface="Times New Roman"/>
              </a:rPr>
              <a:t>n</a:t>
            </a:r>
            <a:r>
              <a:rPr sz="2750" spc="140" dirty="0">
                <a:latin typeface="Times New Roman"/>
                <a:cs typeface="Times New Roman"/>
              </a:rPr>
              <a:t>!</a:t>
            </a:r>
            <a:r>
              <a:rPr sz="2750" spc="140" dirty="0">
                <a:latin typeface="Symbol"/>
                <a:cs typeface="Symbol"/>
              </a:rPr>
              <a:t></a:t>
            </a:r>
            <a:r>
              <a:rPr sz="2750" spc="-75" dirty="0">
                <a:latin typeface="Times New Roman"/>
                <a:cs typeface="Times New Roman"/>
              </a:rPr>
              <a:t> </a:t>
            </a:r>
            <a:r>
              <a:rPr sz="2750" i="1" spc="215" dirty="0">
                <a:latin typeface="Times New Roman"/>
                <a:cs typeface="Times New Roman"/>
              </a:rPr>
              <a:t>n</a:t>
            </a:r>
            <a:r>
              <a:rPr sz="2750" spc="215" dirty="0">
                <a:latin typeface="Times New Roman"/>
                <a:cs typeface="Times New Roman"/>
              </a:rPr>
              <a:t>(</a:t>
            </a:r>
            <a:r>
              <a:rPr sz="2750" i="1" spc="215" dirty="0">
                <a:latin typeface="Times New Roman"/>
                <a:cs typeface="Times New Roman"/>
              </a:rPr>
              <a:t>n</a:t>
            </a:r>
            <a:r>
              <a:rPr sz="2750" i="1" spc="-245" dirty="0">
                <a:latin typeface="Times New Roman"/>
                <a:cs typeface="Times New Roman"/>
              </a:rPr>
              <a:t> </a:t>
            </a:r>
            <a:r>
              <a:rPr sz="2750" spc="160" dirty="0">
                <a:latin typeface="Symbol"/>
                <a:cs typeface="Symbol"/>
              </a:rPr>
              <a:t></a:t>
            </a:r>
            <a:r>
              <a:rPr sz="2750" spc="160" dirty="0">
                <a:latin typeface="Times New Roman"/>
                <a:cs typeface="Times New Roman"/>
              </a:rPr>
              <a:t>1)(</a:t>
            </a:r>
            <a:r>
              <a:rPr sz="2750" i="1" spc="160" dirty="0">
                <a:latin typeface="Times New Roman"/>
                <a:cs typeface="Times New Roman"/>
              </a:rPr>
              <a:t>n</a:t>
            </a:r>
            <a:r>
              <a:rPr sz="2750" i="1" spc="-245" dirty="0">
                <a:latin typeface="Times New Roman"/>
                <a:cs typeface="Times New Roman"/>
              </a:rPr>
              <a:t> </a:t>
            </a:r>
            <a:r>
              <a:rPr sz="2750" spc="275" dirty="0">
                <a:latin typeface="Symbol"/>
                <a:cs typeface="Symbol"/>
              </a:rPr>
              <a:t></a:t>
            </a:r>
            <a:r>
              <a:rPr sz="2750" spc="-260" dirty="0">
                <a:latin typeface="Times New Roman"/>
                <a:cs typeface="Times New Roman"/>
              </a:rPr>
              <a:t> </a:t>
            </a:r>
            <a:r>
              <a:rPr sz="2750" spc="50" dirty="0">
                <a:latin typeface="Times New Roman"/>
                <a:cs typeface="Times New Roman"/>
              </a:rPr>
              <a:t>2)...(1)</a:t>
            </a:r>
            <a:endParaRPr sz="2750" dirty="0">
              <a:latin typeface="Times New Roman"/>
              <a:cs typeface="Times New Roman"/>
            </a:endParaRPr>
          </a:p>
          <a:p>
            <a:pPr>
              <a:lnSpc>
                <a:spcPct val="100000"/>
              </a:lnSpc>
              <a:spcBef>
                <a:spcPts val="40"/>
              </a:spcBef>
            </a:pPr>
            <a:endParaRPr sz="4700" dirty="0">
              <a:latin typeface="Times New Roman"/>
              <a:cs typeface="Times New Roman"/>
            </a:endParaRPr>
          </a:p>
          <a:p>
            <a:pPr marL="12700">
              <a:lnSpc>
                <a:spcPct val="100000"/>
              </a:lnSpc>
            </a:pPr>
            <a:r>
              <a:rPr sz="2400" dirty="0">
                <a:latin typeface="微软雅黑"/>
                <a:cs typeface="微软雅黑"/>
              </a:rPr>
              <a:t>这个关系给出了另一种方式表达阶乘的方式：</a:t>
            </a:r>
          </a:p>
        </p:txBody>
      </p:sp>
      <p:sp>
        <p:nvSpPr>
          <p:cNvPr id="5" name="object 5"/>
          <p:cNvSpPr txBox="1"/>
          <p:nvPr/>
        </p:nvSpPr>
        <p:spPr>
          <a:xfrm>
            <a:off x="4393589" y="4791484"/>
            <a:ext cx="728345" cy="452755"/>
          </a:xfrm>
          <a:prstGeom prst="rect">
            <a:avLst/>
          </a:prstGeom>
        </p:spPr>
        <p:txBody>
          <a:bodyPr vert="horz" wrap="square" lIns="0" tIns="12700" rIns="0" bIns="0" rtlCol="0">
            <a:spAutoFit/>
          </a:bodyPr>
          <a:lstStyle/>
          <a:p>
            <a:pPr marL="12700">
              <a:lnSpc>
                <a:spcPct val="100000"/>
              </a:lnSpc>
              <a:spcBef>
                <a:spcPts val="100"/>
              </a:spcBef>
            </a:pPr>
            <a:r>
              <a:rPr sz="2800" i="1" spc="5" dirty="0">
                <a:latin typeface="Times New Roman"/>
                <a:cs typeface="Times New Roman"/>
              </a:rPr>
              <a:t>n </a:t>
            </a:r>
            <a:r>
              <a:rPr sz="2800" spc="5" dirty="0">
                <a:latin typeface="Symbol"/>
                <a:cs typeface="Symbol"/>
              </a:rPr>
              <a:t></a:t>
            </a:r>
            <a:r>
              <a:rPr sz="2800" spc="-325" dirty="0">
                <a:latin typeface="Times New Roman"/>
                <a:cs typeface="Times New Roman"/>
              </a:rPr>
              <a:t> </a:t>
            </a:r>
            <a:r>
              <a:rPr sz="2800" spc="5" dirty="0">
                <a:latin typeface="Times New Roman"/>
                <a:cs typeface="Times New Roman"/>
              </a:rPr>
              <a:t>0</a:t>
            </a:r>
            <a:endParaRPr sz="2800">
              <a:latin typeface="Times New Roman"/>
              <a:cs typeface="Times New Roman"/>
            </a:endParaRPr>
          </a:p>
        </p:txBody>
      </p:sp>
      <p:sp>
        <p:nvSpPr>
          <p:cNvPr id="6" name="object 6"/>
          <p:cNvSpPr txBox="1"/>
          <p:nvPr/>
        </p:nvSpPr>
        <p:spPr>
          <a:xfrm>
            <a:off x="2098999" y="5053527"/>
            <a:ext cx="971550" cy="452755"/>
          </a:xfrm>
          <a:prstGeom prst="rect">
            <a:avLst/>
          </a:prstGeom>
        </p:spPr>
        <p:txBody>
          <a:bodyPr vert="horz" wrap="square" lIns="0" tIns="12700" rIns="0" bIns="0" rtlCol="0">
            <a:spAutoFit/>
          </a:bodyPr>
          <a:lstStyle/>
          <a:p>
            <a:pPr marL="12700">
              <a:lnSpc>
                <a:spcPct val="100000"/>
              </a:lnSpc>
              <a:spcBef>
                <a:spcPts val="100"/>
              </a:spcBef>
            </a:pPr>
            <a:r>
              <a:rPr sz="2800" i="1" spc="55" dirty="0">
                <a:latin typeface="Times New Roman"/>
                <a:cs typeface="Times New Roman"/>
              </a:rPr>
              <a:t>n</a:t>
            </a:r>
            <a:r>
              <a:rPr sz="2800" spc="55" dirty="0">
                <a:latin typeface="Times New Roman"/>
                <a:cs typeface="Times New Roman"/>
              </a:rPr>
              <a:t>!</a:t>
            </a:r>
            <a:r>
              <a:rPr sz="2800" spc="-580" dirty="0">
                <a:latin typeface="Times New Roman"/>
                <a:cs typeface="Times New Roman"/>
              </a:rPr>
              <a:t> </a:t>
            </a:r>
            <a:r>
              <a:rPr sz="2800" spc="5" dirty="0">
                <a:latin typeface="Symbol"/>
                <a:cs typeface="Symbol"/>
              </a:rPr>
              <a:t></a:t>
            </a:r>
            <a:r>
              <a:rPr sz="2800" spc="5" dirty="0">
                <a:latin typeface="Times New Roman"/>
                <a:cs typeface="Times New Roman"/>
              </a:rPr>
              <a:t> </a:t>
            </a:r>
            <a:r>
              <a:rPr sz="4200" spc="-187" baseline="36706" dirty="0">
                <a:latin typeface="Symbol"/>
                <a:cs typeface="Symbol"/>
              </a:rPr>
              <a:t></a:t>
            </a:r>
            <a:r>
              <a:rPr sz="4200" spc="-187" baseline="40674" dirty="0">
                <a:latin typeface="Times New Roman"/>
                <a:cs typeface="Times New Roman"/>
              </a:rPr>
              <a:t>1</a:t>
            </a:r>
            <a:endParaRPr sz="4200" baseline="40674">
              <a:latin typeface="Times New Roman"/>
              <a:cs typeface="Times New Roman"/>
            </a:endParaRPr>
          </a:p>
        </p:txBody>
      </p:sp>
      <p:sp>
        <p:nvSpPr>
          <p:cNvPr id="7" name="object 7"/>
          <p:cNvSpPr txBox="1"/>
          <p:nvPr/>
        </p:nvSpPr>
        <p:spPr>
          <a:xfrm>
            <a:off x="2722179" y="5326371"/>
            <a:ext cx="2726690" cy="452755"/>
          </a:xfrm>
          <a:prstGeom prst="rect">
            <a:avLst/>
          </a:prstGeom>
        </p:spPr>
        <p:txBody>
          <a:bodyPr vert="horz" wrap="square" lIns="0" tIns="12700" rIns="0" bIns="0" rtlCol="0">
            <a:spAutoFit/>
          </a:bodyPr>
          <a:lstStyle/>
          <a:p>
            <a:pPr marL="12700">
              <a:lnSpc>
                <a:spcPct val="100000"/>
              </a:lnSpc>
              <a:spcBef>
                <a:spcPts val="100"/>
              </a:spcBef>
            </a:pPr>
            <a:r>
              <a:rPr sz="4200" spc="44" baseline="32738" dirty="0">
                <a:latin typeface="Symbol"/>
                <a:cs typeface="Symbol"/>
              </a:rPr>
              <a:t></a:t>
            </a:r>
            <a:r>
              <a:rPr sz="2800" i="1" spc="30" dirty="0">
                <a:latin typeface="Times New Roman"/>
                <a:cs typeface="Times New Roman"/>
              </a:rPr>
              <a:t>n</a:t>
            </a:r>
            <a:r>
              <a:rPr sz="2800" spc="30" dirty="0">
                <a:latin typeface="Times New Roman"/>
                <a:cs typeface="Times New Roman"/>
              </a:rPr>
              <a:t>(</a:t>
            </a:r>
            <a:r>
              <a:rPr sz="2800" i="1" spc="30" dirty="0">
                <a:latin typeface="Times New Roman"/>
                <a:cs typeface="Times New Roman"/>
              </a:rPr>
              <a:t>n</a:t>
            </a:r>
            <a:r>
              <a:rPr sz="2800" i="1" spc="-290" dirty="0">
                <a:latin typeface="Times New Roman"/>
                <a:cs typeface="Times New Roman"/>
              </a:rPr>
              <a:t> </a:t>
            </a:r>
            <a:r>
              <a:rPr sz="2800" spc="-15" dirty="0">
                <a:latin typeface="Symbol"/>
                <a:cs typeface="Symbol"/>
              </a:rPr>
              <a:t></a:t>
            </a:r>
            <a:r>
              <a:rPr sz="2800" spc="-15" dirty="0">
                <a:latin typeface="Times New Roman"/>
                <a:cs typeface="Times New Roman"/>
              </a:rPr>
              <a:t>1)!</a:t>
            </a:r>
            <a:r>
              <a:rPr sz="2800" i="1" spc="-15" dirty="0">
                <a:latin typeface="Times New Roman"/>
                <a:cs typeface="Times New Roman"/>
              </a:rPr>
              <a:t>otherwise</a:t>
            </a:r>
            <a:endParaRPr sz="2800">
              <a:latin typeface="Times New Roman"/>
              <a:cs typeface="Times New Roman"/>
            </a:endParaRPr>
          </a:p>
        </p:txBody>
      </p:sp>
      <p:sp>
        <p:nvSpPr>
          <p:cNvPr id="8" name="object 8"/>
          <p:cNvSpPr txBox="1"/>
          <p:nvPr/>
        </p:nvSpPr>
        <p:spPr>
          <a:xfrm>
            <a:off x="2722179" y="5410101"/>
            <a:ext cx="201930" cy="452755"/>
          </a:xfrm>
          <a:prstGeom prst="rect">
            <a:avLst/>
          </a:prstGeom>
        </p:spPr>
        <p:txBody>
          <a:bodyPr vert="horz" wrap="square" lIns="0" tIns="12700" rIns="0" bIns="0" rtlCol="0">
            <a:spAutoFit/>
          </a:bodyPr>
          <a:lstStyle/>
          <a:p>
            <a:pPr marL="12700">
              <a:lnSpc>
                <a:spcPct val="100000"/>
              </a:lnSpc>
              <a:spcBef>
                <a:spcPts val="100"/>
              </a:spcBef>
            </a:pPr>
            <a:r>
              <a:rPr sz="2800" spc="5" dirty="0">
                <a:latin typeface="Symbol"/>
                <a:cs typeface="Symbol"/>
              </a:rPr>
              <a:t></a:t>
            </a:r>
            <a:endParaRPr sz="2800">
              <a:latin typeface="Symbol"/>
              <a:cs typeface="Symbo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293108"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57822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递归的使用方法</a:t>
            </a:r>
            <a:endParaRPr sz="4000"/>
          </a:p>
        </p:txBody>
      </p:sp>
      <p:sp>
        <p:nvSpPr>
          <p:cNvPr id="4" name="object 4"/>
          <p:cNvSpPr txBox="1"/>
          <p:nvPr/>
        </p:nvSpPr>
        <p:spPr>
          <a:xfrm>
            <a:off x="763016" y="1911857"/>
            <a:ext cx="6497320" cy="1122680"/>
          </a:xfrm>
          <a:prstGeom prst="rect">
            <a:avLst/>
          </a:prstGeom>
        </p:spPr>
        <p:txBody>
          <a:bodyPr vert="horz" wrap="square" lIns="0" tIns="195580" rIns="0" bIns="0" rtlCol="0">
            <a:spAutoFit/>
          </a:bodyPr>
          <a:lstStyle/>
          <a:p>
            <a:pPr marL="12700">
              <a:lnSpc>
                <a:spcPct val="100000"/>
              </a:lnSpc>
              <a:spcBef>
                <a:spcPts val="1540"/>
              </a:spcBef>
            </a:pPr>
            <a:r>
              <a:rPr sz="2400" b="1" dirty="0">
                <a:latin typeface="微软雅黑"/>
                <a:cs typeface="微软雅黑"/>
              </a:rPr>
              <a:t>微实例</a:t>
            </a:r>
            <a:r>
              <a:rPr sz="2400" b="1" spc="-5" dirty="0">
                <a:latin typeface="微软雅黑"/>
                <a:cs typeface="微软雅黑"/>
              </a:rPr>
              <a:t>5.21：</a:t>
            </a:r>
            <a:r>
              <a:rPr sz="2400" b="1" dirty="0">
                <a:latin typeface="微软雅黑"/>
                <a:cs typeface="微软雅黑"/>
              </a:rPr>
              <a:t>阶乘的计算。</a:t>
            </a:r>
            <a:endParaRPr sz="2400">
              <a:latin typeface="微软雅黑"/>
              <a:cs typeface="微软雅黑"/>
            </a:endParaRPr>
          </a:p>
          <a:p>
            <a:pPr marL="12700">
              <a:lnSpc>
                <a:spcPct val="100000"/>
              </a:lnSpc>
              <a:spcBef>
                <a:spcPts val="1440"/>
              </a:spcBef>
            </a:pPr>
            <a:r>
              <a:rPr sz="2400" dirty="0">
                <a:latin typeface="微软雅黑"/>
                <a:cs typeface="微软雅黑"/>
              </a:rPr>
              <a:t>根据用户输入的整</a:t>
            </a:r>
            <a:r>
              <a:rPr sz="2400" spc="5" dirty="0">
                <a:latin typeface="微软雅黑"/>
                <a:cs typeface="微软雅黑"/>
              </a:rPr>
              <a:t>数</a:t>
            </a:r>
            <a:r>
              <a:rPr sz="2400" spc="-5" dirty="0">
                <a:latin typeface="微软雅黑"/>
                <a:cs typeface="微软雅黑"/>
              </a:rPr>
              <a:t>n</a:t>
            </a:r>
            <a:r>
              <a:rPr sz="2400" dirty="0">
                <a:latin typeface="微软雅黑"/>
                <a:cs typeface="微软雅黑"/>
              </a:rPr>
              <a:t>，计算并输出</a:t>
            </a:r>
            <a:r>
              <a:rPr sz="2400" spc="-5" dirty="0">
                <a:latin typeface="微软雅黑"/>
                <a:cs typeface="微软雅黑"/>
              </a:rPr>
              <a:t>n</a:t>
            </a:r>
            <a:r>
              <a:rPr sz="2400" dirty="0">
                <a:latin typeface="微软雅黑"/>
                <a:cs typeface="微软雅黑"/>
              </a:rPr>
              <a:t>的阶乘值。</a:t>
            </a:r>
            <a:endParaRPr sz="2400">
              <a:latin typeface="微软雅黑"/>
              <a:cs typeface="微软雅黑"/>
            </a:endParaRPr>
          </a:p>
        </p:txBody>
      </p:sp>
      <p:graphicFrame>
        <p:nvGraphicFramePr>
          <p:cNvPr id="5" name="object 5"/>
          <p:cNvGraphicFramePr>
            <a:graphicFrameLocks noGrp="1"/>
          </p:cNvGraphicFramePr>
          <p:nvPr/>
        </p:nvGraphicFramePr>
        <p:xfrm>
          <a:off x="2295525" y="3789426"/>
          <a:ext cx="4330064" cy="2331085"/>
        </p:xfrm>
        <a:graphic>
          <a:graphicData uri="http://schemas.openxmlformats.org/drawingml/2006/table">
            <a:tbl>
              <a:tblPr firstRow="1" bandRow="1">
                <a:tableStyleId>{2D5ABB26-0587-4C30-8999-92F81FD0307C}</a:tableStyleId>
              </a:tblPr>
              <a:tblGrid>
                <a:gridCol w="357505"/>
                <a:gridCol w="908684"/>
                <a:gridCol w="2324100"/>
                <a:gridCol w="739775"/>
              </a:tblGrid>
              <a:tr h="333375">
                <a:tc gridSpan="2">
                  <a:txBody>
                    <a:bodyPr/>
                    <a:lstStyle/>
                    <a:p>
                      <a:pPr marL="68580">
                        <a:lnSpc>
                          <a:spcPts val="1639"/>
                        </a:lnSpc>
                      </a:pPr>
                      <a:r>
                        <a:rPr sz="1400" b="1" spc="10" dirty="0">
                          <a:latin typeface="Microsoft JhengHei"/>
                          <a:cs typeface="Microsoft JhengHei"/>
                        </a:rPr>
                        <a:t>微实</a:t>
                      </a:r>
                      <a:r>
                        <a:rPr sz="1400" b="1" dirty="0">
                          <a:latin typeface="Microsoft JhengHei"/>
                          <a:cs typeface="Microsoft JhengHei"/>
                        </a:rPr>
                        <a:t>例</a:t>
                      </a:r>
                      <a:r>
                        <a:rPr sz="1400" b="1" spc="-5" dirty="0">
                          <a:latin typeface="Courier New"/>
                          <a:cs typeface="Courier New"/>
                        </a:rPr>
                        <a:t>5.21</a:t>
                      </a:r>
                      <a:endParaRPr sz="1400">
                        <a:latin typeface="Courier New"/>
                        <a:cs typeface="Courier New"/>
                      </a:endParaRPr>
                    </a:p>
                  </a:txBody>
                  <a:tcPr marL="0" marR="0" marT="0" marB="0">
                    <a:lnB w="12700">
                      <a:solidFill>
                        <a:srgbClr val="00AF50"/>
                      </a:solidFill>
                      <a:prstDash val="solid"/>
                    </a:lnB>
                    <a:solidFill>
                      <a:srgbClr val="FFFFFF"/>
                    </a:solidFill>
                  </a:tcPr>
                </a:tc>
                <a:tc hMerge="1">
                  <a:txBody>
                    <a:bodyPr/>
                    <a:lstStyle/>
                    <a:p>
                      <a:endParaRPr/>
                    </a:p>
                  </a:txBody>
                  <a:tcPr marL="0" marR="0" marT="0" marB="0"/>
                </a:tc>
                <a:tc>
                  <a:txBody>
                    <a:bodyPr/>
                    <a:lstStyle/>
                    <a:p>
                      <a:pPr marL="231775">
                        <a:lnSpc>
                          <a:spcPts val="1605"/>
                        </a:lnSpc>
                      </a:pPr>
                      <a:r>
                        <a:rPr sz="1400" b="1" spc="-5" dirty="0">
                          <a:latin typeface="Courier New"/>
                          <a:cs typeface="Courier New"/>
                        </a:rPr>
                        <a:t>m5.1CalFactorial.py</a:t>
                      </a:r>
                      <a:endParaRPr sz="1400">
                        <a:latin typeface="Courier New"/>
                        <a:cs typeface="Courier New"/>
                      </a:endParaRPr>
                    </a:p>
                  </a:txBody>
                  <a:tcPr marL="0" marR="0" marT="0" marB="0">
                    <a:lnB w="12700">
                      <a:solidFill>
                        <a:srgbClr val="00AF50"/>
                      </a:solidFill>
                      <a:prstDash val="solid"/>
                    </a:lnB>
                    <a:solidFill>
                      <a:srgbClr val="FFFFFF"/>
                    </a:solidFill>
                  </a:tcPr>
                </a:tc>
                <a:tc>
                  <a:txBody>
                    <a:bodyPr/>
                    <a:lstStyle/>
                    <a:p>
                      <a:pPr>
                        <a:lnSpc>
                          <a:spcPct val="100000"/>
                        </a:lnSpc>
                      </a:pPr>
                      <a:endParaRPr sz="1800">
                        <a:latin typeface="Times New Roman"/>
                        <a:cs typeface="Times New Roman"/>
                      </a:endParaRPr>
                    </a:p>
                  </a:txBody>
                  <a:tcPr marL="0" marR="0" marT="0" marB="0">
                    <a:solidFill>
                      <a:srgbClr val="FFFFFF"/>
                    </a:solidFill>
                  </a:tcPr>
                </a:tc>
              </a:tr>
              <a:tr h="1997710">
                <a:tc>
                  <a:txBody>
                    <a:bodyPr/>
                    <a:lstStyle/>
                    <a:p>
                      <a:pPr marL="635" algn="ctr">
                        <a:lnSpc>
                          <a:spcPct val="100000"/>
                        </a:lnSpc>
                        <a:spcBef>
                          <a:spcPts val="900"/>
                        </a:spcBef>
                      </a:pPr>
                      <a:r>
                        <a:rPr sz="1400" dirty="0">
                          <a:solidFill>
                            <a:srgbClr val="7E7E7E"/>
                          </a:solidFill>
                          <a:latin typeface="Courier New"/>
                          <a:cs typeface="Courier New"/>
                        </a:rPr>
                        <a:t>1</a:t>
                      </a:r>
                      <a:endParaRPr sz="1400">
                        <a:latin typeface="Courier New"/>
                        <a:cs typeface="Courier New"/>
                      </a:endParaRPr>
                    </a:p>
                    <a:p>
                      <a:pPr marL="1270" algn="ctr">
                        <a:lnSpc>
                          <a:spcPct val="100000"/>
                        </a:lnSpc>
                        <a:spcBef>
                          <a:spcPts val="310"/>
                        </a:spcBef>
                      </a:pPr>
                      <a:r>
                        <a:rPr sz="1400" dirty="0">
                          <a:solidFill>
                            <a:srgbClr val="7E7E7E"/>
                          </a:solidFill>
                          <a:latin typeface="Courier New"/>
                          <a:cs typeface="Courier New"/>
                        </a:rPr>
                        <a:t>2</a:t>
                      </a:r>
                      <a:endParaRPr sz="1400">
                        <a:latin typeface="Courier New"/>
                        <a:cs typeface="Courier New"/>
                      </a:endParaRPr>
                    </a:p>
                    <a:p>
                      <a:pPr marL="635" algn="ctr">
                        <a:lnSpc>
                          <a:spcPct val="100000"/>
                        </a:lnSpc>
                        <a:spcBef>
                          <a:spcPts val="325"/>
                        </a:spcBef>
                      </a:pPr>
                      <a:r>
                        <a:rPr sz="1400" dirty="0">
                          <a:solidFill>
                            <a:srgbClr val="7E7E7E"/>
                          </a:solidFill>
                          <a:latin typeface="Courier New"/>
                          <a:cs typeface="Courier New"/>
                        </a:rPr>
                        <a:t>3</a:t>
                      </a:r>
                      <a:endParaRPr sz="1400">
                        <a:latin typeface="Courier New"/>
                        <a:cs typeface="Courier New"/>
                      </a:endParaRPr>
                    </a:p>
                    <a:p>
                      <a:pPr marL="635" algn="ctr">
                        <a:lnSpc>
                          <a:spcPct val="100000"/>
                        </a:lnSpc>
                        <a:spcBef>
                          <a:spcPts val="325"/>
                        </a:spcBef>
                      </a:pPr>
                      <a:r>
                        <a:rPr sz="1400" dirty="0">
                          <a:solidFill>
                            <a:srgbClr val="7E7E7E"/>
                          </a:solidFill>
                          <a:latin typeface="Courier New"/>
                          <a:cs typeface="Courier New"/>
                        </a:rPr>
                        <a:t>4</a:t>
                      </a:r>
                      <a:endParaRPr sz="1400">
                        <a:latin typeface="Courier New"/>
                        <a:cs typeface="Courier New"/>
                      </a:endParaRPr>
                    </a:p>
                    <a:p>
                      <a:pPr marL="635" algn="ctr">
                        <a:lnSpc>
                          <a:spcPct val="100000"/>
                        </a:lnSpc>
                        <a:spcBef>
                          <a:spcPts val="315"/>
                        </a:spcBef>
                      </a:pPr>
                      <a:r>
                        <a:rPr sz="1400" dirty="0">
                          <a:solidFill>
                            <a:srgbClr val="7E7E7E"/>
                          </a:solidFill>
                          <a:latin typeface="Courier New"/>
                          <a:cs typeface="Courier New"/>
                        </a:rPr>
                        <a:t>5</a:t>
                      </a:r>
                      <a:endParaRPr sz="1400">
                        <a:latin typeface="Courier New"/>
                        <a:cs typeface="Courier New"/>
                      </a:endParaRPr>
                    </a:p>
                    <a:p>
                      <a:pPr marL="635" algn="ctr">
                        <a:lnSpc>
                          <a:spcPct val="100000"/>
                        </a:lnSpc>
                        <a:spcBef>
                          <a:spcPts val="325"/>
                        </a:spcBef>
                      </a:pPr>
                      <a:r>
                        <a:rPr sz="1400" dirty="0">
                          <a:solidFill>
                            <a:srgbClr val="7E7E7E"/>
                          </a:solidFill>
                          <a:latin typeface="Courier New"/>
                          <a:cs typeface="Courier New"/>
                        </a:rPr>
                        <a:t>6</a:t>
                      </a:r>
                      <a:endParaRPr sz="1400">
                        <a:latin typeface="Courier New"/>
                        <a:cs typeface="Courier New"/>
                      </a:endParaRPr>
                    </a:p>
                    <a:p>
                      <a:pPr marL="635" algn="ctr">
                        <a:lnSpc>
                          <a:spcPct val="100000"/>
                        </a:lnSpc>
                        <a:spcBef>
                          <a:spcPts val="320"/>
                        </a:spcBef>
                      </a:pPr>
                      <a:r>
                        <a:rPr sz="1400" dirty="0">
                          <a:solidFill>
                            <a:srgbClr val="7E7E7E"/>
                          </a:solidFill>
                          <a:latin typeface="Courier New"/>
                          <a:cs typeface="Courier New"/>
                        </a:rPr>
                        <a:t>7</a:t>
                      </a:r>
                      <a:endParaRPr sz="1400">
                        <a:latin typeface="Courier New"/>
                        <a:cs typeface="Courier New"/>
                      </a:endParaRPr>
                    </a:p>
                  </a:txBody>
                  <a:tcPr marL="0" marR="0" marT="114300" marB="0">
                    <a:lnR w="12700">
                      <a:solidFill>
                        <a:srgbClr val="00AF50"/>
                      </a:solidFill>
                      <a:prstDash val="solid"/>
                    </a:lnR>
                    <a:lnT w="12700">
                      <a:solidFill>
                        <a:srgbClr val="00AF50"/>
                      </a:solidFill>
                      <a:prstDash val="solid"/>
                    </a:lnT>
                    <a:solidFill>
                      <a:srgbClr val="FFFFFF"/>
                    </a:solidFill>
                  </a:tcPr>
                </a:tc>
                <a:tc gridSpan="3">
                  <a:txBody>
                    <a:bodyPr/>
                    <a:lstStyle/>
                    <a:p>
                      <a:pPr marL="68580">
                        <a:lnSpc>
                          <a:spcPct val="100000"/>
                        </a:lnSpc>
                        <a:spcBef>
                          <a:spcPts val="875"/>
                        </a:spcBef>
                      </a:pPr>
                      <a:r>
                        <a:rPr sz="1400" b="1" spc="-5" dirty="0">
                          <a:latin typeface="Courier New"/>
                          <a:cs typeface="Courier New"/>
                        </a:rPr>
                        <a:t>def</a:t>
                      </a:r>
                      <a:r>
                        <a:rPr sz="1400" b="1" spc="-10" dirty="0">
                          <a:latin typeface="Courier New"/>
                          <a:cs typeface="Courier New"/>
                        </a:rPr>
                        <a:t> fact(n):</a:t>
                      </a:r>
                      <a:endParaRPr sz="1400">
                        <a:latin typeface="Courier New"/>
                        <a:cs typeface="Courier New"/>
                      </a:endParaRPr>
                    </a:p>
                    <a:p>
                      <a:pPr marL="495300">
                        <a:lnSpc>
                          <a:spcPct val="100000"/>
                        </a:lnSpc>
                        <a:spcBef>
                          <a:spcPts val="325"/>
                        </a:spcBef>
                      </a:pPr>
                      <a:r>
                        <a:rPr sz="1400" b="1" dirty="0">
                          <a:latin typeface="Courier New"/>
                          <a:cs typeface="Courier New"/>
                        </a:rPr>
                        <a:t>if n ==</a:t>
                      </a:r>
                      <a:r>
                        <a:rPr sz="1400" b="1" spc="-60" dirty="0">
                          <a:latin typeface="Courier New"/>
                          <a:cs typeface="Courier New"/>
                        </a:rPr>
                        <a:t> </a:t>
                      </a:r>
                      <a:r>
                        <a:rPr sz="1400" b="1" dirty="0">
                          <a:latin typeface="Courier New"/>
                          <a:cs typeface="Courier New"/>
                        </a:rPr>
                        <a:t>0:</a:t>
                      </a:r>
                      <a:endParaRPr sz="1400">
                        <a:latin typeface="Courier New"/>
                        <a:cs typeface="Courier New"/>
                      </a:endParaRPr>
                    </a:p>
                    <a:p>
                      <a:pPr marL="495300" marR="2193290" indent="424815">
                        <a:lnSpc>
                          <a:spcPts val="2000"/>
                        </a:lnSpc>
                        <a:spcBef>
                          <a:spcPts val="114"/>
                        </a:spcBef>
                      </a:pPr>
                      <a:r>
                        <a:rPr sz="1400" b="1" spc="-5" dirty="0">
                          <a:latin typeface="Courier New"/>
                          <a:cs typeface="Courier New"/>
                        </a:rPr>
                        <a:t>return</a:t>
                      </a:r>
                      <a:r>
                        <a:rPr sz="1400" b="1" spc="-105" dirty="0">
                          <a:latin typeface="Courier New"/>
                          <a:cs typeface="Courier New"/>
                        </a:rPr>
                        <a:t> </a:t>
                      </a:r>
                      <a:r>
                        <a:rPr sz="1400" b="1" dirty="0">
                          <a:latin typeface="Courier New"/>
                          <a:cs typeface="Courier New"/>
                        </a:rPr>
                        <a:t>1  </a:t>
                      </a:r>
                      <a:r>
                        <a:rPr sz="1400" b="1" spc="-5" dirty="0">
                          <a:latin typeface="Courier New"/>
                          <a:cs typeface="Courier New"/>
                        </a:rPr>
                        <a:t>else:</a:t>
                      </a:r>
                      <a:endParaRPr sz="1400">
                        <a:latin typeface="Courier New"/>
                        <a:cs typeface="Courier New"/>
                      </a:endParaRPr>
                    </a:p>
                    <a:p>
                      <a:pPr marL="920115">
                        <a:lnSpc>
                          <a:spcPct val="100000"/>
                        </a:lnSpc>
                        <a:spcBef>
                          <a:spcPts val="204"/>
                        </a:spcBef>
                      </a:pPr>
                      <a:r>
                        <a:rPr sz="1400" b="1" spc="-5" dirty="0">
                          <a:latin typeface="Courier New"/>
                          <a:cs typeface="Courier New"/>
                        </a:rPr>
                        <a:t>return </a:t>
                      </a:r>
                      <a:r>
                        <a:rPr sz="1400" b="1" dirty="0">
                          <a:latin typeface="Courier New"/>
                          <a:cs typeface="Courier New"/>
                        </a:rPr>
                        <a:t>n *</a:t>
                      </a:r>
                      <a:r>
                        <a:rPr sz="1400" b="1" spc="-40" dirty="0">
                          <a:latin typeface="Courier New"/>
                          <a:cs typeface="Courier New"/>
                        </a:rPr>
                        <a:t> </a:t>
                      </a:r>
                      <a:r>
                        <a:rPr sz="1400" b="1" spc="-10" dirty="0">
                          <a:latin typeface="Courier New"/>
                          <a:cs typeface="Courier New"/>
                        </a:rPr>
                        <a:t>fact(n-1)</a:t>
                      </a:r>
                      <a:endParaRPr sz="1400">
                        <a:latin typeface="Courier New"/>
                        <a:cs typeface="Courier New"/>
                      </a:endParaRPr>
                    </a:p>
                    <a:p>
                      <a:pPr marL="68580" marR="203835">
                        <a:lnSpc>
                          <a:spcPct val="117900"/>
                        </a:lnSpc>
                        <a:spcBef>
                          <a:spcPts val="35"/>
                        </a:spcBef>
                      </a:pPr>
                      <a:r>
                        <a:rPr sz="1400" b="1" spc="-5" dirty="0">
                          <a:latin typeface="Courier New"/>
                          <a:cs typeface="Courier New"/>
                        </a:rPr>
                        <a:t>num</a:t>
                      </a:r>
                      <a:r>
                        <a:rPr sz="1400" b="1" spc="-25" dirty="0">
                          <a:latin typeface="Courier New"/>
                          <a:cs typeface="Courier New"/>
                        </a:rPr>
                        <a:t> </a:t>
                      </a:r>
                      <a:r>
                        <a:rPr sz="1400" b="1" dirty="0">
                          <a:latin typeface="Courier New"/>
                          <a:cs typeface="Courier New"/>
                        </a:rPr>
                        <a:t>=</a:t>
                      </a:r>
                      <a:r>
                        <a:rPr sz="1400" b="1" spc="-10" dirty="0">
                          <a:latin typeface="Courier New"/>
                          <a:cs typeface="Courier New"/>
                        </a:rPr>
                        <a:t> </a:t>
                      </a:r>
                      <a:r>
                        <a:rPr sz="1400" b="1" spc="-5" dirty="0">
                          <a:latin typeface="Courier New"/>
                          <a:cs typeface="Courier New"/>
                        </a:rPr>
                        <a:t>eval(input("</a:t>
                      </a:r>
                      <a:r>
                        <a:rPr sz="1400" b="1" dirty="0">
                          <a:latin typeface="Microsoft JhengHei"/>
                          <a:cs typeface="Microsoft JhengHei"/>
                        </a:rPr>
                        <a:t>请输</a:t>
                      </a:r>
                      <a:r>
                        <a:rPr sz="1400" b="1" spc="-15" dirty="0">
                          <a:latin typeface="Microsoft JhengHei"/>
                          <a:cs typeface="Microsoft JhengHei"/>
                        </a:rPr>
                        <a:t>入</a:t>
                      </a:r>
                      <a:r>
                        <a:rPr sz="1400" b="1" dirty="0">
                          <a:latin typeface="Microsoft JhengHei"/>
                          <a:cs typeface="Microsoft JhengHei"/>
                        </a:rPr>
                        <a:t>一个</a:t>
                      </a:r>
                      <a:r>
                        <a:rPr sz="1400" b="1" spc="-15" dirty="0">
                          <a:latin typeface="Microsoft JhengHei"/>
                          <a:cs typeface="Microsoft JhengHei"/>
                        </a:rPr>
                        <a:t>整</a:t>
                      </a:r>
                      <a:r>
                        <a:rPr sz="1400" b="1" dirty="0">
                          <a:latin typeface="Microsoft JhengHei"/>
                          <a:cs typeface="Microsoft JhengHei"/>
                        </a:rPr>
                        <a:t>数</a:t>
                      </a:r>
                      <a:r>
                        <a:rPr sz="1400" b="1" dirty="0">
                          <a:latin typeface="Courier New"/>
                          <a:cs typeface="Courier New"/>
                        </a:rPr>
                        <a:t>:</a:t>
                      </a:r>
                      <a:r>
                        <a:rPr sz="1400" b="1" spc="-45" dirty="0">
                          <a:latin typeface="Courier New"/>
                          <a:cs typeface="Courier New"/>
                        </a:rPr>
                        <a:t> </a:t>
                      </a:r>
                      <a:r>
                        <a:rPr sz="1400" b="1" spc="-5" dirty="0">
                          <a:latin typeface="Courier New"/>
                          <a:cs typeface="Courier New"/>
                        </a:rPr>
                        <a:t>"))  print(fact(abs(int(num))))</a:t>
                      </a:r>
                      <a:endParaRPr sz="1400">
                        <a:latin typeface="Courier New"/>
                        <a:cs typeface="Courier New"/>
                      </a:endParaRPr>
                    </a:p>
                  </a:txBody>
                  <a:tcPr marL="0" marR="0" marT="111125" marB="0">
                    <a:lnL w="12700">
                      <a:solidFill>
                        <a:srgbClr val="00AF50"/>
                      </a:solidFill>
                      <a:prstDash val="solid"/>
                    </a:lnL>
                    <a:solidFill>
                      <a:srgbClr val="FFFFFF"/>
                    </a:solidFill>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 y="202692"/>
            <a:ext cx="1359408" cy="13639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864" y="240791"/>
            <a:ext cx="1228344" cy="12329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32816" y="620268"/>
            <a:ext cx="4293108" cy="1197864"/>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63016" y="779729"/>
            <a:ext cx="357822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递归的使用方法</a:t>
            </a:r>
            <a:endParaRPr sz="400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00" y="1597151"/>
            <a:ext cx="891820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293108"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57822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递归的使用方法</a:t>
            </a:r>
            <a:endParaRPr sz="4000"/>
          </a:p>
        </p:txBody>
      </p:sp>
      <p:sp>
        <p:nvSpPr>
          <p:cNvPr id="4" name="object 4"/>
          <p:cNvSpPr txBox="1"/>
          <p:nvPr/>
        </p:nvSpPr>
        <p:spPr>
          <a:xfrm>
            <a:off x="547217" y="2015998"/>
            <a:ext cx="8369934" cy="1671955"/>
          </a:xfrm>
          <a:prstGeom prst="rect">
            <a:avLst/>
          </a:prstGeom>
        </p:spPr>
        <p:txBody>
          <a:bodyPr vert="horz" wrap="square" lIns="0" tIns="195580" rIns="0" bIns="0" rtlCol="0">
            <a:spAutoFit/>
          </a:bodyPr>
          <a:lstStyle/>
          <a:p>
            <a:pPr marL="12700">
              <a:lnSpc>
                <a:spcPct val="100000"/>
              </a:lnSpc>
              <a:spcBef>
                <a:spcPts val="1540"/>
              </a:spcBef>
            </a:pPr>
            <a:r>
              <a:rPr sz="2400" b="1" dirty="0">
                <a:latin typeface="微软雅黑"/>
                <a:cs typeface="微软雅黑"/>
              </a:rPr>
              <a:t>微实例</a:t>
            </a:r>
            <a:r>
              <a:rPr sz="2400" b="1" spc="-5" dirty="0">
                <a:latin typeface="微软雅黑"/>
                <a:cs typeface="微软雅黑"/>
              </a:rPr>
              <a:t>5.32：</a:t>
            </a:r>
            <a:r>
              <a:rPr sz="2400" b="1" dirty="0">
                <a:latin typeface="微软雅黑"/>
                <a:cs typeface="微软雅黑"/>
              </a:rPr>
              <a:t>字符串反转。</a:t>
            </a:r>
            <a:endParaRPr sz="2400">
              <a:latin typeface="微软雅黑"/>
              <a:cs typeface="微软雅黑"/>
            </a:endParaRPr>
          </a:p>
          <a:p>
            <a:pPr marL="736600">
              <a:lnSpc>
                <a:spcPct val="100000"/>
              </a:lnSpc>
              <a:spcBef>
                <a:spcPts val="1440"/>
              </a:spcBef>
            </a:pPr>
            <a:r>
              <a:rPr sz="2400" dirty="0">
                <a:latin typeface="微软雅黑"/>
                <a:cs typeface="微软雅黑"/>
              </a:rPr>
              <a:t>对于用户输入的字符</a:t>
            </a:r>
            <a:r>
              <a:rPr sz="2400" spc="5" dirty="0">
                <a:latin typeface="微软雅黑"/>
                <a:cs typeface="微软雅黑"/>
              </a:rPr>
              <a:t>串</a:t>
            </a:r>
            <a:r>
              <a:rPr sz="2400" dirty="0">
                <a:latin typeface="微软雅黑"/>
                <a:cs typeface="微软雅黑"/>
              </a:rPr>
              <a:t>s，输出反转后的字符串。</a:t>
            </a:r>
            <a:endParaRPr sz="2400">
              <a:latin typeface="微软雅黑"/>
              <a:cs typeface="微软雅黑"/>
            </a:endParaRPr>
          </a:p>
          <a:p>
            <a:pPr marL="736600">
              <a:lnSpc>
                <a:spcPct val="100000"/>
              </a:lnSpc>
              <a:spcBef>
                <a:spcPts val="1440"/>
              </a:spcBef>
            </a:pPr>
            <a:r>
              <a:rPr sz="2400" dirty="0">
                <a:latin typeface="微软雅黑"/>
                <a:cs typeface="微软雅黑"/>
              </a:rPr>
              <a:t>解决这个问题的基本思想是把字符串看作一个递归对象。</a:t>
            </a:r>
            <a:endParaRPr sz="2400">
              <a:latin typeface="微软雅黑"/>
              <a:cs typeface="微软雅黑"/>
            </a:endParaRPr>
          </a:p>
        </p:txBody>
      </p:sp>
      <p:graphicFrame>
        <p:nvGraphicFramePr>
          <p:cNvPr id="5" name="object 5"/>
          <p:cNvGraphicFramePr>
            <a:graphicFrameLocks noGrp="1"/>
          </p:cNvGraphicFramePr>
          <p:nvPr/>
        </p:nvGraphicFramePr>
        <p:xfrm>
          <a:off x="511175" y="4508500"/>
          <a:ext cx="5343525" cy="713105"/>
        </p:xfrm>
        <a:graphic>
          <a:graphicData uri="http://schemas.openxmlformats.org/drawingml/2006/table">
            <a:tbl>
              <a:tblPr firstRow="1" bandRow="1">
                <a:tableStyleId>{2D5ABB26-0587-4C30-8999-92F81FD0307C}</a:tableStyleId>
              </a:tblPr>
              <a:tblGrid>
                <a:gridCol w="357505"/>
                <a:gridCol w="4986020"/>
              </a:tblGrid>
              <a:tr h="713105">
                <a:tc>
                  <a:txBody>
                    <a:bodyPr/>
                    <a:lstStyle/>
                    <a:p>
                      <a:pPr marL="635" algn="ctr">
                        <a:lnSpc>
                          <a:spcPct val="100000"/>
                        </a:lnSpc>
                        <a:spcBef>
                          <a:spcPts val="840"/>
                        </a:spcBef>
                      </a:pPr>
                      <a:r>
                        <a:rPr sz="1400" dirty="0">
                          <a:solidFill>
                            <a:srgbClr val="7E7E7E"/>
                          </a:solidFill>
                          <a:latin typeface="Courier New"/>
                          <a:cs typeface="Courier New"/>
                        </a:rPr>
                        <a:t>1</a:t>
                      </a:r>
                      <a:endParaRPr sz="1400" dirty="0">
                        <a:latin typeface="Courier New"/>
                        <a:cs typeface="Courier New"/>
                      </a:endParaRPr>
                    </a:p>
                    <a:p>
                      <a:pPr marL="635" algn="ctr">
                        <a:lnSpc>
                          <a:spcPct val="100000"/>
                        </a:lnSpc>
                        <a:spcBef>
                          <a:spcPts val="310"/>
                        </a:spcBef>
                      </a:pPr>
                      <a:r>
                        <a:rPr sz="1400" dirty="0">
                          <a:solidFill>
                            <a:srgbClr val="7E7E7E"/>
                          </a:solidFill>
                          <a:latin typeface="Courier New"/>
                          <a:cs typeface="Courier New"/>
                        </a:rPr>
                        <a:t>2</a:t>
                      </a:r>
                      <a:endParaRPr sz="1400" dirty="0">
                        <a:latin typeface="Courier New"/>
                        <a:cs typeface="Courier New"/>
                      </a:endParaRPr>
                    </a:p>
                  </a:txBody>
                  <a:tcPr marL="0" marR="0" marT="106680" marB="0">
                    <a:lnR w="12700">
                      <a:solidFill>
                        <a:srgbClr val="00AF50"/>
                      </a:solidFill>
                      <a:prstDash val="solid"/>
                    </a:lnR>
                    <a:solidFill>
                      <a:srgbClr val="FFFFFF"/>
                    </a:solidFill>
                  </a:tcPr>
                </a:tc>
                <a:tc>
                  <a:txBody>
                    <a:bodyPr/>
                    <a:lstStyle/>
                    <a:p>
                      <a:pPr marL="68580">
                        <a:lnSpc>
                          <a:spcPct val="100000"/>
                        </a:lnSpc>
                        <a:spcBef>
                          <a:spcPts val="840"/>
                        </a:spcBef>
                      </a:pPr>
                      <a:r>
                        <a:rPr sz="1400" b="1" spc="-5" dirty="0">
                          <a:latin typeface="Courier New"/>
                          <a:cs typeface="Courier New"/>
                        </a:rPr>
                        <a:t>def</a:t>
                      </a:r>
                      <a:r>
                        <a:rPr sz="1400" b="1" spc="-10" dirty="0">
                          <a:latin typeface="Courier New"/>
                          <a:cs typeface="Courier New"/>
                        </a:rPr>
                        <a:t> reverse(s):</a:t>
                      </a:r>
                      <a:endParaRPr sz="1400" dirty="0">
                        <a:latin typeface="Courier New"/>
                        <a:cs typeface="Courier New"/>
                      </a:endParaRPr>
                    </a:p>
                    <a:p>
                      <a:pPr marL="401955">
                        <a:lnSpc>
                          <a:spcPct val="100000"/>
                        </a:lnSpc>
                        <a:spcBef>
                          <a:spcPts val="310"/>
                        </a:spcBef>
                      </a:pPr>
                      <a:r>
                        <a:rPr sz="1400" b="1" spc="-5" dirty="0">
                          <a:latin typeface="Courier New"/>
                          <a:cs typeface="Courier New"/>
                        </a:rPr>
                        <a:t>return reverse(s[1:]) </a:t>
                      </a:r>
                      <a:r>
                        <a:rPr sz="1400" b="1" dirty="0">
                          <a:latin typeface="Courier New"/>
                          <a:cs typeface="Courier New"/>
                        </a:rPr>
                        <a:t>+</a:t>
                      </a:r>
                      <a:r>
                        <a:rPr sz="1400" b="1" spc="-35" dirty="0">
                          <a:latin typeface="Courier New"/>
                          <a:cs typeface="Courier New"/>
                        </a:rPr>
                        <a:t> </a:t>
                      </a:r>
                      <a:r>
                        <a:rPr sz="1400" b="1" spc="-5" dirty="0">
                          <a:latin typeface="Courier New"/>
                          <a:cs typeface="Courier New"/>
                        </a:rPr>
                        <a:t>s[0]</a:t>
                      </a:r>
                      <a:endParaRPr sz="1400" dirty="0">
                        <a:latin typeface="Courier New"/>
                        <a:cs typeface="Courier New"/>
                      </a:endParaRPr>
                    </a:p>
                  </a:txBody>
                  <a:tcPr marL="0" marR="0" marT="106680" marB="0">
                    <a:lnL w="12700">
                      <a:solidFill>
                        <a:srgbClr val="00AF50"/>
                      </a:solidFill>
                      <a:prstDash val="solid"/>
                    </a:lnL>
                    <a:solidFill>
                      <a:srgbClr val="FFFFFF"/>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9955" y="521208"/>
            <a:ext cx="327812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40765" y="681304"/>
            <a:ext cx="2564765"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252525"/>
                </a:solidFill>
              </a:rPr>
              <a:t>函数的定义</a:t>
            </a:r>
            <a:endParaRPr sz="4000"/>
          </a:p>
        </p:txBody>
      </p:sp>
      <p:graphicFrame>
        <p:nvGraphicFramePr>
          <p:cNvPr id="4" name="object 4"/>
          <p:cNvGraphicFramePr>
            <a:graphicFrameLocks noGrp="1"/>
          </p:cNvGraphicFramePr>
          <p:nvPr/>
        </p:nvGraphicFramePr>
        <p:xfrm>
          <a:off x="827087" y="3141726"/>
          <a:ext cx="5623560" cy="1479550"/>
        </p:xfrm>
        <a:graphic>
          <a:graphicData uri="http://schemas.openxmlformats.org/drawingml/2006/table">
            <a:tbl>
              <a:tblPr firstRow="1" bandRow="1">
                <a:tableStyleId>{2D5ABB26-0587-4C30-8999-92F81FD0307C}</a:tableStyleId>
              </a:tblPr>
              <a:tblGrid>
                <a:gridCol w="377190"/>
                <a:gridCol w="5246370"/>
              </a:tblGrid>
              <a:tr h="1479550">
                <a:tc>
                  <a:txBody>
                    <a:bodyPr/>
                    <a:lstStyle/>
                    <a:p>
                      <a:pPr algn="ctr">
                        <a:lnSpc>
                          <a:spcPct val="100000"/>
                        </a:lnSpc>
                        <a:spcBef>
                          <a:spcPts val="1614"/>
                        </a:spcBef>
                      </a:pPr>
                      <a:r>
                        <a:rPr sz="1600" dirty="0">
                          <a:solidFill>
                            <a:srgbClr val="7E7E7E"/>
                          </a:solidFill>
                          <a:latin typeface="Courier New"/>
                          <a:cs typeface="Courier New"/>
                        </a:rPr>
                        <a:t>1</a:t>
                      </a:r>
                      <a:endParaRPr sz="1600">
                        <a:latin typeface="Courier New"/>
                        <a:cs typeface="Courier New"/>
                      </a:endParaRPr>
                    </a:p>
                    <a:p>
                      <a:pPr algn="ctr">
                        <a:lnSpc>
                          <a:spcPct val="100000"/>
                        </a:lnSpc>
                        <a:spcBef>
                          <a:spcPts val="85"/>
                        </a:spcBef>
                      </a:pPr>
                      <a:r>
                        <a:rPr sz="1600" dirty="0">
                          <a:solidFill>
                            <a:srgbClr val="7E7E7E"/>
                          </a:solidFill>
                          <a:latin typeface="Courier New"/>
                          <a:cs typeface="Courier New"/>
                        </a:rPr>
                        <a:t>2</a:t>
                      </a:r>
                      <a:endParaRPr sz="1600">
                        <a:latin typeface="Courier New"/>
                        <a:cs typeface="Courier New"/>
                      </a:endParaRPr>
                    </a:p>
                    <a:p>
                      <a:pPr algn="ctr">
                        <a:lnSpc>
                          <a:spcPct val="100000"/>
                        </a:lnSpc>
                        <a:spcBef>
                          <a:spcPts val="85"/>
                        </a:spcBef>
                      </a:pPr>
                      <a:r>
                        <a:rPr sz="1600" dirty="0">
                          <a:solidFill>
                            <a:srgbClr val="7E7E7E"/>
                          </a:solidFill>
                          <a:latin typeface="Courier New"/>
                          <a:cs typeface="Courier New"/>
                        </a:rPr>
                        <a:t>3</a:t>
                      </a:r>
                      <a:endParaRPr sz="1600">
                        <a:latin typeface="Courier New"/>
                        <a:cs typeface="Courier New"/>
                      </a:endParaRPr>
                    </a:p>
                    <a:p>
                      <a:pPr algn="ctr">
                        <a:lnSpc>
                          <a:spcPct val="100000"/>
                        </a:lnSpc>
                        <a:spcBef>
                          <a:spcPts val="75"/>
                        </a:spcBef>
                      </a:pPr>
                      <a:r>
                        <a:rPr sz="1600" dirty="0">
                          <a:solidFill>
                            <a:srgbClr val="7E7E7E"/>
                          </a:solidFill>
                          <a:latin typeface="Courier New"/>
                          <a:cs typeface="Courier New"/>
                        </a:rPr>
                        <a:t>4</a:t>
                      </a:r>
                      <a:endParaRPr sz="1600">
                        <a:latin typeface="Courier New"/>
                        <a:cs typeface="Courier New"/>
                      </a:endParaRPr>
                    </a:p>
                  </a:txBody>
                  <a:tcPr marL="0" marR="0" marT="205104" marB="0">
                    <a:lnR w="12700">
                      <a:solidFill>
                        <a:srgbClr val="00AF50"/>
                      </a:solidFill>
                      <a:prstDash val="solid"/>
                    </a:lnR>
                    <a:solidFill>
                      <a:srgbClr val="FFFFFF"/>
                    </a:solidFill>
                  </a:tcPr>
                </a:tc>
                <a:tc>
                  <a:txBody>
                    <a:bodyPr/>
                    <a:lstStyle/>
                    <a:p>
                      <a:pPr marL="67945" marR="895985">
                        <a:lnSpc>
                          <a:spcPct val="104200"/>
                        </a:lnSpc>
                        <a:spcBef>
                          <a:spcPts val="1535"/>
                        </a:spcBef>
                      </a:pPr>
                      <a:r>
                        <a:rPr sz="1600" b="1" spc="-5" dirty="0">
                          <a:latin typeface="Courier New"/>
                          <a:cs typeface="Courier New"/>
                        </a:rPr>
                        <a:t>print("Happy birthday to you!")  print("Happy birthday to you!")  print("Happy birthday, dear Mike!")  print("Happy birthday to</a:t>
                      </a:r>
                      <a:r>
                        <a:rPr sz="1600" b="1" spc="25" dirty="0">
                          <a:latin typeface="Courier New"/>
                          <a:cs typeface="Courier New"/>
                        </a:rPr>
                        <a:t> </a:t>
                      </a:r>
                      <a:r>
                        <a:rPr sz="1600" b="1" spc="-5" dirty="0">
                          <a:latin typeface="Courier New"/>
                          <a:cs typeface="Courier New"/>
                        </a:rPr>
                        <a:t>you!")</a:t>
                      </a:r>
                      <a:endParaRPr sz="1600">
                        <a:latin typeface="Courier New"/>
                        <a:cs typeface="Courier New"/>
                      </a:endParaRPr>
                    </a:p>
                  </a:txBody>
                  <a:tcPr marL="0" marR="0" marT="194945" marB="0">
                    <a:lnL w="12700">
                      <a:solidFill>
                        <a:srgbClr val="00AF50"/>
                      </a:solidFill>
                      <a:prstDash val="solid"/>
                    </a:lnL>
                    <a:solidFill>
                      <a:srgbClr val="FFFFFF"/>
                    </a:solidFill>
                  </a:tcPr>
                </a:tc>
              </a:tr>
            </a:tbl>
          </a:graphicData>
        </a:graphic>
      </p:graphicFrame>
      <p:sp>
        <p:nvSpPr>
          <p:cNvPr id="5" name="object 5"/>
          <p:cNvSpPr txBox="1"/>
          <p:nvPr/>
        </p:nvSpPr>
        <p:spPr>
          <a:xfrm>
            <a:off x="752043" y="1933397"/>
            <a:ext cx="6717030"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微软雅黑"/>
                <a:cs typeface="微软雅黑"/>
              </a:rPr>
              <a:t>最简单的实现方法是重复使</a:t>
            </a:r>
            <a:r>
              <a:rPr sz="2400" dirty="0">
                <a:latin typeface="微软雅黑"/>
                <a:cs typeface="微软雅黑"/>
              </a:rPr>
              <a:t>用</a:t>
            </a:r>
            <a:r>
              <a:rPr sz="2400" spc="-5" dirty="0">
                <a:latin typeface="微软雅黑"/>
                <a:cs typeface="微软雅黑"/>
              </a:rPr>
              <a:t>print()</a:t>
            </a:r>
            <a:r>
              <a:rPr sz="2400" dirty="0">
                <a:latin typeface="微软雅黑"/>
                <a:cs typeface="微软雅黑"/>
              </a:rPr>
              <a:t>语句，如下：</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293108" cy="1197864"/>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57822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递归的使用方法</a:t>
            </a:r>
            <a:endParaRPr sz="4000"/>
          </a:p>
        </p:txBody>
      </p:sp>
      <p:sp>
        <p:nvSpPr>
          <p:cNvPr id="4" name="object 4"/>
          <p:cNvSpPr txBox="1"/>
          <p:nvPr/>
        </p:nvSpPr>
        <p:spPr>
          <a:xfrm>
            <a:off x="763016" y="1954529"/>
            <a:ext cx="7720330" cy="1671955"/>
          </a:xfrm>
          <a:prstGeom prst="rect">
            <a:avLst/>
          </a:prstGeom>
        </p:spPr>
        <p:txBody>
          <a:bodyPr vert="horz" wrap="square" lIns="0" tIns="12700" rIns="0" bIns="0" rtlCol="0">
            <a:spAutoFit/>
          </a:bodyPr>
          <a:lstStyle/>
          <a:p>
            <a:pPr marL="12700" marR="5080" indent="1085215" algn="just">
              <a:lnSpc>
                <a:spcPct val="150000"/>
              </a:lnSpc>
              <a:spcBef>
                <a:spcPts val="100"/>
              </a:spcBef>
            </a:pPr>
            <a:r>
              <a:rPr sz="2400" dirty="0">
                <a:latin typeface="微软雅黑"/>
                <a:cs typeface="微软雅黑"/>
              </a:rPr>
              <a:t>观察这个函数的工作过程</a:t>
            </a:r>
            <a:r>
              <a:rPr sz="2400" spc="5" dirty="0">
                <a:latin typeface="微软雅黑"/>
                <a:cs typeface="微软雅黑"/>
              </a:rPr>
              <a:t>。</a:t>
            </a:r>
            <a:r>
              <a:rPr sz="2400" dirty="0">
                <a:latin typeface="微软雅黑"/>
                <a:cs typeface="微软雅黑"/>
              </a:rPr>
              <a:t>s</a:t>
            </a:r>
            <a:r>
              <a:rPr sz="2400" spc="5" dirty="0">
                <a:latin typeface="微软雅黑"/>
                <a:cs typeface="微软雅黑"/>
              </a:rPr>
              <a:t>[</a:t>
            </a:r>
            <a:r>
              <a:rPr sz="2400" spc="-5" dirty="0">
                <a:latin typeface="微软雅黑"/>
                <a:cs typeface="微软雅黑"/>
              </a:rPr>
              <a:t>0</a:t>
            </a:r>
            <a:r>
              <a:rPr sz="2400" dirty="0">
                <a:latin typeface="微软雅黑"/>
                <a:cs typeface="微软雅黑"/>
              </a:rPr>
              <a:t>]是首字符，s</a:t>
            </a:r>
            <a:r>
              <a:rPr sz="2400" spc="5" dirty="0">
                <a:latin typeface="微软雅黑"/>
                <a:cs typeface="微软雅黑"/>
              </a:rPr>
              <a:t>[</a:t>
            </a:r>
            <a:r>
              <a:rPr sz="2400" spc="-5" dirty="0">
                <a:latin typeface="微软雅黑"/>
                <a:cs typeface="微软雅黑"/>
              </a:rPr>
              <a:t>1:</a:t>
            </a:r>
            <a:r>
              <a:rPr sz="2400" dirty="0">
                <a:latin typeface="微软雅黑"/>
                <a:cs typeface="微软雅黑"/>
              </a:rPr>
              <a:t>]是 剩余字符串，将它们反向连接，可以得到反转字符串。执 </a:t>
            </a:r>
            <a:r>
              <a:rPr sz="2400" dirty="0" err="1">
                <a:latin typeface="微软雅黑"/>
                <a:cs typeface="微软雅黑"/>
              </a:rPr>
              <a:t>行这个程序，</a:t>
            </a:r>
            <a:r>
              <a:rPr sz="2400" dirty="0" err="1" smtClean="0">
                <a:latin typeface="微软雅黑"/>
                <a:cs typeface="微软雅黑"/>
              </a:rPr>
              <a:t>结果如下</a:t>
            </a:r>
            <a:endParaRPr sz="2400" dirty="0">
              <a:latin typeface="微软雅黑"/>
              <a:cs typeface="微软雅黑"/>
            </a:endParaRPr>
          </a:p>
        </p:txBody>
      </p:sp>
      <p:sp>
        <p:nvSpPr>
          <p:cNvPr id="6" name="object 6"/>
          <p:cNvSpPr txBox="1"/>
          <p:nvPr/>
        </p:nvSpPr>
        <p:spPr>
          <a:xfrm>
            <a:off x="921512" y="4038600"/>
            <a:ext cx="7608824" cy="1390124"/>
          </a:xfrm>
          <a:prstGeom prst="rect">
            <a:avLst/>
          </a:prstGeom>
          <a:solidFill>
            <a:schemeClr val="bg1">
              <a:lumMod val="95000"/>
            </a:schemeClr>
          </a:solidFill>
          <a:ln w="12700">
            <a:solidFill>
              <a:schemeClr val="accent1"/>
            </a:solidFill>
          </a:ln>
        </p:spPr>
        <p:txBody>
          <a:bodyPr vert="horz" wrap="square" lIns="0" tIns="0" rIns="0" bIns="0" rtlCol="0">
            <a:spAutoFit/>
          </a:bodyPr>
          <a:lstStyle/>
          <a:p>
            <a:pPr marL="68580">
              <a:lnSpc>
                <a:spcPts val="1814"/>
              </a:lnSpc>
            </a:pPr>
            <a:r>
              <a:rPr b="1" spc="-5" dirty="0">
                <a:latin typeface="Courier New"/>
                <a:cs typeface="Courier New"/>
              </a:rPr>
              <a:t>&gt;&gt;&gt;def</a:t>
            </a:r>
            <a:r>
              <a:rPr b="1" spc="10" dirty="0">
                <a:latin typeface="Courier New"/>
                <a:cs typeface="Courier New"/>
              </a:rPr>
              <a:t> </a:t>
            </a:r>
            <a:r>
              <a:rPr b="1" spc="-5" dirty="0">
                <a:latin typeface="Courier New"/>
                <a:cs typeface="Courier New"/>
              </a:rPr>
              <a:t>reverse(s):</a:t>
            </a:r>
            <a:endParaRPr dirty="0">
              <a:latin typeface="Courier New"/>
              <a:cs typeface="Courier New"/>
            </a:endParaRPr>
          </a:p>
          <a:p>
            <a:pPr marL="668655">
              <a:lnSpc>
                <a:spcPct val="100000"/>
              </a:lnSpc>
              <a:spcBef>
                <a:spcPts val="80"/>
              </a:spcBef>
            </a:pPr>
            <a:r>
              <a:rPr b="1" spc="-5" dirty="0">
                <a:latin typeface="Courier New"/>
                <a:cs typeface="Courier New"/>
              </a:rPr>
              <a:t>return reverse(s[1:]) +</a:t>
            </a:r>
            <a:r>
              <a:rPr b="1" spc="20" dirty="0">
                <a:latin typeface="Courier New"/>
                <a:cs typeface="Courier New"/>
              </a:rPr>
              <a:t> </a:t>
            </a:r>
            <a:r>
              <a:rPr b="1" spc="-10" dirty="0">
                <a:latin typeface="Courier New"/>
                <a:cs typeface="Courier New"/>
              </a:rPr>
              <a:t>s[0]</a:t>
            </a:r>
            <a:endParaRPr dirty="0">
              <a:latin typeface="Courier New"/>
              <a:cs typeface="Courier New"/>
            </a:endParaRPr>
          </a:p>
          <a:p>
            <a:pPr marL="68580">
              <a:lnSpc>
                <a:spcPct val="100000"/>
              </a:lnSpc>
              <a:spcBef>
                <a:spcPts val="85"/>
              </a:spcBef>
            </a:pPr>
            <a:r>
              <a:rPr b="1" spc="-5" dirty="0">
                <a:latin typeface="Courier New"/>
                <a:cs typeface="Courier New"/>
              </a:rPr>
              <a:t>&gt;&gt;&gt;</a:t>
            </a:r>
            <a:r>
              <a:rPr b="1" spc="-605" dirty="0">
                <a:latin typeface="Courier New"/>
                <a:cs typeface="Courier New"/>
              </a:rPr>
              <a:t> </a:t>
            </a:r>
            <a:r>
              <a:rPr b="1" spc="-5" dirty="0">
                <a:latin typeface="Courier New"/>
                <a:cs typeface="Courier New"/>
              </a:rPr>
              <a:t>reverse("ABC")</a:t>
            </a:r>
            <a:endParaRPr dirty="0">
              <a:latin typeface="Courier New"/>
              <a:cs typeface="Courier New"/>
            </a:endParaRPr>
          </a:p>
          <a:p>
            <a:pPr marL="68580">
              <a:lnSpc>
                <a:spcPct val="100000"/>
              </a:lnSpc>
              <a:spcBef>
                <a:spcPts val="75"/>
              </a:spcBef>
            </a:pPr>
            <a:r>
              <a:rPr spc="-5" dirty="0">
                <a:latin typeface="Courier New"/>
                <a:cs typeface="Courier New"/>
              </a:rPr>
              <a:t>...</a:t>
            </a:r>
            <a:endParaRPr dirty="0">
              <a:latin typeface="Courier New"/>
              <a:cs typeface="Courier New"/>
            </a:endParaRPr>
          </a:p>
          <a:p>
            <a:pPr marL="68580">
              <a:lnSpc>
                <a:spcPct val="100000"/>
              </a:lnSpc>
              <a:spcBef>
                <a:spcPts val="85"/>
              </a:spcBef>
            </a:pPr>
            <a:r>
              <a:rPr b="1" spc="-5" dirty="0">
                <a:solidFill>
                  <a:srgbClr val="FF0000"/>
                </a:solidFill>
                <a:latin typeface="Courier New"/>
                <a:cs typeface="Courier New"/>
              </a:rPr>
              <a:t>RecursionError</a:t>
            </a:r>
            <a:r>
              <a:rPr spc="-5" dirty="0">
                <a:latin typeface="Courier New"/>
                <a:cs typeface="Courier New"/>
              </a:rPr>
              <a:t>: maximum recursion depth</a:t>
            </a:r>
            <a:r>
              <a:rPr spc="25" dirty="0">
                <a:latin typeface="Courier New"/>
                <a:cs typeface="Courier New"/>
              </a:rPr>
              <a:t> </a:t>
            </a:r>
            <a:r>
              <a:rPr spc="-5" dirty="0">
                <a:latin typeface="Courier New"/>
                <a:cs typeface="Courier New"/>
              </a:rPr>
              <a:t>exceeded</a:t>
            </a:r>
            <a:endParaRPr dirty="0">
              <a:latin typeface="Courier New"/>
              <a:cs typeface="Courier New"/>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5567" y="1310639"/>
            <a:ext cx="6527292" cy="39182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81833" y="2816097"/>
            <a:ext cx="4140200" cy="848360"/>
          </a:xfrm>
          <a:prstGeom prst="rect">
            <a:avLst/>
          </a:prstGeom>
        </p:spPr>
        <p:txBody>
          <a:bodyPr vert="horz" wrap="square" lIns="0" tIns="12700" rIns="0" bIns="0" rtlCol="0">
            <a:spAutoFit/>
          </a:bodyPr>
          <a:lstStyle/>
          <a:p>
            <a:pPr marL="12700">
              <a:lnSpc>
                <a:spcPct val="100000"/>
              </a:lnSpc>
              <a:spcBef>
                <a:spcPts val="100"/>
              </a:spcBef>
            </a:pPr>
            <a:r>
              <a:rPr sz="5400" dirty="0"/>
              <a:t>科赫曲线绘制</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620268"/>
            <a:ext cx="3785616"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80466" y="779729"/>
            <a:ext cx="3070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科赫曲线绘制</a:t>
            </a:r>
            <a:endParaRPr sz="4000"/>
          </a:p>
        </p:txBody>
      </p:sp>
      <p:sp>
        <p:nvSpPr>
          <p:cNvPr id="4" name="object 4"/>
          <p:cNvSpPr txBox="1"/>
          <p:nvPr/>
        </p:nvSpPr>
        <p:spPr>
          <a:xfrm>
            <a:off x="480466" y="2306574"/>
            <a:ext cx="8190865" cy="2220595"/>
          </a:xfrm>
          <a:prstGeom prst="rect">
            <a:avLst/>
          </a:prstGeom>
        </p:spPr>
        <p:txBody>
          <a:bodyPr vert="horz" wrap="square" lIns="0" tIns="12700" rIns="0" bIns="0" rtlCol="0">
            <a:spAutoFit/>
          </a:bodyPr>
          <a:lstStyle/>
          <a:p>
            <a:pPr marL="12700" marR="5080" indent="269240" algn="just">
              <a:lnSpc>
                <a:spcPct val="150000"/>
              </a:lnSpc>
              <a:spcBef>
                <a:spcPts val="100"/>
              </a:spcBef>
            </a:pPr>
            <a:r>
              <a:rPr sz="2400" spc="80" dirty="0">
                <a:latin typeface="微软雅黑"/>
                <a:cs typeface="微软雅黑"/>
              </a:rPr>
              <a:t>自然</a:t>
            </a:r>
            <a:r>
              <a:rPr sz="2400" spc="90" dirty="0">
                <a:latin typeface="微软雅黑"/>
                <a:cs typeface="微软雅黑"/>
              </a:rPr>
              <a:t>界有</a:t>
            </a:r>
            <a:r>
              <a:rPr sz="2400" spc="80" dirty="0">
                <a:latin typeface="微软雅黑"/>
                <a:cs typeface="微软雅黑"/>
              </a:rPr>
              <a:t>很多</a:t>
            </a:r>
            <a:r>
              <a:rPr sz="2400" spc="90" dirty="0">
                <a:latin typeface="微软雅黑"/>
                <a:cs typeface="微软雅黑"/>
              </a:rPr>
              <a:t>图形</a:t>
            </a:r>
            <a:r>
              <a:rPr sz="2400" spc="80" dirty="0">
                <a:latin typeface="微软雅黑"/>
                <a:cs typeface="微软雅黑"/>
              </a:rPr>
              <a:t>很规</a:t>
            </a:r>
            <a:r>
              <a:rPr sz="2400" spc="120" dirty="0">
                <a:latin typeface="微软雅黑"/>
                <a:cs typeface="微软雅黑"/>
              </a:rPr>
              <a:t>则</a:t>
            </a:r>
            <a:r>
              <a:rPr sz="2400" spc="95" dirty="0">
                <a:latin typeface="微软雅黑"/>
                <a:cs typeface="微软雅黑"/>
              </a:rPr>
              <a:t>，</a:t>
            </a:r>
            <a:r>
              <a:rPr sz="2400" spc="80" dirty="0">
                <a:latin typeface="微软雅黑"/>
                <a:cs typeface="微软雅黑"/>
              </a:rPr>
              <a:t>符合</a:t>
            </a:r>
            <a:r>
              <a:rPr sz="2400" spc="90" dirty="0">
                <a:latin typeface="微软雅黑"/>
                <a:cs typeface="微软雅黑"/>
              </a:rPr>
              <a:t>一定</a:t>
            </a:r>
            <a:r>
              <a:rPr sz="2400" spc="80" dirty="0">
                <a:latin typeface="微软雅黑"/>
                <a:cs typeface="微软雅黑"/>
              </a:rPr>
              <a:t>的数</a:t>
            </a:r>
            <a:r>
              <a:rPr sz="2400" spc="90" dirty="0">
                <a:latin typeface="微软雅黑"/>
                <a:cs typeface="微软雅黑"/>
              </a:rPr>
              <a:t>学规</a:t>
            </a:r>
            <a:r>
              <a:rPr sz="2400" spc="105" dirty="0">
                <a:latin typeface="微软雅黑"/>
                <a:cs typeface="微软雅黑"/>
              </a:rPr>
              <a:t>律</a:t>
            </a:r>
            <a:r>
              <a:rPr sz="2400" spc="80" dirty="0">
                <a:latin typeface="微软雅黑"/>
                <a:cs typeface="微软雅黑"/>
              </a:rPr>
              <a:t>，</a:t>
            </a:r>
            <a:r>
              <a:rPr sz="2400" spc="95" dirty="0">
                <a:latin typeface="微软雅黑"/>
                <a:cs typeface="微软雅黑"/>
              </a:rPr>
              <a:t>例如</a:t>
            </a:r>
            <a:r>
              <a:rPr sz="2400" dirty="0">
                <a:latin typeface="微软雅黑"/>
                <a:cs typeface="微软雅黑"/>
              </a:rPr>
              <a:t>， </a:t>
            </a:r>
            <a:r>
              <a:rPr sz="2400" spc="65" dirty="0">
                <a:latin typeface="微软雅黑"/>
                <a:cs typeface="微软雅黑"/>
              </a:rPr>
              <a:t>蜜蜂</a:t>
            </a:r>
            <a:r>
              <a:rPr sz="2400" spc="80" dirty="0">
                <a:latin typeface="微软雅黑"/>
                <a:cs typeface="微软雅黑"/>
              </a:rPr>
              <a:t>蜂窝</a:t>
            </a:r>
            <a:r>
              <a:rPr sz="2400" spc="65" dirty="0">
                <a:latin typeface="微软雅黑"/>
                <a:cs typeface="微软雅黑"/>
              </a:rPr>
              <a:t>是天</a:t>
            </a:r>
            <a:r>
              <a:rPr sz="2400" spc="80" dirty="0">
                <a:latin typeface="微软雅黑"/>
                <a:cs typeface="微软雅黑"/>
              </a:rPr>
              <a:t>然的</a:t>
            </a:r>
            <a:r>
              <a:rPr sz="2400" spc="65" dirty="0">
                <a:latin typeface="微软雅黑"/>
                <a:cs typeface="微软雅黑"/>
              </a:rPr>
              <a:t>等边</a:t>
            </a:r>
            <a:r>
              <a:rPr sz="2400" spc="80" dirty="0">
                <a:latin typeface="微软雅黑"/>
                <a:cs typeface="微软雅黑"/>
              </a:rPr>
              <a:t>六角</a:t>
            </a:r>
            <a:r>
              <a:rPr sz="2400" spc="65" dirty="0">
                <a:latin typeface="微软雅黑"/>
                <a:cs typeface="微软雅黑"/>
              </a:rPr>
              <a:t>形</a:t>
            </a:r>
            <a:r>
              <a:rPr sz="2400" spc="105" dirty="0">
                <a:latin typeface="微软雅黑"/>
                <a:cs typeface="微软雅黑"/>
              </a:rPr>
              <a:t>等</a:t>
            </a:r>
            <a:r>
              <a:rPr sz="2400" spc="85" dirty="0">
                <a:latin typeface="微软雅黑"/>
                <a:cs typeface="微软雅黑"/>
              </a:rPr>
              <a:t>。</a:t>
            </a:r>
            <a:r>
              <a:rPr sz="2400" spc="80" dirty="0">
                <a:latin typeface="微软雅黑"/>
                <a:cs typeface="微软雅黑"/>
              </a:rPr>
              <a:t>科</a:t>
            </a:r>
            <a:r>
              <a:rPr sz="2400" spc="70" dirty="0">
                <a:latin typeface="微软雅黑"/>
                <a:cs typeface="微软雅黑"/>
              </a:rPr>
              <a:t>赫</a:t>
            </a:r>
            <a:r>
              <a:rPr sz="2400" dirty="0">
                <a:latin typeface="微软雅黑"/>
                <a:cs typeface="微软雅黑"/>
              </a:rPr>
              <a:t>(</a:t>
            </a:r>
            <a:r>
              <a:rPr sz="2400" spc="-35" dirty="0">
                <a:latin typeface="微软雅黑"/>
                <a:cs typeface="微软雅黑"/>
              </a:rPr>
              <a:t>K</a:t>
            </a:r>
            <a:r>
              <a:rPr sz="2400" dirty="0">
                <a:latin typeface="微软雅黑"/>
                <a:cs typeface="微软雅黑"/>
              </a:rPr>
              <a:t>oc</a:t>
            </a:r>
            <a:r>
              <a:rPr sz="2400" spc="-10" dirty="0">
                <a:latin typeface="微软雅黑"/>
                <a:cs typeface="微软雅黑"/>
              </a:rPr>
              <a:t>h</a:t>
            </a:r>
            <a:r>
              <a:rPr sz="2400" spc="70" dirty="0">
                <a:latin typeface="微软雅黑"/>
                <a:cs typeface="微软雅黑"/>
              </a:rPr>
              <a:t>)曲线</a:t>
            </a:r>
            <a:r>
              <a:rPr sz="2400" spc="80" dirty="0">
                <a:latin typeface="微软雅黑"/>
                <a:cs typeface="微软雅黑"/>
              </a:rPr>
              <a:t>在众</a:t>
            </a:r>
            <a:r>
              <a:rPr sz="2400" spc="70" dirty="0">
                <a:latin typeface="微软雅黑"/>
                <a:cs typeface="微软雅黑"/>
              </a:rPr>
              <a:t>多</a:t>
            </a:r>
            <a:r>
              <a:rPr sz="2400" dirty="0">
                <a:latin typeface="微软雅黑"/>
                <a:cs typeface="微软雅黑"/>
              </a:rPr>
              <a:t>经 </a:t>
            </a:r>
            <a:r>
              <a:rPr sz="2400" spc="45" dirty="0">
                <a:latin typeface="微软雅黑"/>
                <a:cs typeface="微软雅黑"/>
              </a:rPr>
              <a:t>典数</a:t>
            </a:r>
            <a:r>
              <a:rPr sz="2400" spc="55" dirty="0">
                <a:latin typeface="微软雅黑"/>
                <a:cs typeface="微软雅黑"/>
              </a:rPr>
              <a:t>学</a:t>
            </a:r>
            <a:r>
              <a:rPr sz="2400" spc="45" dirty="0">
                <a:latin typeface="微软雅黑"/>
                <a:cs typeface="微软雅黑"/>
              </a:rPr>
              <a:t>曲</a:t>
            </a:r>
            <a:r>
              <a:rPr sz="2400" spc="55" dirty="0">
                <a:latin typeface="微软雅黑"/>
                <a:cs typeface="微软雅黑"/>
              </a:rPr>
              <a:t>线</a:t>
            </a:r>
            <a:r>
              <a:rPr sz="2400" spc="45" dirty="0">
                <a:latin typeface="微软雅黑"/>
                <a:cs typeface="微软雅黑"/>
              </a:rPr>
              <a:t>中非</a:t>
            </a:r>
            <a:r>
              <a:rPr sz="2400" spc="55" dirty="0">
                <a:latin typeface="微软雅黑"/>
                <a:cs typeface="微软雅黑"/>
              </a:rPr>
              <a:t>常</a:t>
            </a:r>
            <a:r>
              <a:rPr sz="2400" spc="45" dirty="0">
                <a:latin typeface="微软雅黑"/>
                <a:cs typeface="微软雅黑"/>
              </a:rPr>
              <a:t>著</a:t>
            </a:r>
            <a:r>
              <a:rPr sz="2400" spc="85" dirty="0">
                <a:latin typeface="微软雅黑"/>
                <a:cs typeface="微软雅黑"/>
              </a:rPr>
              <a:t>名</a:t>
            </a:r>
            <a:r>
              <a:rPr sz="2400" spc="45" dirty="0">
                <a:latin typeface="微软雅黑"/>
                <a:cs typeface="微软雅黑"/>
              </a:rPr>
              <a:t>，由</a:t>
            </a:r>
            <a:r>
              <a:rPr sz="2400" spc="55" dirty="0">
                <a:latin typeface="微软雅黑"/>
                <a:cs typeface="微软雅黑"/>
              </a:rPr>
              <a:t>瑞</a:t>
            </a:r>
            <a:r>
              <a:rPr sz="2400" spc="45" dirty="0">
                <a:latin typeface="微软雅黑"/>
                <a:cs typeface="微软雅黑"/>
              </a:rPr>
              <a:t>典</a:t>
            </a:r>
            <a:r>
              <a:rPr sz="2400" spc="55" dirty="0">
                <a:latin typeface="微软雅黑"/>
                <a:cs typeface="微软雅黑"/>
              </a:rPr>
              <a:t>数</a:t>
            </a:r>
            <a:r>
              <a:rPr sz="2400" spc="45" dirty="0">
                <a:latin typeface="微软雅黑"/>
                <a:cs typeface="微软雅黑"/>
              </a:rPr>
              <a:t>学家</a:t>
            </a:r>
            <a:r>
              <a:rPr sz="2400" spc="60" dirty="0">
                <a:latin typeface="微软雅黑"/>
                <a:cs typeface="微软雅黑"/>
              </a:rPr>
              <a:t>冯</a:t>
            </a:r>
            <a:r>
              <a:rPr sz="2400" spc="55" dirty="0">
                <a:latin typeface="微软雅黑"/>
                <a:cs typeface="微软雅黑"/>
              </a:rPr>
              <a:t>·</a:t>
            </a:r>
            <a:r>
              <a:rPr sz="2400" spc="60" dirty="0">
                <a:latin typeface="微软雅黑"/>
                <a:cs typeface="微软雅黑"/>
              </a:rPr>
              <a:t>科</a:t>
            </a:r>
            <a:r>
              <a:rPr sz="2400" spc="45" dirty="0">
                <a:latin typeface="微软雅黑"/>
                <a:cs typeface="微软雅黑"/>
              </a:rPr>
              <a:t>赫</a:t>
            </a:r>
            <a:r>
              <a:rPr sz="2400" spc="15" dirty="0">
                <a:latin typeface="微软雅黑"/>
                <a:cs typeface="微软雅黑"/>
              </a:rPr>
              <a:t>(H·V·Koch)</a:t>
            </a:r>
            <a:r>
              <a:rPr sz="2400" dirty="0">
                <a:latin typeface="微软雅黑"/>
                <a:cs typeface="微软雅黑"/>
              </a:rPr>
              <a:t>于</a:t>
            </a:r>
          </a:p>
          <a:p>
            <a:pPr marL="12700">
              <a:lnSpc>
                <a:spcPct val="100000"/>
              </a:lnSpc>
              <a:spcBef>
                <a:spcPts val="1440"/>
              </a:spcBef>
            </a:pPr>
            <a:r>
              <a:rPr sz="2400" spc="-5" dirty="0">
                <a:latin typeface="微软雅黑"/>
                <a:cs typeface="微软雅黑"/>
              </a:rPr>
              <a:t>1904</a:t>
            </a:r>
            <a:r>
              <a:rPr sz="2400" dirty="0">
                <a:latin typeface="微软雅黑"/>
                <a:cs typeface="微软雅黑"/>
              </a:rPr>
              <a:t>年提</a:t>
            </a:r>
            <a:r>
              <a:rPr sz="2400" spc="-5" dirty="0">
                <a:latin typeface="微软雅黑"/>
                <a:cs typeface="微软雅黑"/>
              </a:rPr>
              <a:t>出，由于其形状类似雪</a:t>
            </a:r>
            <a:r>
              <a:rPr sz="2400" dirty="0">
                <a:latin typeface="微软雅黑"/>
                <a:cs typeface="微软雅黑"/>
              </a:rPr>
              <a:t>花</a:t>
            </a:r>
            <a:r>
              <a:rPr sz="2400" spc="-5" dirty="0">
                <a:latin typeface="微软雅黑"/>
                <a:cs typeface="微软雅黑"/>
              </a:rPr>
              <a:t>，也被称为雪花曲</a:t>
            </a:r>
            <a:r>
              <a:rPr sz="2400" dirty="0">
                <a:latin typeface="微软雅黑"/>
                <a:cs typeface="微软雅黑"/>
              </a:rPr>
              <a:t>线。</a:t>
            </a:r>
          </a:p>
        </p:txBody>
      </p:sp>
      <p:pic>
        <p:nvPicPr>
          <p:cNvPr id="3074" name="Picture 2" descr="https://ss1.bdstatic.com/70cFuXSh_Q1YnxGkpoWK1HF6hhy/it/u=2979558506,1320869989&amp;fm=27&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737530"/>
            <a:ext cx="2110334" cy="19160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s0.bdstatic.com/70cFuHSh_Q1YnxGkpoWK1HF6hhy/it/u=1614787356,36204430&amp;fm=27&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377" y="4895689"/>
            <a:ext cx="1421042" cy="14210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imgsa.baidu.com/timg?image&amp;quality=80&amp;size=b9999_10000&amp;sec=1520049348698&amp;di=e652fb4fab724cd97b40db6d26a86eed&amp;imgtype=0&amp;src=http%3A%2F%2Fs10.sinaimg.cn%2Fmw690%2F4de35170gce9b283710e9%266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737530"/>
            <a:ext cx="2182644" cy="1983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 y="202692"/>
            <a:ext cx="1359408" cy="136397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4864" y="240791"/>
            <a:ext cx="1228344" cy="1232915"/>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32816" y="620268"/>
            <a:ext cx="3785616" cy="1197864"/>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63016" y="779729"/>
            <a:ext cx="3070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科赫曲线绘制</a:t>
            </a:r>
            <a:endParaRPr sz="4000"/>
          </a:p>
        </p:txBody>
      </p:sp>
      <p:sp>
        <p:nvSpPr>
          <p:cNvPr id="6" name="object 6"/>
          <p:cNvSpPr/>
          <p:nvPr/>
        </p:nvSpPr>
        <p:spPr>
          <a:xfrm>
            <a:off x="1042416" y="1844039"/>
            <a:ext cx="6795516" cy="4532376"/>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785616"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070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科赫曲线绘制</a:t>
            </a:r>
            <a:endParaRPr sz="4000"/>
          </a:p>
        </p:txBody>
      </p:sp>
      <p:sp>
        <p:nvSpPr>
          <p:cNvPr id="4" name="object 4"/>
          <p:cNvSpPr txBox="1"/>
          <p:nvPr/>
        </p:nvSpPr>
        <p:spPr>
          <a:xfrm>
            <a:off x="402742" y="2522981"/>
            <a:ext cx="3151505" cy="2220595"/>
          </a:xfrm>
          <a:prstGeom prst="rect">
            <a:avLst/>
          </a:prstGeom>
        </p:spPr>
        <p:txBody>
          <a:bodyPr vert="horz" wrap="square" lIns="0" tIns="12700" rIns="0" bIns="0" rtlCol="0">
            <a:spAutoFit/>
          </a:bodyPr>
          <a:lstStyle/>
          <a:p>
            <a:pPr marL="12700" marR="5080" indent="269240" algn="just">
              <a:lnSpc>
                <a:spcPct val="150000"/>
              </a:lnSpc>
              <a:spcBef>
                <a:spcPts val="100"/>
              </a:spcBef>
            </a:pPr>
            <a:r>
              <a:rPr sz="2400" spc="90" dirty="0">
                <a:latin typeface="微软雅黑"/>
                <a:cs typeface="微软雅黑"/>
              </a:rPr>
              <a:t>科赫</a:t>
            </a:r>
            <a:r>
              <a:rPr sz="2400" spc="105" dirty="0">
                <a:latin typeface="微软雅黑"/>
                <a:cs typeface="微软雅黑"/>
              </a:rPr>
              <a:t>曲线</a:t>
            </a:r>
            <a:r>
              <a:rPr sz="2400" spc="90" dirty="0">
                <a:latin typeface="微软雅黑"/>
                <a:cs typeface="微软雅黑"/>
              </a:rPr>
              <a:t>属于</a:t>
            </a:r>
            <a:r>
              <a:rPr sz="2400" spc="105" dirty="0">
                <a:latin typeface="微软雅黑"/>
                <a:cs typeface="微软雅黑"/>
              </a:rPr>
              <a:t>分形</a:t>
            </a:r>
            <a:r>
              <a:rPr sz="2400" dirty="0">
                <a:latin typeface="微软雅黑"/>
                <a:cs typeface="微软雅黑"/>
              </a:rPr>
              <a:t>几 </a:t>
            </a:r>
            <a:r>
              <a:rPr sz="2400" spc="60" dirty="0">
                <a:latin typeface="微软雅黑"/>
                <a:cs typeface="微软雅黑"/>
              </a:rPr>
              <a:t>何分</a:t>
            </a:r>
            <a:r>
              <a:rPr sz="2400" spc="55" dirty="0">
                <a:latin typeface="微软雅黑"/>
                <a:cs typeface="微软雅黑"/>
              </a:rPr>
              <a:t>支</a:t>
            </a:r>
            <a:r>
              <a:rPr sz="2400" spc="60" dirty="0">
                <a:latin typeface="微软雅黑"/>
                <a:cs typeface="微软雅黑"/>
              </a:rPr>
              <a:t>，它的绘制过程 </a:t>
            </a:r>
            <a:r>
              <a:rPr sz="2400" spc="55" dirty="0">
                <a:latin typeface="微软雅黑"/>
                <a:cs typeface="微软雅黑"/>
              </a:rPr>
              <a:t>体现了递归思</a:t>
            </a:r>
            <a:r>
              <a:rPr sz="2400" spc="60" dirty="0">
                <a:latin typeface="微软雅黑"/>
                <a:cs typeface="微软雅黑"/>
              </a:rPr>
              <a:t>想</a:t>
            </a:r>
            <a:r>
              <a:rPr sz="2400" spc="55" dirty="0">
                <a:latin typeface="微软雅黑"/>
                <a:cs typeface="微软雅黑"/>
              </a:rPr>
              <a:t>，绘制 </a:t>
            </a:r>
            <a:r>
              <a:rPr sz="2400" dirty="0">
                <a:latin typeface="微软雅黑"/>
                <a:cs typeface="微软雅黑"/>
              </a:rPr>
              <a:t>过程代</a:t>
            </a:r>
            <a:r>
              <a:rPr sz="2400" spc="-5" dirty="0">
                <a:latin typeface="微软雅黑"/>
                <a:cs typeface="微软雅黑"/>
              </a:rPr>
              <a:t>码</a:t>
            </a:r>
            <a:r>
              <a:rPr sz="2400" dirty="0">
                <a:latin typeface="微软雅黑"/>
                <a:cs typeface="微软雅黑"/>
              </a:rPr>
              <a:t>。</a:t>
            </a:r>
            <a:endParaRPr sz="2400">
              <a:latin typeface="微软雅黑"/>
              <a:cs typeface="微软雅黑"/>
            </a:endParaRPr>
          </a:p>
        </p:txBody>
      </p:sp>
      <p:graphicFrame>
        <p:nvGraphicFramePr>
          <p:cNvPr id="5" name="object 5"/>
          <p:cNvGraphicFramePr>
            <a:graphicFrameLocks noGrp="1"/>
          </p:cNvGraphicFramePr>
          <p:nvPr/>
        </p:nvGraphicFramePr>
        <p:xfrm>
          <a:off x="3971925" y="1139888"/>
          <a:ext cx="4969510" cy="5409565"/>
        </p:xfrm>
        <a:graphic>
          <a:graphicData uri="http://schemas.openxmlformats.org/drawingml/2006/table">
            <a:tbl>
              <a:tblPr firstRow="1" bandRow="1">
                <a:tableStyleId>{2D5ABB26-0587-4C30-8999-92F81FD0307C}</a:tableStyleId>
              </a:tblPr>
              <a:tblGrid>
                <a:gridCol w="376555"/>
                <a:gridCol w="1191895"/>
                <a:gridCol w="2375535"/>
                <a:gridCol w="1025525"/>
              </a:tblGrid>
              <a:tr h="379095">
                <a:tc gridSpan="2">
                  <a:txBody>
                    <a:bodyPr/>
                    <a:lstStyle/>
                    <a:p>
                      <a:pPr marL="57150">
                        <a:lnSpc>
                          <a:spcPts val="1635"/>
                        </a:lnSpc>
                      </a:pPr>
                      <a:r>
                        <a:rPr sz="1400" dirty="0">
                          <a:latin typeface="宋体"/>
                          <a:cs typeface="宋体"/>
                        </a:rPr>
                        <a:t>实例代码</a:t>
                      </a:r>
                      <a:r>
                        <a:rPr sz="1400" dirty="0">
                          <a:latin typeface="Palatino Linotype"/>
                          <a:cs typeface="Palatino Linotype"/>
                        </a:rPr>
                        <a:t>8.1</a:t>
                      </a:r>
                      <a:endParaRPr sz="1400">
                        <a:latin typeface="Palatino Linotype"/>
                        <a:cs typeface="Palatino Linotype"/>
                      </a:endParaRPr>
                    </a:p>
                  </a:txBody>
                  <a:tcPr marL="0" marR="0" marT="0" marB="0">
                    <a:lnB w="12700">
                      <a:solidFill>
                        <a:srgbClr val="00AF50"/>
                      </a:solidFill>
                      <a:prstDash val="solid"/>
                    </a:lnB>
                    <a:solidFill>
                      <a:srgbClr val="FFFFFF"/>
                    </a:solidFill>
                  </a:tcPr>
                </a:tc>
                <a:tc hMerge="1">
                  <a:txBody>
                    <a:bodyPr/>
                    <a:lstStyle/>
                    <a:p>
                      <a:endParaRPr/>
                    </a:p>
                  </a:txBody>
                  <a:tcPr marL="0" marR="0" marT="0" marB="0"/>
                </a:tc>
                <a:tc>
                  <a:txBody>
                    <a:bodyPr/>
                    <a:lstStyle/>
                    <a:p>
                      <a:pPr marL="572770">
                        <a:lnSpc>
                          <a:spcPts val="1635"/>
                        </a:lnSpc>
                      </a:pPr>
                      <a:r>
                        <a:rPr sz="1400" dirty="0">
                          <a:latin typeface="Palatino Linotype"/>
                          <a:cs typeface="Palatino Linotype"/>
                        </a:rPr>
                        <a:t>e8.1DrawKoch.py</a:t>
                      </a:r>
                      <a:endParaRPr sz="1400">
                        <a:latin typeface="Palatino Linotype"/>
                        <a:cs typeface="Palatino Linotype"/>
                      </a:endParaRPr>
                    </a:p>
                  </a:txBody>
                  <a:tcPr marL="0" marR="0" marT="0" marB="0">
                    <a:lnB w="12700">
                      <a:solidFill>
                        <a:srgbClr val="00AF50"/>
                      </a:solidFill>
                      <a:prstDash val="solid"/>
                    </a:lnB>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r>
              <a:tr h="5030470">
                <a:tc>
                  <a:txBody>
                    <a:bodyPr/>
                    <a:lstStyle/>
                    <a:p>
                      <a:pPr marL="1270" algn="ctr">
                        <a:lnSpc>
                          <a:spcPct val="100000"/>
                        </a:lnSpc>
                        <a:spcBef>
                          <a:spcPts val="865"/>
                        </a:spcBef>
                      </a:pPr>
                      <a:r>
                        <a:rPr sz="1400" dirty="0">
                          <a:solidFill>
                            <a:srgbClr val="7E7E7E"/>
                          </a:solidFill>
                          <a:latin typeface="Courier New"/>
                          <a:cs typeface="Courier New"/>
                        </a:rPr>
                        <a:t>1</a:t>
                      </a:r>
                      <a:endParaRPr sz="1400">
                        <a:latin typeface="Courier New"/>
                        <a:cs typeface="Courier New"/>
                      </a:endParaRPr>
                    </a:p>
                    <a:p>
                      <a:pPr marL="1270" algn="ctr">
                        <a:lnSpc>
                          <a:spcPct val="100000"/>
                        </a:lnSpc>
                        <a:spcBef>
                          <a:spcPts val="315"/>
                        </a:spcBef>
                      </a:pPr>
                      <a:r>
                        <a:rPr sz="1400" dirty="0">
                          <a:solidFill>
                            <a:srgbClr val="7E7E7E"/>
                          </a:solidFill>
                          <a:latin typeface="Courier New"/>
                          <a:cs typeface="Courier New"/>
                        </a:rPr>
                        <a:t>2</a:t>
                      </a:r>
                      <a:endParaRPr sz="1400">
                        <a:latin typeface="Courier New"/>
                        <a:cs typeface="Courier New"/>
                      </a:endParaRPr>
                    </a:p>
                    <a:p>
                      <a:pPr marL="1270" algn="ctr">
                        <a:lnSpc>
                          <a:spcPct val="100000"/>
                        </a:lnSpc>
                        <a:spcBef>
                          <a:spcPts val="325"/>
                        </a:spcBef>
                      </a:pPr>
                      <a:r>
                        <a:rPr sz="1400" dirty="0">
                          <a:solidFill>
                            <a:srgbClr val="7E7E7E"/>
                          </a:solidFill>
                          <a:latin typeface="Courier New"/>
                          <a:cs typeface="Courier New"/>
                        </a:rPr>
                        <a:t>3</a:t>
                      </a:r>
                      <a:endParaRPr sz="1400">
                        <a:latin typeface="Courier New"/>
                        <a:cs typeface="Courier New"/>
                      </a:endParaRPr>
                    </a:p>
                    <a:p>
                      <a:pPr marL="1270" algn="ctr">
                        <a:lnSpc>
                          <a:spcPct val="100000"/>
                        </a:lnSpc>
                        <a:spcBef>
                          <a:spcPts val="325"/>
                        </a:spcBef>
                      </a:pPr>
                      <a:r>
                        <a:rPr sz="1400" dirty="0">
                          <a:solidFill>
                            <a:srgbClr val="7E7E7E"/>
                          </a:solidFill>
                          <a:latin typeface="Courier New"/>
                          <a:cs typeface="Courier New"/>
                        </a:rPr>
                        <a:t>4</a:t>
                      </a:r>
                      <a:endParaRPr sz="1400">
                        <a:latin typeface="Courier New"/>
                        <a:cs typeface="Courier New"/>
                      </a:endParaRPr>
                    </a:p>
                    <a:p>
                      <a:pPr marL="635" algn="ctr">
                        <a:lnSpc>
                          <a:spcPct val="100000"/>
                        </a:lnSpc>
                        <a:spcBef>
                          <a:spcPts val="509"/>
                        </a:spcBef>
                      </a:pPr>
                      <a:r>
                        <a:rPr sz="1200" b="1" dirty="0">
                          <a:solidFill>
                            <a:srgbClr val="7E7E7E"/>
                          </a:solidFill>
                          <a:latin typeface="Courier New"/>
                          <a:cs typeface="Courier New"/>
                        </a:rPr>
                        <a:t>5</a:t>
                      </a:r>
                      <a:endParaRPr sz="1200">
                        <a:latin typeface="Courier New"/>
                        <a:cs typeface="Courier New"/>
                      </a:endParaRPr>
                    </a:p>
                    <a:p>
                      <a:pPr marL="635" algn="ctr">
                        <a:lnSpc>
                          <a:spcPct val="100000"/>
                        </a:lnSpc>
                        <a:spcBef>
                          <a:spcPts val="565"/>
                        </a:spcBef>
                      </a:pPr>
                      <a:r>
                        <a:rPr sz="1200" b="1" dirty="0">
                          <a:solidFill>
                            <a:srgbClr val="7E7E7E"/>
                          </a:solidFill>
                          <a:latin typeface="Courier New"/>
                          <a:cs typeface="Courier New"/>
                        </a:rPr>
                        <a:t>6</a:t>
                      </a:r>
                      <a:endParaRPr sz="1200">
                        <a:latin typeface="Courier New"/>
                        <a:cs typeface="Courier New"/>
                      </a:endParaRPr>
                    </a:p>
                    <a:p>
                      <a:pPr marL="635" algn="ctr">
                        <a:lnSpc>
                          <a:spcPct val="100000"/>
                        </a:lnSpc>
                        <a:spcBef>
                          <a:spcPts val="565"/>
                        </a:spcBef>
                      </a:pPr>
                      <a:r>
                        <a:rPr sz="1200" b="1" dirty="0">
                          <a:solidFill>
                            <a:srgbClr val="7E7E7E"/>
                          </a:solidFill>
                          <a:latin typeface="Courier New"/>
                          <a:cs typeface="Courier New"/>
                        </a:rPr>
                        <a:t>7</a:t>
                      </a:r>
                      <a:endParaRPr sz="1200">
                        <a:latin typeface="Courier New"/>
                        <a:cs typeface="Courier New"/>
                      </a:endParaRPr>
                    </a:p>
                    <a:p>
                      <a:pPr marL="635" algn="ctr">
                        <a:lnSpc>
                          <a:spcPct val="100000"/>
                        </a:lnSpc>
                        <a:spcBef>
                          <a:spcPts val="550"/>
                        </a:spcBef>
                      </a:pPr>
                      <a:r>
                        <a:rPr sz="1200" b="1" dirty="0">
                          <a:solidFill>
                            <a:srgbClr val="7E7E7E"/>
                          </a:solidFill>
                          <a:latin typeface="Courier New"/>
                          <a:cs typeface="Courier New"/>
                        </a:rPr>
                        <a:t>8</a:t>
                      </a:r>
                      <a:endParaRPr sz="1200">
                        <a:latin typeface="Courier New"/>
                        <a:cs typeface="Courier New"/>
                      </a:endParaRPr>
                    </a:p>
                    <a:p>
                      <a:pPr marL="635" algn="ctr">
                        <a:lnSpc>
                          <a:spcPct val="100000"/>
                        </a:lnSpc>
                        <a:spcBef>
                          <a:spcPts val="565"/>
                        </a:spcBef>
                      </a:pPr>
                      <a:r>
                        <a:rPr sz="1200" b="1" dirty="0">
                          <a:solidFill>
                            <a:srgbClr val="7E7E7E"/>
                          </a:solidFill>
                          <a:latin typeface="Courier New"/>
                          <a:cs typeface="Courier New"/>
                        </a:rPr>
                        <a:t>9</a:t>
                      </a:r>
                      <a:endParaRPr sz="1200">
                        <a:latin typeface="Courier New"/>
                        <a:cs typeface="Courier New"/>
                      </a:endParaRPr>
                    </a:p>
                    <a:p>
                      <a:pPr algn="ctr">
                        <a:lnSpc>
                          <a:spcPct val="100000"/>
                        </a:lnSpc>
                        <a:spcBef>
                          <a:spcPts val="565"/>
                        </a:spcBef>
                      </a:pPr>
                      <a:r>
                        <a:rPr sz="1200" b="1" spc="-5" dirty="0">
                          <a:solidFill>
                            <a:srgbClr val="7E7E7E"/>
                          </a:solidFill>
                          <a:latin typeface="Courier New"/>
                          <a:cs typeface="Courier New"/>
                        </a:rPr>
                        <a:t>10</a:t>
                      </a:r>
                      <a:endParaRPr sz="1200">
                        <a:latin typeface="Courier New"/>
                        <a:cs typeface="Courier New"/>
                      </a:endParaRPr>
                    </a:p>
                    <a:p>
                      <a:pPr algn="ctr">
                        <a:lnSpc>
                          <a:spcPct val="100000"/>
                        </a:lnSpc>
                        <a:spcBef>
                          <a:spcPts val="550"/>
                        </a:spcBef>
                      </a:pPr>
                      <a:r>
                        <a:rPr sz="1200" b="1" spc="-5" dirty="0">
                          <a:solidFill>
                            <a:srgbClr val="7E7E7E"/>
                          </a:solidFill>
                          <a:latin typeface="Courier New"/>
                          <a:cs typeface="Courier New"/>
                        </a:rPr>
                        <a:t>11</a:t>
                      </a:r>
                      <a:endParaRPr sz="1200">
                        <a:latin typeface="Courier New"/>
                        <a:cs typeface="Courier New"/>
                      </a:endParaRPr>
                    </a:p>
                    <a:p>
                      <a:pPr algn="ctr">
                        <a:lnSpc>
                          <a:spcPct val="100000"/>
                        </a:lnSpc>
                        <a:spcBef>
                          <a:spcPts val="565"/>
                        </a:spcBef>
                      </a:pPr>
                      <a:r>
                        <a:rPr sz="1200" b="1" spc="-5" dirty="0">
                          <a:solidFill>
                            <a:srgbClr val="7E7E7E"/>
                          </a:solidFill>
                          <a:latin typeface="Courier New"/>
                          <a:cs typeface="Courier New"/>
                        </a:rPr>
                        <a:t>12</a:t>
                      </a:r>
                      <a:endParaRPr sz="1200">
                        <a:latin typeface="Courier New"/>
                        <a:cs typeface="Courier New"/>
                      </a:endParaRPr>
                    </a:p>
                    <a:p>
                      <a:pPr algn="ctr">
                        <a:lnSpc>
                          <a:spcPct val="100000"/>
                        </a:lnSpc>
                        <a:spcBef>
                          <a:spcPts val="565"/>
                        </a:spcBef>
                      </a:pPr>
                      <a:r>
                        <a:rPr sz="1200" b="1" spc="-5" dirty="0">
                          <a:solidFill>
                            <a:srgbClr val="7E7E7E"/>
                          </a:solidFill>
                          <a:latin typeface="Courier New"/>
                          <a:cs typeface="Courier New"/>
                        </a:rPr>
                        <a:t>13</a:t>
                      </a:r>
                      <a:endParaRPr sz="1200">
                        <a:latin typeface="Courier New"/>
                        <a:cs typeface="Courier New"/>
                      </a:endParaRPr>
                    </a:p>
                    <a:p>
                      <a:pPr algn="ctr">
                        <a:lnSpc>
                          <a:spcPct val="100000"/>
                        </a:lnSpc>
                        <a:spcBef>
                          <a:spcPts val="555"/>
                        </a:spcBef>
                      </a:pPr>
                      <a:r>
                        <a:rPr sz="1200" b="1" spc="-5" dirty="0">
                          <a:solidFill>
                            <a:srgbClr val="7E7E7E"/>
                          </a:solidFill>
                          <a:latin typeface="Courier New"/>
                          <a:cs typeface="Courier New"/>
                        </a:rPr>
                        <a:t>14</a:t>
                      </a:r>
                      <a:endParaRPr sz="1200">
                        <a:latin typeface="Courier New"/>
                        <a:cs typeface="Courier New"/>
                      </a:endParaRPr>
                    </a:p>
                    <a:p>
                      <a:pPr algn="ctr">
                        <a:lnSpc>
                          <a:spcPct val="100000"/>
                        </a:lnSpc>
                        <a:spcBef>
                          <a:spcPts val="565"/>
                        </a:spcBef>
                      </a:pPr>
                      <a:r>
                        <a:rPr sz="1200" b="1" spc="-5" dirty="0">
                          <a:solidFill>
                            <a:srgbClr val="7E7E7E"/>
                          </a:solidFill>
                          <a:latin typeface="Courier New"/>
                          <a:cs typeface="Courier New"/>
                        </a:rPr>
                        <a:t>15</a:t>
                      </a:r>
                      <a:endParaRPr sz="1200">
                        <a:latin typeface="Courier New"/>
                        <a:cs typeface="Courier New"/>
                      </a:endParaRPr>
                    </a:p>
                    <a:p>
                      <a:pPr algn="ctr">
                        <a:lnSpc>
                          <a:spcPct val="100000"/>
                        </a:lnSpc>
                        <a:spcBef>
                          <a:spcPts val="560"/>
                        </a:spcBef>
                      </a:pPr>
                      <a:r>
                        <a:rPr sz="1200" b="1" spc="-5" dirty="0">
                          <a:solidFill>
                            <a:srgbClr val="7E7E7E"/>
                          </a:solidFill>
                          <a:latin typeface="Courier New"/>
                          <a:cs typeface="Courier New"/>
                        </a:rPr>
                        <a:t>16</a:t>
                      </a:r>
                      <a:endParaRPr sz="1200">
                        <a:latin typeface="Courier New"/>
                        <a:cs typeface="Courier New"/>
                      </a:endParaRPr>
                    </a:p>
                    <a:p>
                      <a:pPr algn="ctr">
                        <a:lnSpc>
                          <a:spcPct val="100000"/>
                        </a:lnSpc>
                        <a:spcBef>
                          <a:spcPts val="555"/>
                        </a:spcBef>
                      </a:pPr>
                      <a:r>
                        <a:rPr sz="1200" b="1" spc="-5" dirty="0">
                          <a:solidFill>
                            <a:srgbClr val="7E7E7E"/>
                          </a:solidFill>
                          <a:latin typeface="Courier New"/>
                          <a:cs typeface="Courier New"/>
                        </a:rPr>
                        <a:t>17</a:t>
                      </a:r>
                      <a:endParaRPr sz="1200">
                        <a:latin typeface="Courier New"/>
                        <a:cs typeface="Courier New"/>
                      </a:endParaRPr>
                    </a:p>
                    <a:p>
                      <a:pPr algn="ctr">
                        <a:lnSpc>
                          <a:spcPct val="100000"/>
                        </a:lnSpc>
                        <a:spcBef>
                          <a:spcPts val="565"/>
                        </a:spcBef>
                      </a:pPr>
                      <a:r>
                        <a:rPr sz="1200" b="1" spc="-5" dirty="0">
                          <a:solidFill>
                            <a:srgbClr val="7E7E7E"/>
                          </a:solidFill>
                          <a:latin typeface="Courier New"/>
                          <a:cs typeface="Courier New"/>
                        </a:rPr>
                        <a:t>18</a:t>
                      </a:r>
                      <a:endParaRPr sz="1200">
                        <a:latin typeface="Courier New"/>
                        <a:cs typeface="Courier New"/>
                      </a:endParaRPr>
                    </a:p>
                    <a:p>
                      <a:pPr algn="ctr">
                        <a:lnSpc>
                          <a:spcPct val="100000"/>
                        </a:lnSpc>
                        <a:spcBef>
                          <a:spcPts val="560"/>
                        </a:spcBef>
                      </a:pPr>
                      <a:r>
                        <a:rPr sz="1200" b="1" spc="-5" dirty="0">
                          <a:solidFill>
                            <a:srgbClr val="7E7E7E"/>
                          </a:solidFill>
                          <a:latin typeface="Courier New"/>
                          <a:cs typeface="Courier New"/>
                        </a:rPr>
                        <a:t>19</a:t>
                      </a:r>
                      <a:endParaRPr sz="1200">
                        <a:latin typeface="Courier New"/>
                        <a:cs typeface="Courier New"/>
                      </a:endParaRPr>
                    </a:p>
                  </a:txBody>
                  <a:tcPr marL="0" marR="0" marT="109855" marB="0">
                    <a:lnR w="12700">
                      <a:solidFill>
                        <a:srgbClr val="00AF50"/>
                      </a:solidFill>
                      <a:prstDash val="solid"/>
                    </a:lnR>
                    <a:lnT w="12700">
                      <a:solidFill>
                        <a:srgbClr val="00AF50"/>
                      </a:solidFill>
                      <a:prstDash val="solid"/>
                    </a:lnT>
                    <a:solidFill>
                      <a:srgbClr val="FFFFFF"/>
                    </a:solidFill>
                  </a:tcPr>
                </a:tc>
                <a:tc gridSpan="3">
                  <a:txBody>
                    <a:bodyPr/>
                    <a:lstStyle/>
                    <a:p>
                      <a:pPr marL="57150" marR="2825115">
                        <a:lnSpc>
                          <a:spcPct val="118600"/>
                        </a:lnSpc>
                        <a:spcBef>
                          <a:spcPts val="525"/>
                        </a:spcBef>
                      </a:pPr>
                      <a:r>
                        <a:rPr sz="1400" b="1" spc="-10" dirty="0">
                          <a:latin typeface="Courier New"/>
                          <a:cs typeface="Courier New"/>
                        </a:rPr>
                        <a:t>#e8.1DrawKoch.py  </a:t>
                      </a:r>
                      <a:r>
                        <a:rPr sz="1400" b="1" spc="-5" dirty="0">
                          <a:latin typeface="Courier New"/>
                          <a:cs typeface="Courier New"/>
                        </a:rPr>
                        <a:t>import</a:t>
                      </a:r>
                      <a:r>
                        <a:rPr sz="1400" b="1" spc="-30" dirty="0">
                          <a:latin typeface="Courier New"/>
                          <a:cs typeface="Courier New"/>
                        </a:rPr>
                        <a:t> </a:t>
                      </a:r>
                      <a:r>
                        <a:rPr sz="1400" b="1" spc="-10" dirty="0">
                          <a:latin typeface="Courier New"/>
                          <a:cs typeface="Courier New"/>
                        </a:rPr>
                        <a:t>turtle</a:t>
                      </a:r>
                      <a:endParaRPr sz="1400">
                        <a:latin typeface="Courier New"/>
                        <a:cs typeface="Courier New"/>
                      </a:endParaRPr>
                    </a:p>
                    <a:p>
                      <a:pPr marL="483870" marR="2611120" indent="-426720">
                        <a:lnSpc>
                          <a:spcPct val="119300"/>
                        </a:lnSpc>
                      </a:pPr>
                      <a:r>
                        <a:rPr sz="1400" b="1" spc="-5" dirty="0">
                          <a:latin typeface="Courier New"/>
                          <a:cs typeface="Courier New"/>
                        </a:rPr>
                        <a:t>def koch(size,</a:t>
                      </a:r>
                      <a:r>
                        <a:rPr sz="1400" b="1" spc="-80" dirty="0">
                          <a:latin typeface="Courier New"/>
                          <a:cs typeface="Courier New"/>
                        </a:rPr>
                        <a:t> </a:t>
                      </a:r>
                      <a:r>
                        <a:rPr sz="1400" b="1" spc="-5" dirty="0">
                          <a:latin typeface="Courier New"/>
                          <a:cs typeface="Courier New"/>
                        </a:rPr>
                        <a:t>n):  if </a:t>
                      </a:r>
                      <a:r>
                        <a:rPr sz="1400" b="1" dirty="0">
                          <a:latin typeface="Courier New"/>
                          <a:cs typeface="Courier New"/>
                        </a:rPr>
                        <a:t>n </a:t>
                      </a:r>
                      <a:r>
                        <a:rPr sz="1400" b="1" spc="-5" dirty="0">
                          <a:latin typeface="Courier New"/>
                          <a:cs typeface="Courier New"/>
                        </a:rPr>
                        <a:t>==</a:t>
                      </a:r>
                      <a:r>
                        <a:rPr sz="1400" b="1" spc="-60" dirty="0">
                          <a:latin typeface="Courier New"/>
                          <a:cs typeface="Courier New"/>
                        </a:rPr>
                        <a:t> </a:t>
                      </a:r>
                      <a:r>
                        <a:rPr sz="1400" b="1" spc="-5" dirty="0">
                          <a:latin typeface="Courier New"/>
                          <a:cs typeface="Courier New"/>
                        </a:rPr>
                        <a:t>0:</a:t>
                      </a:r>
                      <a:endParaRPr sz="1400">
                        <a:latin typeface="Courier New"/>
                        <a:cs typeface="Courier New"/>
                      </a:endParaRPr>
                    </a:p>
                    <a:p>
                      <a:pPr marL="483870" marR="2078989" indent="424815">
                        <a:lnSpc>
                          <a:spcPts val="2000"/>
                        </a:lnSpc>
                        <a:spcBef>
                          <a:spcPts val="115"/>
                        </a:spcBef>
                      </a:pPr>
                      <a:r>
                        <a:rPr sz="1400" b="1" spc="-5" dirty="0">
                          <a:latin typeface="Courier New"/>
                          <a:cs typeface="Courier New"/>
                        </a:rPr>
                        <a:t>tu</a:t>
                      </a:r>
                      <a:r>
                        <a:rPr sz="1400" b="1" spc="-15" dirty="0">
                          <a:latin typeface="Courier New"/>
                          <a:cs typeface="Courier New"/>
                        </a:rPr>
                        <a:t>r</a:t>
                      </a:r>
                      <a:r>
                        <a:rPr sz="1400" b="1" spc="-5" dirty="0">
                          <a:latin typeface="Courier New"/>
                          <a:cs typeface="Courier New"/>
                        </a:rPr>
                        <a:t>tl</a:t>
                      </a:r>
                      <a:r>
                        <a:rPr sz="1400" b="1" spc="-15" dirty="0">
                          <a:latin typeface="Courier New"/>
                          <a:cs typeface="Courier New"/>
                        </a:rPr>
                        <a:t>e</a:t>
                      </a:r>
                      <a:r>
                        <a:rPr sz="1400" b="1" spc="-5" dirty="0">
                          <a:latin typeface="Courier New"/>
                          <a:cs typeface="Courier New"/>
                        </a:rPr>
                        <a:t>.fd(si</a:t>
                      </a:r>
                      <a:r>
                        <a:rPr sz="1400" b="1" spc="-20" dirty="0">
                          <a:latin typeface="Courier New"/>
                          <a:cs typeface="Courier New"/>
                        </a:rPr>
                        <a:t>z</a:t>
                      </a:r>
                      <a:r>
                        <a:rPr sz="1400" b="1" spc="-5" dirty="0">
                          <a:latin typeface="Courier New"/>
                          <a:cs typeface="Courier New"/>
                        </a:rPr>
                        <a:t>e)  else:</a:t>
                      </a:r>
                      <a:endParaRPr sz="1400">
                        <a:latin typeface="Courier New"/>
                        <a:cs typeface="Courier New"/>
                      </a:endParaRPr>
                    </a:p>
                    <a:p>
                      <a:pPr marL="1228090" marR="376555" indent="-318770">
                        <a:lnSpc>
                          <a:spcPts val="1989"/>
                        </a:lnSpc>
                        <a:spcBef>
                          <a:spcPts val="15"/>
                        </a:spcBef>
                      </a:pPr>
                      <a:r>
                        <a:rPr sz="1400" b="1" spc="-5" dirty="0">
                          <a:latin typeface="Courier New"/>
                          <a:cs typeface="Courier New"/>
                        </a:rPr>
                        <a:t>for angle in [0, 60, -120,</a:t>
                      </a:r>
                      <a:r>
                        <a:rPr sz="1400" b="1" spc="-75" dirty="0">
                          <a:latin typeface="Courier New"/>
                          <a:cs typeface="Courier New"/>
                        </a:rPr>
                        <a:t> </a:t>
                      </a:r>
                      <a:r>
                        <a:rPr sz="1400" b="1" spc="-5" dirty="0">
                          <a:latin typeface="Courier New"/>
                          <a:cs typeface="Courier New"/>
                        </a:rPr>
                        <a:t>60]:  turtle.left(angle)</a:t>
                      </a:r>
                      <a:endParaRPr sz="1400">
                        <a:latin typeface="Courier New"/>
                        <a:cs typeface="Courier New"/>
                      </a:endParaRPr>
                    </a:p>
                    <a:p>
                      <a:pPr marL="1228090">
                        <a:lnSpc>
                          <a:spcPct val="100000"/>
                        </a:lnSpc>
                        <a:spcBef>
                          <a:spcPts val="204"/>
                        </a:spcBef>
                      </a:pPr>
                      <a:r>
                        <a:rPr sz="1400" b="1" spc="-5" dirty="0">
                          <a:latin typeface="Courier New"/>
                          <a:cs typeface="Courier New"/>
                        </a:rPr>
                        <a:t>koch(size/3,</a:t>
                      </a:r>
                      <a:r>
                        <a:rPr sz="1400" b="1" spc="-90" dirty="0">
                          <a:latin typeface="Courier New"/>
                          <a:cs typeface="Courier New"/>
                        </a:rPr>
                        <a:t> </a:t>
                      </a:r>
                      <a:r>
                        <a:rPr sz="1400" b="1" spc="-5" dirty="0">
                          <a:latin typeface="Courier New"/>
                          <a:cs typeface="Courier New"/>
                        </a:rPr>
                        <a:t>n-1)</a:t>
                      </a:r>
                      <a:endParaRPr sz="1400">
                        <a:latin typeface="Courier New"/>
                        <a:cs typeface="Courier New"/>
                      </a:endParaRPr>
                    </a:p>
                    <a:p>
                      <a:pPr marL="57150" marR="1540510">
                        <a:lnSpc>
                          <a:spcPct val="119000"/>
                        </a:lnSpc>
                        <a:spcBef>
                          <a:spcPts val="5"/>
                        </a:spcBef>
                        <a:tabLst>
                          <a:tab pos="1866264" algn="l"/>
                        </a:tabLst>
                      </a:pPr>
                      <a:r>
                        <a:rPr sz="1400" b="1" spc="-5" dirty="0">
                          <a:latin typeface="Courier New"/>
                          <a:cs typeface="Courier New"/>
                        </a:rPr>
                        <a:t>def main():  turtle.setup(800,400)  turtle.speed(0</a:t>
                      </a:r>
                      <a:r>
                        <a:rPr sz="1400" b="1" dirty="0">
                          <a:latin typeface="Courier New"/>
                          <a:cs typeface="Courier New"/>
                        </a:rPr>
                        <a:t>)	</a:t>
                      </a:r>
                      <a:r>
                        <a:rPr sz="1400" b="1" spc="-5" dirty="0">
                          <a:latin typeface="Courier New"/>
                          <a:cs typeface="Courier New"/>
                        </a:rPr>
                        <a:t>#</a:t>
                      </a:r>
                      <a:r>
                        <a:rPr sz="1400" b="1" spc="10" dirty="0">
                          <a:latin typeface="Microsoft JhengHei"/>
                          <a:cs typeface="Microsoft JhengHei"/>
                        </a:rPr>
                        <a:t>控</a:t>
                      </a:r>
                      <a:r>
                        <a:rPr sz="1400" b="1" dirty="0">
                          <a:latin typeface="Microsoft JhengHei"/>
                          <a:cs typeface="Microsoft JhengHei"/>
                        </a:rPr>
                        <a:t>制绘制速度</a:t>
                      </a:r>
                      <a:endParaRPr sz="1400">
                        <a:latin typeface="Microsoft JhengHei"/>
                        <a:cs typeface="Microsoft JhengHei"/>
                      </a:endParaRPr>
                    </a:p>
                    <a:p>
                      <a:pPr marL="483870" marR="1760855">
                        <a:lnSpc>
                          <a:spcPct val="119000"/>
                        </a:lnSpc>
                        <a:spcBef>
                          <a:spcPts val="5"/>
                        </a:spcBef>
                      </a:pPr>
                      <a:r>
                        <a:rPr sz="1400" b="1" spc="-10" dirty="0">
                          <a:latin typeface="Courier New"/>
                          <a:cs typeface="Courier New"/>
                        </a:rPr>
                        <a:t>turtle.penup()  </a:t>
                      </a:r>
                      <a:r>
                        <a:rPr sz="1400" b="1" spc="-5" dirty="0">
                          <a:latin typeface="Courier New"/>
                          <a:cs typeface="Courier New"/>
                        </a:rPr>
                        <a:t>turtle.goto(-300,</a:t>
                      </a:r>
                      <a:r>
                        <a:rPr sz="1400" b="1" spc="-90" dirty="0">
                          <a:latin typeface="Courier New"/>
                          <a:cs typeface="Courier New"/>
                        </a:rPr>
                        <a:t> </a:t>
                      </a:r>
                      <a:r>
                        <a:rPr sz="1400" b="1" spc="-5" dirty="0">
                          <a:latin typeface="Courier New"/>
                          <a:cs typeface="Courier New"/>
                        </a:rPr>
                        <a:t>-50)  turtle.pendown()  turtle.pensize(2)</a:t>
                      </a:r>
                      <a:endParaRPr sz="1400">
                        <a:latin typeface="Courier New"/>
                        <a:cs typeface="Courier New"/>
                      </a:endParaRPr>
                    </a:p>
                    <a:p>
                      <a:pPr marL="483870" marR="300355" indent="-1905">
                        <a:lnSpc>
                          <a:spcPct val="118600"/>
                        </a:lnSpc>
                        <a:spcBef>
                          <a:spcPts val="15"/>
                        </a:spcBef>
                        <a:tabLst>
                          <a:tab pos="2185035" algn="l"/>
                        </a:tabLst>
                      </a:pPr>
                      <a:r>
                        <a:rPr sz="1400" b="1" spc="-5" dirty="0">
                          <a:latin typeface="Courier New"/>
                          <a:cs typeface="Courier New"/>
                        </a:rPr>
                        <a:t>koch(600,3)	</a:t>
                      </a:r>
                      <a:r>
                        <a:rPr sz="1400" b="1" dirty="0">
                          <a:latin typeface="Courier New"/>
                          <a:cs typeface="Courier New"/>
                        </a:rPr>
                        <a:t>#</a:t>
                      </a:r>
                      <a:r>
                        <a:rPr sz="1400" b="1" spc="-70" dirty="0">
                          <a:latin typeface="Courier New"/>
                          <a:cs typeface="Courier New"/>
                        </a:rPr>
                        <a:t> </a:t>
                      </a:r>
                      <a:r>
                        <a:rPr sz="1400" b="1" spc="-5" dirty="0">
                          <a:latin typeface="Courier New"/>
                          <a:cs typeface="Courier New"/>
                        </a:rPr>
                        <a:t>0</a:t>
                      </a:r>
                      <a:r>
                        <a:rPr sz="1400" b="1" spc="10" dirty="0">
                          <a:latin typeface="Microsoft JhengHei"/>
                          <a:cs typeface="Microsoft JhengHei"/>
                        </a:rPr>
                        <a:t>阶科</a:t>
                      </a:r>
                      <a:r>
                        <a:rPr sz="1400" b="1" dirty="0">
                          <a:latin typeface="Microsoft JhengHei"/>
                          <a:cs typeface="Microsoft JhengHei"/>
                        </a:rPr>
                        <a:t>赫曲线</a:t>
                      </a:r>
                      <a:r>
                        <a:rPr sz="1400" b="1" spc="-15" dirty="0">
                          <a:latin typeface="Microsoft JhengHei"/>
                          <a:cs typeface="Microsoft JhengHei"/>
                        </a:rPr>
                        <a:t>长</a:t>
                      </a:r>
                      <a:r>
                        <a:rPr sz="1400" b="1" spc="5" dirty="0">
                          <a:latin typeface="Microsoft JhengHei"/>
                          <a:cs typeface="Microsoft JhengHei"/>
                        </a:rPr>
                        <a:t>度</a:t>
                      </a:r>
                      <a:r>
                        <a:rPr sz="1400" b="1" dirty="0">
                          <a:latin typeface="Microsoft JhengHei"/>
                          <a:cs typeface="Microsoft JhengHei"/>
                        </a:rPr>
                        <a:t>，</a:t>
                      </a:r>
                      <a:r>
                        <a:rPr sz="1400" b="1" spc="-15" dirty="0">
                          <a:latin typeface="Microsoft JhengHei"/>
                          <a:cs typeface="Microsoft JhengHei"/>
                        </a:rPr>
                        <a:t>阶数 </a:t>
                      </a:r>
                      <a:r>
                        <a:rPr sz="1400" b="1" spc="-5" dirty="0">
                          <a:latin typeface="Courier New"/>
                          <a:cs typeface="Courier New"/>
                        </a:rPr>
                        <a:t>turtle.hideturtle()</a:t>
                      </a:r>
                      <a:endParaRPr sz="1400">
                        <a:latin typeface="Courier New"/>
                        <a:cs typeface="Courier New"/>
                      </a:endParaRPr>
                    </a:p>
                    <a:p>
                      <a:pPr marL="57150">
                        <a:lnSpc>
                          <a:spcPct val="100000"/>
                        </a:lnSpc>
                        <a:spcBef>
                          <a:spcPts val="325"/>
                        </a:spcBef>
                      </a:pPr>
                      <a:r>
                        <a:rPr sz="1400" b="1" spc="-5" dirty="0">
                          <a:latin typeface="Courier New"/>
                          <a:cs typeface="Courier New"/>
                        </a:rPr>
                        <a:t>main()</a:t>
                      </a:r>
                      <a:endParaRPr sz="1400">
                        <a:latin typeface="Courier New"/>
                        <a:cs typeface="Courier New"/>
                      </a:endParaRPr>
                    </a:p>
                  </a:txBody>
                  <a:tcPr marL="0" marR="0" marT="66675" marB="0">
                    <a:lnL w="12700">
                      <a:solidFill>
                        <a:srgbClr val="00AF50"/>
                      </a:solidFill>
                      <a:prstDash val="solid"/>
                    </a:lnL>
                    <a:solidFill>
                      <a:srgbClr val="FFFFFF"/>
                    </a:solidFill>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3785616"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30708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252525"/>
                </a:solidFill>
              </a:rPr>
              <a:t>科赫曲线绘制</a:t>
            </a:r>
            <a:endParaRPr sz="4000" dirty="0"/>
          </a:p>
        </p:txBody>
      </p:sp>
      <p:graphicFrame>
        <p:nvGraphicFramePr>
          <p:cNvPr id="4" name="object 4"/>
          <p:cNvGraphicFramePr>
            <a:graphicFrameLocks noGrp="1"/>
          </p:cNvGraphicFramePr>
          <p:nvPr/>
        </p:nvGraphicFramePr>
        <p:xfrm>
          <a:off x="4427601" y="223837"/>
          <a:ext cx="4392295" cy="6571615"/>
        </p:xfrm>
        <a:graphic>
          <a:graphicData uri="http://schemas.openxmlformats.org/drawingml/2006/table">
            <a:tbl>
              <a:tblPr firstRow="1" bandRow="1">
                <a:tableStyleId>{2D5ABB26-0587-4C30-8999-92F81FD0307C}</a:tableStyleId>
              </a:tblPr>
              <a:tblGrid>
                <a:gridCol w="332105"/>
                <a:gridCol w="879475"/>
                <a:gridCol w="2177415"/>
                <a:gridCol w="1003300"/>
              </a:tblGrid>
              <a:tr h="267970">
                <a:tc gridSpan="2">
                  <a:txBody>
                    <a:bodyPr/>
                    <a:lstStyle/>
                    <a:p>
                      <a:pPr marL="46355">
                        <a:lnSpc>
                          <a:spcPct val="100000"/>
                        </a:lnSpc>
                        <a:spcBef>
                          <a:spcPts val="254"/>
                        </a:spcBef>
                      </a:pPr>
                      <a:r>
                        <a:rPr sz="1100" dirty="0">
                          <a:latin typeface="宋体"/>
                          <a:cs typeface="宋体"/>
                        </a:rPr>
                        <a:t>实例代码</a:t>
                      </a:r>
                      <a:r>
                        <a:rPr sz="1100" dirty="0">
                          <a:latin typeface="Palatino Linotype"/>
                          <a:cs typeface="Palatino Linotype"/>
                        </a:rPr>
                        <a:t>8.2</a:t>
                      </a:r>
                      <a:endParaRPr sz="1100">
                        <a:latin typeface="Palatino Linotype"/>
                        <a:cs typeface="Palatino Linotype"/>
                      </a:endParaRPr>
                    </a:p>
                  </a:txBody>
                  <a:tcPr marL="0" marR="0" marT="32384" marB="0">
                    <a:lnB w="12700">
                      <a:solidFill>
                        <a:srgbClr val="00AF50"/>
                      </a:solidFill>
                      <a:prstDash val="solid"/>
                    </a:lnB>
                    <a:solidFill>
                      <a:srgbClr val="FFFFFF"/>
                    </a:solidFill>
                  </a:tcPr>
                </a:tc>
                <a:tc hMerge="1">
                  <a:txBody>
                    <a:bodyPr/>
                    <a:lstStyle/>
                    <a:p>
                      <a:endParaRPr/>
                    </a:p>
                  </a:txBody>
                  <a:tcPr marL="0" marR="0" marT="0" marB="0"/>
                </a:tc>
                <a:tc>
                  <a:txBody>
                    <a:bodyPr/>
                    <a:lstStyle/>
                    <a:p>
                      <a:pPr marL="429259">
                        <a:lnSpc>
                          <a:spcPct val="100000"/>
                        </a:lnSpc>
                        <a:spcBef>
                          <a:spcPts val="254"/>
                        </a:spcBef>
                      </a:pPr>
                      <a:r>
                        <a:rPr sz="1100" spc="-5" dirty="0">
                          <a:latin typeface="Palatino Linotype"/>
                          <a:cs typeface="Palatino Linotype"/>
                        </a:rPr>
                        <a:t>e8.2DrawKoch.py</a:t>
                      </a:r>
                      <a:endParaRPr sz="1100">
                        <a:latin typeface="Palatino Linotype"/>
                        <a:cs typeface="Palatino Linotype"/>
                      </a:endParaRPr>
                    </a:p>
                  </a:txBody>
                  <a:tcPr marL="0" marR="0" marT="32384" marB="0">
                    <a:lnB w="12700">
                      <a:solidFill>
                        <a:srgbClr val="00AF50"/>
                      </a:solidFill>
                      <a:prstDash val="solid"/>
                    </a:lnB>
                    <a:solidFill>
                      <a:srgbClr val="FFFFFF"/>
                    </a:solidFill>
                  </a:tcPr>
                </a:tc>
                <a:tc>
                  <a:txBody>
                    <a:bodyPr/>
                    <a:lstStyle/>
                    <a:p>
                      <a:pPr>
                        <a:lnSpc>
                          <a:spcPct val="100000"/>
                        </a:lnSpc>
                      </a:pPr>
                      <a:endParaRPr sz="1200">
                        <a:latin typeface="Times New Roman"/>
                        <a:cs typeface="Times New Roman"/>
                      </a:endParaRPr>
                    </a:p>
                  </a:txBody>
                  <a:tcPr marL="0" marR="0" marT="0" marB="0">
                    <a:solidFill>
                      <a:srgbClr val="FFFFFF"/>
                    </a:solidFill>
                  </a:tcPr>
                </a:tc>
              </a:tr>
              <a:tr h="6303645">
                <a:tc>
                  <a:txBody>
                    <a:bodyPr/>
                    <a:lstStyle/>
                    <a:p>
                      <a:pPr>
                        <a:lnSpc>
                          <a:spcPct val="100000"/>
                        </a:lnSpc>
                        <a:spcBef>
                          <a:spcPts val="40"/>
                        </a:spcBef>
                      </a:pPr>
                      <a:endParaRPr sz="1000">
                        <a:latin typeface="Times New Roman"/>
                        <a:cs typeface="Times New Roman"/>
                      </a:endParaRPr>
                    </a:p>
                    <a:p>
                      <a:pPr marL="1270" algn="ctr">
                        <a:lnSpc>
                          <a:spcPct val="100000"/>
                        </a:lnSpc>
                      </a:pPr>
                      <a:r>
                        <a:rPr sz="1100" dirty="0">
                          <a:solidFill>
                            <a:srgbClr val="7E7E7E"/>
                          </a:solidFill>
                          <a:latin typeface="Courier New"/>
                          <a:cs typeface="Courier New"/>
                        </a:rPr>
                        <a:t>1</a:t>
                      </a:r>
                      <a:endParaRPr sz="1100">
                        <a:latin typeface="Courier New"/>
                        <a:cs typeface="Courier New"/>
                      </a:endParaRPr>
                    </a:p>
                    <a:p>
                      <a:pPr marL="1270" algn="ctr">
                        <a:lnSpc>
                          <a:spcPct val="100000"/>
                        </a:lnSpc>
                        <a:spcBef>
                          <a:spcPts val="670"/>
                        </a:spcBef>
                      </a:pPr>
                      <a:r>
                        <a:rPr sz="1100" dirty="0">
                          <a:solidFill>
                            <a:srgbClr val="7E7E7E"/>
                          </a:solidFill>
                          <a:latin typeface="Courier New"/>
                          <a:cs typeface="Courier New"/>
                        </a:rPr>
                        <a:t>2</a:t>
                      </a:r>
                      <a:endParaRPr sz="1100">
                        <a:latin typeface="Courier New"/>
                        <a:cs typeface="Courier New"/>
                      </a:endParaRPr>
                    </a:p>
                    <a:p>
                      <a:pPr marL="1270" algn="ctr">
                        <a:lnSpc>
                          <a:spcPct val="100000"/>
                        </a:lnSpc>
                        <a:spcBef>
                          <a:spcPts val="690"/>
                        </a:spcBef>
                      </a:pPr>
                      <a:r>
                        <a:rPr sz="1100" dirty="0">
                          <a:solidFill>
                            <a:srgbClr val="7E7E7E"/>
                          </a:solidFill>
                          <a:latin typeface="Courier New"/>
                          <a:cs typeface="Courier New"/>
                        </a:rPr>
                        <a:t>3</a:t>
                      </a:r>
                      <a:endParaRPr sz="1100">
                        <a:latin typeface="Courier New"/>
                        <a:cs typeface="Courier New"/>
                      </a:endParaRPr>
                    </a:p>
                    <a:p>
                      <a:pPr marL="1270" algn="ctr">
                        <a:lnSpc>
                          <a:spcPct val="100000"/>
                        </a:lnSpc>
                        <a:spcBef>
                          <a:spcPts val="680"/>
                        </a:spcBef>
                      </a:pPr>
                      <a:r>
                        <a:rPr sz="1100" dirty="0">
                          <a:solidFill>
                            <a:srgbClr val="7E7E7E"/>
                          </a:solidFill>
                          <a:latin typeface="Courier New"/>
                          <a:cs typeface="Courier New"/>
                        </a:rPr>
                        <a:t>4</a:t>
                      </a:r>
                      <a:endParaRPr sz="1100">
                        <a:latin typeface="Courier New"/>
                        <a:cs typeface="Courier New"/>
                      </a:endParaRPr>
                    </a:p>
                    <a:p>
                      <a:pPr marL="1270" algn="ctr">
                        <a:lnSpc>
                          <a:spcPct val="100000"/>
                        </a:lnSpc>
                        <a:spcBef>
                          <a:spcPts val="675"/>
                        </a:spcBef>
                      </a:pPr>
                      <a:r>
                        <a:rPr sz="1100" b="1" dirty="0">
                          <a:solidFill>
                            <a:srgbClr val="7E7E7E"/>
                          </a:solidFill>
                          <a:latin typeface="Courier New"/>
                          <a:cs typeface="Courier New"/>
                        </a:rPr>
                        <a:t>5</a:t>
                      </a:r>
                      <a:endParaRPr sz="1100">
                        <a:latin typeface="Courier New"/>
                        <a:cs typeface="Courier New"/>
                      </a:endParaRPr>
                    </a:p>
                    <a:p>
                      <a:pPr marL="1270" algn="ctr">
                        <a:lnSpc>
                          <a:spcPct val="100000"/>
                        </a:lnSpc>
                        <a:spcBef>
                          <a:spcPts val="685"/>
                        </a:spcBef>
                      </a:pPr>
                      <a:r>
                        <a:rPr sz="1100" b="1" dirty="0">
                          <a:solidFill>
                            <a:srgbClr val="7E7E7E"/>
                          </a:solidFill>
                          <a:latin typeface="Courier New"/>
                          <a:cs typeface="Courier New"/>
                        </a:rPr>
                        <a:t>6</a:t>
                      </a:r>
                      <a:endParaRPr sz="1100">
                        <a:latin typeface="Courier New"/>
                        <a:cs typeface="Courier New"/>
                      </a:endParaRPr>
                    </a:p>
                    <a:p>
                      <a:pPr marL="1270" algn="ctr">
                        <a:lnSpc>
                          <a:spcPct val="100000"/>
                        </a:lnSpc>
                        <a:spcBef>
                          <a:spcPts val="680"/>
                        </a:spcBef>
                      </a:pPr>
                      <a:r>
                        <a:rPr sz="1100" b="1" dirty="0">
                          <a:solidFill>
                            <a:srgbClr val="7E7E7E"/>
                          </a:solidFill>
                          <a:latin typeface="Courier New"/>
                          <a:cs typeface="Courier New"/>
                        </a:rPr>
                        <a:t>7</a:t>
                      </a:r>
                      <a:endParaRPr sz="1100">
                        <a:latin typeface="Courier New"/>
                        <a:cs typeface="Courier New"/>
                      </a:endParaRPr>
                    </a:p>
                    <a:p>
                      <a:pPr marL="1270" algn="ctr">
                        <a:lnSpc>
                          <a:spcPct val="100000"/>
                        </a:lnSpc>
                        <a:spcBef>
                          <a:spcPts val="675"/>
                        </a:spcBef>
                      </a:pPr>
                      <a:r>
                        <a:rPr sz="1100" b="1" dirty="0">
                          <a:solidFill>
                            <a:srgbClr val="7E7E7E"/>
                          </a:solidFill>
                          <a:latin typeface="Courier New"/>
                          <a:cs typeface="Courier New"/>
                        </a:rPr>
                        <a:t>8</a:t>
                      </a:r>
                      <a:endParaRPr sz="1100">
                        <a:latin typeface="Courier New"/>
                        <a:cs typeface="Courier New"/>
                      </a:endParaRPr>
                    </a:p>
                    <a:p>
                      <a:pPr marL="1270" algn="ctr">
                        <a:lnSpc>
                          <a:spcPct val="100000"/>
                        </a:lnSpc>
                        <a:spcBef>
                          <a:spcPts val="685"/>
                        </a:spcBef>
                      </a:pPr>
                      <a:r>
                        <a:rPr sz="1100" b="1" dirty="0">
                          <a:solidFill>
                            <a:srgbClr val="7E7E7E"/>
                          </a:solidFill>
                          <a:latin typeface="Courier New"/>
                          <a:cs typeface="Courier New"/>
                        </a:rPr>
                        <a:t>9</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10</a:t>
                      </a:r>
                      <a:endParaRPr sz="1100">
                        <a:latin typeface="Courier New"/>
                        <a:cs typeface="Courier New"/>
                      </a:endParaRPr>
                    </a:p>
                    <a:p>
                      <a:pPr algn="ctr">
                        <a:lnSpc>
                          <a:spcPct val="100000"/>
                        </a:lnSpc>
                        <a:spcBef>
                          <a:spcPts val="670"/>
                        </a:spcBef>
                      </a:pPr>
                      <a:r>
                        <a:rPr sz="1100" b="1" spc="-5" dirty="0">
                          <a:solidFill>
                            <a:srgbClr val="7E7E7E"/>
                          </a:solidFill>
                          <a:latin typeface="Courier New"/>
                          <a:cs typeface="Courier New"/>
                        </a:rPr>
                        <a:t>11</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12</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13</a:t>
                      </a:r>
                      <a:endParaRPr sz="1100">
                        <a:latin typeface="Courier New"/>
                        <a:cs typeface="Courier New"/>
                      </a:endParaRPr>
                    </a:p>
                    <a:p>
                      <a:pPr algn="ctr">
                        <a:lnSpc>
                          <a:spcPct val="100000"/>
                        </a:lnSpc>
                        <a:spcBef>
                          <a:spcPts val="675"/>
                        </a:spcBef>
                      </a:pPr>
                      <a:r>
                        <a:rPr sz="1100" b="1" spc="-5" dirty="0">
                          <a:solidFill>
                            <a:srgbClr val="7E7E7E"/>
                          </a:solidFill>
                          <a:latin typeface="Courier New"/>
                          <a:cs typeface="Courier New"/>
                        </a:rPr>
                        <a:t>14</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15</a:t>
                      </a:r>
                      <a:endParaRPr sz="1100">
                        <a:latin typeface="Courier New"/>
                        <a:cs typeface="Courier New"/>
                      </a:endParaRPr>
                    </a:p>
                    <a:p>
                      <a:pPr algn="ctr">
                        <a:lnSpc>
                          <a:spcPct val="100000"/>
                        </a:lnSpc>
                        <a:spcBef>
                          <a:spcPts val="680"/>
                        </a:spcBef>
                      </a:pPr>
                      <a:r>
                        <a:rPr sz="1100" b="1" spc="-5" dirty="0">
                          <a:solidFill>
                            <a:srgbClr val="7E7E7E"/>
                          </a:solidFill>
                          <a:latin typeface="Courier New"/>
                          <a:cs typeface="Courier New"/>
                        </a:rPr>
                        <a:t>16</a:t>
                      </a:r>
                      <a:endParaRPr sz="1100">
                        <a:latin typeface="Courier New"/>
                        <a:cs typeface="Courier New"/>
                      </a:endParaRPr>
                    </a:p>
                    <a:p>
                      <a:pPr algn="ctr">
                        <a:lnSpc>
                          <a:spcPct val="100000"/>
                        </a:lnSpc>
                        <a:spcBef>
                          <a:spcPts val="675"/>
                        </a:spcBef>
                      </a:pPr>
                      <a:r>
                        <a:rPr sz="1100" b="1" spc="-5" dirty="0">
                          <a:solidFill>
                            <a:srgbClr val="7E7E7E"/>
                          </a:solidFill>
                          <a:latin typeface="Courier New"/>
                          <a:cs typeface="Courier New"/>
                        </a:rPr>
                        <a:t>17</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18</a:t>
                      </a:r>
                      <a:endParaRPr sz="1100">
                        <a:latin typeface="Courier New"/>
                        <a:cs typeface="Courier New"/>
                      </a:endParaRPr>
                    </a:p>
                    <a:p>
                      <a:pPr algn="ctr">
                        <a:lnSpc>
                          <a:spcPct val="100000"/>
                        </a:lnSpc>
                        <a:spcBef>
                          <a:spcPts val="680"/>
                        </a:spcBef>
                      </a:pPr>
                      <a:r>
                        <a:rPr sz="1100" b="1" spc="-5" dirty="0">
                          <a:solidFill>
                            <a:srgbClr val="7E7E7E"/>
                          </a:solidFill>
                          <a:latin typeface="Courier New"/>
                          <a:cs typeface="Courier New"/>
                        </a:rPr>
                        <a:t>19</a:t>
                      </a:r>
                      <a:endParaRPr sz="1100">
                        <a:latin typeface="Courier New"/>
                        <a:cs typeface="Courier New"/>
                      </a:endParaRPr>
                    </a:p>
                    <a:p>
                      <a:pPr algn="ctr">
                        <a:lnSpc>
                          <a:spcPct val="100000"/>
                        </a:lnSpc>
                        <a:spcBef>
                          <a:spcPts val="675"/>
                        </a:spcBef>
                      </a:pPr>
                      <a:r>
                        <a:rPr sz="1100" b="1" spc="-5" dirty="0">
                          <a:solidFill>
                            <a:srgbClr val="7E7E7E"/>
                          </a:solidFill>
                          <a:latin typeface="Courier New"/>
                          <a:cs typeface="Courier New"/>
                        </a:rPr>
                        <a:t>20</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21</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22</a:t>
                      </a:r>
                      <a:endParaRPr sz="1100">
                        <a:latin typeface="Courier New"/>
                        <a:cs typeface="Courier New"/>
                      </a:endParaRPr>
                    </a:p>
                    <a:p>
                      <a:pPr algn="ctr">
                        <a:lnSpc>
                          <a:spcPct val="100000"/>
                        </a:lnSpc>
                        <a:spcBef>
                          <a:spcPts val="670"/>
                        </a:spcBef>
                      </a:pPr>
                      <a:r>
                        <a:rPr sz="1100" b="1" spc="-5" dirty="0">
                          <a:solidFill>
                            <a:srgbClr val="7E7E7E"/>
                          </a:solidFill>
                          <a:latin typeface="Courier New"/>
                          <a:cs typeface="Courier New"/>
                        </a:rPr>
                        <a:t>23</a:t>
                      </a:r>
                      <a:endParaRPr sz="1100">
                        <a:latin typeface="Courier New"/>
                        <a:cs typeface="Courier New"/>
                      </a:endParaRPr>
                    </a:p>
                    <a:p>
                      <a:pPr algn="ctr">
                        <a:lnSpc>
                          <a:spcPct val="100000"/>
                        </a:lnSpc>
                        <a:spcBef>
                          <a:spcPts val="685"/>
                        </a:spcBef>
                      </a:pPr>
                      <a:r>
                        <a:rPr sz="1100" b="1" spc="-5" dirty="0">
                          <a:solidFill>
                            <a:srgbClr val="7E7E7E"/>
                          </a:solidFill>
                          <a:latin typeface="Courier New"/>
                          <a:cs typeface="Courier New"/>
                        </a:rPr>
                        <a:t>24</a:t>
                      </a:r>
                      <a:endParaRPr sz="1100">
                        <a:latin typeface="Courier New"/>
                        <a:cs typeface="Courier New"/>
                      </a:endParaRPr>
                    </a:p>
                  </a:txBody>
                  <a:tcPr marL="0" marR="0" marT="5080" marB="0">
                    <a:lnR w="12700">
                      <a:solidFill>
                        <a:srgbClr val="00AF50"/>
                      </a:solidFill>
                      <a:prstDash val="solid"/>
                    </a:lnR>
                    <a:lnT w="12700">
                      <a:solidFill>
                        <a:srgbClr val="00AF50"/>
                      </a:solidFill>
                      <a:prstDash val="solid"/>
                    </a:lnT>
                    <a:solidFill>
                      <a:srgbClr val="FFFFFF"/>
                    </a:solidFill>
                  </a:tcPr>
                </a:tc>
                <a:tc gridSpan="3">
                  <a:txBody>
                    <a:bodyPr/>
                    <a:lstStyle/>
                    <a:p>
                      <a:pPr>
                        <a:lnSpc>
                          <a:spcPct val="100000"/>
                        </a:lnSpc>
                        <a:spcBef>
                          <a:spcPts val="40"/>
                        </a:spcBef>
                      </a:pPr>
                      <a:endParaRPr sz="1000">
                        <a:latin typeface="Times New Roman"/>
                        <a:cs typeface="Times New Roman"/>
                      </a:endParaRPr>
                    </a:p>
                    <a:p>
                      <a:pPr marL="46990">
                        <a:lnSpc>
                          <a:spcPct val="100000"/>
                        </a:lnSpc>
                      </a:pPr>
                      <a:r>
                        <a:rPr sz="1100" b="1" spc="-5" dirty="0">
                          <a:latin typeface="Courier New"/>
                          <a:cs typeface="Courier New"/>
                        </a:rPr>
                        <a:t>#e8.2DrawKoch.py</a:t>
                      </a:r>
                      <a:endParaRPr sz="1100">
                        <a:latin typeface="Courier New"/>
                        <a:cs typeface="Courier New"/>
                      </a:endParaRPr>
                    </a:p>
                    <a:p>
                      <a:pPr marL="46990">
                        <a:lnSpc>
                          <a:spcPct val="100000"/>
                        </a:lnSpc>
                        <a:spcBef>
                          <a:spcPts val="670"/>
                        </a:spcBef>
                      </a:pPr>
                      <a:r>
                        <a:rPr sz="1100" b="1" spc="-5" dirty="0">
                          <a:latin typeface="Courier New"/>
                          <a:cs typeface="Courier New"/>
                        </a:rPr>
                        <a:t>import</a:t>
                      </a:r>
                      <a:r>
                        <a:rPr sz="1100" b="1" dirty="0">
                          <a:latin typeface="Courier New"/>
                          <a:cs typeface="Courier New"/>
                        </a:rPr>
                        <a:t> turtle</a:t>
                      </a:r>
                      <a:endParaRPr sz="1100">
                        <a:latin typeface="Courier New"/>
                        <a:cs typeface="Courier New"/>
                      </a:endParaRPr>
                    </a:p>
                    <a:p>
                      <a:pPr marL="382270" marR="2491105" indent="-335280">
                        <a:lnSpc>
                          <a:spcPct val="151800"/>
                        </a:lnSpc>
                        <a:spcBef>
                          <a:spcPts val="5"/>
                        </a:spcBef>
                      </a:pPr>
                      <a:r>
                        <a:rPr sz="1100" b="1" spc="-5" dirty="0">
                          <a:latin typeface="Courier New"/>
                          <a:cs typeface="Courier New"/>
                        </a:rPr>
                        <a:t>def koch(size, </a:t>
                      </a:r>
                      <a:r>
                        <a:rPr sz="1100" b="1" dirty="0">
                          <a:latin typeface="Courier New"/>
                          <a:cs typeface="Courier New"/>
                        </a:rPr>
                        <a:t>n):  </a:t>
                      </a:r>
                      <a:r>
                        <a:rPr sz="1100" b="1" spc="-5" dirty="0">
                          <a:latin typeface="Courier New"/>
                          <a:cs typeface="Courier New"/>
                        </a:rPr>
                        <a:t>if </a:t>
                      </a:r>
                      <a:r>
                        <a:rPr sz="1100" b="1" dirty="0">
                          <a:latin typeface="Courier New"/>
                          <a:cs typeface="Courier New"/>
                        </a:rPr>
                        <a:t>n </a:t>
                      </a:r>
                      <a:r>
                        <a:rPr sz="1100" b="1" spc="-5" dirty="0">
                          <a:latin typeface="Courier New"/>
                          <a:cs typeface="Courier New"/>
                        </a:rPr>
                        <a:t>==</a:t>
                      </a:r>
                      <a:r>
                        <a:rPr sz="1100" b="1" spc="-20" dirty="0">
                          <a:latin typeface="Courier New"/>
                          <a:cs typeface="Courier New"/>
                        </a:rPr>
                        <a:t> </a:t>
                      </a:r>
                      <a:r>
                        <a:rPr sz="1100" b="1" spc="-5" dirty="0">
                          <a:latin typeface="Courier New"/>
                          <a:cs typeface="Courier New"/>
                        </a:rPr>
                        <a:t>0:</a:t>
                      </a:r>
                      <a:endParaRPr sz="1100">
                        <a:latin typeface="Courier New"/>
                        <a:cs typeface="Courier New"/>
                      </a:endParaRPr>
                    </a:p>
                    <a:p>
                      <a:pPr marL="382270" marR="2070735" indent="336550">
                        <a:lnSpc>
                          <a:spcPts val="2000"/>
                        </a:lnSpc>
                        <a:spcBef>
                          <a:spcPts val="170"/>
                        </a:spcBef>
                      </a:pPr>
                      <a:r>
                        <a:rPr sz="1100" b="1" spc="-5" dirty="0">
                          <a:latin typeface="Courier New"/>
                          <a:cs typeface="Courier New"/>
                        </a:rPr>
                        <a:t>turtle.fd(size)  </a:t>
                      </a:r>
                      <a:r>
                        <a:rPr sz="1100" b="1" dirty="0">
                          <a:latin typeface="Courier New"/>
                          <a:cs typeface="Courier New"/>
                        </a:rPr>
                        <a:t>else:</a:t>
                      </a:r>
                      <a:endParaRPr sz="1100">
                        <a:latin typeface="Courier New"/>
                        <a:cs typeface="Courier New"/>
                      </a:endParaRPr>
                    </a:p>
                    <a:p>
                      <a:pPr marL="970280" marR="723265" indent="-251460">
                        <a:lnSpc>
                          <a:spcPts val="1989"/>
                        </a:lnSpc>
                        <a:spcBef>
                          <a:spcPts val="15"/>
                        </a:spcBef>
                      </a:pPr>
                      <a:r>
                        <a:rPr sz="1100" b="1" spc="-5" dirty="0">
                          <a:latin typeface="Courier New"/>
                          <a:cs typeface="Courier New"/>
                        </a:rPr>
                        <a:t>for </a:t>
                      </a:r>
                      <a:r>
                        <a:rPr sz="1100" b="1" dirty="0">
                          <a:latin typeface="Courier New"/>
                          <a:cs typeface="Courier New"/>
                        </a:rPr>
                        <a:t>angle </a:t>
                      </a:r>
                      <a:r>
                        <a:rPr sz="1100" b="1" spc="-5" dirty="0">
                          <a:latin typeface="Courier New"/>
                          <a:cs typeface="Courier New"/>
                        </a:rPr>
                        <a:t>in [0, 60, </a:t>
                      </a:r>
                      <a:r>
                        <a:rPr sz="1100" b="1" dirty="0">
                          <a:latin typeface="Courier New"/>
                          <a:cs typeface="Courier New"/>
                        </a:rPr>
                        <a:t>-120, 60]:  </a:t>
                      </a:r>
                      <a:r>
                        <a:rPr sz="1100" b="1" spc="-5" dirty="0">
                          <a:latin typeface="Courier New"/>
                          <a:cs typeface="Courier New"/>
                        </a:rPr>
                        <a:t>turtle.left(angle)</a:t>
                      </a:r>
                      <a:endParaRPr sz="1100">
                        <a:latin typeface="Courier New"/>
                        <a:cs typeface="Courier New"/>
                      </a:endParaRPr>
                    </a:p>
                    <a:p>
                      <a:pPr marL="970280">
                        <a:lnSpc>
                          <a:spcPct val="100000"/>
                        </a:lnSpc>
                        <a:spcBef>
                          <a:spcPts val="509"/>
                        </a:spcBef>
                      </a:pPr>
                      <a:r>
                        <a:rPr sz="1100" b="1" dirty="0">
                          <a:latin typeface="Courier New"/>
                          <a:cs typeface="Courier New"/>
                        </a:rPr>
                        <a:t>koch(size/3,</a:t>
                      </a:r>
                      <a:r>
                        <a:rPr sz="1100" b="1" spc="-10" dirty="0">
                          <a:latin typeface="Courier New"/>
                          <a:cs typeface="Courier New"/>
                        </a:rPr>
                        <a:t> </a:t>
                      </a:r>
                      <a:r>
                        <a:rPr sz="1100" b="1" dirty="0">
                          <a:latin typeface="Courier New"/>
                          <a:cs typeface="Courier New"/>
                        </a:rPr>
                        <a:t>n-1)</a:t>
                      </a:r>
                      <a:endParaRPr sz="1100">
                        <a:latin typeface="Courier New"/>
                        <a:cs typeface="Courier New"/>
                      </a:endParaRPr>
                    </a:p>
                    <a:p>
                      <a:pPr marL="46990" marR="2237740">
                        <a:lnSpc>
                          <a:spcPct val="151400"/>
                        </a:lnSpc>
                        <a:spcBef>
                          <a:spcPts val="5"/>
                        </a:spcBef>
                      </a:pPr>
                      <a:r>
                        <a:rPr sz="1100" b="1" spc="-5" dirty="0">
                          <a:latin typeface="Courier New"/>
                          <a:cs typeface="Courier New"/>
                        </a:rPr>
                        <a:t>def main():  turtle.setup(600,600)  turtle.speed(0)</a:t>
                      </a:r>
                      <a:endParaRPr sz="1100">
                        <a:latin typeface="Courier New"/>
                        <a:cs typeface="Courier New"/>
                      </a:endParaRPr>
                    </a:p>
                    <a:p>
                      <a:pPr marL="382270" marR="1817370">
                        <a:lnSpc>
                          <a:spcPct val="151500"/>
                        </a:lnSpc>
                        <a:spcBef>
                          <a:spcPts val="5"/>
                        </a:spcBef>
                      </a:pPr>
                      <a:r>
                        <a:rPr sz="1100" b="1" spc="-5" dirty="0">
                          <a:latin typeface="Courier New"/>
                          <a:cs typeface="Courier New"/>
                        </a:rPr>
                        <a:t>turtle.penup()  </a:t>
                      </a:r>
                      <a:r>
                        <a:rPr sz="1100" b="1" dirty="0">
                          <a:latin typeface="Courier New"/>
                          <a:cs typeface="Courier New"/>
                        </a:rPr>
                        <a:t>turtle.goto(-200,</a:t>
                      </a:r>
                      <a:r>
                        <a:rPr sz="1100" b="1" spc="-90" dirty="0">
                          <a:latin typeface="Courier New"/>
                          <a:cs typeface="Courier New"/>
                        </a:rPr>
                        <a:t> </a:t>
                      </a:r>
                      <a:r>
                        <a:rPr sz="1100" b="1" dirty="0">
                          <a:latin typeface="Courier New"/>
                          <a:cs typeface="Courier New"/>
                        </a:rPr>
                        <a:t>100)  </a:t>
                      </a:r>
                      <a:r>
                        <a:rPr sz="1100" b="1" spc="-5" dirty="0">
                          <a:latin typeface="Courier New"/>
                          <a:cs typeface="Courier New"/>
                        </a:rPr>
                        <a:t>turtle.pendown()  </a:t>
                      </a:r>
                      <a:r>
                        <a:rPr sz="1100" b="1" dirty="0">
                          <a:latin typeface="Courier New"/>
                          <a:cs typeface="Courier New"/>
                        </a:rPr>
                        <a:t>turtle.pensize(2)  level = 5  koch(400,level)  turtle.right(120)  koch(400,level)  turtle.right(120)  koch(400,level)  </a:t>
                      </a:r>
                      <a:r>
                        <a:rPr sz="1100" b="1" spc="-5" dirty="0">
                          <a:latin typeface="Courier New"/>
                          <a:cs typeface="Courier New"/>
                        </a:rPr>
                        <a:t>turtle.hideturtle()</a:t>
                      </a:r>
                      <a:endParaRPr sz="1100">
                        <a:latin typeface="Courier New"/>
                        <a:cs typeface="Courier New"/>
                      </a:endParaRPr>
                    </a:p>
                    <a:p>
                      <a:pPr marL="46990">
                        <a:lnSpc>
                          <a:spcPct val="100000"/>
                        </a:lnSpc>
                        <a:spcBef>
                          <a:spcPts val="685"/>
                        </a:spcBef>
                      </a:pPr>
                      <a:r>
                        <a:rPr sz="1100" b="1" spc="-5" dirty="0">
                          <a:latin typeface="Courier New"/>
                          <a:cs typeface="Courier New"/>
                        </a:rPr>
                        <a:t>main()</a:t>
                      </a:r>
                      <a:endParaRPr sz="1100">
                        <a:latin typeface="Courier New"/>
                        <a:cs typeface="Courier New"/>
                      </a:endParaRPr>
                    </a:p>
                  </a:txBody>
                  <a:tcPr marL="0" marR="0" marT="5080" marB="0">
                    <a:lnL w="12700">
                      <a:solidFill>
                        <a:srgbClr val="00AF50"/>
                      </a:solidFill>
                      <a:prstDash val="solid"/>
                    </a:lnL>
                    <a:solidFill>
                      <a:srgbClr val="FFFFFF"/>
                    </a:solidFill>
                  </a:tcPr>
                </a:tc>
                <a:tc hMerge="1">
                  <a:txBody>
                    <a:bodyPr/>
                    <a:lstStyle/>
                    <a:p>
                      <a:endParaRPr/>
                    </a:p>
                  </a:txBody>
                  <a:tcPr marL="0" marR="0" marT="0" marB="0"/>
                </a:tc>
                <a:tc hMerge="1">
                  <a:txBody>
                    <a:bodyPr/>
                    <a:lstStyle/>
                    <a:p>
                      <a:endParaRPr/>
                    </a:p>
                  </a:txBody>
                  <a:tcPr marL="0" marR="0" marT="0" marB="0"/>
                </a:tc>
              </a:tr>
            </a:tbl>
          </a:graphicData>
        </a:graphic>
      </p:graphicFrame>
      <p:sp>
        <p:nvSpPr>
          <p:cNvPr id="5" name="object 5"/>
          <p:cNvSpPr txBox="1"/>
          <p:nvPr/>
        </p:nvSpPr>
        <p:spPr>
          <a:xfrm>
            <a:off x="690168" y="2729306"/>
            <a:ext cx="2768600"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微软雅黑"/>
                <a:cs typeface="微软雅黑"/>
              </a:rPr>
              <a:t>科赫曲线的雪花效果</a:t>
            </a:r>
            <a:endParaRPr sz="2400">
              <a:latin typeface="微软雅黑"/>
              <a:cs typeface="微软雅黑"/>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小练习：绘制谢宾斯基三角形</a:t>
            </a:r>
            <a:endParaRPr lang="zh-CN" altLang="en-US" dirty="0"/>
          </a:p>
        </p:txBody>
      </p:sp>
      <p:sp>
        <p:nvSpPr>
          <p:cNvPr id="3" name="内容占位符 2"/>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895600"/>
            <a:ext cx="44481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8870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5567" y="1310639"/>
            <a:ext cx="6527292" cy="39182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07488" y="2816097"/>
            <a:ext cx="6374511" cy="848360"/>
          </a:xfrm>
          <a:prstGeom prst="rect">
            <a:avLst/>
          </a:prstGeom>
        </p:spPr>
        <p:txBody>
          <a:bodyPr vert="horz" wrap="square" lIns="0" tIns="12700" rIns="0" bIns="0" rtlCol="0">
            <a:spAutoFit/>
          </a:bodyPr>
          <a:lstStyle/>
          <a:p>
            <a:pPr marL="12700">
              <a:lnSpc>
                <a:spcPct val="100000"/>
              </a:lnSpc>
              <a:spcBef>
                <a:spcPts val="100"/>
              </a:spcBef>
            </a:pPr>
            <a:r>
              <a:rPr lang="zh-CN" altLang="en-US" sz="5400" dirty="0" smtClean="0"/>
              <a:t>汉诺塔游戏</a:t>
            </a:r>
            <a:endParaRPr sz="5400" dirty="0"/>
          </a:p>
        </p:txBody>
      </p:sp>
    </p:spTree>
    <p:extLst>
      <p:ext uri="{BB962C8B-B14F-4D97-AF65-F5344CB8AC3E}">
        <p14:creationId xmlns:p14="http://schemas.microsoft.com/office/powerpoint/2010/main" val="34692869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110" y="3190875"/>
            <a:ext cx="59626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dirty="0" smtClean="0"/>
              <a:t>小练习：汉诺塔游戏</a:t>
            </a:r>
            <a:endParaRPr lang="zh-CN" altLang="en-US" dirty="0"/>
          </a:p>
        </p:txBody>
      </p:sp>
      <p:sp>
        <p:nvSpPr>
          <p:cNvPr id="3" name="Rectangle 3"/>
          <p:cNvSpPr>
            <a:spLocks noChangeArrowheads="1"/>
          </p:cNvSpPr>
          <p:nvPr/>
        </p:nvSpPr>
        <p:spPr bwMode="auto">
          <a:xfrm>
            <a:off x="228600" y="1295400"/>
            <a:ext cx="4929555"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2000" b="1" i="0" u="none" strike="noStrike" cap="none" normalizeH="0" baseline="0" dirty="0" smtClean="0">
                <a:ln>
                  <a:noFill/>
                </a:ln>
                <a:solidFill>
                  <a:srgbClr val="000080"/>
                </a:solidFill>
                <a:effectLst/>
                <a:latin typeface="宋体" pitchFamily="2" charset="-122"/>
                <a:ea typeface="宋体" pitchFamily="2" charset="-122"/>
                <a:cs typeface="宋体" pitchFamily="2" charset="-122"/>
              </a:rPr>
              <a:t>def </a:t>
            </a: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honiMove(</a:t>
            </a:r>
            <a:r>
              <a:rPr kumimoji="0" lang="zh-CN" altLang="zh-CN" sz="2000" b="0" i="0" u="none" strike="noStrike" cap="none" normalizeH="0" baseline="0" dirty="0" smtClean="0">
                <a:ln>
                  <a:noFill/>
                </a:ln>
                <a:solidFill>
                  <a:srgbClr val="94558D"/>
                </a:solidFill>
                <a:effectLst/>
                <a:latin typeface="宋体" pitchFamily="2" charset="-122"/>
                <a:ea typeface="宋体" pitchFamily="2" charset="-122"/>
                <a:cs typeface="宋体" pitchFamily="2" charset="-122"/>
              </a:rPr>
              <a:t>self</a:t>
            </a: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,k,x,y,z):</a:t>
            </a:r>
            <a:b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b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    </a:t>
            </a:r>
            <a:r>
              <a:rPr kumimoji="0" lang="zh-CN" altLang="zh-CN" sz="2000" b="0" i="1" u="none" strike="noStrike" cap="none" normalizeH="0" baseline="0" dirty="0" smtClean="0">
                <a:ln>
                  <a:noFill/>
                </a:ln>
                <a:solidFill>
                  <a:srgbClr val="808080"/>
                </a:solidFill>
                <a:effectLst/>
                <a:latin typeface="宋体" pitchFamily="2" charset="-122"/>
                <a:ea typeface="宋体" pitchFamily="2" charset="-122"/>
                <a:cs typeface="宋体" pitchFamily="2" charset="-122"/>
              </a:rPr>
              <a:t>#turtle.Screen().clear()</a:t>
            </a:r>
            <a:br>
              <a:rPr kumimoji="0" lang="zh-CN" altLang="zh-CN" sz="2000" b="0" i="1" u="none" strike="noStrike" cap="none" normalizeH="0" baseline="0" dirty="0" smtClean="0">
                <a:ln>
                  <a:noFill/>
                </a:ln>
                <a:solidFill>
                  <a:srgbClr val="808080"/>
                </a:solidFill>
                <a:effectLst/>
                <a:latin typeface="宋体" pitchFamily="2" charset="-122"/>
                <a:ea typeface="宋体" pitchFamily="2" charset="-122"/>
                <a:cs typeface="宋体" pitchFamily="2" charset="-122"/>
              </a:rPr>
            </a:br>
            <a:r>
              <a:rPr kumimoji="0" lang="zh-CN" altLang="zh-CN" sz="2000" b="0" i="1" u="none" strike="noStrike" cap="none" normalizeH="0" baseline="0" dirty="0" smtClean="0">
                <a:ln>
                  <a:noFill/>
                </a:ln>
                <a:solidFill>
                  <a:srgbClr val="808080"/>
                </a:solidFill>
                <a:effectLst/>
                <a:latin typeface="宋体" pitchFamily="2" charset="-122"/>
                <a:ea typeface="宋体" pitchFamily="2" charset="-122"/>
                <a:cs typeface="宋体" pitchFamily="2" charset="-122"/>
              </a:rPr>
              <a:t>    </a:t>
            </a:r>
            <a:r>
              <a:rPr kumimoji="0" lang="zh-CN" altLang="zh-CN" sz="2000" b="1" i="0" u="none" strike="noStrike" cap="none" normalizeH="0" baseline="0" dirty="0" smtClean="0">
                <a:ln>
                  <a:noFill/>
                </a:ln>
                <a:solidFill>
                  <a:srgbClr val="000080"/>
                </a:solidFill>
                <a:effectLst/>
                <a:latin typeface="宋体" pitchFamily="2" charset="-122"/>
                <a:ea typeface="宋体" pitchFamily="2" charset="-122"/>
                <a:cs typeface="宋体" pitchFamily="2" charset="-122"/>
              </a:rPr>
              <a:t>if </a:t>
            </a: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k&gt;</a:t>
            </a:r>
            <a:r>
              <a:rPr kumimoji="0" lang="zh-CN" altLang="zh-CN" sz="20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1</a:t>
            </a: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a:t>
            </a:r>
            <a:b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b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        </a:t>
            </a:r>
            <a:r>
              <a:rPr kumimoji="0" lang="zh-CN" altLang="zh-CN" sz="2000" b="0" i="0" u="none" strike="noStrike" cap="none" normalizeH="0" baseline="0" dirty="0" smtClean="0">
                <a:ln>
                  <a:noFill/>
                </a:ln>
                <a:solidFill>
                  <a:srgbClr val="94558D"/>
                </a:solidFill>
                <a:effectLst/>
                <a:latin typeface="宋体" pitchFamily="2" charset="-122"/>
                <a:ea typeface="宋体" pitchFamily="2" charset="-122"/>
                <a:cs typeface="宋体" pitchFamily="2" charset="-122"/>
              </a:rPr>
              <a:t>self</a:t>
            </a: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.honiMove( k-</a:t>
            </a:r>
            <a:r>
              <a:rPr kumimoji="0" lang="zh-CN" altLang="zh-CN" sz="20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1</a:t>
            </a: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 x, z, y)</a:t>
            </a:r>
            <a:b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b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        z.push( x.pop())</a:t>
            </a:r>
            <a:b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b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        </a:t>
            </a:r>
            <a:r>
              <a:rPr kumimoji="0" lang="zh-CN" altLang="zh-CN" sz="2000" b="0" i="0" u="none" strike="noStrike" cap="none" normalizeH="0" baseline="0" dirty="0" smtClean="0">
                <a:ln>
                  <a:noFill/>
                </a:ln>
                <a:solidFill>
                  <a:srgbClr val="94558D"/>
                </a:solidFill>
                <a:effectLst/>
                <a:latin typeface="宋体" pitchFamily="2" charset="-122"/>
                <a:ea typeface="宋体" pitchFamily="2" charset="-122"/>
                <a:cs typeface="宋体" pitchFamily="2" charset="-122"/>
              </a:rPr>
              <a:t>self</a:t>
            </a: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.honiMove(k - </a:t>
            </a:r>
            <a:r>
              <a:rPr kumimoji="0" lang="zh-CN" altLang="zh-CN" sz="2000" b="0" i="0" u="none" strike="noStrike" cap="none" normalizeH="0" baseline="0" dirty="0" smtClean="0">
                <a:ln>
                  <a:noFill/>
                </a:ln>
                <a:solidFill>
                  <a:srgbClr val="0000FF"/>
                </a:solidFill>
                <a:effectLst/>
                <a:latin typeface="宋体" pitchFamily="2" charset="-122"/>
                <a:ea typeface="宋体" pitchFamily="2" charset="-122"/>
                <a:cs typeface="宋体" pitchFamily="2" charset="-122"/>
              </a:rPr>
              <a:t>1</a:t>
            </a: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 y, x, z)</a:t>
            </a:r>
            <a:b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b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    </a:t>
            </a:r>
            <a:r>
              <a:rPr kumimoji="0" lang="zh-CN" altLang="zh-CN" sz="2000" b="1" i="0" u="none" strike="noStrike" cap="none" normalizeH="0" baseline="0" dirty="0" smtClean="0">
                <a:ln>
                  <a:noFill/>
                </a:ln>
                <a:solidFill>
                  <a:srgbClr val="000080"/>
                </a:solidFill>
                <a:effectLst/>
                <a:latin typeface="宋体" pitchFamily="2" charset="-122"/>
                <a:ea typeface="宋体" pitchFamily="2" charset="-122"/>
                <a:cs typeface="宋体" pitchFamily="2" charset="-122"/>
              </a:rPr>
              <a:t>else</a:t>
            </a: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a:t>
            </a:r>
            <a:b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br>
            <a:r>
              <a:rPr kumimoji="0" lang="zh-CN" altLang="zh-CN" sz="20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        z.push(x.pop())</a:t>
            </a:r>
            <a:endParaRPr kumimoji="0" lang="zh-CN" alt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472894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5567" y="1310639"/>
            <a:ext cx="6527292" cy="39182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07488" y="2816097"/>
            <a:ext cx="6374511" cy="848360"/>
          </a:xfrm>
          <a:prstGeom prst="rect">
            <a:avLst/>
          </a:prstGeom>
        </p:spPr>
        <p:txBody>
          <a:bodyPr vert="horz" wrap="square" lIns="0" tIns="12700" rIns="0" bIns="0" rtlCol="0">
            <a:spAutoFit/>
          </a:bodyPr>
          <a:lstStyle/>
          <a:p>
            <a:pPr marL="12700">
              <a:lnSpc>
                <a:spcPct val="100000"/>
              </a:lnSpc>
              <a:spcBef>
                <a:spcPts val="100"/>
              </a:spcBef>
            </a:pPr>
            <a:r>
              <a:rPr sz="5400" dirty="0"/>
              <a:t>Python内置函数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9955" y="521208"/>
            <a:ext cx="327812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40765" y="681304"/>
            <a:ext cx="2564765"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252525"/>
                </a:solidFill>
              </a:rPr>
              <a:t>函数的定义</a:t>
            </a:r>
            <a:endParaRPr sz="4000"/>
          </a:p>
        </p:txBody>
      </p:sp>
      <p:graphicFrame>
        <p:nvGraphicFramePr>
          <p:cNvPr id="4" name="object 4"/>
          <p:cNvGraphicFramePr>
            <a:graphicFrameLocks noGrp="1"/>
          </p:cNvGraphicFramePr>
          <p:nvPr/>
        </p:nvGraphicFramePr>
        <p:xfrm>
          <a:off x="188912" y="2262187"/>
          <a:ext cx="5731509" cy="3037840"/>
        </p:xfrm>
        <a:graphic>
          <a:graphicData uri="http://schemas.openxmlformats.org/drawingml/2006/table">
            <a:tbl>
              <a:tblPr firstRow="1" bandRow="1">
                <a:tableStyleId>{2D5ABB26-0587-4C30-8999-92F81FD0307C}</a:tableStyleId>
              </a:tblPr>
              <a:tblGrid>
                <a:gridCol w="462280"/>
                <a:gridCol w="1094739"/>
                <a:gridCol w="3261995"/>
                <a:gridCol w="912495"/>
              </a:tblGrid>
              <a:tr h="306070">
                <a:tc gridSpan="2">
                  <a:txBody>
                    <a:bodyPr/>
                    <a:lstStyle/>
                    <a:p>
                      <a:pPr marL="68580">
                        <a:lnSpc>
                          <a:spcPts val="1730"/>
                        </a:lnSpc>
                      </a:pPr>
                      <a:r>
                        <a:rPr sz="1600" spc="-5" dirty="0">
                          <a:latin typeface="宋体"/>
                          <a:cs typeface="宋体"/>
                        </a:rPr>
                        <a:t>微实例</a:t>
                      </a:r>
                      <a:r>
                        <a:rPr sz="1600" spc="-5" dirty="0">
                          <a:latin typeface="Palatino Linotype"/>
                          <a:cs typeface="Palatino Linotype"/>
                        </a:rPr>
                        <a:t>5.1</a:t>
                      </a:r>
                      <a:endParaRPr sz="1600" dirty="0">
                        <a:latin typeface="Palatino Linotype"/>
                        <a:cs typeface="Palatino Linotype"/>
                      </a:endParaRPr>
                    </a:p>
                  </a:txBody>
                  <a:tcPr marL="0" marR="0" marT="0" marB="0">
                    <a:lnB w="12700">
                      <a:solidFill>
                        <a:srgbClr val="00AF50"/>
                      </a:solidFill>
                      <a:prstDash val="solid"/>
                    </a:lnB>
                    <a:solidFill>
                      <a:srgbClr val="FFFFFF"/>
                    </a:solidFill>
                  </a:tcPr>
                </a:tc>
                <a:tc hMerge="1">
                  <a:txBody>
                    <a:bodyPr/>
                    <a:lstStyle/>
                    <a:p>
                      <a:endParaRPr/>
                    </a:p>
                  </a:txBody>
                  <a:tcPr marL="0" marR="0" marT="0" marB="0"/>
                </a:tc>
                <a:tc>
                  <a:txBody>
                    <a:bodyPr/>
                    <a:lstStyle/>
                    <a:p>
                      <a:pPr marL="626745">
                        <a:lnSpc>
                          <a:spcPts val="1705"/>
                        </a:lnSpc>
                      </a:pPr>
                      <a:r>
                        <a:rPr sz="1600" spc="-15" dirty="0">
                          <a:latin typeface="Palatino Linotype"/>
                          <a:cs typeface="Palatino Linotype"/>
                        </a:rPr>
                        <a:t>m5.1HappyBirthday.py</a:t>
                      </a:r>
                      <a:endParaRPr sz="1600">
                        <a:latin typeface="Palatino Linotype"/>
                        <a:cs typeface="Palatino Linotype"/>
                      </a:endParaRPr>
                    </a:p>
                  </a:txBody>
                  <a:tcPr marL="0" marR="0" marT="0" marB="0">
                    <a:lnB w="12700">
                      <a:solidFill>
                        <a:srgbClr val="00AF50"/>
                      </a:solidFill>
                      <a:prstDash val="solid"/>
                    </a:lnB>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r>
              <a:tr h="2731770">
                <a:tc>
                  <a:txBody>
                    <a:bodyPr/>
                    <a:lstStyle/>
                    <a:p>
                      <a:pPr algn="ctr">
                        <a:lnSpc>
                          <a:spcPct val="100000"/>
                        </a:lnSpc>
                        <a:spcBef>
                          <a:spcPts val="710"/>
                        </a:spcBef>
                      </a:pPr>
                      <a:r>
                        <a:rPr sz="1400" dirty="0">
                          <a:solidFill>
                            <a:srgbClr val="7E7E7E"/>
                          </a:solidFill>
                          <a:latin typeface="Courier New"/>
                          <a:cs typeface="Courier New"/>
                        </a:rPr>
                        <a:t>1</a:t>
                      </a:r>
                      <a:endParaRPr sz="1400">
                        <a:latin typeface="Courier New"/>
                        <a:cs typeface="Courier New"/>
                      </a:endParaRPr>
                    </a:p>
                    <a:p>
                      <a:pPr algn="ctr">
                        <a:lnSpc>
                          <a:spcPct val="100000"/>
                        </a:lnSpc>
                        <a:spcBef>
                          <a:spcPts val="315"/>
                        </a:spcBef>
                      </a:pPr>
                      <a:r>
                        <a:rPr sz="1400" dirty="0">
                          <a:solidFill>
                            <a:srgbClr val="7E7E7E"/>
                          </a:solidFill>
                          <a:latin typeface="Courier New"/>
                          <a:cs typeface="Courier New"/>
                        </a:rPr>
                        <a:t>2</a:t>
                      </a:r>
                      <a:endParaRPr sz="1400">
                        <a:latin typeface="Courier New"/>
                        <a:cs typeface="Courier New"/>
                      </a:endParaRPr>
                    </a:p>
                    <a:p>
                      <a:pPr algn="ctr">
                        <a:lnSpc>
                          <a:spcPct val="100000"/>
                        </a:lnSpc>
                        <a:spcBef>
                          <a:spcPts val="320"/>
                        </a:spcBef>
                      </a:pPr>
                      <a:r>
                        <a:rPr sz="1400" dirty="0">
                          <a:solidFill>
                            <a:srgbClr val="7E7E7E"/>
                          </a:solidFill>
                          <a:latin typeface="Courier New"/>
                          <a:cs typeface="Courier New"/>
                        </a:rPr>
                        <a:t>3</a:t>
                      </a:r>
                      <a:endParaRPr sz="1400">
                        <a:latin typeface="Courier New"/>
                        <a:cs typeface="Courier New"/>
                      </a:endParaRPr>
                    </a:p>
                    <a:p>
                      <a:pPr algn="ctr">
                        <a:lnSpc>
                          <a:spcPct val="100000"/>
                        </a:lnSpc>
                        <a:spcBef>
                          <a:spcPts val="325"/>
                        </a:spcBef>
                      </a:pPr>
                      <a:r>
                        <a:rPr sz="1400" dirty="0">
                          <a:solidFill>
                            <a:srgbClr val="7E7E7E"/>
                          </a:solidFill>
                          <a:latin typeface="Courier New"/>
                          <a:cs typeface="Courier New"/>
                        </a:rPr>
                        <a:t>4</a:t>
                      </a:r>
                      <a:endParaRPr sz="1400">
                        <a:latin typeface="Courier New"/>
                        <a:cs typeface="Courier New"/>
                      </a:endParaRPr>
                    </a:p>
                    <a:p>
                      <a:pPr algn="ctr">
                        <a:lnSpc>
                          <a:spcPct val="100000"/>
                        </a:lnSpc>
                        <a:spcBef>
                          <a:spcPts val="310"/>
                        </a:spcBef>
                      </a:pPr>
                      <a:r>
                        <a:rPr sz="1400" dirty="0">
                          <a:solidFill>
                            <a:srgbClr val="7E7E7E"/>
                          </a:solidFill>
                          <a:latin typeface="Courier New"/>
                          <a:cs typeface="Courier New"/>
                        </a:rPr>
                        <a:t>5</a:t>
                      </a:r>
                      <a:endParaRPr sz="1400">
                        <a:latin typeface="Courier New"/>
                        <a:cs typeface="Courier New"/>
                      </a:endParaRPr>
                    </a:p>
                    <a:p>
                      <a:pPr algn="ctr">
                        <a:lnSpc>
                          <a:spcPct val="100000"/>
                        </a:lnSpc>
                        <a:spcBef>
                          <a:spcPts val="325"/>
                        </a:spcBef>
                      </a:pPr>
                      <a:r>
                        <a:rPr sz="1400" dirty="0">
                          <a:solidFill>
                            <a:srgbClr val="7E7E7E"/>
                          </a:solidFill>
                          <a:latin typeface="Courier New"/>
                          <a:cs typeface="Courier New"/>
                        </a:rPr>
                        <a:t>6</a:t>
                      </a:r>
                      <a:endParaRPr sz="1400">
                        <a:latin typeface="Courier New"/>
                        <a:cs typeface="Courier New"/>
                      </a:endParaRPr>
                    </a:p>
                    <a:p>
                      <a:pPr algn="ctr">
                        <a:lnSpc>
                          <a:spcPct val="100000"/>
                        </a:lnSpc>
                        <a:spcBef>
                          <a:spcPts val="325"/>
                        </a:spcBef>
                      </a:pPr>
                      <a:r>
                        <a:rPr sz="1400" dirty="0">
                          <a:solidFill>
                            <a:srgbClr val="7E7E7E"/>
                          </a:solidFill>
                          <a:latin typeface="Courier New"/>
                          <a:cs typeface="Courier New"/>
                        </a:rPr>
                        <a:t>7</a:t>
                      </a:r>
                      <a:endParaRPr sz="1400">
                        <a:latin typeface="Courier New"/>
                        <a:cs typeface="Courier New"/>
                      </a:endParaRPr>
                    </a:p>
                    <a:p>
                      <a:pPr algn="ctr">
                        <a:lnSpc>
                          <a:spcPct val="100000"/>
                        </a:lnSpc>
                        <a:spcBef>
                          <a:spcPts val="315"/>
                        </a:spcBef>
                      </a:pPr>
                      <a:r>
                        <a:rPr sz="1400" dirty="0">
                          <a:solidFill>
                            <a:srgbClr val="7E7E7E"/>
                          </a:solidFill>
                          <a:latin typeface="Courier New"/>
                          <a:cs typeface="Courier New"/>
                        </a:rPr>
                        <a:t>8</a:t>
                      </a:r>
                      <a:endParaRPr sz="1400">
                        <a:latin typeface="Courier New"/>
                        <a:cs typeface="Courier New"/>
                      </a:endParaRPr>
                    </a:p>
                    <a:p>
                      <a:pPr algn="ctr">
                        <a:lnSpc>
                          <a:spcPct val="100000"/>
                        </a:lnSpc>
                        <a:spcBef>
                          <a:spcPts val="325"/>
                        </a:spcBef>
                      </a:pPr>
                      <a:r>
                        <a:rPr sz="1400" dirty="0">
                          <a:solidFill>
                            <a:srgbClr val="7E7E7E"/>
                          </a:solidFill>
                          <a:latin typeface="Courier New"/>
                          <a:cs typeface="Courier New"/>
                        </a:rPr>
                        <a:t>9</a:t>
                      </a:r>
                      <a:endParaRPr sz="1400">
                        <a:latin typeface="Courier New"/>
                        <a:cs typeface="Courier New"/>
                      </a:endParaRPr>
                    </a:p>
                    <a:p>
                      <a:pPr algn="ctr">
                        <a:lnSpc>
                          <a:spcPct val="100000"/>
                        </a:lnSpc>
                        <a:spcBef>
                          <a:spcPts val="320"/>
                        </a:spcBef>
                      </a:pPr>
                      <a:r>
                        <a:rPr sz="1400" spc="-5" dirty="0">
                          <a:solidFill>
                            <a:srgbClr val="7E7E7E"/>
                          </a:solidFill>
                          <a:latin typeface="Courier New"/>
                          <a:cs typeface="Courier New"/>
                        </a:rPr>
                        <a:t>10</a:t>
                      </a:r>
                      <a:endParaRPr sz="1400">
                        <a:latin typeface="Courier New"/>
                        <a:cs typeface="Courier New"/>
                      </a:endParaRPr>
                    </a:p>
                  </a:txBody>
                  <a:tcPr marL="0" marR="0" marT="90170" marB="0">
                    <a:lnR w="12700">
                      <a:solidFill>
                        <a:srgbClr val="00AF50"/>
                      </a:solidFill>
                      <a:prstDash val="solid"/>
                    </a:lnR>
                    <a:lnT w="12700">
                      <a:solidFill>
                        <a:srgbClr val="00AF50"/>
                      </a:solidFill>
                      <a:prstDash val="solid"/>
                    </a:lnT>
                    <a:solidFill>
                      <a:srgbClr val="FFFFFF"/>
                    </a:solidFill>
                  </a:tcPr>
                </a:tc>
                <a:tc gridSpan="3">
                  <a:txBody>
                    <a:bodyPr/>
                    <a:lstStyle/>
                    <a:p>
                      <a:pPr marL="68580">
                        <a:lnSpc>
                          <a:spcPct val="100000"/>
                        </a:lnSpc>
                        <a:spcBef>
                          <a:spcPts val="710"/>
                        </a:spcBef>
                      </a:pPr>
                      <a:r>
                        <a:rPr sz="1400" b="1" spc="-5" dirty="0">
                          <a:latin typeface="Courier New"/>
                          <a:cs typeface="Courier New"/>
                        </a:rPr>
                        <a:t>def</a:t>
                      </a:r>
                      <a:r>
                        <a:rPr sz="1400" b="1" spc="-10" dirty="0">
                          <a:latin typeface="Courier New"/>
                          <a:cs typeface="Courier New"/>
                        </a:rPr>
                        <a:t> happy():</a:t>
                      </a:r>
                      <a:endParaRPr sz="1400" dirty="0">
                        <a:latin typeface="Courier New"/>
                        <a:cs typeface="Courier New"/>
                      </a:endParaRPr>
                    </a:p>
                    <a:p>
                      <a:pPr marL="68580" marR="1467485" indent="426720">
                        <a:lnSpc>
                          <a:spcPts val="2000"/>
                        </a:lnSpc>
                        <a:spcBef>
                          <a:spcPts val="115"/>
                        </a:spcBef>
                      </a:pPr>
                      <a:r>
                        <a:rPr sz="1400" b="1" spc="-10" dirty="0">
                          <a:latin typeface="Courier New"/>
                          <a:cs typeface="Courier New"/>
                        </a:rPr>
                        <a:t>print("Happy </a:t>
                      </a:r>
                      <a:r>
                        <a:rPr sz="1400" b="1" spc="-5" dirty="0">
                          <a:latin typeface="Courier New"/>
                          <a:cs typeface="Courier New"/>
                        </a:rPr>
                        <a:t>birthday to you!")  def</a:t>
                      </a:r>
                      <a:r>
                        <a:rPr sz="1400" b="1" spc="-10" dirty="0">
                          <a:latin typeface="Courier New"/>
                          <a:cs typeface="Courier New"/>
                        </a:rPr>
                        <a:t> </a:t>
                      </a:r>
                      <a:r>
                        <a:rPr sz="1400" b="1" spc="-5" dirty="0">
                          <a:latin typeface="Courier New"/>
                          <a:cs typeface="Courier New"/>
                        </a:rPr>
                        <a:t>happyB(name):</a:t>
                      </a:r>
                      <a:endParaRPr sz="1400" dirty="0">
                        <a:latin typeface="Courier New"/>
                        <a:cs typeface="Courier New"/>
                      </a:endParaRPr>
                    </a:p>
                    <a:p>
                      <a:pPr marL="68580" marR="4445635">
                        <a:lnSpc>
                          <a:spcPts val="1989"/>
                        </a:lnSpc>
                        <a:spcBef>
                          <a:spcPts val="15"/>
                        </a:spcBef>
                      </a:pPr>
                      <a:r>
                        <a:rPr sz="1400" b="1" spc="-5" dirty="0">
                          <a:latin typeface="Courier New"/>
                          <a:cs typeface="Courier New"/>
                        </a:rPr>
                        <a:t>happy()  happy()</a:t>
                      </a:r>
                      <a:endParaRPr sz="1400" dirty="0">
                        <a:latin typeface="Courier New"/>
                        <a:cs typeface="Courier New"/>
                      </a:endParaRPr>
                    </a:p>
                    <a:p>
                      <a:pPr marL="68580">
                        <a:lnSpc>
                          <a:spcPct val="100000"/>
                        </a:lnSpc>
                        <a:spcBef>
                          <a:spcPts val="204"/>
                        </a:spcBef>
                      </a:pPr>
                      <a:r>
                        <a:rPr sz="1400" b="1" spc="-5" dirty="0">
                          <a:latin typeface="Courier New"/>
                          <a:cs typeface="Courier New"/>
                        </a:rPr>
                        <a:t>print("Happy </a:t>
                      </a:r>
                      <a:r>
                        <a:rPr sz="1400" b="1" spc="-10" dirty="0">
                          <a:latin typeface="Courier New"/>
                          <a:cs typeface="Courier New"/>
                        </a:rPr>
                        <a:t>birthday, </a:t>
                      </a:r>
                      <a:r>
                        <a:rPr sz="1400" b="1" spc="-5" dirty="0">
                          <a:latin typeface="Courier New"/>
                          <a:cs typeface="Courier New"/>
                        </a:rPr>
                        <a:t>dear</a:t>
                      </a:r>
                      <a:r>
                        <a:rPr sz="1400" b="1" spc="-45" dirty="0">
                          <a:latin typeface="Courier New"/>
                          <a:cs typeface="Courier New"/>
                        </a:rPr>
                        <a:t> </a:t>
                      </a:r>
                      <a:r>
                        <a:rPr sz="1400" b="1" spc="-5" dirty="0">
                          <a:latin typeface="Courier New"/>
                          <a:cs typeface="Courier New"/>
                        </a:rPr>
                        <a:t>{}!".format(name))</a:t>
                      </a:r>
                      <a:endParaRPr sz="1400" dirty="0">
                        <a:latin typeface="Courier New"/>
                        <a:cs typeface="Courier New"/>
                      </a:endParaRPr>
                    </a:p>
                    <a:p>
                      <a:pPr marL="68580" marR="3701415">
                        <a:lnSpc>
                          <a:spcPct val="119000"/>
                        </a:lnSpc>
                        <a:spcBef>
                          <a:spcPts val="10"/>
                        </a:spcBef>
                      </a:pPr>
                      <a:r>
                        <a:rPr sz="1400" b="1" spc="-5" dirty="0">
                          <a:latin typeface="Courier New"/>
                          <a:cs typeface="Courier New"/>
                        </a:rPr>
                        <a:t>happy()  happyB</a:t>
                      </a:r>
                      <a:r>
                        <a:rPr sz="1400" b="1" spc="-15" dirty="0">
                          <a:latin typeface="Courier New"/>
                          <a:cs typeface="Courier New"/>
                        </a:rPr>
                        <a:t>(</a:t>
                      </a:r>
                      <a:r>
                        <a:rPr sz="1400" b="1" spc="-5" dirty="0">
                          <a:latin typeface="Courier New"/>
                          <a:cs typeface="Courier New"/>
                        </a:rPr>
                        <a:t>"Mi</a:t>
                      </a:r>
                      <a:r>
                        <a:rPr sz="1400" b="1" spc="-20" dirty="0">
                          <a:latin typeface="Courier New"/>
                          <a:cs typeface="Courier New"/>
                        </a:rPr>
                        <a:t>k</a:t>
                      </a:r>
                      <a:r>
                        <a:rPr sz="1400" b="1" spc="-5" dirty="0">
                          <a:latin typeface="Courier New"/>
                          <a:cs typeface="Courier New"/>
                        </a:rPr>
                        <a:t>e"</a:t>
                      </a:r>
                      <a:r>
                        <a:rPr sz="1400" b="1" dirty="0">
                          <a:latin typeface="Courier New"/>
                          <a:cs typeface="Courier New"/>
                        </a:rPr>
                        <a:t>)  </a:t>
                      </a:r>
                      <a:r>
                        <a:rPr sz="1400" b="1" spc="-5" dirty="0">
                          <a:latin typeface="Courier New"/>
                          <a:cs typeface="Courier New"/>
                        </a:rPr>
                        <a:t>print()  happyB</a:t>
                      </a:r>
                      <a:r>
                        <a:rPr sz="1400" b="1" spc="-15" dirty="0">
                          <a:latin typeface="Courier New"/>
                          <a:cs typeface="Courier New"/>
                        </a:rPr>
                        <a:t>(</a:t>
                      </a:r>
                      <a:r>
                        <a:rPr sz="1400" b="1" spc="-5" dirty="0">
                          <a:latin typeface="Courier New"/>
                          <a:cs typeface="Courier New"/>
                        </a:rPr>
                        <a:t>"Li</a:t>
                      </a:r>
                      <a:r>
                        <a:rPr sz="1400" b="1" spc="-20" dirty="0">
                          <a:latin typeface="Courier New"/>
                          <a:cs typeface="Courier New"/>
                        </a:rPr>
                        <a:t>l</a:t>
                      </a:r>
                      <a:r>
                        <a:rPr sz="1400" b="1" spc="-5" dirty="0">
                          <a:latin typeface="Courier New"/>
                          <a:cs typeface="Courier New"/>
                        </a:rPr>
                        <a:t>y"</a:t>
                      </a:r>
                      <a:r>
                        <a:rPr sz="1400" b="1" dirty="0">
                          <a:latin typeface="Courier New"/>
                          <a:cs typeface="Courier New"/>
                        </a:rPr>
                        <a:t>)</a:t>
                      </a:r>
                      <a:endParaRPr sz="1400" dirty="0">
                        <a:latin typeface="Courier New"/>
                        <a:cs typeface="Courier New"/>
                      </a:endParaRPr>
                    </a:p>
                  </a:txBody>
                  <a:tcPr marL="0" marR="0" marT="90170" marB="0">
                    <a:lnL w="12700">
                      <a:solidFill>
                        <a:srgbClr val="00AF50"/>
                      </a:solidFill>
                      <a:prstDash val="solid"/>
                    </a:lnL>
                    <a:solidFill>
                      <a:srgbClr val="FFFFFF"/>
                    </a:solidFill>
                  </a:tcPr>
                </a:tc>
                <a:tc hMerge="1">
                  <a:txBody>
                    <a:bodyPr/>
                    <a:lstStyle/>
                    <a:p>
                      <a:endParaRPr/>
                    </a:p>
                  </a:txBody>
                  <a:tcPr marL="0" marR="0" marT="0" marB="0"/>
                </a:tc>
                <a:tc hMerge="1">
                  <a:txBody>
                    <a:bodyPr/>
                    <a:lstStyle/>
                    <a:p>
                      <a:endParaRPr/>
                    </a:p>
                  </a:txBody>
                  <a:tcPr marL="0" marR="0" marT="0" marB="0"/>
                </a:tc>
              </a:tr>
            </a:tbl>
          </a:graphicData>
        </a:graphic>
      </p:graphicFrame>
      <p:sp>
        <p:nvSpPr>
          <p:cNvPr id="5" name="object 5"/>
          <p:cNvSpPr/>
          <p:nvPr/>
        </p:nvSpPr>
        <p:spPr>
          <a:xfrm>
            <a:off x="6029325" y="2262251"/>
            <a:ext cx="2953511" cy="303885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029325" y="2262251"/>
            <a:ext cx="2952750" cy="3038475"/>
          </a:xfrm>
          <a:prstGeom prst="rect">
            <a:avLst/>
          </a:prstGeom>
          <a:ln w="12700">
            <a:solidFill>
              <a:srgbClr val="00AF50"/>
            </a:solidFill>
          </a:ln>
        </p:spPr>
        <p:txBody>
          <a:bodyPr vert="horz" wrap="square" lIns="0" tIns="13335" rIns="0" bIns="0" rtlCol="0">
            <a:spAutoFit/>
          </a:bodyPr>
          <a:lstStyle/>
          <a:p>
            <a:pPr marL="69215">
              <a:lnSpc>
                <a:spcPct val="100000"/>
              </a:lnSpc>
              <a:spcBef>
                <a:spcPts val="105"/>
              </a:spcBef>
            </a:pPr>
            <a:r>
              <a:rPr sz="1400" b="1" spc="-5" dirty="0">
                <a:latin typeface="Courier New"/>
                <a:cs typeface="Courier New"/>
              </a:rPr>
              <a:t>&gt;&gt;&gt;</a:t>
            </a:r>
            <a:endParaRPr sz="1400">
              <a:latin typeface="Courier New"/>
              <a:cs typeface="Courier New"/>
            </a:endParaRPr>
          </a:p>
          <a:p>
            <a:pPr marL="69215" marR="107950">
              <a:lnSpc>
                <a:spcPts val="2000"/>
              </a:lnSpc>
              <a:spcBef>
                <a:spcPts val="110"/>
              </a:spcBef>
            </a:pPr>
            <a:r>
              <a:rPr sz="1400" spc="-5" dirty="0">
                <a:latin typeface="Courier New"/>
                <a:cs typeface="Courier New"/>
              </a:rPr>
              <a:t>Happy </a:t>
            </a:r>
            <a:r>
              <a:rPr sz="1400" spc="-10" dirty="0">
                <a:latin typeface="Courier New"/>
                <a:cs typeface="Courier New"/>
              </a:rPr>
              <a:t>birthday </a:t>
            </a:r>
            <a:r>
              <a:rPr sz="1400" spc="-5" dirty="0">
                <a:latin typeface="Courier New"/>
                <a:cs typeface="Courier New"/>
              </a:rPr>
              <a:t>to you!  Happy </a:t>
            </a:r>
            <a:r>
              <a:rPr sz="1400" spc="-10" dirty="0">
                <a:latin typeface="Courier New"/>
                <a:cs typeface="Courier New"/>
              </a:rPr>
              <a:t>birthday </a:t>
            </a:r>
            <a:r>
              <a:rPr sz="1400" spc="-5" dirty="0">
                <a:latin typeface="Courier New"/>
                <a:cs typeface="Courier New"/>
              </a:rPr>
              <a:t>to</a:t>
            </a:r>
            <a:r>
              <a:rPr sz="1400" spc="-40" dirty="0">
                <a:latin typeface="Courier New"/>
                <a:cs typeface="Courier New"/>
              </a:rPr>
              <a:t> </a:t>
            </a:r>
            <a:r>
              <a:rPr sz="1400" spc="-5" dirty="0">
                <a:latin typeface="Courier New"/>
                <a:cs typeface="Courier New"/>
              </a:rPr>
              <a:t>you!</a:t>
            </a:r>
            <a:endParaRPr sz="1400">
              <a:latin typeface="Courier New"/>
              <a:cs typeface="Courier New"/>
            </a:endParaRPr>
          </a:p>
          <a:p>
            <a:pPr marL="69215" marR="107950">
              <a:lnSpc>
                <a:spcPts val="1989"/>
              </a:lnSpc>
              <a:spcBef>
                <a:spcPts val="15"/>
              </a:spcBef>
            </a:pPr>
            <a:r>
              <a:rPr sz="1400" spc="-5" dirty="0">
                <a:latin typeface="Courier New"/>
                <a:cs typeface="Courier New"/>
              </a:rPr>
              <a:t>Happy </a:t>
            </a:r>
            <a:r>
              <a:rPr sz="1400" spc="-10" dirty="0">
                <a:latin typeface="Courier New"/>
                <a:cs typeface="Courier New"/>
              </a:rPr>
              <a:t>birthday, </a:t>
            </a:r>
            <a:r>
              <a:rPr sz="1400" spc="-5" dirty="0">
                <a:latin typeface="Courier New"/>
                <a:cs typeface="Courier New"/>
              </a:rPr>
              <a:t>dear Mike!  Happy </a:t>
            </a:r>
            <a:r>
              <a:rPr sz="1400" spc="-10" dirty="0">
                <a:latin typeface="Courier New"/>
                <a:cs typeface="Courier New"/>
              </a:rPr>
              <a:t>birthday </a:t>
            </a:r>
            <a:r>
              <a:rPr sz="1400" spc="-5" dirty="0">
                <a:latin typeface="Courier New"/>
                <a:cs typeface="Courier New"/>
              </a:rPr>
              <a:t>to</a:t>
            </a:r>
            <a:r>
              <a:rPr sz="1400" spc="-25" dirty="0">
                <a:latin typeface="Courier New"/>
                <a:cs typeface="Courier New"/>
              </a:rPr>
              <a:t> </a:t>
            </a:r>
            <a:r>
              <a:rPr sz="1400" spc="-5" dirty="0">
                <a:latin typeface="Courier New"/>
                <a:cs typeface="Courier New"/>
              </a:rPr>
              <a:t>you!</a:t>
            </a:r>
            <a:endParaRPr sz="1400">
              <a:latin typeface="Courier New"/>
              <a:cs typeface="Courier New"/>
            </a:endParaRPr>
          </a:p>
          <a:p>
            <a:pPr>
              <a:lnSpc>
                <a:spcPct val="100000"/>
              </a:lnSpc>
            </a:pPr>
            <a:endParaRPr sz="1650">
              <a:latin typeface="Times New Roman"/>
              <a:cs typeface="Times New Roman"/>
            </a:endParaRPr>
          </a:p>
          <a:p>
            <a:pPr marL="69215" marR="107950">
              <a:lnSpc>
                <a:spcPct val="119000"/>
              </a:lnSpc>
            </a:pPr>
            <a:r>
              <a:rPr sz="1400" spc="-5" dirty="0">
                <a:latin typeface="Courier New"/>
                <a:cs typeface="Courier New"/>
              </a:rPr>
              <a:t>Happy </a:t>
            </a:r>
            <a:r>
              <a:rPr sz="1400" spc="-10" dirty="0">
                <a:latin typeface="Courier New"/>
                <a:cs typeface="Courier New"/>
              </a:rPr>
              <a:t>birthday </a:t>
            </a:r>
            <a:r>
              <a:rPr sz="1400" spc="-5" dirty="0">
                <a:latin typeface="Courier New"/>
                <a:cs typeface="Courier New"/>
              </a:rPr>
              <a:t>to you!  Happy </a:t>
            </a:r>
            <a:r>
              <a:rPr sz="1400" spc="-10" dirty="0">
                <a:latin typeface="Courier New"/>
                <a:cs typeface="Courier New"/>
              </a:rPr>
              <a:t>birthday </a:t>
            </a:r>
            <a:r>
              <a:rPr sz="1400" spc="-5" dirty="0">
                <a:latin typeface="Courier New"/>
                <a:cs typeface="Courier New"/>
              </a:rPr>
              <a:t>to you!  Happy </a:t>
            </a:r>
            <a:r>
              <a:rPr sz="1400" spc="-10" dirty="0">
                <a:latin typeface="Courier New"/>
                <a:cs typeface="Courier New"/>
              </a:rPr>
              <a:t>birthday, </a:t>
            </a:r>
            <a:r>
              <a:rPr sz="1400" spc="-5" dirty="0">
                <a:latin typeface="Courier New"/>
                <a:cs typeface="Courier New"/>
              </a:rPr>
              <a:t>dear Lily!  Happy </a:t>
            </a:r>
            <a:r>
              <a:rPr sz="1400" spc="-10" dirty="0">
                <a:latin typeface="Courier New"/>
                <a:cs typeface="Courier New"/>
              </a:rPr>
              <a:t>birthday </a:t>
            </a:r>
            <a:r>
              <a:rPr sz="1400" spc="-5" dirty="0">
                <a:latin typeface="Courier New"/>
                <a:cs typeface="Courier New"/>
              </a:rPr>
              <a:t>to</a:t>
            </a:r>
            <a:r>
              <a:rPr sz="1400" spc="-25" dirty="0">
                <a:latin typeface="Courier New"/>
                <a:cs typeface="Courier New"/>
              </a:rPr>
              <a:t> </a:t>
            </a:r>
            <a:r>
              <a:rPr sz="1400" spc="-5" dirty="0">
                <a:latin typeface="Courier New"/>
                <a:cs typeface="Courier New"/>
              </a:rPr>
              <a:t>you!</a:t>
            </a:r>
            <a:endParaRPr sz="1400">
              <a:latin typeface="Courier New"/>
              <a:cs typeface="Courier New"/>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816" y="620268"/>
            <a:ext cx="4520184"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3016" y="779729"/>
            <a:ext cx="6552184" cy="627736"/>
          </a:xfrm>
          <a:prstGeom prst="rect">
            <a:avLst/>
          </a:prstGeom>
        </p:spPr>
        <p:txBody>
          <a:bodyPr vert="horz" wrap="square" lIns="0" tIns="12065" rIns="0" bIns="0" rtlCol="0">
            <a:spAutoFit/>
          </a:bodyPr>
          <a:lstStyle/>
          <a:p>
            <a:pPr marL="12700">
              <a:lnSpc>
                <a:spcPct val="100000"/>
              </a:lnSpc>
              <a:spcBef>
                <a:spcPts val="95"/>
              </a:spcBef>
            </a:pPr>
            <a:r>
              <a:rPr sz="4000" spc="-5" dirty="0" err="1">
                <a:solidFill>
                  <a:srgbClr val="252525"/>
                </a:solidFill>
              </a:rPr>
              <a:t>Python</a:t>
            </a:r>
            <a:r>
              <a:rPr sz="4000" spc="-10" dirty="0" err="1" smtClean="0">
                <a:solidFill>
                  <a:srgbClr val="252525"/>
                </a:solidFill>
              </a:rPr>
              <a:t>内置函数</a:t>
            </a:r>
            <a:r>
              <a:rPr lang="zh-CN" altLang="en-US" sz="4000" spc="-10" dirty="0" smtClean="0">
                <a:solidFill>
                  <a:srgbClr val="252525"/>
                </a:solidFill>
              </a:rPr>
              <a:t>（</a:t>
            </a:r>
            <a:r>
              <a:rPr lang="en-US" altLang="zh-CN" sz="4000" spc="-10" dirty="0" smtClean="0">
                <a:solidFill>
                  <a:srgbClr val="252525"/>
                </a:solidFill>
              </a:rPr>
              <a:t>BIF</a:t>
            </a:r>
            <a:r>
              <a:rPr lang="zh-CN" altLang="en-US" sz="4000" spc="-10" dirty="0" smtClean="0">
                <a:solidFill>
                  <a:srgbClr val="252525"/>
                </a:solidFill>
              </a:rPr>
              <a:t>）</a:t>
            </a:r>
            <a:endParaRPr sz="4000" dirty="0"/>
          </a:p>
        </p:txBody>
      </p:sp>
      <p:sp>
        <p:nvSpPr>
          <p:cNvPr id="4" name="object 4"/>
          <p:cNvSpPr txBox="1"/>
          <p:nvPr/>
        </p:nvSpPr>
        <p:spPr>
          <a:xfrm>
            <a:off x="547217" y="1371600"/>
            <a:ext cx="8197215" cy="566822"/>
          </a:xfrm>
          <a:prstGeom prst="rect">
            <a:avLst/>
          </a:prstGeom>
        </p:spPr>
        <p:txBody>
          <a:bodyPr vert="horz" wrap="square" lIns="0" tIns="12700" rIns="0" bIns="0" rtlCol="0">
            <a:spAutoFit/>
          </a:bodyPr>
          <a:lstStyle/>
          <a:p>
            <a:pPr marL="12700" marR="5080" indent="-12700">
              <a:lnSpc>
                <a:spcPct val="150000"/>
              </a:lnSpc>
              <a:spcBef>
                <a:spcPts val="100"/>
              </a:spcBef>
            </a:pPr>
            <a:r>
              <a:rPr sz="2400" dirty="0">
                <a:latin typeface="微软雅黑"/>
                <a:cs typeface="微软雅黑"/>
              </a:rPr>
              <a:t>Python</a:t>
            </a:r>
            <a:r>
              <a:rPr sz="2400" spc="10" dirty="0">
                <a:latin typeface="微软雅黑"/>
                <a:cs typeface="微软雅黑"/>
              </a:rPr>
              <a:t>解</a:t>
            </a:r>
            <a:r>
              <a:rPr sz="2400" spc="20" dirty="0">
                <a:latin typeface="微软雅黑"/>
                <a:cs typeface="微软雅黑"/>
              </a:rPr>
              <a:t>释器</a:t>
            </a:r>
            <a:r>
              <a:rPr sz="2400" spc="10" dirty="0">
                <a:latin typeface="微软雅黑"/>
                <a:cs typeface="微软雅黑"/>
              </a:rPr>
              <a:t>提</a:t>
            </a:r>
            <a:r>
              <a:rPr sz="2400" spc="20" dirty="0">
                <a:latin typeface="微软雅黑"/>
                <a:cs typeface="微软雅黑"/>
              </a:rPr>
              <a:t>供</a:t>
            </a:r>
            <a:r>
              <a:rPr sz="2400" spc="10" dirty="0">
                <a:latin typeface="微软雅黑"/>
                <a:cs typeface="微软雅黑"/>
              </a:rPr>
              <a:t>了</a:t>
            </a:r>
            <a:r>
              <a:rPr sz="2400" spc="5" dirty="0">
                <a:latin typeface="微软雅黑"/>
                <a:cs typeface="微软雅黑"/>
              </a:rPr>
              <a:t>68</a:t>
            </a:r>
            <a:r>
              <a:rPr sz="2400" spc="20" dirty="0">
                <a:latin typeface="微软雅黑"/>
                <a:cs typeface="微软雅黑"/>
              </a:rPr>
              <a:t>个内置函</a:t>
            </a:r>
            <a:r>
              <a:rPr sz="2400" spc="25" dirty="0">
                <a:latin typeface="微软雅黑"/>
                <a:cs typeface="微软雅黑"/>
              </a:rPr>
              <a:t>数</a:t>
            </a:r>
            <a:r>
              <a:rPr sz="2400" spc="10" dirty="0">
                <a:latin typeface="微软雅黑"/>
                <a:cs typeface="微软雅黑"/>
              </a:rPr>
              <a:t>，</a:t>
            </a:r>
            <a:r>
              <a:rPr sz="2400" spc="20" dirty="0" smtClean="0">
                <a:latin typeface="微软雅黑" panose="020B0503020204020204" pitchFamily="34" charset="-122"/>
                <a:ea typeface="微软雅黑" panose="020B0503020204020204" pitchFamily="34" charset="-122"/>
                <a:cs typeface="微软雅黑"/>
              </a:rPr>
              <a:t>其</a:t>
            </a:r>
            <a:r>
              <a:rPr sz="2400" spc="10" dirty="0" smtClean="0">
                <a:latin typeface="微软雅黑" panose="020B0503020204020204" pitchFamily="34" charset="-122"/>
                <a:ea typeface="微软雅黑" panose="020B0503020204020204" pitchFamily="34" charset="-122"/>
                <a:cs typeface="微软雅黑"/>
              </a:rPr>
              <a:t>中</a:t>
            </a:r>
            <a:r>
              <a:rPr lang="zh-CN" altLang="en-US" sz="2400" spc="10" dirty="0" smtClean="0">
                <a:latin typeface="微软雅黑" panose="020B0503020204020204" pitchFamily="34" charset="-122"/>
                <a:ea typeface="微软雅黑" panose="020B0503020204020204" pitchFamily="34" charset="-122"/>
                <a:cs typeface="微软雅黑"/>
              </a:rPr>
              <a:t>大部分会经常用到</a:t>
            </a:r>
            <a:endParaRPr sz="2400" dirty="0">
              <a:latin typeface="微软雅黑"/>
              <a:cs typeface="微软雅黑"/>
            </a:endParaRPr>
          </a:p>
        </p:txBody>
      </p:sp>
      <p:graphicFrame>
        <p:nvGraphicFramePr>
          <p:cNvPr id="5" name="object 5"/>
          <p:cNvGraphicFramePr>
            <a:graphicFrameLocks noGrp="1"/>
          </p:cNvGraphicFramePr>
          <p:nvPr>
            <p:extLst>
              <p:ext uri="{D42A27DB-BD31-4B8C-83A1-F6EECF244321}">
                <p14:modId xmlns:p14="http://schemas.microsoft.com/office/powerpoint/2010/main" val="1969033787"/>
              </p:ext>
            </p:extLst>
          </p:nvPr>
        </p:nvGraphicFramePr>
        <p:xfrm>
          <a:off x="547217" y="1938421"/>
          <a:ext cx="8184723" cy="4740258"/>
        </p:xfrm>
        <a:graphic>
          <a:graphicData uri="http://schemas.openxmlformats.org/drawingml/2006/table">
            <a:tbl>
              <a:tblPr firstRow="1" bandRow="1">
                <a:tableStyleId>{2D5ABB26-0587-4C30-8999-92F81FD0307C}</a:tableStyleId>
              </a:tblPr>
              <a:tblGrid>
                <a:gridCol w="1377550"/>
                <a:gridCol w="1465837"/>
                <a:gridCol w="1790255"/>
                <a:gridCol w="1678846"/>
                <a:gridCol w="1872235"/>
              </a:tblGrid>
              <a:tr h="381417">
                <a:tc>
                  <a:txBody>
                    <a:bodyPr/>
                    <a:lstStyle/>
                    <a:p>
                      <a:pPr marL="22225" algn="ctr">
                        <a:lnSpc>
                          <a:spcPct val="100000"/>
                        </a:lnSpc>
                        <a:spcBef>
                          <a:spcPts val="515"/>
                        </a:spcBef>
                      </a:pPr>
                      <a:r>
                        <a:rPr sz="1400" spc="-5" dirty="0">
                          <a:latin typeface="Courier New"/>
                          <a:cs typeface="Courier New"/>
                        </a:rPr>
                        <a:t>abs()</a:t>
                      </a:r>
                      <a:endParaRPr sz="1400" dirty="0">
                        <a:latin typeface="Courier New"/>
                        <a:cs typeface="Courier New"/>
                      </a:endParaRPr>
                    </a:p>
                  </a:txBody>
                  <a:tcPr marL="0" marR="0" marT="65404" marB="0">
                    <a:lnT w="19050">
                      <a:solidFill>
                        <a:srgbClr val="000000"/>
                      </a:solidFill>
                      <a:prstDash val="solid"/>
                    </a:lnT>
                    <a:solidFill>
                      <a:srgbClr val="FFFFFF"/>
                    </a:solidFill>
                  </a:tcPr>
                </a:tc>
                <a:tc>
                  <a:txBody>
                    <a:bodyPr/>
                    <a:lstStyle/>
                    <a:p>
                      <a:pPr marR="2540" algn="ctr">
                        <a:lnSpc>
                          <a:spcPct val="100000"/>
                        </a:lnSpc>
                        <a:spcBef>
                          <a:spcPts val="420"/>
                        </a:spcBef>
                      </a:pPr>
                      <a:r>
                        <a:rPr sz="1400" dirty="0">
                          <a:latin typeface="Courier New"/>
                          <a:cs typeface="Courier New"/>
                        </a:rPr>
                        <a:t>id()</a:t>
                      </a:r>
                      <a:endParaRPr sz="1400">
                        <a:latin typeface="Courier New"/>
                        <a:cs typeface="Courier New"/>
                      </a:endParaRPr>
                    </a:p>
                  </a:txBody>
                  <a:tcPr marL="0" marR="0" marT="53340" marB="0">
                    <a:lnT w="19050">
                      <a:solidFill>
                        <a:srgbClr val="000000"/>
                      </a:solidFill>
                      <a:prstDash val="solid"/>
                    </a:lnT>
                    <a:solidFill>
                      <a:srgbClr val="FFFFFF"/>
                    </a:solidFill>
                  </a:tcPr>
                </a:tc>
                <a:tc>
                  <a:txBody>
                    <a:bodyPr/>
                    <a:lstStyle/>
                    <a:p>
                      <a:pPr algn="ctr">
                        <a:lnSpc>
                          <a:spcPct val="100000"/>
                        </a:lnSpc>
                        <a:spcBef>
                          <a:spcPts val="420"/>
                        </a:spcBef>
                      </a:pPr>
                      <a:r>
                        <a:rPr sz="1400" dirty="0">
                          <a:latin typeface="Courier New"/>
                          <a:cs typeface="Courier New"/>
                        </a:rPr>
                        <a:t>round()</a:t>
                      </a:r>
                      <a:endParaRPr sz="1400">
                        <a:latin typeface="Courier New"/>
                        <a:cs typeface="Courier New"/>
                      </a:endParaRPr>
                    </a:p>
                  </a:txBody>
                  <a:tcPr marL="0" marR="0" marT="53340" marB="0">
                    <a:lnT w="19050">
                      <a:solidFill>
                        <a:srgbClr val="000000"/>
                      </a:solidFill>
                      <a:prstDash val="solid"/>
                    </a:lnT>
                    <a:solidFill>
                      <a:srgbClr val="FFFFFF"/>
                    </a:solidFill>
                  </a:tcPr>
                </a:tc>
                <a:tc>
                  <a:txBody>
                    <a:bodyPr/>
                    <a:lstStyle/>
                    <a:p>
                      <a:pPr marL="354965">
                        <a:lnSpc>
                          <a:spcPct val="100000"/>
                        </a:lnSpc>
                        <a:spcBef>
                          <a:spcPts val="420"/>
                        </a:spcBef>
                      </a:pPr>
                      <a:r>
                        <a:rPr sz="1400" dirty="0">
                          <a:latin typeface="Courier New"/>
                          <a:cs typeface="Courier New"/>
                        </a:rPr>
                        <a:t>compile()</a:t>
                      </a:r>
                      <a:endParaRPr sz="1400">
                        <a:latin typeface="Courier New"/>
                        <a:cs typeface="Courier New"/>
                      </a:endParaRPr>
                    </a:p>
                  </a:txBody>
                  <a:tcPr marL="0" marR="0" marT="53340" marB="0">
                    <a:lnT w="19050">
                      <a:solidFill>
                        <a:srgbClr val="000000"/>
                      </a:solidFill>
                      <a:prstDash val="solid"/>
                    </a:lnT>
                    <a:solidFill>
                      <a:srgbClr val="FFFFFF"/>
                    </a:solidFill>
                  </a:tcPr>
                </a:tc>
                <a:tc>
                  <a:txBody>
                    <a:bodyPr/>
                    <a:lstStyle/>
                    <a:p>
                      <a:pPr marL="476250">
                        <a:lnSpc>
                          <a:spcPct val="100000"/>
                        </a:lnSpc>
                        <a:spcBef>
                          <a:spcPts val="420"/>
                        </a:spcBef>
                      </a:pPr>
                      <a:r>
                        <a:rPr sz="1400" spc="-5" dirty="0">
                          <a:latin typeface="Courier New"/>
                          <a:cs typeface="Courier New"/>
                        </a:rPr>
                        <a:t>locals()</a:t>
                      </a:r>
                      <a:endParaRPr sz="1400" dirty="0">
                        <a:latin typeface="Courier New"/>
                        <a:cs typeface="Courier New"/>
                      </a:endParaRPr>
                    </a:p>
                  </a:txBody>
                  <a:tcPr marL="0" marR="0" marT="53340" marB="0">
                    <a:lnT w="19050">
                      <a:solidFill>
                        <a:srgbClr val="000000"/>
                      </a:solidFill>
                      <a:prstDash val="solid"/>
                    </a:lnT>
                    <a:solidFill>
                      <a:srgbClr val="FFFFFF"/>
                    </a:solidFill>
                  </a:tcPr>
                </a:tc>
              </a:tr>
              <a:tr h="339038">
                <a:tc>
                  <a:txBody>
                    <a:bodyPr/>
                    <a:lstStyle/>
                    <a:p>
                      <a:pPr marL="22225" algn="ctr">
                        <a:lnSpc>
                          <a:spcPct val="100000"/>
                        </a:lnSpc>
                        <a:spcBef>
                          <a:spcPts val="240"/>
                        </a:spcBef>
                      </a:pPr>
                      <a:r>
                        <a:rPr sz="1400" spc="-5" dirty="0">
                          <a:latin typeface="Courier New"/>
                          <a:cs typeface="Courier New"/>
                        </a:rPr>
                        <a:t>all()</a:t>
                      </a:r>
                      <a:endParaRPr sz="1400">
                        <a:latin typeface="Courier New"/>
                        <a:cs typeface="Courier New"/>
                      </a:endParaRPr>
                    </a:p>
                  </a:txBody>
                  <a:tcPr marL="0" marR="0" marT="30480" marB="0">
                    <a:solidFill>
                      <a:srgbClr val="FFFFFF"/>
                    </a:solidFill>
                  </a:tcPr>
                </a:tc>
                <a:tc>
                  <a:txBody>
                    <a:bodyPr/>
                    <a:lstStyle/>
                    <a:p>
                      <a:pPr marR="1270" algn="ctr">
                        <a:lnSpc>
                          <a:spcPct val="100000"/>
                        </a:lnSpc>
                        <a:spcBef>
                          <a:spcPts val="155"/>
                        </a:spcBef>
                      </a:pPr>
                      <a:r>
                        <a:rPr sz="1400" dirty="0">
                          <a:latin typeface="Courier New"/>
                          <a:cs typeface="Courier New"/>
                        </a:rPr>
                        <a:t>input()</a:t>
                      </a:r>
                      <a:endParaRPr sz="1400">
                        <a:latin typeface="Courier New"/>
                        <a:cs typeface="Courier New"/>
                      </a:endParaRPr>
                    </a:p>
                  </a:txBody>
                  <a:tcPr marL="0" marR="0" marT="19685" marB="0">
                    <a:solidFill>
                      <a:srgbClr val="FFFFFF"/>
                    </a:solidFill>
                  </a:tcPr>
                </a:tc>
                <a:tc>
                  <a:txBody>
                    <a:bodyPr/>
                    <a:lstStyle/>
                    <a:p>
                      <a:pPr algn="ctr">
                        <a:lnSpc>
                          <a:spcPct val="100000"/>
                        </a:lnSpc>
                        <a:spcBef>
                          <a:spcPts val="155"/>
                        </a:spcBef>
                      </a:pPr>
                      <a:r>
                        <a:rPr sz="1400" spc="-5" dirty="0">
                          <a:latin typeface="Courier New"/>
                          <a:cs typeface="Courier New"/>
                        </a:rPr>
                        <a:t>set()</a:t>
                      </a:r>
                      <a:endParaRPr sz="1400">
                        <a:latin typeface="Courier New"/>
                        <a:cs typeface="Courier New"/>
                      </a:endParaRPr>
                    </a:p>
                  </a:txBody>
                  <a:tcPr marL="0" marR="0" marT="19685" marB="0">
                    <a:solidFill>
                      <a:srgbClr val="FFFFFF"/>
                    </a:solidFill>
                  </a:tcPr>
                </a:tc>
                <a:tc>
                  <a:txBody>
                    <a:bodyPr/>
                    <a:lstStyle/>
                    <a:p>
                      <a:pPr marL="15875" algn="ctr">
                        <a:lnSpc>
                          <a:spcPct val="100000"/>
                        </a:lnSpc>
                        <a:spcBef>
                          <a:spcPts val="155"/>
                        </a:spcBef>
                      </a:pPr>
                      <a:r>
                        <a:rPr sz="1400" spc="-5" dirty="0">
                          <a:latin typeface="Courier New"/>
                          <a:cs typeface="Courier New"/>
                        </a:rPr>
                        <a:t>dir()</a:t>
                      </a:r>
                      <a:endParaRPr sz="1400">
                        <a:latin typeface="Courier New"/>
                        <a:cs typeface="Courier New"/>
                      </a:endParaRPr>
                    </a:p>
                  </a:txBody>
                  <a:tcPr marL="0" marR="0" marT="19685" marB="0">
                    <a:solidFill>
                      <a:srgbClr val="FFFFFF"/>
                    </a:solidFill>
                  </a:tcPr>
                </a:tc>
                <a:tc>
                  <a:txBody>
                    <a:bodyPr/>
                    <a:lstStyle/>
                    <a:p>
                      <a:pPr algn="ctr">
                        <a:lnSpc>
                          <a:spcPct val="100000"/>
                        </a:lnSpc>
                        <a:spcBef>
                          <a:spcPts val="155"/>
                        </a:spcBef>
                      </a:pPr>
                      <a:r>
                        <a:rPr sz="1400" spc="-5" dirty="0">
                          <a:latin typeface="Courier New"/>
                          <a:cs typeface="Courier New"/>
                        </a:rPr>
                        <a:t>map()</a:t>
                      </a:r>
                      <a:endParaRPr sz="1400">
                        <a:latin typeface="Courier New"/>
                        <a:cs typeface="Courier New"/>
                      </a:endParaRPr>
                    </a:p>
                  </a:txBody>
                  <a:tcPr marL="0" marR="0" marT="19685" marB="0">
                    <a:solidFill>
                      <a:srgbClr val="FFFFFF"/>
                    </a:solidFill>
                  </a:tcPr>
                </a:tc>
              </a:tr>
              <a:tr h="338254">
                <a:tc>
                  <a:txBody>
                    <a:bodyPr/>
                    <a:lstStyle/>
                    <a:p>
                      <a:pPr marL="22225" algn="ctr">
                        <a:lnSpc>
                          <a:spcPct val="100000"/>
                        </a:lnSpc>
                        <a:spcBef>
                          <a:spcPts val="240"/>
                        </a:spcBef>
                      </a:pPr>
                      <a:r>
                        <a:rPr sz="1400" spc="-5" dirty="0">
                          <a:latin typeface="Courier New"/>
                          <a:cs typeface="Courier New"/>
                        </a:rPr>
                        <a:t>any()</a:t>
                      </a:r>
                      <a:endParaRPr sz="1400">
                        <a:latin typeface="Courier New"/>
                        <a:cs typeface="Courier New"/>
                      </a:endParaRPr>
                    </a:p>
                  </a:txBody>
                  <a:tcPr marL="0" marR="0" marT="30480" marB="0">
                    <a:solidFill>
                      <a:srgbClr val="FFFFFF"/>
                    </a:solidFill>
                  </a:tcPr>
                </a:tc>
                <a:tc>
                  <a:txBody>
                    <a:bodyPr/>
                    <a:lstStyle/>
                    <a:p>
                      <a:pPr marR="2540" algn="ctr">
                        <a:lnSpc>
                          <a:spcPct val="100000"/>
                        </a:lnSpc>
                        <a:spcBef>
                          <a:spcPts val="155"/>
                        </a:spcBef>
                      </a:pPr>
                      <a:r>
                        <a:rPr sz="1400" spc="-5" dirty="0">
                          <a:latin typeface="Courier New"/>
                          <a:cs typeface="Courier New"/>
                        </a:rPr>
                        <a:t>int()</a:t>
                      </a:r>
                      <a:endParaRPr sz="1400">
                        <a:latin typeface="Courier New"/>
                        <a:cs typeface="Courier New"/>
                      </a:endParaRPr>
                    </a:p>
                  </a:txBody>
                  <a:tcPr marL="0" marR="0" marT="19685" marB="0">
                    <a:solidFill>
                      <a:srgbClr val="FFFFFF"/>
                    </a:solidFill>
                  </a:tcPr>
                </a:tc>
                <a:tc>
                  <a:txBody>
                    <a:bodyPr/>
                    <a:lstStyle/>
                    <a:p>
                      <a:pPr algn="ctr">
                        <a:lnSpc>
                          <a:spcPct val="100000"/>
                        </a:lnSpc>
                        <a:spcBef>
                          <a:spcPts val="155"/>
                        </a:spcBef>
                      </a:pPr>
                      <a:r>
                        <a:rPr sz="1400" spc="-5" dirty="0">
                          <a:latin typeface="Courier New"/>
                          <a:cs typeface="Courier New"/>
                        </a:rPr>
                        <a:t>sorted()</a:t>
                      </a:r>
                      <a:endParaRPr sz="1400">
                        <a:latin typeface="Courier New"/>
                        <a:cs typeface="Courier New"/>
                      </a:endParaRPr>
                    </a:p>
                  </a:txBody>
                  <a:tcPr marL="0" marR="0" marT="19685" marB="0">
                    <a:solidFill>
                      <a:srgbClr val="FFFFFF"/>
                    </a:solidFill>
                  </a:tcPr>
                </a:tc>
                <a:tc>
                  <a:txBody>
                    <a:bodyPr/>
                    <a:lstStyle/>
                    <a:p>
                      <a:pPr marL="493395">
                        <a:lnSpc>
                          <a:spcPct val="100000"/>
                        </a:lnSpc>
                        <a:spcBef>
                          <a:spcPts val="155"/>
                        </a:spcBef>
                      </a:pPr>
                      <a:r>
                        <a:rPr sz="1400" spc="-5" dirty="0">
                          <a:latin typeface="Courier New"/>
                          <a:cs typeface="Courier New"/>
                        </a:rPr>
                        <a:t>exec()</a:t>
                      </a:r>
                      <a:endParaRPr sz="1400">
                        <a:latin typeface="Courier New"/>
                        <a:cs typeface="Courier New"/>
                      </a:endParaRPr>
                    </a:p>
                  </a:txBody>
                  <a:tcPr marL="0" marR="0" marT="19685" marB="0">
                    <a:solidFill>
                      <a:srgbClr val="FFFFFF"/>
                    </a:solidFill>
                  </a:tcPr>
                </a:tc>
                <a:tc>
                  <a:txBody>
                    <a:bodyPr/>
                    <a:lstStyle/>
                    <a:p>
                      <a:pPr marL="291465">
                        <a:lnSpc>
                          <a:spcPct val="100000"/>
                        </a:lnSpc>
                        <a:spcBef>
                          <a:spcPts val="240"/>
                        </a:spcBef>
                      </a:pPr>
                      <a:r>
                        <a:rPr sz="1400" dirty="0">
                          <a:latin typeface="Courier New"/>
                          <a:cs typeface="Courier New"/>
                        </a:rPr>
                        <a:t>memoryview()</a:t>
                      </a:r>
                      <a:endParaRPr sz="1400">
                        <a:latin typeface="Courier New"/>
                        <a:cs typeface="Courier New"/>
                      </a:endParaRPr>
                    </a:p>
                  </a:txBody>
                  <a:tcPr marL="0" marR="0" marT="30480" marB="0">
                    <a:solidFill>
                      <a:srgbClr val="FFFFFF"/>
                    </a:solidFill>
                  </a:tcPr>
                </a:tc>
              </a:tr>
              <a:tr h="339038">
                <a:tc>
                  <a:txBody>
                    <a:bodyPr/>
                    <a:lstStyle/>
                    <a:p>
                      <a:pPr marL="21590" algn="ctr">
                        <a:lnSpc>
                          <a:spcPct val="100000"/>
                        </a:lnSpc>
                        <a:spcBef>
                          <a:spcPts val="240"/>
                        </a:spcBef>
                      </a:pPr>
                      <a:r>
                        <a:rPr sz="1400" spc="-5" dirty="0">
                          <a:latin typeface="Courier New"/>
                          <a:cs typeface="Courier New"/>
                        </a:rPr>
                        <a:t>asci()</a:t>
                      </a:r>
                      <a:endParaRPr sz="1400">
                        <a:latin typeface="Courier New"/>
                        <a:cs typeface="Courier New"/>
                      </a:endParaRPr>
                    </a:p>
                  </a:txBody>
                  <a:tcPr marL="0" marR="0" marT="30480" marB="0">
                    <a:solidFill>
                      <a:srgbClr val="FFFFFF"/>
                    </a:solidFill>
                  </a:tcPr>
                </a:tc>
                <a:tc>
                  <a:txBody>
                    <a:bodyPr/>
                    <a:lstStyle/>
                    <a:p>
                      <a:pPr marR="2540" algn="ctr">
                        <a:lnSpc>
                          <a:spcPct val="100000"/>
                        </a:lnSpc>
                        <a:spcBef>
                          <a:spcPts val="155"/>
                        </a:spcBef>
                      </a:pPr>
                      <a:r>
                        <a:rPr sz="1400" spc="-5" dirty="0">
                          <a:latin typeface="Courier New"/>
                          <a:cs typeface="Courier New"/>
                        </a:rPr>
                        <a:t>len()</a:t>
                      </a:r>
                      <a:endParaRPr sz="1400">
                        <a:latin typeface="Courier New"/>
                        <a:cs typeface="Courier New"/>
                      </a:endParaRPr>
                    </a:p>
                  </a:txBody>
                  <a:tcPr marL="0" marR="0" marT="19685" marB="0">
                    <a:solidFill>
                      <a:srgbClr val="FFFFFF"/>
                    </a:solidFill>
                  </a:tcPr>
                </a:tc>
                <a:tc>
                  <a:txBody>
                    <a:bodyPr/>
                    <a:lstStyle/>
                    <a:p>
                      <a:pPr algn="ctr">
                        <a:lnSpc>
                          <a:spcPct val="100000"/>
                        </a:lnSpc>
                        <a:spcBef>
                          <a:spcPts val="155"/>
                        </a:spcBef>
                      </a:pPr>
                      <a:r>
                        <a:rPr sz="1400" spc="-5" dirty="0">
                          <a:latin typeface="Courier New"/>
                          <a:cs typeface="Courier New"/>
                        </a:rPr>
                        <a:t>str()</a:t>
                      </a:r>
                      <a:endParaRPr sz="1400">
                        <a:latin typeface="Courier New"/>
                        <a:cs typeface="Courier New"/>
                      </a:endParaRPr>
                    </a:p>
                  </a:txBody>
                  <a:tcPr marL="0" marR="0" marT="19685" marB="0">
                    <a:solidFill>
                      <a:srgbClr val="FFFFFF"/>
                    </a:solidFill>
                  </a:tcPr>
                </a:tc>
                <a:tc>
                  <a:txBody>
                    <a:bodyPr/>
                    <a:lstStyle/>
                    <a:p>
                      <a:pPr marL="263525">
                        <a:lnSpc>
                          <a:spcPct val="100000"/>
                        </a:lnSpc>
                        <a:spcBef>
                          <a:spcPts val="155"/>
                        </a:spcBef>
                      </a:pPr>
                      <a:r>
                        <a:rPr sz="1400" dirty="0">
                          <a:latin typeface="Courier New"/>
                          <a:cs typeface="Courier New"/>
                        </a:rPr>
                        <a:t>enumerate()</a:t>
                      </a:r>
                      <a:endParaRPr sz="1400">
                        <a:latin typeface="Courier New"/>
                        <a:cs typeface="Courier New"/>
                      </a:endParaRPr>
                    </a:p>
                  </a:txBody>
                  <a:tcPr marL="0" marR="0" marT="19685" marB="0">
                    <a:solidFill>
                      <a:srgbClr val="FFFFFF"/>
                    </a:solidFill>
                  </a:tcPr>
                </a:tc>
                <a:tc>
                  <a:txBody>
                    <a:bodyPr/>
                    <a:lstStyle/>
                    <a:p>
                      <a:pPr algn="ctr">
                        <a:lnSpc>
                          <a:spcPct val="100000"/>
                        </a:lnSpc>
                        <a:spcBef>
                          <a:spcPts val="155"/>
                        </a:spcBef>
                      </a:pPr>
                      <a:r>
                        <a:rPr sz="1400" spc="-5" dirty="0">
                          <a:latin typeface="Courier New"/>
                          <a:cs typeface="Courier New"/>
                        </a:rPr>
                        <a:t>next()</a:t>
                      </a:r>
                      <a:endParaRPr sz="1400">
                        <a:latin typeface="Courier New"/>
                        <a:cs typeface="Courier New"/>
                      </a:endParaRPr>
                    </a:p>
                  </a:txBody>
                  <a:tcPr marL="0" marR="0" marT="19685" marB="0">
                    <a:solidFill>
                      <a:srgbClr val="FFFFFF"/>
                    </a:solidFill>
                  </a:tcPr>
                </a:tc>
              </a:tr>
              <a:tr h="338254">
                <a:tc>
                  <a:txBody>
                    <a:bodyPr/>
                    <a:lstStyle/>
                    <a:p>
                      <a:pPr marL="22225" algn="ctr">
                        <a:lnSpc>
                          <a:spcPct val="100000"/>
                        </a:lnSpc>
                        <a:spcBef>
                          <a:spcPts val="240"/>
                        </a:spcBef>
                      </a:pPr>
                      <a:r>
                        <a:rPr sz="1400" spc="-5" dirty="0">
                          <a:latin typeface="Courier New"/>
                          <a:cs typeface="Courier New"/>
                        </a:rPr>
                        <a:t>bin()</a:t>
                      </a:r>
                      <a:endParaRPr sz="1400">
                        <a:latin typeface="Courier New"/>
                        <a:cs typeface="Courier New"/>
                      </a:endParaRPr>
                    </a:p>
                  </a:txBody>
                  <a:tcPr marL="0" marR="0" marT="30480" marB="0">
                    <a:solidFill>
                      <a:srgbClr val="FFFFFF"/>
                    </a:solidFill>
                  </a:tcPr>
                </a:tc>
                <a:tc>
                  <a:txBody>
                    <a:bodyPr/>
                    <a:lstStyle/>
                    <a:p>
                      <a:pPr marR="2540" algn="ctr">
                        <a:lnSpc>
                          <a:spcPct val="100000"/>
                        </a:lnSpc>
                        <a:spcBef>
                          <a:spcPts val="155"/>
                        </a:spcBef>
                      </a:pPr>
                      <a:r>
                        <a:rPr sz="1400" spc="-5" dirty="0">
                          <a:latin typeface="Courier New"/>
                          <a:cs typeface="Courier New"/>
                        </a:rPr>
                        <a:t>list()</a:t>
                      </a:r>
                      <a:endParaRPr sz="1400">
                        <a:latin typeface="Courier New"/>
                        <a:cs typeface="Courier New"/>
                      </a:endParaRPr>
                    </a:p>
                  </a:txBody>
                  <a:tcPr marL="0" marR="0" marT="19685" marB="0">
                    <a:solidFill>
                      <a:srgbClr val="FFFFFF"/>
                    </a:solidFill>
                  </a:tcPr>
                </a:tc>
                <a:tc>
                  <a:txBody>
                    <a:bodyPr/>
                    <a:lstStyle/>
                    <a:p>
                      <a:pPr algn="ctr">
                        <a:lnSpc>
                          <a:spcPct val="100000"/>
                        </a:lnSpc>
                        <a:spcBef>
                          <a:spcPts val="155"/>
                        </a:spcBef>
                      </a:pPr>
                      <a:r>
                        <a:rPr sz="1400" dirty="0">
                          <a:latin typeface="Courier New"/>
                          <a:cs typeface="Courier New"/>
                        </a:rPr>
                        <a:t>tuple()</a:t>
                      </a:r>
                      <a:endParaRPr sz="1400">
                        <a:latin typeface="Courier New"/>
                        <a:cs typeface="Courier New"/>
                      </a:endParaRPr>
                    </a:p>
                  </a:txBody>
                  <a:tcPr marL="0" marR="0" marT="19685" marB="0">
                    <a:solidFill>
                      <a:srgbClr val="FFFFFF"/>
                    </a:solidFill>
                  </a:tcPr>
                </a:tc>
                <a:tc>
                  <a:txBody>
                    <a:bodyPr/>
                    <a:lstStyle/>
                    <a:p>
                      <a:pPr marL="401955">
                        <a:lnSpc>
                          <a:spcPct val="100000"/>
                        </a:lnSpc>
                        <a:spcBef>
                          <a:spcPts val="155"/>
                        </a:spcBef>
                      </a:pPr>
                      <a:r>
                        <a:rPr sz="1400" spc="-5" dirty="0">
                          <a:latin typeface="Courier New"/>
                          <a:cs typeface="Courier New"/>
                        </a:rPr>
                        <a:t>filter()</a:t>
                      </a:r>
                      <a:endParaRPr sz="1400">
                        <a:latin typeface="Courier New"/>
                        <a:cs typeface="Courier New"/>
                      </a:endParaRPr>
                    </a:p>
                  </a:txBody>
                  <a:tcPr marL="0" marR="0" marT="19685" marB="0">
                    <a:solidFill>
                      <a:srgbClr val="FFFFFF"/>
                    </a:solidFill>
                  </a:tcPr>
                </a:tc>
                <a:tc>
                  <a:txBody>
                    <a:bodyPr/>
                    <a:lstStyle/>
                    <a:p>
                      <a:pPr marL="476250">
                        <a:lnSpc>
                          <a:spcPct val="100000"/>
                        </a:lnSpc>
                        <a:spcBef>
                          <a:spcPts val="155"/>
                        </a:spcBef>
                      </a:pPr>
                      <a:r>
                        <a:rPr sz="1400" spc="-5" dirty="0">
                          <a:latin typeface="Courier New"/>
                          <a:cs typeface="Courier New"/>
                        </a:rPr>
                        <a:t>object()</a:t>
                      </a:r>
                      <a:endParaRPr sz="1400">
                        <a:latin typeface="Courier New"/>
                        <a:cs typeface="Courier New"/>
                      </a:endParaRPr>
                    </a:p>
                  </a:txBody>
                  <a:tcPr marL="0" marR="0" marT="19685" marB="0">
                    <a:solidFill>
                      <a:srgbClr val="FFFFFF"/>
                    </a:solidFill>
                  </a:tcPr>
                </a:tc>
              </a:tr>
              <a:tr h="339038">
                <a:tc>
                  <a:txBody>
                    <a:bodyPr/>
                    <a:lstStyle/>
                    <a:p>
                      <a:pPr marL="22225" algn="ctr">
                        <a:lnSpc>
                          <a:spcPct val="100000"/>
                        </a:lnSpc>
                        <a:spcBef>
                          <a:spcPts val="240"/>
                        </a:spcBef>
                      </a:pPr>
                      <a:r>
                        <a:rPr sz="1400" spc="-5" dirty="0">
                          <a:latin typeface="Courier New"/>
                          <a:cs typeface="Courier New"/>
                        </a:rPr>
                        <a:t>bool()</a:t>
                      </a:r>
                      <a:endParaRPr sz="1400">
                        <a:latin typeface="Courier New"/>
                        <a:cs typeface="Courier New"/>
                      </a:endParaRPr>
                    </a:p>
                  </a:txBody>
                  <a:tcPr marL="0" marR="0" marT="30480" marB="0">
                    <a:solidFill>
                      <a:srgbClr val="FFFFFF"/>
                    </a:solidFill>
                  </a:tcPr>
                </a:tc>
                <a:tc>
                  <a:txBody>
                    <a:bodyPr/>
                    <a:lstStyle/>
                    <a:p>
                      <a:pPr marR="2540" algn="ctr">
                        <a:lnSpc>
                          <a:spcPct val="100000"/>
                        </a:lnSpc>
                        <a:spcBef>
                          <a:spcPts val="155"/>
                        </a:spcBef>
                      </a:pPr>
                      <a:r>
                        <a:rPr sz="1400" spc="-5" dirty="0">
                          <a:latin typeface="Courier New"/>
                          <a:cs typeface="Courier New"/>
                        </a:rPr>
                        <a:t>max()</a:t>
                      </a:r>
                      <a:endParaRPr sz="1400">
                        <a:latin typeface="Courier New"/>
                        <a:cs typeface="Courier New"/>
                      </a:endParaRPr>
                    </a:p>
                  </a:txBody>
                  <a:tcPr marL="0" marR="0" marT="19685" marB="0">
                    <a:solidFill>
                      <a:srgbClr val="FFFFFF"/>
                    </a:solidFill>
                  </a:tcPr>
                </a:tc>
                <a:tc>
                  <a:txBody>
                    <a:bodyPr/>
                    <a:lstStyle/>
                    <a:p>
                      <a:pPr algn="ctr">
                        <a:lnSpc>
                          <a:spcPct val="100000"/>
                        </a:lnSpc>
                        <a:spcBef>
                          <a:spcPts val="155"/>
                        </a:spcBef>
                      </a:pPr>
                      <a:r>
                        <a:rPr sz="1400" spc="-5" dirty="0">
                          <a:latin typeface="Courier New"/>
                          <a:cs typeface="Courier New"/>
                        </a:rPr>
                        <a:t>type()</a:t>
                      </a:r>
                      <a:endParaRPr sz="1400">
                        <a:latin typeface="Courier New"/>
                        <a:cs typeface="Courier New"/>
                      </a:endParaRPr>
                    </a:p>
                  </a:txBody>
                  <a:tcPr marL="0" marR="0" marT="19685" marB="0">
                    <a:solidFill>
                      <a:srgbClr val="FFFFFF"/>
                    </a:solidFill>
                  </a:tcPr>
                </a:tc>
                <a:tc>
                  <a:txBody>
                    <a:bodyPr/>
                    <a:lstStyle/>
                    <a:p>
                      <a:pPr marL="401955">
                        <a:lnSpc>
                          <a:spcPct val="100000"/>
                        </a:lnSpc>
                        <a:spcBef>
                          <a:spcPts val="155"/>
                        </a:spcBef>
                      </a:pPr>
                      <a:r>
                        <a:rPr sz="1400" spc="-5" dirty="0">
                          <a:latin typeface="Courier New"/>
                          <a:cs typeface="Courier New"/>
                        </a:rPr>
                        <a:t>format()</a:t>
                      </a:r>
                      <a:endParaRPr sz="1400">
                        <a:latin typeface="Courier New"/>
                        <a:cs typeface="Courier New"/>
                      </a:endParaRPr>
                    </a:p>
                  </a:txBody>
                  <a:tcPr marL="0" marR="0" marT="19685" marB="0">
                    <a:solidFill>
                      <a:srgbClr val="FFFFFF"/>
                    </a:solidFill>
                  </a:tcPr>
                </a:tc>
                <a:tc>
                  <a:txBody>
                    <a:bodyPr/>
                    <a:lstStyle/>
                    <a:p>
                      <a:pPr marL="384810">
                        <a:lnSpc>
                          <a:spcPct val="100000"/>
                        </a:lnSpc>
                        <a:spcBef>
                          <a:spcPts val="240"/>
                        </a:spcBef>
                      </a:pPr>
                      <a:r>
                        <a:rPr sz="1400" spc="-5" dirty="0">
                          <a:latin typeface="Courier New"/>
                          <a:cs typeface="Courier New"/>
                        </a:rPr>
                        <a:t>property()</a:t>
                      </a:r>
                      <a:endParaRPr sz="1400">
                        <a:latin typeface="Courier New"/>
                        <a:cs typeface="Courier New"/>
                      </a:endParaRPr>
                    </a:p>
                  </a:txBody>
                  <a:tcPr marL="0" marR="0" marT="30480" marB="0">
                    <a:solidFill>
                      <a:srgbClr val="FFFFFF"/>
                    </a:solidFill>
                  </a:tcPr>
                </a:tc>
              </a:tr>
              <a:tr h="339038">
                <a:tc>
                  <a:txBody>
                    <a:bodyPr/>
                    <a:lstStyle/>
                    <a:p>
                      <a:pPr marL="22225" algn="ctr">
                        <a:lnSpc>
                          <a:spcPct val="100000"/>
                        </a:lnSpc>
                        <a:spcBef>
                          <a:spcPts val="245"/>
                        </a:spcBef>
                      </a:pPr>
                      <a:r>
                        <a:rPr sz="1400" spc="-5" dirty="0">
                          <a:latin typeface="Courier New"/>
                          <a:cs typeface="Courier New"/>
                        </a:rPr>
                        <a:t>chr()</a:t>
                      </a:r>
                      <a:endParaRPr sz="1400">
                        <a:latin typeface="Courier New"/>
                        <a:cs typeface="Courier New"/>
                      </a:endParaRPr>
                    </a:p>
                  </a:txBody>
                  <a:tcPr marL="0" marR="0" marT="31115" marB="0">
                    <a:solidFill>
                      <a:srgbClr val="FFFFFF"/>
                    </a:solidFill>
                  </a:tcPr>
                </a:tc>
                <a:tc>
                  <a:txBody>
                    <a:bodyPr/>
                    <a:lstStyle/>
                    <a:p>
                      <a:pPr marR="2540" algn="ctr">
                        <a:lnSpc>
                          <a:spcPct val="100000"/>
                        </a:lnSpc>
                        <a:spcBef>
                          <a:spcPts val="155"/>
                        </a:spcBef>
                      </a:pPr>
                      <a:r>
                        <a:rPr sz="1400" spc="-5" dirty="0">
                          <a:latin typeface="Courier New"/>
                          <a:cs typeface="Courier New"/>
                        </a:rPr>
                        <a:t>min()</a:t>
                      </a:r>
                      <a:endParaRPr sz="1400">
                        <a:latin typeface="Courier New"/>
                        <a:cs typeface="Courier New"/>
                      </a:endParaRPr>
                    </a:p>
                  </a:txBody>
                  <a:tcPr marL="0" marR="0" marT="19685" marB="0">
                    <a:solidFill>
                      <a:srgbClr val="FFFFFF"/>
                    </a:solidFill>
                  </a:tcPr>
                </a:tc>
                <a:tc>
                  <a:txBody>
                    <a:bodyPr/>
                    <a:lstStyle/>
                    <a:p>
                      <a:pPr algn="ctr">
                        <a:lnSpc>
                          <a:spcPct val="100000"/>
                        </a:lnSpc>
                        <a:spcBef>
                          <a:spcPts val="155"/>
                        </a:spcBef>
                      </a:pPr>
                      <a:r>
                        <a:rPr sz="1400" spc="-5" dirty="0">
                          <a:latin typeface="Courier New"/>
                          <a:cs typeface="Courier New"/>
                        </a:rPr>
                        <a:t>zip()</a:t>
                      </a:r>
                      <a:endParaRPr sz="1400">
                        <a:latin typeface="Courier New"/>
                        <a:cs typeface="Courier New"/>
                      </a:endParaRPr>
                    </a:p>
                  </a:txBody>
                  <a:tcPr marL="0" marR="0" marT="19685" marB="0">
                    <a:solidFill>
                      <a:srgbClr val="FFFFFF"/>
                    </a:solidFill>
                  </a:tcPr>
                </a:tc>
                <a:tc>
                  <a:txBody>
                    <a:bodyPr/>
                    <a:lstStyle/>
                    <a:p>
                      <a:pPr marL="263525">
                        <a:lnSpc>
                          <a:spcPct val="100000"/>
                        </a:lnSpc>
                        <a:spcBef>
                          <a:spcPts val="155"/>
                        </a:spcBef>
                      </a:pPr>
                      <a:r>
                        <a:rPr sz="1400" dirty="0">
                          <a:latin typeface="Courier New"/>
                          <a:cs typeface="Courier New"/>
                        </a:rPr>
                        <a:t>frozenset()</a:t>
                      </a:r>
                      <a:endParaRPr sz="1400">
                        <a:latin typeface="Courier New"/>
                        <a:cs typeface="Courier New"/>
                      </a:endParaRPr>
                    </a:p>
                  </a:txBody>
                  <a:tcPr marL="0" marR="0" marT="19685" marB="0">
                    <a:solidFill>
                      <a:srgbClr val="FFFFFF"/>
                    </a:solidFill>
                  </a:tcPr>
                </a:tc>
                <a:tc>
                  <a:txBody>
                    <a:bodyPr/>
                    <a:lstStyle/>
                    <a:p>
                      <a:pPr algn="ctr">
                        <a:lnSpc>
                          <a:spcPct val="100000"/>
                        </a:lnSpc>
                        <a:spcBef>
                          <a:spcPts val="245"/>
                        </a:spcBef>
                      </a:pPr>
                      <a:r>
                        <a:rPr sz="1400" spc="-5" dirty="0">
                          <a:latin typeface="Courier New"/>
                          <a:cs typeface="Courier New"/>
                        </a:rPr>
                        <a:t>repr()</a:t>
                      </a:r>
                      <a:endParaRPr sz="1400">
                        <a:latin typeface="Courier New"/>
                        <a:cs typeface="Courier New"/>
                      </a:endParaRPr>
                    </a:p>
                  </a:txBody>
                  <a:tcPr marL="0" marR="0" marT="31115" marB="0">
                    <a:solidFill>
                      <a:srgbClr val="FFFFFF"/>
                    </a:solidFill>
                  </a:tcPr>
                </a:tc>
              </a:tr>
              <a:tr h="338254">
                <a:tc>
                  <a:txBody>
                    <a:bodyPr/>
                    <a:lstStyle/>
                    <a:p>
                      <a:pPr marL="21590" algn="ctr">
                        <a:lnSpc>
                          <a:spcPct val="100000"/>
                        </a:lnSpc>
                        <a:spcBef>
                          <a:spcPts val="244"/>
                        </a:spcBef>
                      </a:pPr>
                      <a:r>
                        <a:rPr sz="1400" dirty="0">
                          <a:latin typeface="Courier New"/>
                          <a:cs typeface="Courier New"/>
                        </a:rPr>
                        <a:t>complex()</a:t>
                      </a:r>
                      <a:endParaRPr sz="1400">
                        <a:latin typeface="Courier New"/>
                        <a:cs typeface="Courier New"/>
                      </a:endParaRPr>
                    </a:p>
                  </a:txBody>
                  <a:tcPr marL="0" marR="0" marT="31114" marB="0">
                    <a:solidFill>
                      <a:srgbClr val="FFFFFF"/>
                    </a:solidFill>
                  </a:tcPr>
                </a:tc>
                <a:tc>
                  <a:txBody>
                    <a:bodyPr/>
                    <a:lstStyle/>
                    <a:p>
                      <a:pPr marR="2540" algn="ctr">
                        <a:lnSpc>
                          <a:spcPct val="100000"/>
                        </a:lnSpc>
                        <a:spcBef>
                          <a:spcPts val="150"/>
                        </a:spcBef>
                      </a:pPr>
                      <a:r>
                        <a:rPr sz="1400" spc="-5" dirty="0">
                          <a:latin typeface="Courier New"/>
                          <a:cs typeface="Courier New"/>
                        </a:rPr>
                        <a:t>oct()</a:t>
                      </a:r>
                      <a:endParaRPr sz="1400">
                        <a:latin typeface="Courier New"/>
                        <a:cs typeface="Courier New"/>
                      </a:endParaRPr>
                    </a:p>
                  </a:txBody>
                  <a:tcPr marL="0" marR="0" marT="19050" marB="0">
                    <a:solidFill>
                      <a:srgbClr val="FFFFFF"/>
                    </a:solidFill>
                  </a:tcPr>
                </a:tc>
                <a:tc>
                  <a:txBody>
                    <a:bodyPr/>
                    <a:lstStyle/>
                    <a:p>
                      <a:pPr>
                        <a:lnSpc>
                          <a:spcPct val="100000"/>
                        </a:lnSpc>
                      </a:pPr>
                      <a:endParaRPr sz="1600" dirty="0">
                        <a:latin typeface="Times New Roman"/>
                        <a:cs typeface="Times New Roman"/>
                      </a:endParaRPr>
                    </a:p>
                  </a:txBody>
                  <a:tcPr marL="0" marR="0" marT="0" marB="0">
                    <a:solidFill>
                      <a:srgbClr val="FFFFFF"/>
                    </a:solidFill>
                  </a:tcPr>
                </a:tc>
                <a:tc>
                  <a:txBody>
                    <a:bodyPr/>
                    <a:lstStyle/>
                    <a:p>
                      <a:pPr marL="354965">
                        <a:lnSpc>
                          <a:spcPct val="100000"/>
                        </a:lnSpc>
                        <a:spcBef>
                          <a:spcPts val="150"/>
                        </a:spcBef>
                      </a:pPr>
                      <a:r>
                        <a:rPr sz="1400" dirty="0">
                          <a:latin typeface="Courier New"/>
                          <a:cs typeface="Courier New"/>
                        </a:rPr>
                        <a:t>getattr()</a:t>
                      </a:r>
                    </a:p>
                  </a:txBody>
                  <a:tcPr marL="0" marR="0" marT="19050" marB="0">
                    <a:solidFill>
                      <a:srgbClr val="FFFFFF"/>
                    </a:solidFill>
                  </a:tcPr>
                </a:tc>
                <a:tc>
                  <a:txBody>
                    <a:bodyPr/>
                    <a:lstStyle/>
                    <a:p>
                      <a:pPr marL="430530">
                        <a:lnSpc>
                          <a:spcPct val="100000"/>
                        </a:lnSpc>
                        <a:spcBef>
                          <a:spcPts val="244"/>
                        </a:spcBef>
                      </a:pPr>
                      <a:r>
                        <a:rPr sz="1400" dirty="0">
                          <a:latin typeface="Courier New"/>
                          <a:cs typeface="Courier New"/>
                        </a:rPr>
                        <a:t>setattr()</a:t>
                      </a:r>
                      <a:endParaRPr sz="1400">
                        <a:latin typeface="Courier New"/>
                        <a:cs typeface="Courier New"/>
                      </a:endParaRPr>
                    </a:p>
                  </a:txBody>
                  <a:tcPr marL="0" marR="0" marT="31114" marB="0">
                    <a:solidFill>
                      <a:srgbClr val="FFFFFF"/>
                    </a:solidFill>
                  </a:tcPr>
                </a:tc>
              </a:tr>
              <a:tr h="338254">
                <a:tc>
                  <a:txBody>
                    <a:bodyPr/>
                    <a:lstStyle/>
                    <a:p>
                      <a:pPr marL="21590" algn="ctr">
                        <a:lnSpc>
                          <a:spcPct val="100000"/>
                        </a:lnSpc>
                        <a:spcBef>
                          <a:spcPts val="244"/>
                        </a:spcBef>
                      </a:pPr>
                      <a:r>
                        <a:rPr sz="1400" spc="-5" dirty="0">
                          <a:latin typeface="Courier New"/>
                          <a:cs typeface="Courier New"/>
                        </a:rPr>
                        <a:t>dict()</a:t>
                      </a:r>
                      <a:endParaRPr sz="1400">
                        <a:latin typeface="Courier New"/>
                        <a:cs typeface="Courier New"/>
                      </a:endParaRPr>
                    </a:p>
                  </a:txBody>
                  <a:tcPr marL="0" marR="0" marT="31114" marB="0">
                    <a:solidFill>
                      <a:srgbClr val="FFFFFF"/>
                    </a:solidFill>
                  </a:tcPr>
                </a:tc>
                <a:tc>
                  <a:txBody>
                    <a:bodyPr/>
                    <a:lstStyle/>
                    <a:p>
                      <a:pPr marR="2540" algn="ctr">
                        <a:lnSpc>
                          <a:spcPct val="100000"/>
                        </a:lnSpc>
                        <a:spcBef>
                          <a:spcPts val="150"/>
                        </a:spcBef>
                      </a:pPr>
                      <a:r>
                        <a:rPr sz="1400" spc="-5" dirty="0">
                          <a:latin typeface="Courier New"/>
                          <a:cs typeface="Courier New"/>
                        </a:rPr>
                        <a:t>open()</a:t>
                      </a:r>
                      <a:endParaRPr sz="1400">
                        <a:latin typeface="Courier New"/>
                        <a:cs typeface="Courier New"/>
                      </a:endParaRPr>
                    </a:p>
                  </a:txBody>
                  <a:tcPr marL="0" marR="0" marT="1905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marL="354965">
                        <a:lnSpc>
                          <a:spcPct val="100000"/>
                        </a:lnSpc>
                        <a:spcBef>
                          <a:spcPts val="150"/>
                        </a:spcBef>
                      </a:pPr>
                      <a:r>
                        <a:rPr sz="1400" dirty="0">
                          <a:latin typeface="Courier New"/>
                          <a:cs typeface="Courier New"/>
                        </a:rPr>
                        <a:t>globals()</a:t>
                      </a:r>
                      <a:endParaRPr sz="1400">
                        <a:latin typeface="Courier New"/>
                        <a:cs typeface="Courier New"/>
                      </a:endParaRPr>
                    </a:p>
                  </a:txBody>
                  <a:tcPr marL="0" marR="0" marT="19050" marB="0">
                    <a:solidFill>
                      <a:srgbClr val="FFFFFF"/>
                    </a:solidFill>
                  </a:tcPr>
                </a:tc>
                <a:tc>
                  <a:txBody>
                    <a:bodyPr/>
                    <a:lstStyle/>
                    <a:p>
                      <a:pPr marL="521970">
                        <a:lnSpc>
                          <a:spcPct val="100000"/>
                        </a:lnSpc>
                        <a:spcBef>
                          <a:spcPts val="244"/>
                        </a:spcBef>
                      </a:pPr>
                      <a:r>
                        <a:rPr sz="1400" dirty="0">
                          <a:latin typeface="Courier New"/>
                          <a:cs typeface="Courier New"/>
                        </a:rPr>
                        <a:t>slice()</a:t>
                      </a:r>
                      <a:endParaRPr sz="1400">
                        <a:latin typeface="Courier New"/>
                        <a:cs typeface="Courier New"/>
                      </a:endParaRPr>
                    </a:p>
                  </a:txBody>
                  <a:tcPr marL="0" marR="0" marT="31114" marB="0">
                    <a:solidFill>
                      <a:srgbClr val="FFFFFF"/>
                    </a:solidFill>
                  </a:tcPr>
                </a:tc>
              </a:tr>
              <a:tr h="339038">
                <a:tc>
                  <a:txBody>
                    <a:bodyPr/>
                    <a:lstStyle/>
                    <a:p>
                      <a:pPr marL="22860" algn="ctr">
                        <a:lnSpc>
                          <a:spcPct val="100000"/>
                        </a:lnSpc>
                        <a:spcBef>
                          <a:spcPts val="245"/>
                        </a:spcBef>
                      </a:pPr>
                      <a:r>
                        <a:rPr sz="1400" spc="-5" dirty="0">
                          <a:latin typeface="Courier New"/>
                          <a:cs typeface="Courier New"/>
                        </a:rPr>
                        <a:t>divmod()</a:t>
                      </a:r>
                      <a:endParaRPr sz="1400">
                        <a:latin typeface="Courier New"/>
                        <a:cs typeface="Courier New"/>
                      </a:endParaRPr>
                    </a:p>
                  </a:txBody>
                  <a:tcPr marL="0" marR="0" marT="31115" marB="0">
                    <a:solidFill>
                      <a:srgbClr val="FFFFFF"/>
                    </a:solidFill>
                  </a:tcPr>
                </a:tc>
                <a:tc>
                  <a:txBody>
                    <a:bodyPr/>
                    <a:lstStyle/>
                    <a:p>
                      <a:pPr marR="1905" algn="ctr">
                        <a:lnSpc>
                          <a:spcPct val="100000"/>
                        </a:lnSpc>
                        <a:spcBef>
                          <a:spcPts val="155"/>
                        </a:spcBef>
                      </a:pPr>
                      <a:r>
                        <a:rPr sz="1400" spc="-5" dirty="0">
                          <a:latin typeface="Courier New"/>
                          <a:cs typeface="Courier New"/>
                        </a:rPr>
                        <a:t>ord()</a:t>
                      </a:r>
                      <a:endParaRPr sz="1400">
                        <a:latin typeface="Courier New"/>
                        <a:cs typeface="Courier New"/>
                      </a:endParaRPr>
                    </a:p>
                  </a:txBody>
                  <a:tcPr marL="0" marR="0" marT="19685" marB="0">
                    <a:solidFill>
                      <a:srgbClr val="FFFFFF"/>
                    </a:solidFill>
                  </a:tcPr>
                </a:tc>
                <a:tc>
                  <a:txBody>
                    <a:bodyPr/>
                    <a:lstStyle/>
                    <a:p>
                      <a:pPr algn="ctr">
                        <a:lnSpc>
                          <a:spcPct val="100000"/>
                        </a:lnSpc>
                        <a:spcBef>
                          <a:spcPts val="245"/>
                        </a:spcBef>
                      </a:pPr>
                      <a:r>
                        <a:rPr sz="1400" dirty="0">
                          <a:latin typeface="Courier New"/>
                          <a:cs typeface="Courier New"/>
                        </a:rPr>
                        <a:t>bytes()</a:t>
                      </a:r>
                      <a:endParaRPr sz="1400">
                        <a:latin typeface="Courier New"/>
                        <a:cs typeface="Courier New"/>
                      </a:endParaRPr>
                    </a:p>
                  </a:txBody>
                  <a:tcPr marL="0" marR="0" marT="31115" marB="0">
                    <a:solidFill>
                      <a:srgbClr val="FFFFFF"/>
                    </a:solidFill>
                  </a:tcPr>
                </a:tc>
                <a:tc>
                  <a:txBody>
                    <a:bodyPr/>
                    <a:lstStyle/>
                    <a:p>
                      <a:pPr marL="354965">
                        <a:lnSpc>
                          <a:spcPct val="100000"/>
                        </a:lnSpc>
                        <a:spcBef>
                          <a:spcPts val="155"/>
                        </a:spcBef>
                      </a:pPr>
                      <a:r>
                        <a:rPr sz="1400" dirty="0">
                          <a:latin typeface="Courier New"/>
                          <a:cs typeface="Courier New"/>
                        </a:rPr>
                        <a:t>hasattr()</a:t>
                      </a:r>
                      <a:endParaRPr sz="1400">
                        <a:latin typeface="Courier New"/>
                        <a:cs typeface="Courier New"/>
                      </a:endParaRPr>
                    </a:p>
                  </a:txBody>
                  <a:tcPr marL="0" marR="0" marT="19685" marB="0">
                    <a:solidFill>
                      <a:srgbClr val="FFFFFF"/>
                    </a:solidFill>
                  </a:tcPr>
                </a:tc>
                <a:tc>
                  <a:txBody>
                    <a:bodyPr/>
                    <a:lstStyle/>
                    <a:p>
                      <a:pPr marR="201295" algn="r">
                        <a:lnSpc>
                          <a:spcPct val="100000"/>
                        </a:lnSpc>
                        <a:spcBef>
                          <a:spcPts val="245"/>
                        </a:spcBef>
                      </a:pPr>
                      <a:r>
                        <a:rPr sz="1400" spc="-5" dirty="0">
                          <a:latin typeface="Courier New"/>
                          <a:cs typeface="Courier New"/>
                        </a:rPr>
                        <a:t>st</a:t>
                      </a:r>
                      <a:r>
                        <a:rPr sz="1400" spc="10" dirty="0">
                          <a:latin typeface="Courier New"/>
                          <a:cs typeface="Courier New"/>
                        </a:rPr>
                        <a:t>a</a:t>
                      </a:r>
                      <a:r>
                        <a:rPr sz="1400" spc="-5" dirty="0">
                          <a:latin typeface="Courier New"/>
                          <a:cs typeface="Courier New"/>
                        </a:rPr>
                        <a:t>ti</a:t>
                      </a:r>
                      <a:r>
                        <a:rPr sz="1400" spc="10" dirty="0">
                          <a:latin typeface="Courier New"/>
                          <a:cs typeface="Courier New"/>
                        </a:rPr>
                        <a:t>c</a:t>
                      </a:r>
                      <a:r>
                        <a:rPr sz="1400" spc="-5" dirty="0">
                          <a:latin typeface="Courier New"/>
                          <a:cs typeface="Courier New"/>
                        </a:rPr>
                        <a:t>m</a:t>
                      </a:r>
                      <a:r>
                        <a:rPr sz="1400" spc="10" dirty="0">
                          <a:latin typeface="Courier New"/>
                          <a:cs typeface="Courier New"/>
                        </a:rPr>
                        <a:t>e</a:t>
                      </a:r>
                      <a:r>
                        <a:rPr sz="1400" spc="-5" dirty="0">
                          <a:latin typeface="Courier New"/>
                          <a:cs typeface="Courier New"/>
                        </a:rPr>
                        <a:t>t</a:t>
                      </a:r>
                      <a:r>
                        <a:rPr sz="1400" spc="10" dirty="0">
                          <a:latin typeface="Courier New"/>
                          <a:cs typeface="Courier New"/>
                        </a:rPr>
                        <a:t>h</a:t>
                      </a:r>
                      <a:r>
                        <a:rPr sz="1400" spc="-5" dirty="0">
                          <a:latin typeface="Courier New"/>
                          <a:cs typeface="Courier New"/>
                        </a:rPr>
                        <a:t>od</a:t>
                      </a:r>
                      <a:r>
                        <a:rPr sz="1400" spc="10" dirty="0">
                          <a:latin typeface="Courier New"/>
                          <a:cs typeface="Courier New"/>
                        </a:rPr>
                        <a:t>(</a:t>
                      </a:r>
                      <a:r>
                        <a:rPr sz="1400" dirty="0">
                          <a:latin typeface="Courier New"/>
                          <a:cs typeface="Courier New"/>
                        </a:rPr>
                        <a:t>)</a:t>
                      </a:r>
                      <a:endParaRPr sz="1400">
                        <a:latin typeface="Courier New"/>
                        <a:cs typeface="Courier New"/>
                      </a:endParaRPr>
                    </a:p>
                  </a:txBody>
                  <a:tcPr marL="0" marR="0" marT="31115" marB="0">
                    <a:solidFill>
                      <a:srgbClr val="FFFFFF"/>
                    </a:solidFill>
                  </a:tcPr>
                </a:tc>
              </a:tr>
              <a:tr h="338254">
                <a:tc>
                  <a:txBody>
                    <a:bodyPr/>
                    <a:lstStyle/>
                    <a:p>
                      <a:pPr marL="21590" algn="ctr">
                        <a:lnSpc>
                          <a:spcPct val="100000"/>
                        </a:lnSpc>
                        <a:spcBef>
                          <a:spcPts val="240"/>
                        </a:spcBef>
                      </a:pPr>
                      <a:r>
                        <a:rPr sz="1400" spc="-5" dirty="0">
                          <a:latin typeface="Courier New"/>
                          <a:cs typeface="Courier New"/>
                        </a:rPr>
                        <a:t>eval()</a:t>
                      </a:r>
                      <a:endParaRPr sz="1400">
                        <a:latin typeface="Courier New"/>
                        <a:cs typeface="Courier New"/>
                      </a:endParaRPr>
                    </a:p>
                  </a:txBody>
                  <a:tcPr marL="0" marR="0" marT="30480" marB="0">
                    <a:solidFill>
                      <a:srgbClr val="FFFFFF"/>
                    </a:solidFill>
                  </a:tcPr>
                </a:tc>
                <a:tc>
                  <a:txBody>
                    <a:bodyPr/>
                    <a:lstStyle/>
                    <a:p>
                      <a:pPr marR="2540" algn="ctr">
                        <a:lnSpc>
                          <a:spcPct val="100000"/>
                        </a:lnSpc>
                        <a:spcBef>
                          <a:spcPts val="155"/>
                        </a:spcBef>
                      </a:pPr>
                      <a:r>
                        <a:rPr sz="1400" spc="-5" dirty="0">
                          <a:latin typeface="Courier New"/>
                          <a:cs typeface="Courier New"/>
                        </a:rPr>
                        <a:t>pow()</a:t>
                      </a:r>
                      <a:endParaRPr sz="1400">
                        <a:latin typeface="Courier New"/>
                        <a:cs typeface="Courier New"/>
                      </a:endParaRPr>
                    </a:p>
                  </a:txBody>
                  <a:tcPr marL="0" marR="0" marT="19685" marB="0">
                    <a:solidFill>
                      <a:srgbClr val="FFFFFF"/>
                    </a:solidFill>
                  </a:tcPr>
                </a:tc>
                <a:tc>
                  <a:txBody>
                    <a:bodyPr/>
                    <a:lstStyle/>
                    <a:p>
                      <a:pPr marR="635" algn="ctr">
                        <a:lnSpc>
                          <a:spcPct val="100000"/>
                        </a:lnSpc>
                        <a:spcBef>
                          <a:spcPts val="240"/>
                        </a:spcBef>
                      </a:pPr>
                      <a:r>
                        <a:rPr sz="1400" dirty="0">
                          <a:latin typeface="Courier New"/>
                          <a:cs typeface="Courier New"/>
                        </a:rPr>
                        <a:t>delattr()</a:t>
                      </a:r>
                      <a:endParaRPr sz="1400">
                        <a:latin typeface="Courier New"/>
                        <a:cs typeface="Courier New"/>
                      </a:endParaRPr>
                    </a:p>
                  </a:txBody>
                  <a:tcPr marL="0" marR="0" marT="30480" marB="0">
                    <a:solidFill>
                      <a:srgbClr val="FFFFFF"/>
                    </a:solidFill>
                  </a:tcPr>
                </a:tc>
                <a:tc>
                  <a:txBody>
                    <a:bodyPr/>
                    <a:lstStyle/>
                    <a:p>
                      <a:pPr marL="493395">
                        <a:lnSpc>
                          <a:spcPct val="100000"/>
                        </a:lnSpc>
                        <a:spcBef>
                          <a:spcPts val="155"/>
                        </a:spcBef>
                      </a:pPr>
                      <a:r>
                        <a:rPr sz="1400" spc="-5" dirty="0">
                          <a:latin typeface="Courier New"/>
                          <a:cs typeface="Courier New"/>
                        </a:rPr>
                        <a:t>help()</a:t>
                      </a:r>
                      <a:endParaRPr sz="1400">
                        <a:latin typeface="Courier New"/>
                        <a:cs typeface="Courier New"/>
                      </a:endParaRPr>
                    </a:p>
                  </a:txBody>
                  <a:tcPr marL="0" marR="0" marT="19685" marB="0">
                    <a:solidFill>
                      <a:srgbClr val="FFFFFF"/>
                    </a:solidFill>
                  </a:tcPr>
                </a:tc>
                <a:tc>
                  <a:txBody>
                    <a:bodyPr/>
                    <a:lstStyle/>
                    <a:p>
                      <a:pPr algn="ctr">
                        <a:lnSpc>
                          <a:spcPct val="100000"/>
                        </a:lnSpc>
                        <a:spcBef>
                          <a:spcPts val="240"/>
                        </a:spcBef>
                      </a:pPr>
                      <a:r>
                        <a:rPr sz="1400" spc="-5" dirty="0">
                          <a:latin typeface="Courier New"/>
                          <a:cs typeface="Courier New"/>
                        </a:rPr>
                        <a:t>sum()</a:t>
                      </a:r>
                      <a:endParaRPr sz="1400">
                        <a:latin typeface="Courier New"/>
                        <a:cs typeface="Courier New"/>
                      </a:endParaRPr>
                    </a:p>
                  </a:txBody>
                  <a:tcPr marL="0" marR="0" marT="30480" marB="0">
                    <a:solidFill>
                      <a:srgbClr val="FFFFFF"/>
                    </a:solidFill>
                  </a:tcPr>
                </a:tc>
              </a:tr>
              <a:tr h="338254">
                <a:tc>
                  <a:txBody>
                    <a:bodyPr/>
                    <a:lstStyle/>
                    <a:p>
                      <a:pPr marL="22860" algn="ctr">
                        <a:lnSpc>
                          <a:spcPct val="100000"/>
                        </a:lnSpc>
                        <a:spcBef>
                          <a:spcPts val="240"/>
                        </a:spcBef>
                      </a:pPr>
                      <a:r>
                        <a:rPr sz="1400" dirty="0">
                          <a:latin typeface="Courier New"/>
                          <a:cs typeface="Courier New"/>
                        </a:rPr>
                        <a:t>float()</a:t>
                      </a:r>
                      <a:endParaRPr sz="1400">
                        <a:latin typeface="Courier New"/>
                        <a:cs typeface="Courier New"/>
                      </a:endParaRPr>
                    </a:p>
                  </a:txBody>
                  <a:tcPr marL="0" marR="0" marT="30480" marB="0">
                    <a:solidFill>
                      <a:srgbClr val="FFFFFF"/>
                    </a:solidFill>
                  </a:tcPr>
                </a:tc>
                <a:tc>
                  <a:txBody>
                    <a:bodyPr/>
                    <a:lstStyle/>
                    <a:p>
                      <a:pPr marR="1270" algn="ctr">
                        <a:lnSpc>
                          <a:spcPct val="100000"/>
                        </a:lnSpc>
                        <a:spcBef>
                          <a:spcPts val="155"/>
                        </a:spcBef>
                      </a:pPr>
                      <a:r>
                        <a:rPr sz="1400" dirty="0">
                          <a:latin typeface="Courier New"/>
                          <a:cs typeface="Courier New"/>
                        </a:rPr>
                        <a:t>print()</a:t>
                      </a:r>
                      <a:endParaRPr sz="1400">
                        <a:latin typeface="Courier New"/>
                        <a:cs typeface="Courier New"/>
                      </a:endParaRPr>
                    </a:p>
                  </a:txBody>
                  <a:tcPr marL="0" marR="0" marT="19685" marB="0">
                    <a:solidFill>
                      <a:srgbClr val="FFFFFF"/>
                    </a:solidFill>
                  </a:tcPr>
                </a:tc>
                <a:tc>
                  <a:txBody>
                    <a:bodyPr/>
                    <a:lstStyle/>
                    <a:p>
                      <a:pPr algn="ctr">
                        <a:lnSpc>
                          <a:spcPct val="100000"/>
                        </a:lnSpc>
                        <a:spcBef>
                          <a:spcPts val="240"/>
                        </a:spcBef>
                      </a:pPr>
                      <a:r>
                        <a:rPr sz="1400" dirty="0">
                          <a:latin typeface="Courier New"/>
                          <a:cs typeface="Courier New"/>
                        </a:rPr>
                        <a:t>bytearray()</a:t>
                      </a:r>
                      <a:endParaRPr sz="1400">
                        <a:latin typeface="Courier New"/>
                        <a:cs typeface="Courier New"/>
                      </a:endParaRPr>
                    </a:p>
                  </a:txBody>
                  <a:tcPr marL="0" marR="0" marT="30480" marB="0">
                    <a:solidFill>
                      <a:srgbClr val="FFFFFF"/>
                    </a:solidFill>
                  </a:tcPr>
                </a:tc>
                <a:tc>
                  <a:txBody>
                    <a:bodyPr/>
                    <a:lstStyle/>
                    <a:p>
                      <a:pPr marL="217804">
                        <a:lnSpc>
                          <a:spcPct val="100000"/>
                        </a:lnSpc>
                        <a:spcBef>
                          <a:spcPts val="155"/>
                        </a:spcBef>
                      </a:pPr>
                      <a:r>
                        <a:rPr sz="1400" dirty="0">
                          <a:latin typeface="Courier New"/>
                          <a:cs typeface="Courier New"/>
                        </a:rPr>
                        <a:t>isinstance()</a:t>
                      </a:r>
                      <a:endParaRPr sz="1400">
                        <a:latin typeface="Courier New"/>
                        <a:cs typeface="Courier New"/>
                      </a:endParaRPr>
                    </a:p>
                  </a:txBody>
                  <a:tcPr marL="0" marR="0" marT="19685" marB="0">
                    <a:solidFill>
                      <a:srgbClr val="FFFFFF"/>
                    </a:solidFill>
                  </a:tcPr>
                </a:tc>
                <a:tc>
                  <a:txBody>
                    <a:bodyPr/>
                    <a:lstStyle/>
                    <a:p>
                      <a:pPr marL="521970">
                        <a:lnSpc>
                          <a:spcPct val="100000"/>
                        </a:lnSpc>
                        <a:spcBef>
                          <a:spcPts val="240"/>
                        </a:spcBef>
                      </a:pPr>
                      <a:r>
                        <a:rPr sz="1400" dirty="0">
                          <a:latin typeface="Courier New"/>
                          <a:cs typeface="Courier New"/>
                        </a:rPr>
                        <a:t>super()</a:t>
                      </a:r>
                      <a:endParaRPr sz="1400">
                        <a:latin typeface="Courier New"/>
                        <a:cs typeface="Courier New"/>
                      </a:endParaRPr>
                    </a:p>
                  </a:txBody>
                  <a:tcPr marL="0" marR="0" marT="30480" marB="0">
                    <a:solidFill>
                      <a:srgbClr val="FFFFFF"/>
                    </a:solidFill>
                  </a:tcPr>
                </a:tc>
              </a:tr>
              <a:tr h="339038">
                <a:tc>
                  <a:txBody>
                    <a:bodyPr/>
                    <a:lstStyle/>
                    <a:p>
                      <a:pPr marL="21590" algn="ctr">
                        <a:lnSpc>
                          <a:spcPct val="100000"/>
                        </a:lnSpc>
                        <a:spcBef>
                          <a:spcPts val="240"/>
                        </a:spcBef>
                      </a:pPr>
                      <a:r>
                        <a:rPr sz="1400" spc="-5" dirty="0">
                          <a:latin typeface="Courier New"/>
                          <a:cs typeface="Courier New"/>
                        </a:rPr>
                        <a:t>hash()</a:t>
                      </a:r>
                      <a:endParaRPr sz="1400">
                        <a:latin typeface="Courier New"/>
                        <a:cs typeface="Courier New"/>
                      </a:endParaRPr>
                    </a:p>
                  </a:txBody>
                  <a:tcPr marL="0" marR="0" marT="30480" marB="0">
                    <a:solidFill>
                      <a:srgbClr val="FFFFFF"/>
                    </a:solidFill>
                  </a:tcPr>
                </a:tc>
                <a:tc>
                  <a:txBody>
                    <a:bodyPr/>
                    <a:lstStyle/>
                    <a:p>
                      <a:pPr marR="1270" algn="ctr">
                        <a:lnSpc>
                          <a:spcPct val="100000"/>
                        </a:lnSpc>
                        <a:spcBef>
                          <a:spcPts val="155"/>
                        </a:spcBef>
                      </a:pPr>
                      <a:r>
                        <a:rPr sz="1400" dirty="0">
                          <a:latin typeface="Courier New"/>
                          <a:cs typeface="Courier New"/>
                        </a:rPr>
                        <a:t>range()</a:t>
                      </a:r>
                      <a:endParaRPr sz="1400">
                        <a:latin typeface="Courier New"/>
                        <a:cs typeface="Courier New"/>
                      </a:endParaRPr>
                    </a:p>
                  </a:txBody>
                  <a:tcPr marL="0" marR="0" marT="19685" marB="0">
                    <a:solidFill>
                      <a:srgbClr val="FFFFFF"/>
                    </a:solidFill>
                  </a:tcPr>
                </a:tc>
                <a:tc>
                  <a:txBody>
                    <a:bodyPr/>
                    <a:lstStyle/>
                    <a:p>
                      <a:pPr marR="635" algn="ctr">
                        <a:lnSpc>
                          <a:spcPct val="100000"/>
                        </a:lnSpc>
                        <a:spcBef>
                          <a:spcPts val="240"/>
                        </a:spcBef>
                      </a:pPr>
                      <a:r>
                        <a:rPr sz="1400" spc="-5" dirty="0">
                          <a:latin typeface="Courier New"/>
                          <a:cs typeface="Courier New"/>
                        </a:rPr>
                        <a:t>callable()</a:t>
                      </a:r>
                      <a:endParaRPr sz="1400">
                        <a:latin typeface="Courier New"/>
                        <a:cs typeface="Courier New"/>
                      </a:endParaRPr>
                    </a:p>
                  </a:txBody>
                  <a:tcPr marL="0" marR="0" marT="30480" marB="0">
                    <a:solidFill>
                      <a:srgbClr val="FFFFFF"/>
                    </a:solidFill>
                  </a:tcPr>
                </a:tc>
                <a:tc>
                  <a:txBody>
                    <a:bodyPr/>
                    <a:lstStyle/>
                    <a:p>
                      <a:pPr marL="217804">
                        <a:lnSpc>
                          <a:spcPct val="100000"/>
                        </a:lnSpc>
                        <a:spcBef>
                          <a:spcPts val="155"/>
                        </a:spcBef>
                      </a:pPr>
                      <a:r>
                        <a:rPr sz="1400" dirty="0">
                          <a:latin typeface="Courier New"/>
                          <a:cs typeface="Courier New"/>
                        </a:rPr>
                        <a:t>issubclass()</a:t>
                      </a:r>
                      <a:endParaRPr sz="1400">
                        <a:latin typeface="Courier New"/>
                        <a:cs typeface="Courier New"/>
                      </a:endParaRPr>
                    </a:p>
                  </a:txBody>
                  <a:tcPr marL="0" marR="0" marT="19685" marB="0">
                    <a:solidFill>
                      <a:srgbClr val="FFFFFF"/>
                    </a:solidFill>
                  </a:tcPr>
                </a:tc>
                <a:tc>
                  <a:txBody>
                    <a:bodyPr/>
                    <a:lstStyle/>
                    <a:p>
                      <a:pPr algn="ctr">
                        <a:lnSpc>
                          <a:spcPct val="100000"/>
                        </a:lnSpc>
                        <a:spcBef>
                          <a:spcPts val="240"/>
                        </a:spcBef>
                      </a:pPr>
                      <a:r>
                        <a:rPr sz="1400" spc="-5" dirty="0">
                          <a:latin typeface="Courier New"/>
                          <a:cs typeface="Courier New"/>
                        </a:rPr>
                        <a:t>vars()</a:t>
                      </a:r>
                      <a:endParaRPr sz="1400">
                        <a:latin typeface="Courier New"/>
                        <a:cs typeface="Courier New"/>
                      </a:endParaRPr>
                    </a:p>
                  </a:txBody>
                  <a:tcPr marL="0" marR="0" marT="30480" marB="0">
                    <a:solidFill>
                      <a:srgbClr val="FFFFFF"/>
                    </a:solidFill>
                  </a:tcPr>
                </a:tc>
              </a:tr>
              <a:tr h="295089">
                <a:tc>
                  <a:txBody>
                    <a:bodyPr/>
                    <a:lstStyle/>
                    <a:p>
                      <a:pPr marL="22225" algn="ctr">
                        <a:lnSpc>
                          <a:spcPct val="100000"/>
                        </a:lnSpc>
                        <a:spcBef>
                          <a:spcPts val="240"/>
                        </a:spcBef>
                      </a:pPr>
                      <a:r>
                        <a:rPr sz="1400" spc="-5" dirty="0">
                          <a:latin typeface="Courier New"/>
                          <a:cs typeface="Courier New"/>
                        </a:rPr>
                        <a:t>hex()</a:t>
                      </a:r>
                      <a:endParaRPr sz="1400">
                        <a:latin typeface="Courier New"/>
                        <a:cs typeface="Courier New"/>
                      </a:endParaRPr>
                    </a:p>
                  </a:txBody>
                  <a:tcPr marL="0" marR="0" marT="30480" marB="0">
                    <a:lnB w="19050">
                      <a:solidFill>
                        <a:srgbClr val="000000"/>
                      </a:solidFill>
                      <a:prstDash val="solid"/>
                    </a:lnB>
                    <a:solidFill>
                      <a:srgbClr val="FFFFFF"/>
                    </a:solidFill>
                  </a:tcPr>
                </a:tc>
                <a:tc>
                  <a:txBody>
                    <a:bodyPr/>
                    <a:lstStyle/>
                    <a:p>
                      <a:pPr marR="2540" algn="ctr">
                        <a:lnSpc>
                          <a:spcPct val="100000"/>
                        </a:lnSpc>
                        <a:spcBef>
                          <a:spcPts val="155"/>
                        </a:spcBef>
                      </a:pPr>
                      <a:r>
                        <a:rPr sz="1400" spc="-5" dirty="0">
                          <a:latin typeface="Courier New"/>
                          <a:cs typeface="Courier New"/>
                        </a:rPr>
                        <a:t>reversed()</a:t>
                      </a:r>
                      <a:endParaRPr sz="1400" dirty="0">
                        <a:latin typeface="Courier New"/>
                        <a:cs typeface="Courier New"/>
                      </a:endParaRPr>
                    </a:p>
                  </a:txBody>
                  <a:tcPr marL="0" marR="0" marT="19685" marB="0">
                    <a:lnB w="19050">
                      <a:solidFill>
                        <a:srgbClr val="000000"/>
                      </a:solidFill>
                      <a:prstDash val="solid"/>
                    </a:lnB>
                    <a:solidFill>
                      <a:srgbClr val="FFFFFF"/>
                    </a:solidFill>
                  </a:tcPr>
                </a:tc>
                <a:tc>
                  <a:txBody>
                    <a:bodyPr/>
                    <a:lstStyle/>
                    <a:p>
                      <a:pPr algn="ctr">
                        <a:lnSpc>
                          <a:spcPct val="100000"/>
                        </a:lnSpc>
                        <a:spcBef>
                          <a:spcPts val="155"/>
                        </a:spcBef>
                      </a:pPr>
                      <a:r>
                        <a:rPr sz="1400" spc="-5" dirty="0">
                          <a:latin typeface="Courier New"/>
                          <a:cs typeface="Courier New"/>
                        </a:rPr>
                        <a:t>classmethod()</a:t>
                      </a:r>
                      <a:endParaRPr sz="1400">
                        <a:latin typeface="Courier New"/>
                        <a:cs typeface="Courier New"/>
                      </a:endParaRPr>
                    </a:p>
                  </a:txBody>
                  <a:tcPr marL="0" marR="0" marT="19685" marB="0">
                    <a:lnB w="19050">
                      <a:solidFill>
                        <a:srgbClr val="000000"/>
                      </a:solidFill>
                      <a:prstDash val="solid"/>
                    </a:lnB>
                    <a:solidFill>
                      <a:srgbClr val="FFFFFF"/>
                    </a:solidFill>
                  </a:tcPr>
                </a:tc>
                <a:tc>
                  <a:txBody>
                    <a:bodyPr/>
                    <a:lstStyle/>
                    <a:p>
                      <a:pPr marL="493395">
                        <a:lnSpc>
                          <a:spcPct val="100000"/>
                        </a:lnSpc>
                        <a:spcBef>
                          <a:spcPts val="155"/>
                        </a:spcBef>
                      </a:pPr>
                      <a:r>
                        <a:rPr sz="1400" spc="-5" dirty="0">
                          <a:latin typeface="Courier New"/>
                          <a:cs typeface="Courier New"/>
                        </a:rPr>
                        <a:t>iter()</a:t>
                      </a:r>
                      <a:endParaRPr sz="1400" dirty="0">
                        <a:latin typeface="Courier New"/>
                        <a:cs typeface="Courier New"/>
                      </a:endParaRPr>
                    </a:p>
                  </a:txBody>
                  <a:tcPr marL="0" marR="0" marT="19685" marB="0">
                    <a:lnB w="19050">
                      <a:solidFill>
                        <a:srgbClr val="000000"/>
                      </a:solidFill>
                      <a:prstDash val="solid"/>
                    </a:lnB>
                    <a:solidFill>
                      <a:srgbClr val="FFFFFF"/>
                    </a:solidFill>
                  </a:tcPr>
                </a:tc>
                <a:tc>
                  <a:txBody>
                    <a:bodyPr/>
                    <a:lstStyle/>
                    <a:p>
                      <a:pPr marR="210185" algn="r">
                        <a:lnSpc>
                          <a:spcPct val="100000"/>
                        </a:lnSpc>
                        <a:spcBef>
                          <a:spcPts val="240"/>
                        </a:spcBef>
                        <a:tabLst>
                          <a:tab pos="1186180" algn="l"/>
                        </a:tabLst>
                      </a:pPr>
                      <a:r>
                        <a:rPr sz="1400" u="sng" dirty="0">
                          <a:uFill>
                            <a:solidFill>
                              <a:srgbClr val="000000"/>
                            </a:solidFill>
                          </a:uFill>
                          <a:latin typeface="Courier New"/>
                          <a:cs typeface="Courier New"/>
                        </a:rPr>
                        <a:t> </a:t>
                      </a:r>
                      <a:r>
                        <a:rPr sz="1400" u="sng" spc="-5" dirty="0">
                          <a:uFill>
                            <a:solidFill>
                              <a:srgbClr val="000000"/>
                            </a:solidFill>
                          </a:uFill>
                          <a:latin typeface="Courier New"/>
                          <a:cs typeface="Courier New"/>
                        </a:rPr>
                        <a:t> </a:t>
                      </a:r>
                      <a:r>
                        <a:rPr sz="1400" spc="10" dirty="0">
                          <a:latin typeface="Courier New"/>
                          <a:cs typeface="Courier New"/>
                        </a:rPr>
                        <a:t>i</a:t>
                      </a:r>
                      <a:r>
                        <a:rPr sz="1400" spc="-5" dirty="0">
                          <a:latin typeface="Courier New"/>
                          <a:cs typeface="Courier New"/>
                        </a:rPr>
                        <a:t>mp</a:t>
                      </a:r>
                      <a:r>
                        <a:rPr sz="1400" spc="10" dirty="0">
                          <a:latin typeface="Courier New"/>
                          <a:cs typeface="Courier New"/>
                        </a:rPr>
                        <a:t>o</a:t>
                      </a:r>
                      <a:r>
                        <a:rPr sz="1400" spc="-5" dirty="0">
                          <a:latin typeface="Courier New"/>
                          <a:cs typeface="Courier New"/>
                        </a:rPr>
                        <a:t>r</a:t>
                      </a:r>
                      <a:r>
                        <a:rPr sz="1400" spc="10" dirty="0">
                          <a:latin typeface="Courier New"/>
                          <a:cs typeface="Courier New"/>
                        </a:rPr>
                        <a:t>t</a:t>
                      </a:r>
                      <a:r>
                        <a:rPr sz="1400" spc="-5" dirty="0">
                          <a:latin typeface="Courier New"/>
                          <a:cs typeface="Courier New"/>
                        </a:rPr>
                        <a:t>(</a:t>
                      </a:r>
                      <a:r>
                        <a:rPr sz="1400" spc="10" dirty="0">
                          <a:latin typeface="Courier New"/>
                          <a:cs typeface="Courier New"/>
                        </a:rPr>
                        <a:t>)</a:t>
                      </a:r>
                      <a:r>
                        <a:rPr sz="1400" u="sng" dirty="0">
                          <a:uFill>
                            <a:solidFill>
                              <a:srgbClr val="000000"/>
                            </a:solidFill>
                          </a:uFill>
                          <a:latin typeface="Courier New"/>
                          <a:cs typeface="Courier New"/>
                        </a:rPr>
                        <a:t> 	</a:t>
                      </a:r>
                      <a:endParaRPr sz="1400" dirty="0">
                        <a:latin typeface="Courier New"/>
                        <a:cs typeface="Courier New"/>
                      </a:endParaRPr>
                    </a:p>
                  </a:txBody>
                  <a:tcPr marL="0" marR="0" marT="30480" marB="0">
                    <a:lnB w="19050">
                      <a:solidFill>
                        <a:srgbClr val="000000"/>
                      </a:solidFill>
                      <a:prstDash val="soli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46081"/>
          <p:cNvSpPr>
            <a:spLocks noGrp="1" noChangeArrowheads="1"/>
          </p:cNvSpPr>
          <p:nvPr>
            <p:ph type="title"/>
          </p:nvPr>
        </p:nvSpPr>
        <p:spPr/>
        <p:txBody>
          <a:bodyPr/>
          <a:lstStyle/>
          <a:p>
            <a:r>
              <a:rPr lang="zh-CN" altLang="en-US" smtClean="0"/>
              <a:t>常用内置函数</a:t>
            </a:r>
            <a:endParaRPr lang="zh-CN" altLang="en-US" dirty="0" smtClean="0"/>
          </a:p>
        </p:txBody>
      </p:sp>
      <p:sp>
        <p:nvSpPr>
          <p:cNvPr id="57347" name="文本占位符 46082"/>
          <p:cNvSpPr>
            <a:spLocks noGrp="1" noChangeArrowheads="1"/>
          </p:cNvSpPr>
          <p:nvPr>
            <p:ph idx="1"/>
          </p:nvPr>
        </p:nvSpPr>
        <p:spPr/>
        <p:txBody>
          <a:bodyPr/>
          <a:lstStyle/>
          <a:p>
            <a:r>
              <a:rPr lang="zh-CN" altLang="en-US" smtClean="0"/>
              <a:t>内置函数不需要导入任何模块即可使用</a:t>
            </a:r>
            <a:endParaRPr lang="en-US" altLang="zh-CN" smtClean="0"/>
          </a:p>
          <a:p>
            <a:r>
              <a:rPr lang="zh-CN" altLang="en-US" smtClean="0"/>
              <a:t>执行下面的命令</a:t>
            </a:r>
            <a:r>
              <a:rPr lang="en-US" altLang="zh-CN" smtClean="0"/>
              <a:t>可以</a:t>
            </a:r>
            <a:r>
              <a:rPr lang="zh-CN" altLang="en-US" smtClean="0"/>
              <a:t>列出所有内置函数</a:t>
            </a:r>
          </a:p>
          <a:p>
            <a:r>
              <a:rPr lang="en-US" altLang="zh-CN" smtClean="0"/>
              <a:t>&gt;&gt;&gt; dir(__builtins__)</a:t>
            </a:r>
            <a:endParaRPr lang="en-US" altLang="zh-CN" dirty="0" smtClean="0"/>
          </a:p>
        </p:txBody>
      </p:sp>
      <p:grpSp>
        <p:nvGrpSpPr>
          <p:cNvPr id="4" name="组合 3"/>
          <p:cNvGrpSpPr/>
          <p:nvPr/>
        </p:nvGrpSpPr>
        <p:grpSpPr>
          <a:xfrm>
            <a:off x="550190" y="3200400"/>
            <a:ext cx="8136610" cy="3124200"/>
            <a:chOff x="550190" y="3200400"/>
            <a:chExt cx="8136610" cy="3124200"/>
          </a:xfrm>
        </p:grpSpPr>
        <p:sp>
          <p:nvSpPr>
            <p:cNvPr id="27" name="圆角矩形 26"/>
            <p:cNvSpPr/>
            <p:nvPr/>
          </p:nvSpPr>
          <p:spPr>
            <a:xfrm>
              <a:off x="550190" y="3200400"/>
              <a:ext cx="8136610" cy="3124200"/>
            </a:xfrm>
            <a:prstGeom prst="roundRect">
              <a:avLst/>
            </a:prstGeom>
            <a:gradFill rotWithShape="1">
              <a:gsLst>
                <a:gs pos="0">
                  <a:srgbClr val="A5D028">
                    <a:tint val="96000"/>
                    <a:satMod val="120000"/>
                    <a:lumMod val="120000"/>
                  </a:srgbClr>
                </a:gs>
                <a:gs pos="100000">
                  <a:srgbClr val="A5D028">
                    <a:shade val="89000"/>
                    <a:lumMod val="90000"/>
                  </a:srgb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rgbClr val="A5D028">
                  <a:shade val="25000"/>
                  <a:satMod val="18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smtClean="0">
                  <a:ln>
                    <a:noFill/>
                  </a:ln>
                  <a:solidFill>
                    <a:prstClr val="black"/>
                  </a:solidFill>
                  <a:effectLst/>
                  <a:uLnTx/>
                  <a:uFillTx/>
                  <a:latin typeface="Candara"/>
                  <a:ea typeface="华文楷体"/>
                </a:rPr>
                <a:t>Python</a:t>
              </a:r>
              <a:r>
                <a:rPr kumimoji="0" lang="zh-CN" altLang="en-US" sz="2800" b="0" i="0" u="none" strike="noStrike" kern="0" cap="none" spc="0" normalizeH="0" baseline="0" noProof="0" dirty="0" smtClean="0">
                  <a:ln>
                    <a:noFill/>
                  </a:ln>
                  <a:solidFill>
                    <a:prstClr val="black"/>
                  </a:solidFill>
                  <a:effectLst/>
                  <a:uLnTx/>
                  <a:uFillTx/>
                  <a:latin typeface="Candara"/>
                  <a:ea typeface="华文楷体"/>
                </a:rPr>
                <a:t>标准库</a:t>
              </a:r>
              <a:endParaRPr kumimoji="0" lang="en-US" altLang="zh-CN" sz="2800" b="0" i="0" u="none" strike="noStrike" kern="0" cap="none" spc="0" normalizeH="0" baseline="0" noProof="0" dirty="0" smtClean="0">
                <a:ln>
                  <a:noFill/>
                </a:ln>
                <a:solidFill>
                  <a:prstClr val="black"/>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800" b="0" i="0" u="none" strike="noStrike" kern="0" cap="none" spc="0" normalizeH="0" baseline="0" noProof="0" dirty="0" smtClean="0">
                <a:ln>
                  <a:noFill/>
                </a:ln>
                <a:solidFill>
                  <a:prstClr val="white"/>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800" b="0" i="0" u="none" strike="noStrike" kern="0" cap="none" spc="0" normalizeH="0" baseline="0" noProof="0" dirty="0" smtClean="0">
                <a:ln>
                  <a:noFill/>
                </a:ln>
                <a:solidFill>
                  <a:prstClr val="white"/>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800" b="0" i="0" u="none" strike="noStrike" kern="0" cap="none" spc="0" normalizeH="0" baseline="0" noProof="0" dirty="0" smtClean="0">
                <a:ln>
                  <a:noFill/>
                </a:ln>
                <a:solidFill>
                  <a:prstClr val="white"/>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800" b="0" i="0" u="none" strike="noStrike" kern="0" cap="none" spc="0" normalizeH="0" baseline="0" noProof="0" dirty="0" smtClean="0">
                <a:ln>
                  <a:noFill/>
                </a:ln>
                <a:solidFill>
                  <a:prstClr val="white"/>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800" b="0" i="0" u="none" strike="noStrike" kern="0" cap="none" spc="0" normalizeH="0" baseline="0" noProof="0" dirty="0" smtClean="0">
                <a:ln>
                  <a:noFill/>
                </a:ln>
                <a:solidFill>
                  <a:prstClr val="white"/>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dirty="0" smtClean="0">
                <a:ln>
                  <a:noFill/>
                </a:ln>
                <a:solidFill>
                  <a:prstClr val="white"/>
                </a:solidFill>
                <a:effectLst/>
                <a:uLnTx/>
                <a:uFillTx/>
                <a:latin typeface="Candara"/>
                <a:ea typeface="华文楷体"/>
              </a:endParaRPr>
            </a:p>
          </p:txBody>
        </p:sp>
        <p:grpSp>
          <p:nvGrpSpPr>
            <p:cNvPr id="28" name="组合 27"/>
            <p:cNvGrpSpPr/>
            <p:nvPr/>
          </p:nvGrpSpPr>
          <p:grpSpPr>
            <a:xfrm>
              <a:off x="2476421" y="4115135"/>
              <a:ext cx="1638379" cy="1752600"/>
              <a:chOff x="2476421" y="4267200"/>
              <a:chExt cx="1638379" cy="1752600"/>
            </a:xfrm>
            <a:effectLst>
              <a:outerShdw blurRad="50800" dist="38100" dir="2700000" algn="tl" rotWithShape="0">
                <a:prstClr val="black">
                  <a:alpha val="40000"/>
                </a:prstClr>
              </a:outerShdw>
            </a:effectLst>
          </p:grpSpPr>
          <p:sp>
            <p:nvSpPr>
              <p:cNvPr id="29" name="矩形 28"/>
              <p:cNvSpPr/>
              <p:nvPr/>
            </p:nvSpPr>
            <p:spPr>
              <a:xfrm>
                <a:off x="2476421" y="4267200"/>
                <a:ext cx="1638379" cy="1752600"/>
              </a:xfrm>
              <a:prstGeom prst="rect">
                <a:avLst/>
              </a:prstGeom>
              <a:solidFill>
                <a:sysClr val="window" lastClr="FFFFFF"/>
              </a:solidFill>
              <a:ln w="15875" cap="flat" cmpd="sng" algn="ctr">
                <a:solidFill>
                  <a:srgbClr val="5BD078">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prstClr val="black"/>
                    </a:solidFill>
                    <a:effectLst/>
                    <a:uLnTx/>
                    <a:uFillTx/>
                    <a:latin typeface="Candara"/>
                    <a:ea typeface="华文楷体"/>
                  </a:rPr>
                  <a:t>turtle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black"/>
                  </a:solidFill>
                  <a:effectLst/>
                  <a:uLnTx/>
                  <a:uFillTx/>
                  <a:latin typeface="Candara"/>
                  <a:ea typeface="华文楷体"/>
                </a:endParaRPr>
              </a:p>
            </p:txBody>
          </p:sp>
          <p:sp>
            <p:nvSpPr>
              <p:cNvPr id="30" name="剪去对角的矩形 29"/>
              <p:cNvSpPr/>
              <p:nvPr/>
            </p:nvSpPr>
            <p:spPr>
              <a:xfrm>
                <a:off x="2667000" y="4724400"/>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forward()</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sp>
            <p:nvSpPr>
              <p:cNvPr id="31" name="剪去对角的矩形 30"/>
              <p:cNvSpPr/>
              <p:nvPr/>
            </p:nvSpPr>
            <p:spPr>
              <a:xfrm>
                <a:off x="2667000" y="5153832"/>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pencolor()</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sp>
            <p:nvSpPr>
              <p:cNvPr id="32" name="剪去对角的矩形 31"/>
              <p:cNvSpPr/>
              <p:nvPr/>
            </p:nvSpPr>
            <p:spPr>
              <a:xfrm>
                <a:off x="2667000" y="5583264"/>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grpSp>
        <p:sp>
          <p:nvSpPr>
            <p:cNvPr id="33" name="剪去对角的矩形 32"/>
            <p:cNvSpPr/>
            <p:nvPr/>
          </p:nvSpPr>
          <p:spPr>
            <a:xfrm>
              <a:off x="936684" y="3700761"/>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input()</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sp>
          <p:nvSpPr>
            <p:cNvPr id="34" name="剪去对角的矩形 33"/>
            <p:cNvSpPr/>
            <p:nvPr/>
          </p:nvSpPr>
          <p:spPr>
            <a:xfrm>
              <a:off x="936684" y="4144758"/>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print()</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sp>
          <p:nvSpPr>
            <p:cNvPr id="35" name="剪去对角的矩形 34"/>
            <p:cNvSpPr/>
            <p:nvPr/>
          </p:nvSpPr>
          <p:spPr>
            <a:xfrm>
              <a:off x="936684" y="4588755"/>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err="1" smtClean="0">
                  <a:ln>
                    <a:noFill/>
                  </a:ln>
                  <a:solidFill>
                    <a:prstClr val="white"/>
                  </a:solidFill>
                  <a:effectLst/>
                  <a:uLnTx/>
                  <a:uFillTx/>
                  <a:latin typeface="Candara"/>
                  <a:ea typeface="华文楷体"/>
                </a:rPr>
                <a:t>str</a:t>
              </a: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sp>
          <p:nvSpPr>
            <p:cNvPr id="36" name="剪去对角的矩形 35"/>
            <p:cNvSpPr/>
            <p:nvPr/>
          </p:nvSpPr>
          <p:spPr>
            <a:xfrm>
              <a:off x="936684" y="5032752"/>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range()</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sp>
          <p:nvSpPr>
            <p:cNvPr id="37" name="剪去对角的矩形 36"/>
            <p:cNvSpPr/>
            <p:nvPr/>
          </p:nvSpPr>
          <p:spPr>
            <a:xfrm>
              <a:off x="954173" y="5528052"/>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grpSp>
          <p:nvGrpSpPr>
            <p:cNvPr id="38" name="组合 37"/>
            <p:cNvGrpSpPr/>
            <p:nvPr/>
          </p:nvGrpSpPr>
          <p:grpSpPr>
            <a:xfrm>
              <a:off x="4419600" y="4114800"/>
              <a:ext cx="1638379" cy="1752600"/>
              <a:chOff x="2476421" y="4267200"/>
              <a:chExt cx="1638379" cy="1752600"/>
            </a:xfrm>
            <a:effectLst>
              <a:outerShdw blurRad="50800" dist="38100" dir="2700000" algn="tl" rotWithShape="0">
                <a:prstClr val="black">
                  <a:alpha val="40000"/>
                </a:prstClr>
              </a:outerShdw>
            </a:effectLst>
          </p:grpSpPr>
          <p:sp>
            <p:nvSpPr>
              <p:cNvPr id="39" name="矩形 38"/>
              <p:cNvSpPr/>
              <p:nvPr/>
            </p:nvSpPr>
            <p:spPr>
              <a:xfrm>
                <a:off x="2476421" y="4267200"/>
                <a:ext cx="1638379" cy="1752600"/>
              </a:xfrm>
              <a:prstGeom prst="rect">
                <a:avLst/>
              </a:prstGeom>
              <a:solidFill>
                <a:sysClr val="window" lastClr="FFFFFF"/>
              </a:solidFill>
              <a:ln w="15875" cap="flat" cmpd="sng" algn="ctr">
                <a:solidFill>
                  <a:srgbClr val="5BD078">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prstClr val="black"/>
                    </a:solidFill>
                    <a:effectLst/>
                    <a:uLnTx/>
                    <a:uFillTx/>
                    <a:latin typeface="Candara"/>
                    <a:ea typeface="华文楷体"/>
                  </a:rPr>
                  <a:t>time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black"/>
                  </a:solidFill>
                  <a:effectLst/>
                  <a:uLnTx/>
                  <a:uFillTx/>
                  <a:latin typeface="Candara"/>
                  <a:ea typeface="华文楷体"/>
                </a:endParaRPr>
              </a:p>
            </p:txBody>
          </p:sp>
          <p:sp>
            <p:nvSpPr>
              <p:cNvPr id="40" name="剪去对角的矩形 39"/>
              <p:cNvSpPr/>
              <p:nvPr/>
            </p:nvSpPr>
            <p:spPr>
              <a:xfrm>
                <a:off x="2667000" y="4724400"/>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sp>
            <p:nvSpPr>
              <p:cNvPr id="41" name="剪去对角的矩形 40"/>
              <p:cNvSpPr/>
              <p:nvPr/>
            </p:nvSpPr>
            <p:spPr>
              <a:xfrm>
                <a:off x="2667000" y="5153832"/>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sp>
            <p:nvSpPr>
              <p:cNvPr id="42" name="剪去对角的矩形 41"/>
              <p:cNvSpPr/>
              <p:nvPr/>
            </p:nvSpPr>
            <p:spPr>
              <a:xfrm>
                <a:off x="2667000" y="5583264"/>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grpSp>
        <p:grpSp>
          <p:nvGrpSpPr>
            <p:cNvPr id="43" name="组合 42"/>
            <p:cNvGrpSpPr/>
            <p:nvPr/>
          </p:nvGrpSpPr>
          <p:grpSpPr>
            <a:xfrm>
              <a:off x="6324600" y="4115135"/>
              <a:ext cx="1638379" cy="1752600"/>
              <a:chOff x="2476421" y="4267200"/>
              <a:chExt cx="1638379" cy="1752600"/>
            </a:xfrm>
            <a:effectLst>
              <a:outerShdw blurRad="50800" dist="38100" dir="2700000" algn="tl" rotWithShape="0">
                <a:prstClr val="black">
                  <a:alpha val="40000"/>
                </a:prstClr>
              </a:outerShdw>
            </a:effectLst>
          </p:grpSpPr>
          <p:sp>
            <p:nvSpPr>
              <p:cNvPr id="44" name="矩形 43"/>
              <p:cNvSpPr/>
              <p:nvPr/>
            </p:nvSpPr>
            <p:spPr>
              <a:xfrm>
                <a:off x="2476421" y="4267200"/>
                <a:ext cx="1638379" cy="1752600"/>
              </a:xfrm>
              <a:prstGeom prst="rect">
                <a:avLst/>
              </a:prstGeom>
              <a:solidFill>
                <a:sysClr val="window" lastClr="FFFFFF"/>
              </a:solidFill>
              <a:ln w="15875" cap="flat" cmpd="sng" algn="ctr">
                <a:solidFill>
                  <a:srgbClr val="5BD078">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prstClr val="black"/>
                    </a:solidFill>
                    <a:effectLst/>
                    <a:uLnTx/>
                    <a:uFillTx/>
                    <a:latin typeface="Candara"/>
                    <a:ea typeface="华文楷体"/>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Candara"/>
                  <a:ea typeface="华文楷体"/>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black"/>
                  </a:solidFill>
                  <a:effectLst/>
                  <a:uLnTx/>
                  <a:uFillTx/>
                  <a:latin typeface="Candara"/>
                  <a:ea typeface="华文楷体"/>
                </a:endParaRPr>
              </a:p>
            </p:txBody>
          </p:sp>
          <p:sp>
            <p:nvSpPr>
              <p:cNvPr id="45" name="剪去对角的矩形 44"/>
              <p:cNvSpPr/>
              <p:nvPr/>
            </p:nvSpPr>
            <p:spPr>
              <a:xfrm>
                <a:off x="2667000" y="4724400"/>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sp>
            <p:nvSpPr>
              <p:cNvPr id="46" name="剪去对角的矩形 45"/>
              <p:cNvSpPr/>
              <p:nvPr/>
            </p:nvSpPr>
            <p:spPr>
              <a:xfrm>
                <a:off x="2667000" y="5153832"/>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sp>
            <p:nvSpPr>
              <p:cNvPr id="47" name="剪去对角的矩形 46"/>
              <p:cNvSpPr/>
              <p:nvPr/>
            </p:nvSpPr>
            <p:spPr>
              <a:xfrm>
                <a:off x="2667000" y="5583264"/>
                <a:ext cx="1219200" cy="342900"/>
              </a:xfrm>
              <a:prstGeom prst="snip2Diag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white"/>
                    </a:solidFill>
                    <a:effectLst/>
                    <a:uLnTx/>
                    <a:uFillTx/>
                    <a:latin typeface="Candara"/>
                    <a:ea typeface="华文楷体"/>
                  </a:rPr>
                  <a:t>……</a:t>
                </a:r>
                <a:endParaRPr kumimoji="0" lang="zh-CN" altLang="en-US" sz="1800" b="0" i="0" u="none" strike="noStrike" kern="0" cap="none" spc="0" normalizeH="0" baseline="0" noProof="0" dirty="0" smtClean="0">
                  <a:ln>
                    <a:noFill/>
                  </a:ln>
                  <a:solidFill>
                    <a:prstClr val="white"/>
                  </a:solidFill>
                  <a:effectLst/>
                  <a:uLnTx/>
                  <a:uFillTx/>
                  <a:latin typeface="Candara"/>
                  <a:ea typeface="华文楷体"/>
                </a:endParaRPr>
              </a:p>
            </p:txBody>
          </p:sp>
        </p:grpSp>
      </p:grpSp>
    </p:spTree>
    <p:extLst>
      <p:ext uri="{BB962C8B-B14F-4D97-AF65-F5344CB8AC3E}">
        <p14:creationId xmlns:p14="http://schemas.microsoft.com/office/powerpoint/2010/main" val="4773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extLst>
              <p:ext uri="{D42A27DB-BD31-4B8C-83A1-F6EECF244321}">
                <p14:modId xmlns:p14="http://schemas.microsoft.com/office/powerpoint/2010/main" val="3532822494"/>
              </p:ext>
            </p:extLst>
          </p:nvPr>
        </p:nvGraphicFramePr>
        <p:xfrm>
          <a:off x="457200" y="1747838"/>
          <a:ext cx="7859713" cy="4389438"/>
        </p:xfrm>
        <a:graphic>
          <a:graphicData uri="http://schemas.openxmlformats.org/drawingml/2006/table">
            <a:tbl>
              <a:tblPr firstRow="1" bandRow="1">
                <a:tableStyleId>{5940675A-B579-460E-94D1-54222C63F5DA}</a:tableStyleId>
              </a:tblPr>
              <a:tblGrid>
                <a:gridCol w="2355310"/>
                <a:gridCol w="5504403"/>
              </a:tblGrid>
              <a:tr h="243858">
                <a:tc>
                  <a:txBody>
                    <a:bodyPr/>
                    <a:lstStyle/>
                    <a:p>
                      <a:pPr marL="0" indent="0" algn="ctr">
                        <a:buNone/>
                      </a:pPr>
                      <a:r>
                        <a:rPr lang="zh-CN" altLang="en-US" sz="1600" b="1" u="none" dirty="0">
                          <a:latin typeface="宋体" panose="02010600030101010101" pitchFamily="2" charset="-122"/>
                          <a:ea typeface="宋体" panose="02010600030101010101" pitchFamily="2" charset="-122"/>
                          <a:cs typeface="宋体" panose="02010600030101010101" pitchFamily="2" charset="-122"/>
                        </a:rPr>
                        <a:t>函数</a:t>
                      </a:r>
                    </a:p>
                  </a:txBody>
                  <a:tcPr marL="71758"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latin typeface="宋体" panose="02010600030101010101" pitchFamily="2" charset="-122"/>
                          <a:ea typeface="宋体" panose="02010600030101010101" pitchFamily="2" charset="-122"/>
                          <a:cs typeface="宋体" panose="02010600030101010101" pitchFamily="2" charset="-122"/>
                        </a:rPr>
                        <a:t>功能简要说明</a:t>
                      </a:r>
                    </a:p>
                  </a:txBody>
                  <a:tcPr marL="71758"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58">
                <a:tc>
                  <a:txBody>
                    <a:bodyPr/>
                    <a:lstStyle/>
                    <a:p>
                      <a:pPr marL="0" indent="0" algn="l">
                        <a:buNone/>
                      </a:pPr>
                      <a:r>
                        <a:rPr lang="en-US" altLang="zh-CN" sz="1600" b="0" u="none" dirty="0">
                          <a:latin typeface="宋体" panose="02010600030101010101" pitchFamily="2" charset="-122"/>
                          <a:ea typeface="宋体" panose="02010600030101010101" pitchFamily="2" charset="-122"/>
                          <a:cs typeface="宋体" panose="02010600030101010101" pitchFamily="2" charset="-122"/>
                        </a:rPr>
                        <a:t>abs(x)</a:t>
                      </a:r>
                    </a:p>
                  </a:txBody>
                  <a:tcPr marL="71758"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返回数字</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的绝对值或复数</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的模</a:t>
                      </a:r>
                    </a:p>
                  </a:txBody>
                  <a:tcPr marL="71758"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72">
                <a:tc>
                  <a:txBody>
                    <a:bodyPr/>
                    <a:lstStyle/>
                    <a:p>
                      <a:pPr marL="0" indent="0" algn="l">
                        <a:buNone/>
                      </a:pPr>
                      <a:r>
                        <a:rPr lang="en-US" altLang="zh-CN" sz="1600" b="0" u="none" dirty="0">
                          <a:latin typeface="宋体" panose="02010600030101010101" pitchFamily="2" charset="-122"/>
                          <a:ea typeface="宋体" panose="02010600030101010101" pitchFamily="2" charset="-122"/>
                          <a:cs typeface="宋体" panose="02010600030101010101" pitchFamily="2" charset="-122"/>
                        </a:rPr>
                        <a:t>all(</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iterable</a:t>
                      </a:r>
                      <a:r>
                        <a:rPr lang="en-US" altLang="zh-CN" sz="1600" b="0" u="none" dirty="0">
                          <a:latin typeface="宋体" panose="02010600030101010101" pitchFamily="2" charset="-122"/>
                          <a:ea typeface="宋体" panose="02010600030101010101" pitchFamily="2" charset="-122"/>
                          <a:cs typeface="宋体" panose="02010600030101010101" pitchFamily="2" charset="-122"/>
                        </a:rPr>
                        <a:t>)</a:t>
                      </a:r>
                    </a:p>
                  </a:txBody>
                  <a:tcPr marL="71758"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如果对于可迭代对象中所有元素</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都等价于</a:t>
                      </a:r>
                      <a:r>
                        <a:rPr lang="en-US" altLang="zh-CN" sz="1600" b="0" u="none">
                          <a:latin typeface="宋体" panose="02010600030101010101" pitchFamily="2" charset="-122"/>
                          <a:ea typeface="宋体" panose="02010600030101010101" pitchFamily="2" charset="-122"/>
                          <a:cs typeface="宋体" panose="02010600030101010101" pitchFamily="2" charset="-122"/>
                        </a:rPr>
                        <a:t>True</a:t>
                      </a:r>
                      <a:r>
                        <a:rPr lang="zh-CN" altLang="en-US" sz="1600" b="0" u="none">
                          <a:latin typeface="宋体" panose="02010600030101010101" pitchFamily="2" charset="-122"/>
                          <a:ea typeface="宋体" panose="02010600030101010101" pitchFamily="2" charset="-122"/>
                          <a:cs typeface="宋体" panose="02010600030101010101" pitchFamily="2" charset="-122"/>
                        </a:rPr>
                        <a:t>，也就是对于所有元素</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都有</a:t>
                      </a:r>
                      <a:r>
                        <a:rPr lang="en-US" altLang="zh-CN" sz="1600" b="0" u="none">
                          <a:latin typeface="宋体" panose="02010600030101010101" pitchFamily="2" charset="-122"/>
                          <a:ea typeface="宋体" panose="02010600030101010101" pitchFamily="2" charset="-122"/>
                          <a:cs typeface="宋体" panose="02010600030101010101" pitchFamily="2" charset="-122"/>
                        </a:rPr>
                        <a:t>bool(x)</a:t>
                      </a:r>
                      <a:r>
                        <a:rPr lang="zh-CN" altLang="en-US" sz="1600" b="0" u="none">
                          <a:latin typeface="宋体" panose="02010600030101010101" pitchFamily="2" charset="-122"/>
                          <a:ea typeface="宋体" panose="02010600030101010101" pitchFamily="2" charset="-122"/>
                          <a:cs typeface="宋体" panose="02010600030101010101" pitchFamily="2" charset="-122"/>
                        </a:rPr>
                        <a:t>等于</a:t>
                      </a:r>
                      <a:r>
                        <a:rPr lang="en-US" altLang="zh-CN" sz="1600" b="0" u="none">
                          <a:latin typeface="宋体" panose="02010600030101010101" pitchFamily="2" charset="-122"/>
                          <a:ea typeface="宋体" panose="02010600030101010101" pitchFamily="2" charset="-122"/>
                          <a:cs typeface="宋体" panose="02010600030101010101" pitchFamily="2" charset="-122"/>
                        </a:rPr>
                        <a:t>True</a:t>
                      </a:r>
                      <a:r>
                        <a:rPr lang="zh-CN" altLang="en-US" sz="1600" b="0" u="none">
                          <a:latin typeface="宋体" panose="02010600030101010101" pitchFamily="2" charset="-122"/>
                          <a:ea typeface="宋体" panose="02010600030101010101" pitchFamily="2" charset="-122"/>
                          <a:cs typeface="宋体" panose="02010600030101010101" pitchFamily="2" charset="-122"/>
                        </a:rPr>
                        <a:t>，则返回</a:t>
                      </a:r>
                      <a:r>
                        <a:rPr lang="en-US" altLang="zh-CN" sz="1600" b="0" u="none">
                          <a:latin typeface="宋体" panose="02010600030101010101" pitchFamily="2" charset="-122"/>
                          <a:ea typeface="宋体" panose="02010600030101010101" pitchFamily="2" charset="-122"/>
                          <a:cs typeface="宋体" panose="02010600030101010101" pitchFamily="2" charset="-122"/>
                        </a:rPr>
                        <a:t>True</a:t>
                      </a:r>
                      <a:r>
                        <a:rPr lang="zh-CN" altLang="en-US" sz="1600" b="0" u="none">
                          <a:latin typeface="宋体" panose="02010600030101010101" pitchFamily="2" charset="-122"/>
                          <a:ea typeface="宋体" panose="02010600030101010101" pitchFamily="2" charset="-122"/>
                          <a:cs typeface="宋体" panose="02010600030101010101" pitchFamily="2" charset="-122"/>
                        </a:rPr>
                        <a:t>。对于空的可迭代对象也返回</a:t>
                      </a:r>
                      <a:r>
                        <a:rPr lang="en-US" altLang="zh-CN" sz="1600" b="0" u="none">
                          <a:latin typeface="宋体" panose="02010600030101010101" pitchFamily="2" charset="-122"/>
                          <a:ea typeface="宋体" panose="02010600030101010101" pitchFamily="2" charset="-122"/>
                          <a:cs typeface="宋体" panose="02010600030101010101" pitchFamily="2" charset="-122"/>
                        </a:rPr>
                        <a:t>True</a:t>
                      </a:r>
                      <a:endParaRPr lang="zh-CN" altLang="en-US" sz="1600" b="0" u="none">
                        <a:latin typeface="宋体" panose="02010600030101010101" pitchFamily="2" charset="-122"/>
                        <a:ea typeface="宋体" panose="02010600030101010101" pitchFamily="2" charset="-122"/>
                        <a:cs typeface="宋体" panose="02010600030101010101" pitchFamily="2" charset="-122"/>
                      </a:endParaRPr>
                    </a:p>
                  </a:txBody>
                  <a:tcPr marL="71758"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7715">
                <a:tc>
                  <a:txBody>
                    <a:bodyPr/>
                    <a:lstStyle/>
                    <a:p>
                      <a:pPr marL="0" indent="0" algn="l">
                        <a:buNone/>
                      </a:pPr>
                      <a:r>
                        <a:rPr lang="en-US" altLang="zh-CN" sz="1600" b="0" u="none" dirty="0">
                          <a:latin typeface="宋体" panose="02010600030101010101" pitchFamily="2" charset="-122"/>
                          <a:ea typeface="宋体" panose="02010600030101010101" pitchFamily="2" charset="-122"/>
                          <a:cs typeface="宋体" panose="02010600030101010101" pitchFamily="2" charset="-122"/>
                        </a:rPr>
                        <a:t>any(</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iterable</a:t>
                      </a:r>
                      <a:r>
                        <a:rPr lang="en-US" altLang="zh-CN" sz="1600" b="0" u="none" dirty="0">
                          <a:latin typeface="宋体" panose="02010600030101010101" pitchFamily="2" charset="-122"/>
                          <a:ea typeface="宋体" panose="02010600030101010101" pitchFamily="2" charset="-122"/>
                          <a:cs typeface="宋体" panose="02010600030101010101" pitchFamily="2" charset="-122"/>
                        </a:rPr>
                        <a:t>)</a:t>
                      </a:r>
                    </a:p>
                  </a:txBody>
                  <a:tcPr marL="71758"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只要可迭代对象</a:t>
                      </a:r>
                      <a:r>
                        <a:rPr lang="en-US" altLang="zh-CN" sz="1600" b="0" u="none">
                          <a:latin typeface="宋体" panose="02010600030101010101" pitchFamily="2" charset="-122"/>
                          <a:ea typeface="宋体" panose="02010600030101010101" pitchFamily="2" charset="-122"/>
                          <a:cs typeface="宋体" panose="02010600030101010101" pitchFamily="2" charset="-122"/>
                        </a:rPr>
                        <a:t>iterable</a:t>
                      </a:r>
                      <a:r>
                        <a:rPr lang="zh-CN" altLang="en-US" sz="1600" b="0" u="none">
                          <a:latin typeface="宋体" panose="02010600030101010101" pitchFamily="2" charset="-122"/>
                          <a:ea typeface="宋体" panose="02010600030101010101" pitchFamily="2" charset="-122"/>
                          <a:cs typeface="宋体" panose="02010600030101010101" pitchFamily="2" charset="-122"/>
                        </a:rPr>
                        <a:t>中存在元素</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使得</a:t>
                      </a:r>
                      <a:r>
                        <a:rPr lang="en-US" altLang="zh-CN" sz="1600" b="0" u="none">
                          <a:latin typeface="宋体" panose="02010600030101010101" pitchFamily="2" charset="-122"/>
                          <a:ea typeface="宋体" panose="02010600030101010101" pitchFamily="2" charset="-122"/>
                          <a:cs typeface="宋体" panose="02010600030101010101" pitchFamily="2" charset="-122"/>
                        </a:rPr>
                        <a:t>bool(x)</a:t>
                      </a:r>
                      <a:r>
                        <a:rPr lang="zh-CN" altLang="en-US" sz="1600" b="0" u="none">
                          <a:latin typeface="宋体" panose="02010600030101010101" pitchFamily="2" charset="-122"/>
                          <a:ea typeface="宋体" panose="02010600030101010101" pitchFamily="2" charset="-122"/>
                          <a:cs typeface="宋体" panose="02010600030101010101" pitchFamily="2" charset="-122"/>
                        </a:rPr>
                        <a:t>为</a:t>
                      </a:r>
                      <a:r>
                        <a:rPr lang="en-US" altLang="zh-CN" sz="1600" b="0" u="none">
                          <a:latin typeface="宋体" panose="02010600030101010101" pitchFamily="2" charset="-122"/>
                          <a:ea typeface="宋体" panose="02010600030101010101" pitchFamily="2" charset="-122"/>
                          <a:cs typeface="宋体" panose="02010600030101010101" pitchFamily="2" charset="-122"/>
                        </a:rPr>
                        <a:t>True</a:t>
                      </a:r>
                      <a:r>
                        <a:rPr lang="zh-CN" altLang="en-US" sz="1600" b="0" u="none">
                          <a:latin typeface="宋体" panose="02010600030101010101" pitchFamily="2" charset="-122"/>
                          <a:ea typeface="宋体" panose="02010600030101010101" pitchFamily="2" charset="-122"/>
                          <a:cs typeface="宋体" panose="02010600030101010101" pitchFamily="2" charset="-122"/>
                        </a:rPr>
                        <a:t>，则返回</a:t>
                      </a:r>
                      <a:r>
                        <a:rPr lang="en-US" altLang="zh-CN" sz="1600" b="0" u="none">
                          <a:latin typeface="宋体" panose="02010600030101010101" pitchFamily="2" charset="-122"/>
                          <a:ea typeface="宋体" panose="02010600030101010101" pitchFamily="2" charset="-122"/>
                          <a:cs typeface="宋体" panose="02010600030101010101" pitchFamily="2" charset="-122"/>
                        </a:rPr>
                        <a:t>True</a:t>
                      </a:r>
                      <a:r>
                        <a:rPr lang="zh-CN" altLang="en-US" sz="1600" b="0" u="none">
                          <a:latin typeface="宋体" panose="02010600030101010101" pitchFamily="2" charset="-122"/>
                          <a:ea typeface="宋体" panose="02010600030101010101" pitchFamily="2" charset="-122"/>
                          <a:cs typeface="宋体" panose="02010600030101010101" pitchFamily="2" charset="-122"/>
                        </a:rPr>
                        <a:t>。对于空的可迭代对象，返回</a:t>
                      </a:r>
                      <a:r>
                        <a:rPr lang="en-US" altLang="zh-CN" sz="1600" b="0" u="none">
                          <a:latin typeface="宋体" panose="02010600030101010101" pitchFamily="2" charset="-122"/>
                          <a:ea typeface="宋体" panose="02010600030101010101" pitchFamily="2" charset="-122"/>
                          <a:cs typeface="宋体" panose="02010600030101010101" pitchFamily="2" charset="-122"/>
                        </a:rPr>
                        <a:t>False</a:t>
                      </a:r>
                      <a:endParaRPr lang="zh-CN" altLang="en-US" sz="1600" b="0" u="none">
                        <a:latin typeface="宋体" panose="02010600030101010101" pitchFamily="2" charset="-122"/>
                        <a:ea typeface="宋体" panose="02010600030101010101" pitchFamily="2" charset="-122"/>
                        <a:cs typeface="宋体" panose="02010600030101010101" pitchFamily="2" charset="-122"/>
                      </a:endParaRPr>
                    </a:p>
                  </a:txBody>
                  <a:tcPr marL="71758"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7715">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ascii(obj)</a:t>
                      </a:r>
                    </a:p>
                  </a:txBody>
                  <a:tcPr marL="71758"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把对象转换为</a:t>
                      </a:r>
                      <a:r>
                        <a:rPr lang="en-US" altLang="zh-CN" sz="1600" b="0" u="none">
                          <a:latin typeface="宋体" panose="02010600030101010101" pitchFamily="2" charset="-122"/>
                          <a:ea typeface="宋体" panose="02010600030101010101" pitchFamily="2" charset="-122"/>
                          <a:cs typeface="宋体" panose="02010600030101010101" pitchFamily="2" charset="-122"/>
                        </a:rPr>
                        <a:t>ASCII</a:t>
                      </a:r>
                      <a:r>
                        <a:rPr lang="zh-CN" altLang="en-US" sz="1600" b="0" u="none">
                          <a:latin typeface="宋体" panose="02010600030101010101" pitchFamily="2" charset="-122"/>
                          <a:ea typeface="宋体" panose="02010600030101010101" pitchFamily="2" charset="-122"/>
                          <a:cs typeface="宋体" panose="02010600030101010101" pitchFamily="2" charset="-122"/>
                        </a:rPr>
                        <a:t>码表示形式，必要的时候使用转义字符来表示特定的字符</a:t>
                      </a:r>
                    </a:p>
                  </a:txBody>
                  <a:tcPr marL="71758"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58">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bin(x)</a:t>
                      </a:r>
                    </a:p>
                  </a:txBody>
                  <a:tcPr marL="71758"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把整数</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转换为二进制串表示形式</a:t>
                      </a:r>
                    </a:p>
                  </a:txBody>
                  <a:tcPr marL="71758"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58">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bool(x)</a:t>
                      </a:r>
                    </a:p>
                  </a:txBody>
                  <a:tcPr marL="71758"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返回与</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等价的布尔值</a:t>
                      </a:r>
                      <a:r>
                        <a:rPr lang="en-US" altLang="zh-CN" sz="1600" b="0" u="none">
                          <a:latin typeface="宋体" panose="02010600030101010101" pitchFamily="2" charset="-122"/>
                          <a:ea typeface="宋体" panose="02010600030101010101" pitchFamily="2" charset="-122"/>
                          <a:cs typeface="宋体" panose="02010600030101010101" pitchFamily="2" charset="-122"/>
                        </a:rPr>
                        <a:t>True</a:t>
                      </a:r>
                      <a:r>
                        <a:rPr lang="zh-CN" altLang="en-US" sz="1600" b="0" u="none">
                          <a:latin typeface="宋体" panose="02010600030101010101" pitchFamily="2" charset="-122"/>
                          <a:ea typeface="宋体" panose="02010600030101010101" pitchFamily="2" charset="-122"/>
                          <a:cs typeface="宋体" panose="02010600030101010101" pitchFamily="2" charset="-122"/>
                        </a:rPr>
                        <a:t>或</a:t>
                      </a:r>
                      <a:r>
                        <a:rPr lang="en-US" altLang="zh-CN" sz="1600" b="0" u="none">
                          <a:latin typeface="宋体" panose="02010600030101010101" pitchFamily="2" charset="-122"/>
                          <a:ea typeface="宋体" panose="02010600030101010101" pitchFamily="2" charset="-122"/>
                          <a:cs typeface="宋体" panose="02010600030101010101" pitchFamily="2" charset="-122"/>
                        </a:rPr>
                        <a:t>False</a:t>
                      </a:r>
                      <a:endParaRPr lang="zh-CN" altLang="en-US" sz="1600" b="0" u="none">
                        <a:latin typeface="宋体" panose="02010600030101010101" pitchFamily="2" charset="-122"/>
                        <a:ea typeface="宋体" panose="02010600030101010101" pitchFamily="2" charset="-122"/>
                        <a:cs typeface="宋体" panose="02010600030101010101" pitchFamily="2" charset="-122"/>
                      </a:endParaRPr>
                    </a:p>
                  </a:txBody>
                  <a:tcPr marL="71758"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58">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bytes(x)</a:t>
                      </a:r>
                    </a:p>
                  </a:txBody>
                  <a:tcPr marL="71758"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生成字节串，或把指定对象</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转换为字节串表示形式</a:t>
                      </a:r>
                    </a:p>
                  </a:txBody>
                  <a:tcPr marL="71758"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7715">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callable(obj)</a:t>
                      </a:r>
                    </a:p>
                  </a:txBody>
                  <a:tcPr marL="71758"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测试对象</a:t>
                      </a:r>
                      <a:r>
                        <a:rPr lang="en-US" altLang="zh-CN" sz="1600" b="0" u="none">
                          <a:latin typeface="宋体" panose="02010600030101010101" pitchFamily="2" charset="-122"/>
                          <a:ea typeface="宋体" panose="02010600030101010101" pitchFamily="2" charset="-122"/>
                          <a:cs typeface="宋体" panose="02010600030101010101" pitchFamily="2" charset="-122"/>
                        </a:rPr>
                        <a:t>obj</a:t>
                      </a:r>
                      <a:r>
                        <a:rPr lang="zh-CN" altLang="en-US" sz="1600" b="0" u="none">
                          <a:latin typeface="宋体" panose="02010600030101010101" pitchFamily="2" charset="-122"/>
                          <a:ea typeface="宋体" panose="02010600030101010101" pitchFamily="2" charset="-122"/>
                          <a:cs typeface="宋体" panose="02010600030101010101" pitchFamily="2" charset="-122"/>
                        </a:rPr>
                        <a:t>是否可调用。类和函数是可调用的，包含</a:t>
                      </a:r>
                      <a:r>
                        <a:rPr lang="en-US" altLang="zh-CN" sz="1600" b="0" u="none">
                          <a:latin typeface="宋体" panose="02010600030101010101" pitchFamily="2" charset="-122"/>
                          <a:ea typeface="宋体" panose="02010600030101010101" pitchFamily="2" charset="-122"/>
                          <a:cs typeface="宋体" panose="02010600030101010101" pitchFamily="2" charset="-122"/>
                        </a:rPr>
                        <a:t>__call__()</a:t>
                      </a:r>
                      <a:r>
                        <a:rPr lang="zh-CN" altLang="en-US" sz="1600" b="0" u="none">
                          <a:latin typeface="宋体" panose="02010600030101010101" pitchFamily="2" charset="-122"/>
                          <a:ea typeface="宋体" panose="02010600030101010101" pitchFamily="2" charset="-122"/>
                          <a:cs typeface="宋体" panose="02010600030101010101" pitchFamily="2" charset="-122"/>
                        </a:rPr>
                        <a:t>方法的类的对象也是可调用的</a:t>
                      </a:r>
                    </a:p>
                  </a:txBody>
                  <a:tcPr marL="71758"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7715">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compile()</a:t>
                      </a:r>
                    </a:p>
                  </a:txBody>
                  <a:tcPr marL="71758"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dirty="0">
                          <a:latin typeface="宋体" panose="02010600030101010101" pitchFamily="2" charset="-122"/>
                          <a:ea typeface="宋体" panose="02010600030101010101" pitchFamily="2" charset="-122"/>
                          <a:cs typeface="宋体" panose="02010600030101010101" pitchFamily="2" charset="-122"/>
                        </a:rPr>
                        <a:t>用于把</a:t>
                      </a:r>
                      <a:r>
                        <a:rPr lang="en-US" altLang="zh-CN" sz="1600" b="0" u="none" dirty="0">
                          <a:latin typeface="宋体" panose="02010600030101010101" pitchFamily="2" charset="-122"/>
                          <a:ea typeface="宋体" panose="02010600030101010101" pitchFamily="2" charset="-122"/>
                          <a:cs typeface="宋体" panose="02010600030101010101" pitchFamily="2" charset="-122"/>
                        </a:rPr>
                        <a:t>Python</a:t>
                      </a:r>
                      <a:r>
                        <a:rPr lang="zh-CN" altLang="en-US" sz="1600" b="0" u="none" dirty="0">
                          <a:latin typeface="宋体" panose="02010600030101010101" pitchFamily="2" charset="-122"/>
                          <a:ea typeface="宋体" panose="02010600030101010101" pitchFamily="2" charset="-122"/>
                          <a:cs typeface="宋体" panose="02010600030101010101" pitchFamily="2" charset="-122"/>
                        </a:rPr>
                        <a:t>代码编译成可被</a:t>
                      </a:r>
                      <a:r>
                        <a:rPr lang="en-US" altLang="zh-CN" sz="1600" b="0" u="none" dirty="0">
                          <a:latin typeface="宋体" panose="02010600030101010101" pitchFamily="2" charset="-122"/>
                          <a:ea typeface="宋体" panose="02010600030101010101" pitchFamily="2" charset="-122"/>
                          <a:cs typeface="宋体" panose="02010600030101010101" pitchFamily="2" charset="-122"/>
                        </a:rPr>
                        <a:t>exec()</a:t>
                      </a:r>
                      <a:r>
                        <a:rPr lang="zh-CN" altLang="en-US" sz="1600" b="0" u="none" dirty="0">
                          <a:latin typeface="宋体" panose="02010600030101010101" pitchFamily="2" charset="-122"/>
                          <a:ea typeface="宋体" panose="02010600030101010101" pitchFamily="2" charset="-122"/>
                          <a:cs typeface="宋体" panose="02010600030101010101" pitchFamily="2" charset="-122"/>
                        </a:rPr>
                        <a:t>或</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eval</a:t>
                      </a:r>
                      <a:r>
                        <a:rPr lang="en-US" altLang="zh-CN" sz="1600" b="0" u="none" dirty="0">
                          <a:latin typeface="宋体" panose="02010600030101010101" pitchFamily="2" charset="-122"/>
                          <a:ea typeface="宋体" panose="02010600030101010101" pitchFamily="2" charset="-122"/>
                          <a:cs typeface="宋体" panose="02010600030101010101" pitchFamily="2" charset="-122"/>
                        </a:rPr>
                        <a:t>()</a:t>
                      </a:r>
                      <a:r>
                        <a:rPr lang="zh-CN" altLang="en-US" sz="1600" b="0" u="none" dirty="0">
                          <a:latin typeface="宋体" panose="02010600030101010101" pitchFamily="2" charset="-122"/>
                          <a:ea typeface="宋体" panose="02010600030101010101" pitchFamily="2" charset="-122"/>
                          <a:cs typeface="宋体" panose="02010600030101010101" pitchFamily="2" charset="-122"/>
                        </a:rPr>
                        <a:t>函数执行的代码对象</a:t>
                      </a:r>
                    </a:p>
                  </a:txBody>
                  <a:tcPr marL="71758"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58">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complex(real, [imag])</a:t>
                      </a:r>
                    </a:p>
                  </a:txBody>
                  <a:tcPr marL="71758"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返回复数</a:t>
                      </a:r>
                    </a:p>
                  </a:txBody>
                  <a:tcPr marL="71758"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58">
                <a:tc>
                  <a:txBody>
                    <a:bodyPr/>
                    <a:lstStyle/>
                    <a:p>
                      <a:pPr marL="0" indent="0" algn="l">
                        <a:buNone/>
                      </a:pPr>
                      <a:r>
                        <a:rPr lang="en-US" altLang="zh-CN" sz="1600" b="0" u="none" dirty="0" err="1">
                          <a:latin typeface="宋体" panose="02010600030101010101" pitchFamily="2" charset="-122"/>
                          <a:ea typeface="宋体" panose="02010600030101010101" pitchFamily="2" charset="-122"/>
                          <a:cs typeface="宋体" panose="02010600030101010101" pitchFamily="2" charset="-122"/>
                        </a:rPr>
                        <a:t>chr</a:t>
                      </a:r>
                      <a:r>
                        <a:rPr lang="en-US" altLang="zh-CN" sz="1600" b="0" u="none" dirty="0">
                          <a:latin typeface="宋体" panose="02010600030101010101" pitchFamily="2" charset="-122"/>
                          <a:ea typeface="宋体" panose="02010600030101010101" pitchFamily="2" charset="-122"/>
                          <a:cs typeface="宋体" panose="02010600030101010101" pitchFamily="2" charset="-122"/>
                        </a:rPr>
                        <a:t>(x</a:t>
                      </a:r>
                      <a:r>
                        <a:rPr lang="en-US" altLang="zh-CN" sz="1600" b="0" u="none" dirty="0" smtClean="0">
                          <a:latin typeface="宋体" panose="02010600030101010101" pitchFamily="2" charset="-122"/>
                          <a:ea typeface="宋体" panose="02010600030101010101" pitchFamily="2" charset="-122"/>
                          <a:cs typeface="宋体" panose="02010600030101010101" pitchFamily="2" charset="-122"/>
                        </a:rPr>
                        <a:t>)</a:t>
                      </a:r>
                      <a:endParaRPr lang="en-US" altLang="zh-CN" sz="1600" b="0" u="none" dirty="0">
                        <a:latin typeface="宋体" panose="02010600030101010101" pitchFamily="2" charset="-122"/>
                        <a:ea typeface="宋体" panose="02010600030101010101" pitchFamily="2" charset="-122"/>
                        <a:cs typeface="宋体" panose="02010600030101010101" pitchFamily="2" charset="-122"/>
                      </a:endParaRPr>
                    </a:p>
                  </a:txBody>
                  <a:tcPr marL="71758"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dirty="0">
                          <a:latin typeface="宋体" panose="02010600030101010101" pitchFamily="2" charset="-122"/>
                          <a:ea typeface="宋体" panose="02010600030101010101" pitchFamily="2" charset="-122"/>
                          <a:cs typeface="宋体" panose="02010600030101010101" pitchFamily="2" charset="-122"/>
                        </a:rPr>
                        <a:t>返回</a:t>
                      </a:r>
                      <a:r>
                        <a:rPr lang="en-US" altLang="zh-CN" sz="1600" b="0" u="none" dirty="0">
                          <a:latin typeface="宋体" panose="02010600030101010101" pitchFamily="2" charset="-122"/>
                          <a:ea typeface="宋体" panose="02010600030101010101" pitchFamily="2" charset="-122"/>
                          <a:cs typeface="宋体" panose="02010600030101010101" pitchFamily="2" charset="-122"/>
                        </a:rPr>
                        <a:t>Unicode</a:t>
                      </a:r>
                      <a:r>
                        <a:rPr lang="zh-CN" altLang="en-US" sz="1600" b="0" u="none" dirty="0">
                          <a:latin typeface="宋体" panose="02010600030101010101" pitchFamily="2" charset="-122"/>
                          <a:ea typeface="宋体" panose="02010600030101010101" pitchFamily="2" charset="-122"/>
                          <a:cs typeface="宋体" panose="02010600030101010101" pitchFamily="2" charset="-122"/>
                        </a:rPr>
                        <a:t>编码为</a:t>
                      </a:r>
                      <a:r>
                        <a:rPr lang="en-US" altLang="zh-CN" sz="1600" b="0" u="none" dirty="0">
                          <a:latin typeface="宋体" panose="02010600030101010101" pitchFamily="2" charset="-122"/>
                          <a:ea typeface="宋体" panose="02010600030101010101" pitchFamily="2" charset="-122"/>
                          <a:cs typeface="宋体" panose="02010600030101010101" pitchFamily="2" charset="-122"/>
                        </a:rPr>
                        <a:t>x</a:t>
                      </a:r>
                      <a:r>
                        <a:rPr lang="zh-CN" altLang="en-US" sz="1600" b="0" u="none" dirty="0">
                          <a:latin typeface="宋体" panose="02010600030101010101" pitchFamily="2" charset="-122"/>
                          <a:ea typeface="宋体" panose="02010600030101010101" pitchFamily="2" charset="-122"/>
                          <a:cs typeface="宋体" panose="02010600030101010101" pitchFamily="2" charset="-122"/>
                        </a:rPr>
                        <a:t>的字符</a:t>
                      </a:r>
                    </a:p>
                  </a:txBody>
                  <a:tcPr marL="71758"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8411" name="标题 46081"/>
          <p:cNvSpPr>
            <a:spLocks noGrp="1" noChangeArrowheads="1"/>
          </p:cNvSpPr>
          <p:nvPr>
            <p:ph type="title"/>
          </p:nvPr>
        </p:nvSpPr>
        <p:spPr/>
        <p:txBody>
          <a:bodyPr/>
          <a:lstStyle/>
          <a:p>
            <a:r>
              <a:rPr lang="zh-CN" altLang="en-US" dirty="0" smtClean="0"/>
              <a:t>常用内置函数</a:t>
            </a:r>
          </a:p>
        </p:txBody>
      </p:sp>
    </p:spTree>
    <p:extLst>
      <p:ext uri="{BB962C8B-B14F-4D97-AF65-F5344CB8AC3E}">
        <p14:creationId xmlns:p14="http://schemas.microsoft.com/office/powerpoint/2010/main" val="37834476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457200" y="1711325"/>
          <a:ext cx="7883525" cy="4451364"/>
        </p:xfrm>
        <a:graphic>
          <a:graphicData uri="http://schemas.openxmlformats.org/drawingml/2006/table">
            <a:tbl>
              <a:tblPr firstRow="1" bandRow="1">
                <a:tableStyleId>{5940675A-B579-460E-94D1-54222C63F5DA}</a:tableStyleId>
              </a:tblPr>
              <a:tblGrid>
                <a:gridCol w="2939017"/>
                <a:gridCol w="4944508"/>
              </a:tblGrid>
              <a:tr h="243838">
                <a:tc>
                  <a:txBody>
                    <a:bodyPr/>
                    <a:lstStyle/>
                    <a:p>
                      <a:pPr marL="0" indent="0" algn="ctr">
                        <a:buNone/>
                      </a:pPr>
                      <a:r>
                        <a:rPr lang="zh-CN" altLang="en-US" sz="1600" b="1" u="none" dirty="0">
                          <a:latin typeface="宋体" panose="02010600030101010101" pitchFamily="2" charset="-122"/>
                          <a:ea typeface="宋体" panose="02010600030101010101" pitchFamily="2" charset="-122"/>
                          <a:cs typeface="宋体" panose="02010600030101010101" pitchFamily="2" charset="-122"/>
                        </a:rPr>
                        <a:t>函数</a:t>
                      </a:r>
                    </a:p>
                  </a:txBody>
                  <a:tcPr marL="71761"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latin typeface="宋体" panose="02010600030101010101" pitchFamily="2" charset="-122"/>
                          <a:ea typeface="宋体" panose="02010600030101010101" pitchFamily="2" charset="-122"/>
                          <a:cs typeface="宋体" panose="02010600030101010101" pitchFamily="2" charset="-122"/>
                        </a:rPr>
                        <a:t>功能简要说明</a:t>
                      </a:r>
                    </a:p>
                  </a:txBody>
                  <a:tcPr marL="71761"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38">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delattr(obj, name)</a:t>
                      </a:r>
                    </a:p>
                  </a:txBody>
                  <a:tcPr marL="71761"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删除属性，等价于</a:t>
                      </a:r>
                      <a:r>
                        <a:rPr lang="en-US" altLang="zh-CN" sz="1600" b="0" u="none">
                          <a:latin typeface="宋体" panose="02010600030101010101" pitchFamily="2" charset="-122"/>
                          <a:ea typeface="宋体" panose="02010600030101010101" pitchFamily="2" charset="-122"/>
                          <a:cs typeface="宋体" panose="02010600030101010101" pitchFamily="2" charset="-122"/>
                        </a:rPr>
                        <a:t>del obj.name</a:t>
                      </a:r>
                      <a:endParaRPr lang="zh-CN" altLang="en-US" sz="1600" b="0" u="none">
                        <a:latin typeface="宋体" panose="02010600030101010101" pitchFamily="2" charset="-122"/>
                        <a:ea typeface="宋体" panose="02010600030101010101" pitchFamily="2" charset="-122"/>
                        <a:cs typeface="宋体" panose="02010600030101010101" pitchFamily="2" charset="-122"/>
                      </a:endParaRPr>
                    </a:p>
                  </a:txBody>
                  <a:tcPr marL="71761"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8221">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dir(obj)</a:t>
                      </a:r>
                    </a:p>
                  </a:txBody>
                  <a:tcPr marL="71761"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返回指定对象或模块</a:t>
                      </a:r>
                      <a:r>
                        <a:rPr lang="en-US" altLang="zh-CN" sz="1600" b="0" u="none">
                          <a:latin typeface="宋体" panose="02010600030101010101" pitchFamily="2" charset="-122"/>
                          <a:ea typeface="宋体" panose="02010600030101010101" pitchFamily="2" charset="-122"/>
                          <a:cs typeface="宋体" panose="02010600030101010101" pitchFamily="2" charset="-122"/>
                        </a:rPr>
                        <a:t>obj</a:t>
                      </a:r>
                      <a:r>
                        <a:rPr lang="zh-CN" altLang="en-US" sz="1600" b="0" u="none">
                          <a:latin typeface="宋体" panose="02010600030101010101" pitchFamily="2" charset="-122"/>
                          <a:ea typeface="宋体" panose="02010600030101010101" pitchFamily="2" charset="-122"/>
                          <a:cs typeface="宋体" panose="02010600030101010101" pitchFamily="2" charset="-122"/>
                        </a:rPr>
                        <a:t>的成员列表，如果不带参数则返回当前作用域内所有标识符</a:t>
                      </a:r>
                    </a:p>
                  </a:txBody>
                  <a:tcPr marL="71761"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4427">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divmod(x, y)</a:t>
                      </a:r>
                    </a:p>
                  </a:txBody>
                  <a:tcPr marL="71761"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返回包含整商和余数的元组</a:t>
                      </a:r>
                      <a:r>
                        <a:rPr lang="en-US" altLang="zh-CN" sz="1600" b="0" u="none">
                          <a:latin typeface="宋体" panose="02010600030101010101" pitchFamily="2" charset="-122"/>
                          <a:ea typeface="宋体" panose="02010600030101010101" pitchFamily="2" charset="-122"/>
                          <a:cs typeface="宋体" panose="02010600030101010101" pitchFamily="2" charset="-122"/>
                        </a:rPr>
                        <a:t>((x-x%y)/y, x%y)</a:t>
                      </a:r>
                      <a:endParaRPr lang="zh-CN" altLang="en-US" sz="1600" b="0" u="none">
                        <a:latin typeface="宋体" panose="02010600030101010101" pitchFamily="2" charset="-122"/>
                        <a:ea typeface="宋体" panose="02010600030101010101" pitchFamily="2" charset="-122"/>
                        <a:cs typeface="宋体" panose="02010600030101010101" pitchFamily="2" charset="-122"/>
                      </a:endParaRPr>
                    </a:p>
                  </a:txBody>
                  <a:tcPr marL="71761"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8221">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enumerate(iterable[, start])</a:t>
                      </a:r>
                    </a:p>
                  </a:txBody>
                  <a:tcPr marL="71761"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返回包含元素形式为</a:t>
                      </a:r>
                      <a:r>
                        <a:rPr lang="en-US" altLang="zh-CN" sz="1600" b="0" u="none">
                          <a:latin typeface="宋体" panose="02010600030101010101" pitchFamily="2" charset="-122"/>
                          <a:ea typeface="宋体" panose="02010600030101010101" pitchFamily="2" charset="-122"/>
                          <a:cs typeface="宋体" panose="02010600030101010101" pitchFamily="2" charset="-122"/>
                        </a:rPr>
                        <a:t>(0, iterable[0]), (1, iterable[1]), (2, iterable[2]), ...</a:t>
                      </a:r>
                      <a:r>
                        <a:rPr lang="zh-CN" altLang="en-US" sz="1600" b="0" u="none">
                          <a:latin typeface="宋体" panose="02010600030101010101" pitchFamily="2" charset="-122"/>
                          <a:ea typeface="宋体" panose="02010600030101010101" pitchFamily="2" charset="-122"/>
                          <a:cs typeface="宋体" panose="02010600030101010101" pitchFamily="2" charset="-122"/>
                        </a:rPr>
                        <a:t>的迭代器对象</a:t>
                      </a:r>
                    </a:p>
                  </a:txBody>
                  <a:tcPr marL="71761"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2202">
                <a:tc>
                  <a:txBody>
                    <a:bodyPr/>
                    <a:lstStyle/>
                    <a:p>
                      <a:pPr marL="0" indent="0" algn="l">
                        <a:buNone/>
                      </a:pPr>
                      <a:r>
                        <a:rPr lang="en-US" altLang="zh-CN" sz="1600" b="0" u="none" dirty="0" err="1">
                          <a:latin typeface="宋体" panose="02010600030101010101" pitchFamily="2" charset="-122"/>
                          <a:ea typeface="宋体" panose="02010600030101010101" pitchFamily="2" charset="-122"/>
                          <a:cs typeface="宋体" panose="02010600030101010101" pitchFamily="2" charset="-122"/>
                        </a:rPr>
                        <a:t>eval</a:t>
                      </a:r>
                      <a:r>
                        <a:rPr lang="en-US" altLang="zh-CN" sz="1600" b="0" u="none" dirty="0">
                          <a:latin typeface="宋体" panose="02010600030101010101" pitchFamily="2" charset="-122"/>
                          <a:ea typeface="宋体" panose="02010600030101010101" pitchFamily="2" charset="-122"/>
                          <a:cs typeface="宋体" panose="02010600030101010101" pitchFamily="2" charset="-122"/>
                        </a:rPr>
                        <a:t>(s[, </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globals</a:t>
                      </a:r>
                      <a:r>
                        <a:rPr lang="en-US" altLang="zh-CN" sz="1600" b="0" u="none" dirty="0">
                          <a:latin typeface="宋体" panose="02010600030101010101" pitchFamily="2" charset="-122"/>
                          <a:ea typeface="宋体" panose="02010600030101010101" pitchFamily="2" charset="-122"/>
                          <a:cs typeface="宋体" panose="02010600030101010101" pitchFamily="2" charset="-122"/>
                        </a:rPr>
                        <a:t>[, locals]])</a:t>
                      </a:r>
                    </a:p>
                  </a:txBody>
                  <a:tcPr marL="71761"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计算并返回字符串</a:t>
                      </a:r>
                      <a:r>
                        <a:rPr lang="en-US" altLang="zh-CN" sz="1600" b="0" u="none">
                          <a:latin typeface="宋体" panose="02010600030101010101" pitchFamily="2" charset="-122"/>
                          <a:ea typeface="宋体" panose="02010600030101010101" pitchFamily="2" charset="-122"/>
                          <a:cs typeface="宋体" panose="02010600030101010101" pitchFamily="2" charset="-122"/>
                        </a:rPr>
                        <a:t>s</a:t>
                      </a:r>
                      <a:r>
                        <a:rPr lang="zh-CN" altLang="en-US" sz="1600" b="0" u="none">
                          <a:latin typeface="宋体" panose="02010600030101010101" pitchFamily="2" charset="-122"/>
                          <a:ea typeface="宋体" panose="02010600030101010101" pitchFamily="2" charset="-122"/>
                          <a:cs typeface="宋体" panose="02010600030101010101" pitchFamily="2" charset="-122"/>
                        </a:rPr>
                        <a:t>中表达式的值</a:t>
                      </a:r>
                    </a:p>
                  </a:txBody>
                  <a:tcPr marL="71761"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38">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exec(x)</a:t>
                      </a:r>
                    </a:p>
                  </a:txBody>
                  <a:tcPr marL="71761"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执行代码或代码对象</a:t>
                      </a:r>
                      <a:r>
                        <a:rPr lang="en-US" altLang="zh-CN" sz="1600" b="0" u="none">
                          <a:latin typeface="宋体" panose="02010600030101010101" pitchFamily="2" charset="-122"/>
                          <a:ea typeface="宋体" panose="02010600030101010101" pitchFamily="2" charset="-122"/>
                          <a:cs typeface="宋体" panose="02010600030101010101" pitchFamily="2" charset="-122"/>
                        </a:rPr>
                        <a:t>x</a:t>
                      </a:r>
                      <a:endParaRPr lang="zh-CN" altLang="en-US" sz="1600" b="0" u="none">
                        <a:latin typeface="宋体" panose="02010600030101010101" pitchFamily="2" charset="-122"/>
                        <a:ea typeface="宋体" panose="02010600030101010101" pitchFamily="2" charset="-122"/>
                        <a:cs typeface="宋体" panose="02010600030101010101" pitchFamily="2" charset="-122"/>
                      </a:endParaRPr>
                    </a:p>
                  </a:txBody>
                  <a:tcPr marL="71761"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38">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exit()</a:t>
                      </a:r>
                    </a:p>
                  </a:txBody>
                  <a:tcPr marL="71761"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退出当前解释器环境</a:t>
                      </a:r>
                    </a:p>
                  </a:txBody>
                  <a:tcPr marL="71761"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2648">
                <a:tc>
                  <a:txBody>
                    <a:bodyPr/>
                    <a:lstStyle/>
                    <a:p>
                      <a:pPr marL="0" indent="0" algn="l">
                        <a:buNone/>
                      </a:pPr>
                      <a:r>
                        <a:rPr lang="en-US" altLang="zh-CN" sz="1600" b="0" u="none" dirty="0">
                          <a:latin typeface="宋体" panose="02010600030101010101" pitchFamily="2" charset="-122"/>
                          <a:ea typeface="宋体" panose="02010600030101010101" pitchFamily="2" charset="-122"/>
                          <a:cs typeface="宋体" panose="02010600030101010101" pitchFamily="2" charset="-122"/>
                        </a:rPr>
                        <a:t>filter(</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func</a:t>
                      </a:r>
                      <a:r>
                        <a:rPr lang="en-US" altLang="zh-CN" sz="1600" b="0" u="none" dirty="0">
                          <a:latin typeface="宋体" panose="02010600030101010101" pitchFamily="2" charset="-122"/>
                          <a:ea typeface="宋体" panose="02010600030101010101" pitchFamily="2" charset="-122"/>
                          <a:cs typeface="宋体" panose="02010600030101010101" pitchFamily="2" charset="-122"/>
                        </a:rPr>
                        <a:t>, </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seq</a:t>
                      </a:r>
                      <a:r>
                        <a:rPr lang="en-US" altLang="zh-CN" sz="1600" b="0" u="none" dirty="0">
                          <a:latin typeface="宋体" panose="02010600030101010101" pitchFamily="2" charset="-122"/>
                          <a:ea typeface="宋体" panose="02010600030101010101" pitchFamily="2" charset="-122"/>
                          <a:cs typeface="宋体" panose="02010600030101010101" pitchFamily="2" charset="-122"/>
                        </a:rPr>
                        <a:t>)</a:t>
                      </a:r>
                    </a:p>
                  </a:txBody>
                  <a:tcPr marL="71761"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a:t>
                      </a:r>
                      <a:r>
                        <a:rPr lang="en-US" altLang="zh-CN" sz="1600" b="0" u="none">
                          <a:latin typeface="宋体" panose="02010600030101010101" pitchFamily="2" charset="-122"/>
                          <a:ea typeface="宋体" panose="02010600030101010101" pitchFamily="2" charset="-122"/>
                          <a:cs typeface="宋体" panose="02010600030101010101" pitchFamily="2" charset="-122"/>
                        </a:rPr>
                        <a:t>filter</a:t>
                      </a:r>
                      <a:r>
                        <a:rPr lang="zh-CN" altLang="en-US" sz="1600" b="0" u="none">
                          <a:latin typeface="宋体" panose="02010600030101010101" pitchFamily="2" charset="-122"/>
                          <a:ea typeface="宋体" panose="02010600030101010101" pitchFamily="2" charset="-122"/>
                          <a:cs typeface="宋体" panose="02010600030101010101" pitchFamily="2" charset="-122"/>
                        </a:rPr>
                        <a:t>对象，其中包含序列</a:t>
                      </a:r>
                      <a:r>
                        <a:rPr lang="en-US" altLang="zh-CN" sz="1600" b="0" u="none">
                          <a:latin typeface="宋体" panose="02010600030101010101" pitchFamily="2" charset="-122"/>
                          <a:ea typeface="宋体" panose="02010600030101010101" pitchFamily="2" charset="-122"/>
                          <a:cs typeface="宋体" panose="02010600030101010101" pitchFamily="2" charset="-122"/>
                        </a:rPr>
                        <a:t>seq</a:t>
                      </a:r>
                      <a:r>
                        <a:rPr lang="zh-CN" altLang="en-US" sz="1600" b="0" u="none">
                          <a:latin typeface="宋体" panose="02010600030101010101" pitchFamily="2" charset="-122"/>
                          <a:ea typeface="宋体" panose="02010600030101010101" pitchFamily="2" charset="-122"/>
                          <a:cs typeface="宋体" panose="02010600030101010101" pitchFamily="2" charset="-122"/>
                        </a:rPr>
                        <a:t>中使得单参数函数</a:t>
                      </a:r>
                      <a:r>
                        <a:rPr lang="en-US" altLang="zh-CN" sz="1600" b="0" u="none">
                          <a:latin typeface="宋体" panose="02010600030101010101" pitchFamily="2" charset="-122"/>
                          <a:ea typeface="宋体" panose="02010600030101010101" pitchFamily="2" charset="-122"/>
                          <a:cs typeface="宋体" panose="02010600030101010101" pitchFamily="2" charset="-122"/>
                        </a:rPr>
                        <a:t>func</a:t>
                      </a:r>
                      <a:r>
                        <a:rPr lang="zh-CN" altLang="en-US" sz="1600" b="0" u="none">
                          <a:latin typeface="宋体" panose="02010600030101010101" pitchFamily="2" charset="-122"/>
                          <a:ea typeface="宋体" panose="02010600030101010101" pitchFamily="2" charset="-122"/>
                          <a:cs typeface="宋体" panose="02010600030101010101" pitchFamily="2" charset="-122"/>
                        </a:rPr>
                        <a:t>返回值为</a:t>
                      </a:r>
                      <a:r>
                        <a:rPr lang="en-US" altLang="zh-CN" sz="1600" b="0" u="none">
                          <a:latin typeface="宋体" panose="02010600030101010101" pitchFamily="2" charset="-122"/>
                          <a:ea typeface="宋体" panose="02010600030101010101" pitchFamily="2" charset="-122"/>
                          <a:cs typeface="宋体" panose="02010600030101010101" pitchFamily="2" charset="-122"/>
                        </a:rPr>
                        <a:t>True</a:t>
                      </a:r>
                      <a:r>
                        <a:rPr lang="zh-CN" altLang="en-US" sz="1600" b="0" u="none">
                          <a:latin typeface="宋体" panose="02010600030101010101" pitchFamily="2" charset="-122"/>
                          <a:ea typeface="宋体" panose="02010600030101010101" pitchFamily="2" charset="-122"/>
                          <a:cs typeface="宋体" panose="02010600030101010101" pitchFamily="2" charset="-122"/>
                        </a:rPr>
                        <a:t>的那些元素，如果函数</a:t>
                      </a:r>
                      <a:r>
                        <a:rPr lang="en-US" altLang="zh-CN" sz="1600" b="0" u="none">
                          <a:latin typeface="宋体" panose="02010600030101010101" pitchFamily="2" charset="-122"/>
                          <a:ea typeface="宋体" panose="02010600030101010101" pitchFamily="2" charset="-122"/>
                          <a:cs typeface="宋体" panose="02010600030101010101" pitchFamily="2" charset="-122"/>
                        </a:rPr>
                        <a:t>func</a:t>
                      </a:r>
                      <a:r>
                        <a:rPr lang="zh-CN" altLang="en-US" sz="1600" b="0" u="none">
                          <a:latin typeface="宋体" panose="02010600030101010101" pitchFamily="2" charset="-122"/>
                          <a:ea typeface="宋体" panose="02010600030101010101" pitchFamily="2" charset="-122"/>
                          <a:cs typeface="宋体" panose="02010600030101010101" pitchFamily="2" charset="-122"/>
                        </a:rPr>
                        <a:t>为</a:t>
                      </a:r>
                      <a:r>
                        <a:rPr lang="en-US" altLang="zh-CN" sz="1600" b="0" u="none">
                          <a:latin typeface="宋体" panose="02010600030101010101" pitchFamily="2" charset="-122"/>
                          <a:ea typeface="宋体" panose="02010600030101010101" pitchFamily="2" charset="-122"/>
                          <a:cs typeface="宋体" panose="02010600030101010101" pitchFamily="2" charset="-122"/>
                        </a:rPr>
                        <a:t>None</a:t>
                      </a:r>
                      <a:r>
                        <a:rPr lang="zh-CN" altLang="en-US" sz="1600" b="0" u="none">
                          <a:latin typeface="宋体" panose="02010600030101010101" pitchFamily="2" charset="-122"/>
                          <a:ea typeface="宋体" panose="02010600030101010101" pitchFamily="2" charset="-122"/>
                          <a:cs typeface="宋体" panose="02010600030101010101" pitchFamily="2" charset="-122"/>
                        </a:rPr>
                        <a:t>则返回包含</a:t>
                      </a:r>
                      <a:r>
                        <a:rPr lang="en-US" altLang="zh-CN" sz="1600" b="0" u="none">
                          <a:latin typeface="宋体" panose="02010600030101010101" pitchFamily="2" charset="-122"/>
                          <a:ea typeface="宋体" panose="02010600030101010101" pitchFamily="2" charset="-122"/>
                          <a:cs typeface="宋体" panose="02010600030101010101" pitchFamily="2" charset="-122"/>
                        </a:rPr>
                        <a:t>seq</a:t>
                      </a:r>
                      <a:r>
                        <a:rPr lang="zh-CN" altLang="en-US" sz="1600" b="0" u="none">
                          <a:latin typeface="宋体" panose="02010600030101010101" pitchFamily="2" charset="-122"/>
                          <a:ea typeface="宋体" panose="02010600030101010101" pitchFamily="2" charset="-122"/>
                          <a:cs typeface="宋体" panose="02010600030101010101" pitchFamily="2" charset="-122"/>
                        </a:rPr>
                        <a:t>中等价于</a:t>
                      </a:r>
                      <a:r>
                        <a:rPr lang="en-US" altLang="zh-CN" sz="1600" b="0" u="none">
                          <a:latin typeface="宋体" panose="02010600030101010101" pitchFamily="2" charset="-122"/>
                          <a:ea typeface="宋体" panose="02010600030101010101" pitchFamily="2" charset="-122"/>
                          <a:cs typeface="宋体" panose="02010600030101010101" pitchFamily="2" charset="-122"/>
                        </a:rPr>
                        <a:t>True</a:t>
                      </a:r>
                      <a:r>
                        <a:rPr lang="zh-CN" altLang="en-US" sz="1600" b="0" u="none">
                          <a:latin typeface="宋体" panose="02010600030101010101" pitchFamily="2" charset="-122"/>
                          <a:ea typeface="宋体" panose="02010600030101010101" pitchFamily="2" charset="-122"/>
                          <a:cs typeface="宋体" panose="02010600030101010101" pitchFamily="2" charset="-122"/>
                        </a:rPr>
                        <a:t>的元素的</a:t>
                      </a:r>
                      <a:r>
                        <a:rPr lang="en-US" altLang="zh-CN" sz="1600" b="0" u="none">
                          <a:latin typeface="宋体" panose="02010600030101010101" pitchFamily="2" charset="-122"/>
                          <a:ea typeface="宋体" panose="02010600030101010101" pitchFamily="2" charset="-122"/>
                          <a:cs typeface="宋体" panose="02010600030101010101" pitchFamily="2" charset="-122"/>
                        </a:rPr>
                        <a:t>filter</a:t>
                      </a:r>
                      <a:r>
                        <a:rPr lang="zh-CN" altLang="en-US" sz="1600" b="0" u="none">
                          <a:latin typeface="宋体" panose="02010600030101010101" pitchFamily="2" charset="-122"/>
                          <a:ea typeface="宋体" panose="02010600030101010101" pitchFamily="2" charset="-122"/>
                          <a:cs typeface="宋体" panose="02010600030101010101" pitchFamily="2" charset="-122"/>
                        </a:rPr>
                        <a:t>对象</a:t>
                      </a:r>
                    </a:p>
                  </a:txBody>
                  <a:tcPr marL="71761"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38">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float(x)</a:t>
                      </a:r>
                    </a:p>
                  </a:txBody>
                  <a:tcPr marL="71761"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把整数或字符串</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转换为浮点数并返回</a:t>
                      </a:r>
                    </a:p>
                  </a:txBody>
                  <a:tcPr marL="71761"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4427">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frozenset([x]))</a:t>
                      </a:r>
                    </a:p>
                  </a:txBody>
                  <a:tcPr marL="71761"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创建不可变的字典对象</a:t>
                      </a:r>
                    </a:p>
                  </a:txBody>
                  <a:tcPr marL="71761"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2013">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getattr(obj, name[, default])</a:t>
                      </a:r>
                    </a:p>
                  </a:txBody>
                  <a:tcPr marL="71761"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获取对象中指定属性的值，等价于</a:t>
                      </a:r>
                      <a:r>
                        <a:rPr lang="en-US" altLang="zh-CN" sz="1600" b="0" u="none">
                          <a:latin typeface="宋体" panose="02010600030101010101" pitchFamily="2" charset="-122"/>
                          <a:ea typeface="宋体" panose="02010600030101010101" pitchFamily="2" charset="-122"/>
                          <a:cs typeface="宋体" panose="02010600030101010101" pitchFamily="2" charset="-122"/>
                        </a:rPr>
                        <a:t>obj.name</a:t>
                      </a:r>
                      <a:r>
                        <a:rPr lang="zh-CN" altLang="en-US" sz="1600" b="0" u="none">
                          <a:latin typeface="宋体" panose="02010600030101010101" pitchFamily="2" charset="-122"/>
                          <a:ea typeface="宋体" panose="02010600030101010101" pitchFamily="2" charset="-122"/>
                          <a:cs typeface="宋体" panose="02010600030101010101" pitchFamily="2" charset="-122"/>
                        </a:rPr>
                        <a:t>，如果不存在指定属性则返回</a:t>
                      </a:r>
                      <a:r>
                        <a:rPr lang="en-US" altLang="zh-CN" sz="1600" b="0" u="none">
                          <a:latin typeface="宋体" panose="02010600030101010101" pitchFamily="2" charset="-122"/>
                          <a:ea typeface="宋体" panose="02010600030101010101" pitchFamily="2" charset="-122"/>
                          <a:cs typeface="宋体" panose="02010600030101010101" pitchFamily="2" charset="-122"/>
                        </a:rPr>
                        <a:t>default</a:t>
                      </a:r>
                      <a:r>
                        <a:rPr lang="zh-CN" altLang="en-US" sz="1600" b="0" u="none">
                          <a:latin typeface="宋体" panose="02010600030101010101" pitchFamily="2" charset="-122"/>
                          <a:ea typeface="宋体" panose="02010600030101010101" pitchFamily="2" charset="-122"/>
                          <a:cs typeface="宋体" panose="02010600030101010101" pitchFamily="2" charset="-122"/>
                        </a:rPr>
                        <a:t>的值，如果要访问的属性不存在并且没有指定</a:t>
                      </a:r>
                      <a:r>
                        <a:rPr lang="en-US" altLang="zh-CN" sz="1600" b="0" u="none">
                          <a:latin typeface="宋体" panose="02010600030101010101" pitchFamily="2" charset="-122"/>
                          <a:ea typeface="宋体" panose="02010600030101010101" pitchFamily="2" charset="-122"/>
                          <a:cs typeface="宋体" panose="02010600030101010101" pitchFamily="2" charset="-122"/>
                        </a:rPr>
                        <a:t>default</a:t>
                      </a:r>
                      <a:r>
                        <a:rPr lang="zh-CN" altLang="en-US" sz="1600" b="0" u="none">
                          <a:latin typeface="宋体" panose="02010600030101010101" pitchFamily="2" charset="-122"/>
                          <a:ea typeface="宋体" panose="02010600030101010101" pitchFamily="2" charset="-122"/>
                          <a:cs typeface="宋体" panose="02010600030101010101" pitchFamily="2" charset="-122"/>
                        </a:rPr>
                        <a:t>则抛出异常</a:t>
                      </a:r>
                    </a:p>
                  </a:txBody>
                  <a:tcPr marL="71761"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9435" name="文本框 1"/>
          <p:cNvSpPr txBox="1">
            <a:spLocks noChangeArrowheads="1"/>
          </p:cNvSpPr>
          <p:nvPr/>
        </p:nvSpPr>
        <p:spPr bwMode="auto">
          <a:xfrm>
            <a:off x="6923088" y="1368425"/>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r>
              <a:rPr lang="zh-CN" altLang="en-US" sz="1800">
                <a:solidFill>
                  <a:srgbClr val="FF0000"/>
                </a:solidFill>
              </a:rPr>
              <a:t>续表</a:t>
            </a:r>
            <a:r>
              <a:rPr lang="en-US" altLang="zh-CN" sz="1800">
                <a:solidFill>
                  <a:srgbClr val="FF0000"/>
                </a:solidFill>
              </a:rPr>
              <a:t>1</a:t>
            </a:r>
          </a:p>
        </p:txBody>
      </p:sp>
      <p:sp>
        <p:nvSpPr>
          <p:cNvPr id="59436" name="标题 46081"/>
          <p:cNvSpPr>
            <a:spLocks noGrp="1" noChangeArrowheads="1"/>
          </p:cNvSpPr>
          <p:nvPr>
            <p:ph type="title"/>
          </p:nvPr>
        </p:nvSpPr>
        <p:spPr/>
        <p:txBody>
          <a:bodyPr/>
          <a:lstStyle/>
          <a:p>
            <a:r>
              <a:rPr lang="zh-CN" altLang="en-US" dirty="0" smtClean="0"/>
              <a:t>常用内置函数</a:t>
            </a:r>
          </a:p>
        </p:txBody>
      </p:sp>
    </p:spTree>
    <p:extLst>
      <p:ext uri="{BB962C8B-B14F-4D97-AF65-F5344CB8AC3E}">
        <p14:creationId xmlns:p14="http://schemas.microsoft.com/office/powerpoint/2010/main" val="1496882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457200" y="1757363"/>
          <a:ext cx="7858125" cy="4376737"/>
        </p:xfrm>
        <a:graphic>
          <a:graphicData uri="http://schemas.openxmlformats.org/drawingml/2006/table">
            <a:tbl>
              <a:tblPr firstRow="1" bandRow="1">
                <a:tableStyleId>{5940675A-B579-460E-94D1-54222C63F5DA}</a:tableStyleId>
              </a:tblPr>
              <a:tblGrid>
                <a:gridCol w="2551224"/>
                <a:gridCol w="5306901"/>
              </a:tblGrid>
              <a:tr h="253347">
                <a:tc>
                  <a:txBody>
                    <a:bodyPr/>
                    <a:lstStyle/>
                    <a:p>
                      <a:pPr marL="0" indent="0" algn="ctr">
                        <a:buNone/>
                      </a:pPr>
                      <a:r>
                        <a:rPr lang="zh-CN" altLang="en-US" sz="1600" b="1" u="none" dirty="0">
                          <a:latin typeface="宋体" panose="02010600030101010101" pitchFamily="2" charset="-122"/>
                          <a:ea typeface="宋体" panose="02010600030101010101" pitchFamily="2" charset="-122"/>
                          <a:cs typeface="宋体" panose="02010600030101010101" pitchFamily="2" charset="-122"/>
                        </a:rPr>
                        <a:t>函数</a:t>
                      </a:r>
                    </a:p>
                  </a:txBody>
                  <a:tcPr marL="71749"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latin typeface="宋体" panose="02010600030101010101" pitchFamily="2" charset="-122"/>
                          <a:ea typeface="宋体" panose="02010600030101010101" pitchFamily="2" charset="-122"/>
                          <a:cs typeface="宋体" panose="02010600030101010101" pitchFamily="2" charset="-122"/>
                        </a:rPr>
                        <a:t>功能简要说明</a:t>
                      </a:r>
                    </a:p>
                  </a:txBody>
                  <a:tcPr marL="71749"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8904">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globals()</a:t>
                      </a:r>
                    </a:p>
                  </a:txBody>
                  <a:tcPr marL="71749"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返回包含当前作用域内全局变量及其值的字典</a:t>
                      </a:r>
                    </a:p>
                  </a:txBody>
                  <a:tcPr marL="71749"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34">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hasattr(obj, name)</a:t>
                      </a:r>
                    </a:p>
                  </a:txBody>
                  <a:tcPr marL="71749"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测试对象</a:t>
                      </a:r>
                      <a:r>
                        <a:rPr lang="en-US" altLang="zh-CN" sz="1600" b="0" u="none">
                          <a:latin typeface="宋体" panose="02010600030101010101" pitchFamily="2" charset="-122"/>
                          <a:ea typeface="宋体" panose="02010600030101010101" pitchFamily="2" charset="-122"/>
                          <a:cs typeface="宋体" panose="02010600030101010101" pitchFamily="2" charset="-122"/>
                        </a:rPr>
                        <a:t>obj</a:t>
                      </a:r>
                      <a:r>
                        <a:rPr lang="zh-CN" altLang="en-US" sz="1600" b="0" u="none">
                          <a:latin typeface="宋体" panose="02010600030101010101" pitchFamily="2" charset="-122"/>
                          <a:ea typeface="宋体" panose="02010600030101010101" pitchFamily="2" charset="-122"/>
                          <a:cs typeface="宋体" panose="02010600030101010101" pitchFamily="2" charset="-122"/>
                        </a:rPr>
                        <a:t>是否具有名为</a:t>
                      </a:r>
                      <a:r>
                        <a:rPr lang="en-US" altLang="zh-CN" sz="1600" b="0" u="none">
                          <a:latin typeface="宋体" panose="02010600030101010101" pitchFamily="2" charset="-122"/>
                          <a:ea typeface="宋体" panose="02010600030101010101" pitchFamily="2" charset="-122"/>
                          <a:cs typeface="宋体" panose="02010600030101010101" pitchFamily="2" charset="-122"/>
                        </a:rPr>
                        <a:t>name</a:t>
                      </a:r>
                      <a:r>
                        <a:rPr lang="zh-CN" altLang="en-US" sz="1600" b="0" u="none">
                          <a:latin typeface="宋体" panose="02010600030101010101" pitchFamily="2" charset="-122"/>
                          <a:ea typeface="宋体" panose="02010600030101010101" pitchFamily="2" charset="-122"/>
                          <a:cs typeface="宋体" panose="02010600030101010101" pitchFamily="2" charset="-122"/>
                        </a:rPr>
                        <a:t>的成员</a:t>
                      </a:r>
                    </a:p>
                  </a:txBody>
                  <a:tcPr marL="71749"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34">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hash(x)</a:t>
                      </a:r>
                    </a:p>
                  </a:txBody>
                  <a:tcPr marL="71749"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返回对象</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的哈希值，如果</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不可哈希则抛出异常</a:t>
                      </a:r>
                    </a:p>
                  </a:txBody>
                  <a:tcPr marL="71749"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8904">
                <a:tc>
                  <a:txBody>
                    <a:bodyPr/>
                    <a:lstStyle/>
                    <a:p>
                      <a:pPr marL="0" indent="0" algn="l">
                        <a:buNone/>
                      </a:pPr>
                      <a:r>
                        <a:rPr lang="en-US" altLang="zh-CN" sz="1600" b="0" u="none" dirty="0">
                          <a:latin typeface="宋体" panose="02010600030101010101" pitchFamily="2" charset="-122"/>
                          <a:ea typeface="宋体" panose="02010600030101010101" pitchFamily="2" charset="-122"/>
                          <a:cs typeface="宋体" panose="02010600030101010101" pitchFamily="2" charset="-122"/>
                        </a:rPr>
                        <a:t>help(</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obj</a:t>
                      </a:r>
                      <a:r>
                        <a:rPr lang="en-US" altLang="zh-CN" sz="1600" b="0" u="none" dirty="0">
                          <a:latin typeface="宋体" panose="02010600030101010101" pitchFamily="2" charset="-122"/>
                          <a:ea typeface="宋体" panose="02010600030101010101" pitchFamily="2" charset="-122"/>
                          <a:cs typeface="宋体" panose="02010600030101010101" pitchFamily="2" charset="-122"/>
                        </a:rPr>
                        <a:t>)</a:t>
                      </a:r>
                    </a:p>
                  </a:txBody>
                  <a:tcPr marL="71749"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返回对象</a:t>
                      </a:r>
                      <a:r>
                        <a:rPr lang="en-US" altLang="zh-CN" sz="1600" b="0" u="none">
                          <a:latin typeface="宋体" panose="02010600030101010101" pitchFamily="2" charset="-122"/>
                          <a:ea typeface="宋体" panose="02010600030101010101" pitchFamily="2" charset="-122"/>
                          <a:cs typeface="宋体" panose="02010600030101010101" pitchFamily="2" charset="-122"/>
                        </a:rPr>
                        <a:t>obj</a:t>
                      </a:r>
                      <a:r>
                        <a:rPr lang="zh-CN" altLang="en-US" sz="1600" b="0" u="none">
                          <a:latin typeface="宋体" panose="02010600030101010101" pitchFamily="2" charset="-122"/>
                          <a:ea typeface="宋体" panose="02010600030101010101" pitchFamily="2" charset="-122"/>
                          <a:cs typeface="宋体" panose="02010600030101010101" pitchFamily="2" charset="-122"/>
                        </a:rPr>
                        <a:t>的帮助信息</a:t>
                      </a:r>
                    </a:p>
                  </a:txBody>
                  <a:tcPr marL="71749"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8269">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hex(x)</a:t>
                      </a:r>
                    </a:p>
                  </a:txBody>
                  <a:tcPr marL="71749"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把整数</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转换为十六进制串</a:t>
                      </a:r>
                    </a:p>
                  </a:txBody>
                  <a:tcPr marL="71749"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34">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id(obj)</a:t>
                      </a:r>
                    </a:p>
                  </a:txBody>
                  <a:tcPr marL="71749"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返回对象</a:t>
                      </a:r>
                      <a:r>
                        <a:rPr lang="en-US" altLang="zh-CN" sz="1600" b="0" u="none">
                          <a:latin typeface="宋体" panose="02010600030101010101" pitchFamily="2" charset="-122"/>
                          <a:ea typeface="宋体" panose="02010600030101010101" pitchFamily="2" charset="-122"/>
                          <a:cs typeface="宋体" panose="02010600030101010101" pitchFamily="2" charset="-122"/>
                        </a:rPr>
                        <a:t>obj</a:t>
                      </a:r>
                      <a:r>
                        <a:rPr lang="zh-CN" altLang="en-US" sz="1600" b="0" u="none">
                          <a:latin typeface="宋体" panose="02010600030101010101" pitchFamily="2" charset="-122"/>
                          <a:ea typeface="宋体" panose="02010600030101010101" pitchFamily="2" charset="-122"/>
                          <a:cs typeface="宋体" panose="02010600030101010101" pitchFamily="2" charset="-122"/>
                        </a:rPr>
                        <a:t>的标识（内存地址）</a:t>
                      </a:r>
                    </a:p>
                  </a:txBody>
                  <a:tcPr marL="71749"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8269">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input([</a:t>
                      </a:r>
                      <a:r>
                        <a:rPr lang="zh-CN" altLang="en-US" sz="1600" b="0" u="none">
                          <a:latin typeface="宋体" panose="02010600030101010101" pitchFamily="2" charset="-122"/>
                          <a:ea typeface="宋体" panose="02010600030101010101" pitchFamily="2" charset="-122"/>
                          <a:cs typeface="宋体" panose="02010600030101010101" pitchFamily="2" charset="-122"/>
                        </a:rPr>
                        <a:t>提示</a:t>
                      </a:r>
                      <a:r>
                        <a:rPr lang="en-US" altLang="zh-CN" sz="1600" b="0" u="none">
                          <a:latin typeface="宋体" panose="02010600030101010101" pitchFamily="2" charset="-122"/>
                          <a:ea typeface="宋体" panose="02010600030101010101" pitchFamily="2" charset="-122"/>
                          <a:cs typeface="宋体" panose="02010600030101010101" pitchFamily="2" charset="-122"/>
                        </a:rPr>
                        <a:t>])</a:t>
                      </a:r>
                      <a:endParaRPr lang="zh-CN" altLang="en-US" sz="1600" b="0" u="none">
                        <a:latin typeface="宋体" panose="02010600030101010101" pitchFamily="2" charset="-122"/>
                        <a:ea typeface="宋体" panose="02010600030101010101" pitchFamily="2" charset="-122"/>
                        <a:cs typeface="宋体" panose="02010600030101010101" pitchFamily="2" charset="-122"/>
                      </a:endParaRPr>
                    </a:p>
                  </a:txBody>
                  <a:tcPr marL="71749"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显示提示，接收键盘输入的内容，返回字符串</a:t>
                      </a:r>
                    </a:p>
                  </a:txBody>
                  <a:tcPr marL="71749"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5436">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int(x[, d])</a:t>
                      </a:r>
                    </a:p>
                  </a:txBody>
                  <a:tcPr marL="71749"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返回实数（</a:t>
                      </a:r>
                      <a:r>
                        <a:rPr lang="en-US" altLang="zh-CN" sz="1600" b="0" u="none">
                          <a:latin typeface="宋体" panose="02010600030101010101" pitchFamily="2" charset="-122"/>
                          <a:ea typeface="宋体" panose="02010600030101010101" pitchFamily="2" charset="-122"/>
                          <a:cs typeface="宋体" panose="02010600030101010101" pitchFamily="2" charset="-122"/>
                        </a:rPr>
                        <a:t>float</a:t>
                      </a:r>
                      <a:r>
                        <a:rPr lang="zh-CN" altLang="en-US" sz="1600" b="0" u="none">
                          <a:latin typeface="宋体" panose="02010600030101010101" pitchFamily="2" charset="-122"/>
                          <a:ea typeface="宋体" panose="02010600030101010101" pitchFamily="2" charset="-122"/>
                          <a:cs typeface="宋体" panose="02010600030101010101" pitchFamily="2" charset="-122"/>
                        </a:rPr>
                        <a:t>）、分数（</a:t>
                      </a:r>
                      <a:r>
                        <a:rPr lang="en-US" altLang="zh-CN" sz="1600" b="0" u="none">
                          <a:latin typeface="宋体" panose="02010600030101010101" pitchFamily="2" charset="-122"/>
                          <a:ea typeface="宋体" panose="02010600030101010101" pitchFamily="2" charset="-122"/>
                          <a:cs typeface="宋体" panose="02010600030101010101" pitchFamily="2" charset="-122"/>
                        </a:rPr>
                        <a:t>Fraction</a:t>
                      </a:r>
                      <a:r>
                        <a:rPr lang="zh-CN" altLang="en-US" sz="1600" b="0" u="none">
                          <a:latin typeface="宋体" panose="02010600030101010101" pitchFamily="2" charset="-122"/>
                          <a:ea typeface="宋体" panose="02010600030101010101" pitchFamily="2" charset="-122"/>
                          <a:cs typeface="宋体" panose="02010600030101010101" pitchFamily="2" charset="-122"/>
                        </a:rPr>
                        <a:t>）或高精度实数（</a:t>
                      </a:r>
                      <a:r>
                        <a:rPr lang="en-US" altLang="zh-CN" sz="1600" b="0" u="none">
                          <a:latin typeface="宋体" panose="02010600030101010101" pitchFamily="2" charset="-122"/>
                          <a:ea typeface="宋体" panose="02010600030101010101" pitchFamily="2" charset="-122"/>
                          <a:cs typeface="宋体" panose="02010600030101010101" pitchFamily="2" charset="-122"/>
                        </a:rPr>
                        <a:t>Decimal</a:t>
                      </a:r>
                      <a:r>
                        <a:rPr lang="zh-CN" altLang="en-US" sz="1600" b="0" u="none">
                          <a:latin typeface="宋体" panose="02010600030101010101" pitchFamily="2" charset="-122"/>
                          <a:ea typeface="宋体" panose="02010600030101010101" pitchFamily="2" charset="-122"/>
                          <a:cs typeface="宋体" panose="02010600030101010101" pitchFamily="2" charset="-122"/>
                        </a:rPr>
                        <a:t>）</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的整数部分，或把</a:t>
                      </a:r>
                      <a:r>
                        <a:rPr lang="en-US" altLang="zh-CN" sz="1600" b="0" u="none">
                          <a:latin typeface="宋体" panose="02010600030101010101" pitchFamily="2" charset="-122"/>
                          <a:ea typeface="宋体" panose="02010600030101010101" pitchFamily="2" charset="-122"/>
                          <a:cs typeface="宋体" panose="02010600030101010101" pitchFamily="2" charset="-122"/>
                        </a:rPr>
                        <a:t>d</a:t>
                      </a:r>
                      <a:r>
                        <a:rPr lang="zh-CN" altLang="en-US" sz="1600" b="0" u="none">
                          <a:latin typeface="宋体" panose="02010600030101010101" pitchFamily="2" charset="-122"/>
                          <a:ea typeface="宋体" panose="02010600030101010101" pitchFamily="2" charset="-122"/>
                          <a:cs typeface="宋体" panose="02010600030101010101" pitchFamily="2" charset="-122"/>
                        </a:rPr>
                        <a:t>进制的字符串</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转换为十进制并返回，</a:t>
                      </a:r>
                      <a:r>
                        <a:rPr lang="en-US" altLang="zh-CN" sz="1600" b="0" u="none">
                          <a:latin typeface="宋体" panose="02010600030101010101" pitchFamily="2" charset="-122"/>
                          <a:ea typeface="宋体" panose="02010600030101010101" pitchFamily="2" charset="-122"/>
                          <a:cs typeface="宋体" panose="02010600030101010101" pitchFamily="2" charset="-122"/>
                        </a:rPr>
                        <a:t>d</a:t>
                      </a:r>
                      <a:r>
                        <a:rPr lang="zh-CN" altLang="en-US" sz="1600" b="0" u="none">
                          <a:latin typeface="宋体" panose="02010600030101010101" pitchFamily="2" charset="-122"/>
                          <a:ea typeface="宋体" panose="02010600030101010101" pitchFamily="2" charset="-122"/>
                          <a:cs typeface="宋体" panose="02010600030101010101" pitchFamily="2" charset="-122"/>
                        </a:rPr>
                        <a:t>默认为十进制</a:t>
                      </a:r>
                    </a:p>
                  </a:txBody>
                  <a:tcPr marL="71749"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6534">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isinstance(obj, class-or-type-or-tuple)</a:t>
                      </a:r>
                    </a:p>
                  </a:txBody>
                  <a:tcPr marL="71749"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测试对象</a:t>
                      </a:r>
                      <a:r>
                        <a:rPr lang="en-US" altLang="zh-CN" sz="1600" b="0" u="none">
                          <a:latin typeface="宋体" panose="02010600030101010101" pitchFamily="2" charset="-122"/>
                          <a:ea typeface="宋体" panose="02010600030101010101" pitchFamily="2" charset="-122"/>
                          <a:cs typeface="宋体" panose="02010600030101010101" pitchFamily="2" charset="-122"/>
                        </a:rPr>
                        <a:t>obj</a:t>
                      </a:r>
                      <a:r>
                        <a:rPr lang="zh-CN" altLang="en-US" sz="1600" b="0" u="none">
                          <a:latin typeface="宋体" panose="02010600030101010101" pitchFamily="2" charset="-122"/>
                          <a:ea typeface="宋体" panose="02010600030101010101" pitchFamily="2" charset="-122"/>
                          <a:cs typeface="宋体" panose="02010600030101010101" pitchFamily="2" charset="-122"/>
                        </a:rPr>
                        <a:t>是否属于指定类型（如果有多个类型的话需要放到元组中）的实例</a:t>
                      </a:r>
                    </a:p>
                  </a:txBody>
                  <a:tcPr marL="71749"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34">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iter(...)</a:t>
                      </a:r>
                    </a:p>
                  </a:txBody>
                  <a:tcPr marL="71749"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返回指定对象的可迭代对象</a:t>
                      </a:r>
                    </a:p>
                  </a:txBody>
                  <a:tcPr marL="71749"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6538">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len(obj)</a:t>
                      </a:r>
                    </a:p>
                  </a:txBody>
                  <a:tcPr marL="71749"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返回对象</a:t>
                      </a:r>
                      <a:r>
                        <a:rPr lang="en-US" altLang="zh-CN" sz="1600" b="0" u="none">
                          <a:latin typeface="宋体" panose="02010600030101010101" pitchFamily="2" charset="-122"/>
                          <a:ea typeface="宋体" panose="02010600030101010101" pitchFamily="2" charset="-122"/>
                          <a:cs typeface="宋体" panose="02010600030101010101" pitchFamily="2" charset="-122"/>
                        </a:rPr>
                        <a:t>obj</a:t>
                      </a:r>
                      <a:r>
                        <a:rPr lang="zh-CN" altLang="en-US" sz="1600" b="0" u="none">
                          <a:latin typeface="宋体" panose="02010600030101010101" pitchFamily="2" charset="-122"/>
                          <a:ea typeface="宋体" panose="02010600030101010101" pitchFamily="2" charset="-122"/>
                          <a:cs typeface="宋体" panose="02010600030101010101" pitchFamily="2" charset="-122"/>
                        </a:rPr>
                        <a:t>包含的元素个数，适用于列表、元组、集合、字典、字符串以及</a:t>
                      </a:r>
                      <a:r>
                        <a:rPr lang="en-US" altLang="zh-CN" sz="1600" b="0" u="none">
                          <a:latin typeface="宋体" panose="02010600030101010101" pitchFamily="2" charset="-122"/>
                          <a:ea typeface="宋体" panose="02010600030101010101" pitchFamily="2" charset="-122"/>
                          <a:cs typeface="宋体" panose="02010600030101010101" pitchFamily="2" charset="-122"/>
                        </a:rPr>
                        <a:t>range</a:t>
                      </a:r>
                      <a:r>
                        <a:rPr lang="zh-CN" altLang="en-US" sz="1600" b="0" u="none">
                          <a:latin typeface="宋体" panose="02010600030101010101" pitchFamily="2" charset="-122"/>
                          <a:ea typeface="宋体" panose="02010600030101010101" pitchFamily="2" charset="-122"/>
                          <a:cs typeface="宋体" panose="02010600030101010101" pitchFamily="2" charset="-122"/>
                        </a:rPr>
                        <a:t>对象和其他可迭代对象</a:t>
                      </a:r>
                    </a:p>
                  </a:txBody>
                  <a:tcPr marL="71749"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0459" name="文本框 1"/>
          <p:cNvSpPr txBox="1">
            <a:spLocks noChangeArrowheads="1"/>
          </p:cNvSpPr>
          <p:nvPr/>
        </p:nvSpPr>
        <p:spPr bwMode="auto">
          <a:xfrm>
            <a:off x="6923088" y="1368425"/>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r>
              <a:rPr lang="zh-CN" altLang="en-US" sz="1800">
                <a:solidFill>
                  <a:srgbClr val="FF0000"/>
                </a:solidFill>
              </a:rPr>
              <a:t>续表</a:t>
            </a:r>
            <a:r>
              <a:rPr lang="en-US" altLang="zh-CN" sz="1800">
                <a:solidFill>
                  <a:srgbClr val="FF0000"/>
                </a:solidFill>
              </a:rPr>
              <a:t>2</a:t>
            </a:r>
          </a:p>
        </p:txBody>
      </p:sp>
      <p:sp>
        <p:nvSpPr>
          <p:cNvPr id="60460" name="标题 46081"/>
          <p:cNvSpPr>
            <a:spLocks noGrp="1" noChangeArrowheads="1"/>
          </p:cNvSpPr>
          <p:nvPr>
            <p:ph type="title"/>
          </p:nvPr>
        </p:nvSpPr>
        <p:spPr/>
        <p:txBody>
          <a:bodyPr/>
          <a:lstStyle/>
          <a:p>
            <a:r>
              <a:rPr lang="zh-CN" altLang="en-US" dirty="0" smtClean="0"/>
              <a:t>常用内置函数</a:t>
            </a:r>
          </a:p>
        </p:txBody>
      </p:sp>
    </p:spTree>
    <p:extLst>
      <p:ext uri="{BB962C8B-B14F-4D97-AF65-F5344CB8AC3E}">
        <p14:creationId xmlns:p14="http://schemas.microsoft.com/office/powerpoint/2010/main" val="13206592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481013" y="1735138"/>
          <a:ext cx="7858125" cy="4389437"/>
        </p:xfrm>
        <a:graphic>
          <a:graphicData uri="http://schemas.openxmlformats.org/drawingml/2006/table">
            <a:tbl>
              <a:tblPr firstRow="1" bandRow="1">
                <a:tableStyleId>{5940675A-B579-460E-94D1-54222C63F5DA}</a:tableStyleId>
              </a:tblPr>
              <a:tblGrid>
                <a:gridCol w="2582336"/>
                <a:gridCol w="5275789"/>
              </a:tblGrid>
              <a:tr h="340970">
                <a:tc>
                  <a:txBody>
                    <a:bodyPr/>
                    <a:lstStyle/>
                    <a:p>
                      <a:pPr marL="0" indent="0" algn="ctr">
                        <a:buNone/>
                      </a:pPr>
                      <a:r>
                        <a:rPr lang="zh-CN" altLang="en-US" sz="1600" b="1" u="none" dirty="0">
                          <a:latin typeface="宋体" panose="02010600030101010101" pitchFamily="2" charset="-122"/>
                          <a:ea typeface="宋体" panose="02010600030101010101" pitchFamily="2" charset="-122"/>
                          <a:cs typeface="宋体" panose="02010600030101010101" pitchFamily="2" charset="-122"/>
                        </a:rPr>
                        <a:t>函数</a:t>
                      </a:r>
                    </a:p>
                  </a:txBody>
                  <a:tcPr marL="71749" marR="71749"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latin typeface="宋体" panose="02010600030101010101" pitchFamily="2" charset="-122"/>
                          <a:ea typeface="宋体" panose="02010600030101010101" pitchFamily="2" charset="-122"/>
                          <a:cs typeface="宋体" panose="02010600030101010101" pitchFamily="2" charset="-122"/>
                        </a:rPr>
                        <a:t>功能简要说明</a:t>
                      </a:r>
                    </a:p>
                  </a:txBody>
                  <a:tcPr marL="71749" marR="71749"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0187">
                <a:tc>
                  <a:txBody>
                    <a:bodyPr/>
                    <a:lstStyle/>
                    <a:p>
                      <a:pPr marL="0" indent="0" algn="l">
                        <a:buNone/>
                      </a:pPr>
                      <a:r>
                        <a:rPr lang="en-US" altLang="zh-CN" sz="1600" b="0" u="none" dirty="0">
                          <a:latin typeface="宋体" panose="02010600030101010101" pitchFamily="2" charset="-122"/>
                          <a:ea typeface="宋体" panose="02010600030101010101" pitchFamily="2" charset="-122"/>
                          <a:cs typeface="宋体" panose="02010600030101010101" pitchFamily="2" charset="-122"/>
                        </a:rPr>
                        <a:t>list([x])</a:t>
                      </a:r>
                      <a:r>
                        <a:rPr lang="zh-CN" altLang="en-US" sz="1600" b="0" u="none" dirty="0">
                          <a:latin typeface="宋体" panose="02010600030101010101" pitchFamily="2" charset="-122"/>
                          <a:ea typeface="宋体" panose="02010600030101010101" pitchFamily="2" charset="-122"/>
                          <a:cs typeface="宋体" panose="02010600030101010101" pitchFamily="2" charset="-122"/>
                        </a:rPr>
                        <a:t>、</a:t>
                      </a:r>
                      <a:r>
                        <a:rPr lang="en-US" altLang="zh-CN" sz="1600" b="0" u="none" dirty="0">
                          <a:latin typeface="宋体" panose="02010600030101010101" pitchFamily="2" charset="-122"/>
                          <a:ea typeface="宋体" panose="02010600030101010101" pitchFamily="2" charset="-122"/>
                          <a:cs typeface="宋体" panose="02010600030101010101" pitchFamily="2" charset="-122"/>
                        </a:rPr>
                        <a:t>set([x])</a:t>
                      </a:r>
                      <a:r>
                        <a:rPr lang="zh-CN" altLang="en-US" sz="1600" b="0" u="none" dirty="0">
                          <a:latin typeface="宋体" panose="02010600030101010101" pitchFamily="2" charset="-122"/>
                          <a:ea typeface="宋体" panose="02010600030101010101" pitchFamily="2" charset="-122"/>
                          <a:cs typeface="宋体" panose="02010600030101010101" pitchFamily="2" charset="-122"/>
                        </a:rPr>
                        <a:t>、</a:t>
                      </a:r>
                      <a:r>
                        <a:rPr lang="en-US" altLang="zh-CN" sz="1600" b="0" u="none" dirty="0">
                          <a:latin typeface="宋体" panose="02010600030101010101" pitchFamily="2" charset="-122"/>
                          <a:ea typeface="宋体" panose="02010600030101010101" pitchFamily="2" charset="-122"/>
                          <a:cs typeface="宋体" panose="02010600030101010101" pitchFamily="2" charset="-122"/>
                        </a:rPr>
                        <a:t>tuple([x])</a:t>
                      </a:r>
                      <a:r>
                        <a:rPr lang="zh-CN" altLang="en-US" sz="1600" b="0" u="none" dirty="0">
                          <a:latin typeface="宋体" panose="02010600030101010101" pitchFamily="2" charset="-122"/>
                          <a:ea typeface="宋体" panose="02010600030101010101" pitchFamily="2" charset="-122"/>
                          <a:cs typeface="宋体" panose="02010600030101010101" pitchFamily="2" charset="-122"/>
                        </a:rPr>
                        <a:t>、</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dict</a:t>
                      </a:r>
                      <a:r>
                        <a:rPr lang="en-US" altLang="zh-CN" sz="1600" b="0" u="none" dirty="0">
                          <a:latin typeface="宋体" panose="02010600030101010101" pitchFamily="2" charset="-122"/>
                          <a:ea typeface="宋体" panose="02010600030101010101" pitchFamily="2" charset="-122"/>
                          <a:cs typeface="宋体" panose="02010600030101010101" pitchFamily="2" charset="-122"/>
                        </a:rPr>
                        <a:t>([x])</a:t>
                      </a:r>
                      <a:endParaRPr lang="zh-CN" altLang="en-US" sz="1600" b="0" u="none" dirty="0">
                        <a:latin typeface="宋体" panose="02010600030101010101" pitchFamily="2" charset="-122"/>
                        <a:ea typeface="宋体" panose="02010600030101010101" pitchFamily="2" charset="-122"/>
                        <a:cs typeface="宋体" panose="02010600030101010101" pitchFamily="2" charset="-122"/>
                      </a:endParaRPr>
                    </a:p>
                  </a:txBody>
                  <a:tcPr marL="71749" marR="71749"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把对象</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转换为列表、集合、元组或字典并返回，或生成空列表、空集合、空元组、空字典</a:t>
                      </a:r>
                    </a:p>
                  </a:txBody>
                  <a:tcPr marL="71749" marR="71749"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7636">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locals()</a:t>
                      </a:r>
                    </a:p>
                  </a:txBody>
                  <a:tcPr marL="71749" marR="71749"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返回包含当前作用域内局部变量及其值的字典</a:t>
                      </a:r>
                    </a:p>
                  </a:txBody>
                  <a:tcPr marL="71749" marR="71749"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9552">
                <a:tc>
                  <a:txBody>
                    <a:bodyPr/>
                    <a:lstStyle/>
                    <a:p>
                      <a:pPr marL="0" indent="0" algn="l">
                        <a:buNone/>
                      </a:pPr>
                      <a:r>
                        <a:rPr lang="en-US" altLang="zh-CN" sz="1600" b="0" u="none" dirty="0">
                          <a:latin typeface="宋体" panose="02010600030101010101" pitchFamily="2" charset="-122"/>
                          <a:ea typeface="宋体" panose="02010600030101010101" pitchFamily="2" charset="-122"/>
                          <a:cs typeface="宋体" panose="02010600030101010101" pitchFamily="2" charset="-122"/>
                        </a:rPr>
                        <a:t>map(</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func</a:t>
                      </a:r>
                      <a:r>
                        <a:rPr lang="en-US" altLang="zh-CN" sz="1600" b="0" u="none" dirty="0">
                          <a:latin typeface="宋体" panose="02010600030101010101" pitchFamily="2" charset="-122"/>
                          <a:ea typeface="宋体" panose="02010600030101010101" pitchFamily="2" charset="-122"/>
                          <a:cs typeface="宋体" panose="02010600030101010101" pitchFamily="2" charset="-122"/>
                        </a:rPr>
                        <a:t>, *</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iterables</a:t>
                      </a:r>
                      <a:r>
                        <a:rPr lang="en-US" altLang="zh-CN" sz="1600" b="0" u="none" dirty="0">
                          <a:latin typeface="宋体" panose="02010600030101010101" pitchFamily="2" charset="-122"/>
                          <a:ea typeface="宋体" panose="02010600030101010101" pitchFamily="2" charset="-122"/>
                          <a:cs typeface="宋体" panose="02010600030101010101" pitchFamily="2" charset="-122"/>
                        </a:rPr>
                        <a:t>)</a:t>
                      </a:r>
                    </a:p>
                  </a:txBody>
                  <a:tcPr marL="71749" marR="71749"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返回包含若干函数值的</a:t>
                      </a:r>
                      <a:r>
                        <a:rPr lang="en-US" altLang="zh-CN" sz="1600" b="0" u="none">
                          <a:latin typeface="宋体" panose="02010600030101010101" pitchFamily="2" charset="-122"/>
                          <a:ea typeface="宋体" panose="02010600030101010101" pitchFamily="2" charset="-122"/>
                          <a:cs typeface="宋体" panose="02010600030101010101" pitchFamily="2" charset="-122"/>
                        </a:rPr>
                        <a:t>map</a:t>
                      </a:r>
                      <a:r>
                        <a:rPr lang="zh-CN" altLang="en-US" sz="1600" b="0" u="none">
                          <a:latin typeface="宋体" panose="02010600030101010101" pitchFamily="2" charset="-122"/>
                          <a:ea typeface="宋体" panose="02010600030101010101" pitchFamily="2" charset="-122"/>
                          <a:cs typeface="宋体" panose="02010600030101010101" pitchFamily="2" charset="-122"/>
                        </a:rPr>
                        <a:t>对象，函数</a:t>
                      </a:r>
                      <a:r>
                        <a:rPr lang="en-US" altLang="zh-CN" sz="1600" b="0" u="none">
                          <a:latin typeface="宋体" panose="02010600030101010101" pitchFamily="2" charset="-122"/>
                          <a:ea typeface="宋体" panose="02010600030101010101" pitchFamily="2" charset="-122"/>
                          <a:cs typeface="宋体" panose="02010600030101010101" pitchFamily="2" charset="-122"/>
                        </a:rPr>
                        <a:t>func</a:t>
                      </a:r>
                      <a:r>
                        <a:rPr lang="zh-CN" altLang="en-US" sz="1600" b="0" u="none">
                          <a:latin typeface="宋体" panose="02010600030101010101" pitchFamily="2" charset="-122"/>
                          <a:ea typeface="宋体" panose="02010600030101010101" pitchFamily="2" charset="-122"/>
                          <a:cs typeface="宋体" panose="02010600030101010101" pitchFamily="2" charset="-122"/>
                        </a:rPr>
                        <a:t>的参数分别来自于</a:t>
                      </a:r>
                      <a:r>
                        <a:rPr lang="en-US" altLang="zh-CN" sz="1600" b="0" u="none">
                          <a:latin typeface="宋体" panose="02010600030101010101" pitchFamily="2" charset="-122"/>
                          <a:ea typeface="宋体" panose="02010600030101010101" pitchFamily="2" charset="-122"/>
                          <a:cs typeface="宋体" panose="02010600030101010101" pitchFamily="2" charset="-122"/>
                        </a:rPr>
                        <a:t>iterables</a:t>
                      </a:r>
                      <a:r>
                        <a:rPr lang="zh-CN" altLang="en-US" sz="1600" b="0" u="none">
                          <a:latin typeface="宋体" panose="02010600030101010101" pitchFamily="2" charset="-122"/>
                          <a:ea typeface="宋体" panose="02010600030101010101" pitchFamily="2" charset="-122"/>
                          <a:cs typeface="宋体" panose="02010600030101010101" pitchFamily="2" charset="-122"/>
                        </a:rPr>
                        <a:t>指定的每个迭代对象，</a:t>
                      </a:r>
                    </a:p>
                  </a:txBody>
                  <a:tcPr marL="71749" marR="71749"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19091">
                <a:tc>
                  <a:txBody>
                    <a:bodyPr/>
                    <a:lstStyle/>
                    <a:p>
                      <a:pPr marL="0" indent="0" algn="l">
                        <a:buNone/>
                      </a:pPr>
                      <a:r>
                        <a:rPr lang="en-US" altLang="zh-CN" sz="1600" b="0" u="none" dirty="0">
                          <a:latin typeface="宋体" panose="02010600030101010101" pitchFamily="2" charset="-122"/>
                          <a:ea typeface="宋体" panose="02010600030101010101" pitchFamily="2" charset="-122"/>
                          <a:cs typeface="宋体" panose="02010600030101010101" pitchFamily="2" charset="-122"/>
                        </a:rPr>
                        <a:t>max(x)</a:t>
                      </a:r>
                      <a:r>
                        <a:rPr lang="zh-CN" altLang="en-US" sz="1600" b="0" u="none" dirty="0">
                          <a:latin typeface="宋体" panose="02010600030101010101" pitchFamily="2" charset="-122"/>
                          <a:ea typeface="宋体" panose="02010600030101010101" pitchFamily="2" charset="-122"/>
                          <a:cs typeface="宋体" panose="02010600030101010101" pitchFamily="2" charset="-122"/>
                        </a:rPr>
                        <a:t>、 </a:t>
                      </a:r>
                      <a:r>
                        <a:rPr lang="en-US" altLang="zh-CN" sz="1600" b="0" u="none" dirty="0">
                          <a:latin typeface="宋体" panose="02010600030101010101" pitchFamily="2" charset="-122"/>
                          <a:ea typeface="宋体" panose="02010600030101010101" pitchFamily="2" charset="-122"/>
                          <a:cs typeface="宋体" panose="02010600030101010101" pitchFamily="2" charset="-122"/>
                        </a:rPr>
                        <a:t>min(x)</a:t>
                      </a:r>
                      <a:endParaRPr lang="zh-CN" altLang="en-US" sz="1600" b="0" u="none" dirty="0">
                        <a:latin typeface="宋体" panose="02010600030101010101" pitchFamily="2" charset="-122"/>
                        <a:ea typeface="宋体" panose="02010600030101010101" pitchFamily="2" charset="-122"/>
                        <a:cs typeface="宋体" panose="02010600030101010101" pitchFamily="2" charset="-122"/>
                      </a:endParaRPr>
                    </a:p>
                  </a:txBody>
                  <a:tcPr marL="71749" marR="71749"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返回可迭代对象</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中的最大值、最小值，要求</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中的所有元素之间可比较大小，允许指定排序规则和</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为空时返回的默认值</a:t>
                      </a:r>
                    </a:p>
                  </a:txBody>
                  <a:tcPr marL="71749" marR="71749"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0822">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next(iterator[, default])</a:t>
                      </a:r>
                    </a:p>
                  </a:txBody>
                  <a:tcPr marL="71749" marR="71749"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返回可迭代对象</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中的下一个元素，允许指定迭代结束之后继续迭代时返回的默认值</a:t>
                      </a:r>
                    </a:p>
                  </a:txBody>
                  <a:tcPr marL="71749" marR="71749"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7001">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oct(x)</a:t>
                      </a:r>
                    </a:p>
                  </a:txBody>
                  <a:tcPr marL="71749" marR="71749"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把整数</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转换为八进制串</a:t>
                      </a:r>
                    </a:p>
                  </a:txBody>
                  <a:tcPr marL="71749" marR="71749"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7636">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open(name[, mode])</a:t>
                      </a:r>
                    </a:p>
                  </a:txBody>
                  <a:tcPr marL="71749" marR="71749"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以指定模式</a:t>
                      </a:r>
                      <a:r>
                        <a:rPr lang="en-US" altLang="zh-CN" sz="1600" b="0" u="none">
                          <a:latin typeface="宋体" panose="02010600030101010101" pitchFamily="2" charset="-122"/>
                          <a:ea typeface="宋体" panose="02010600030101010101" pitchFamily="2" charset="-122"/>
                          <a:cs typeface="宋体" panose="02010600030101010101" pitchFamily="2" charset="-122"/>
                        </a:rPr>
                        <a:t>mode</a:t>
                      </a:r>
                      <a:r>
                        <a:rPr lang="zh-CN" altLang="en-US" sz="1600" b="0" u="none">
                          <a:latin typeface="宋体" panose="02010600030101010101" pitchFamily="2" charset="-122"/>
                          <a:ea typeface="宋体" panose="02010600030101010101" pitchFamily="2" charset="-122"/>
                          <a:cs typeface="宋体" panose="02010600030101010101" pitchFamily="2" charset="-122"/>
                        </a:rPr>
                        <a:t>打开文件</a:t>
                      </a:r>
                      <a:r>
                        <a:rPr lang="en-US" altLang="zh-CN" sz="1600" b="0" u="none">
                          <a:latin typeface="宋体" panose="02010600030101010101" pitchFamily="2" charset="-122"/>
                          <a:ea typeface="宋体" panose="02010600030101010101" pitchFamily="2" charset="-122"/>
                          <a:cs typeface="宋体" panose="02010600030101010101" pitchFamily="2" charset="-122"/>
                        </a:rPr>
                        <a:t>name</a:t>
                      </a:r>
                      <a:r>
                        <a:rPr lang="zh-CN" altLang="en-US" sz="1600" b="0" u="none">
                          <a:latin typeface="宋体" panose="02010600030101010101" pitchFamily="2" charset="-122"/>
                          <a:ea typeface="宋体" panose="02010600030101010101" pitchFamily="2" charset="-122"/>
                          <a:cs typeface="宋体" panose="02010600030101010101" pitchFamily="2" charset="-122"/>
                        </a:rPr>
                        <a:t>并返回文件对象</a:t>
                      </a:r>
                    </a:p>
                  </a:txBody>
                  <a:tcPr marL="71749" marR="71749"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8906">
                <a:tc>
                  <a:txBody>
                    <a:bodyPr/>
                    <a:lstStyle/>
                    <a:p>
                      <a:pPr marL="0" indent="0" algn="l">
                        <a:buNone/>
                      </a:pPr>
                      <a:r>
                        <a:rPr lang="en-US" altLang="zh-CN" sz="1600" b="0" u="none" dirty="0" err="1">
                          <a:latin typeface="宋体" panose="02010600030101010101" pitchFamily="2" charset="-122"/>
                          <a:ea typeface="宋体" panose="02010600030101010101" pitchFamily="2" charset="-122"/>
                          <a:cs typeface="宋体" panose="02010600030101010101" pitchFamily="2" charset="-122"/>
                        </a:rPr>
                        <a:t>ord</a:t>
                      </a:r>
                      <a:r>
                        <a:rPr lang="en-US" altLang="zh-CN" sz="1600" b="0" u="none" dirty="0">
                          <a:latin typeface="宋体" panose="02010600030101010101" pitchFamily="2" charset="-122"/>
                          <a:ea typeface="宋体" panose="02010600030101010101" pitchFamily="2" charset="-122"/>
                          <a:cs typeface="宋体" panose="02010600030101010101" pitchFamily="2" charset="-122"/>
                        </a:rPr>
                        <a:t>(x)</a:t>
                      </a:r>
                    </a:p>
                  </a:txBody>
                  <a:tcPr marL="71749" marR="71749"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dirty="0">
                          <a:latin typeface="宋体" panose="02010600030101010101" pitchFamily="2" charset="-122"/>
                          <a:ea typeface="宋体" panose="02010600030101010101" pitchFamily="2" charset="-122"/>
                          <a:cs typeface="宋体" panose="02010600030101010101" pitchFamily="2" charset="-122"/>
                        </a:rPr>
                        <a:t>返回</a:t>
                      </a:r>
                      <a:r>
                        <a:rPr lang="en-US" altLang="zh-CN" sz="1600" b="0" u="none" dirty="0">
                          <a:latin typeface="宋体" panose="02010600030101010101" pitchFamily="2" charset="-122"/>
                          <a:ea typeface="宋体" panose="02010600030101010101" pitchFamily="2" charset="-122"/>
                          <a:cs typeface="宋体" panose="02010600030101010101" pitchFamily="2" charset="-122"/>
                        </a:rPr>
                        <a:t>1</a:t>
                      </a:r>
                      <a:r>
                        <a:rPr lang="zh-CN" altLang="en-US" sz="1600" b="0" u="none" dirty="0">
                          <a:latin typeface="宋体" panose="02010600030101010101" pitchFamily="2" charset="-122"/>
                          <a:ea typeface="宋体" panose="02010600030101010101" pitchFamily="2" charset="-122"/>
                          <a:cs typeface="宋体" panose="02010600030101010101" pitchFamily="2" charset="-122"/>
                        </a:rPr>
                        <a:t>个字符</a:t>
                      </a:r>
                      <a:r>
                        <a:rPr lang="en-US" altLang="zh-CN" sz="1600" b="0" u="none" dirty="0">
                          <a:latin typeface="宋体" panose="02010600030101010101" pitchFamily="2" charset="-122"/>
                          <a:ea typeface="宋体" panose="02010600030101010101" pitchFamily="2" charset="-122"/>
                          <a:cs typeface="宋体" panose="02010600030101010101" pitchFamily="2" charset="-122"/>
                        </a:rPr>
                        <a:t>x</a:t>
                      </a:r>
                      <a:r>
                        <a:rPr lang="zh-CN" altLang="en-US" sz="1600" b="0" u="none" dirty="0">
                          <a:latin typeface="宋体" panose="02010600030101010101" pitchFamily="2" charset="-122"/>
                          <a:ea typeface="宋体" panose="02010600030101010101" pitchFamily="2" charset="-122"/>
                          <a:cs typeface="宋体" panose="02010600030101010101" pitchFamily="2" charset="-122"/>
                        </a:rPr>
                        <a:t>的</a:t>
                      </a:r>
                      <a:r>
                        <a:rPr lang="en-US" altLang="zh-CN" sz="1600" b="0" u="none" dirty="0">
                          <a:latin typeface="宋体" panose="02010600030101010101" pitchFamily="2" charset="-122"/>
                          <a:ea typeface="宋体" panose="02010600030101010101" pitchFamily="2" charset="-122"/>
                          <a:cs typeface="宋体" panose="02010600030101010101" pitchFamily="2" charset="-122"/>
                        </a:rPr>
                        <a:t>Unicode</a:t>
                      </a:r>
                      <a:r>
                        <a:rPr lang="zh-CN" altLang="en-US" sz="1600" b="0" u="none" dirty="0">
                          <a:latin typeface="宋体" panose="02010600030101010101" pitchFamily="2" charset="-122"/>
                          <a:ea typeface="宋体" panose="02010600030101010101" pitchFamily="2" charset="-122"/>
                          <a:cs typeface="宋体" panose="02010600030101010101" pitchFamily="2" charset="-122"/>
                        </a:rPr>
                        <a:t>编码</a:t>
                      </a:r>
                    </a:p>
                  </a:txBody>
                  <a:tcPr marL="71749" marR="71749"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7636">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pow(x, y, z=None)</a:t>
                      </a:r>
                    </a:p>
                  </a:txBody>
                  <a:tcPr marL="71749" marR="71749"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的</a:t>
                      </a:r>
                      <a:r>
                        <a:rPr lang="en-US" altLang="zh-CN" sz="1600" b="0" u="none">
                          <a:latin typeface="宋体" panose="02010600030101010101" pitchFamily="2" charset="-122"/>
                          <a:ea typeface="宋体" panose="02010600030101010101" pitchFamily="2" charset="-122"/>
                          <a:cs typeface="宋体" panose="02010600030101010101" pitchFamily="2" charset="-122"/>
                        </a:rPr>
                        <a:t>y</a:t>
                      </a:r>
                      <a:r>
                        <a:rPr lang="zh-CN" altLang="en-US" sz="1600" b="0" u="none">
                          <a:latin typeface="宋体" panose="02010600030101010101" pitchFamily="2" charset="-122"/>
                          <a:ea typeface="宋体" panose="02010600030101010101" pitchFamily="2" charset="-122"/>
                          <a:cs typeface="宋体" panose="02010600030101010101" pitchFamily="2" charset="-122"/>
                        </a:rPr>
                        <a:t>次方，等价于</a:t>
                      </a:r>
                      <a:r>
                        <a:rPr lang="en-US" altLang="zh-CN" sz="1600" b="0" u="none">
                          <a:latin typeface="宋体" panose="02010600030101010101" pitchFamily="2" charset="-122"/>
                          <a:ea typeface="宋体" panose="02010600030101010101" pitchFamily="2" charset="-122"/>
                          <a:cs typeface="宋体" panose="02010600030101010101" pitchFamily="2" charset="-122"/>
                        </a:rPr>
                        <a:t>x ** y</a:t>
                      </a:r>
                      <a:r>
                        <a:rPr lang="zh-CN" altLang="en-US" sz="1600" b="0" u="none">
                          <a:latin typeface="宋体" panose="02010600030101010101" pitchFamily="2" charset="-122"/>
                          <a:ea typeface="宋体" panose="02010600030101010101" pitchFamily="2" charset="-122"/>
                          <a:cs typeface="宋体" panose="02010600030101010101" pitchFamily="2" charset="-122"/>
                        </a:rPr>
                        <a:t>或</a:t>
                      </a:r>
                      <a:r>
                        <a:rPr lang="en-US" altLang="zh-CN" sz="1600" b="0" u="none">
                          <a:latin typeface="宋体" panose="02010600030101010101" pitchFamily="2" charset="-122"/>
                          <a:ea typeface="宋体" panose="02010600030101010101" pitchFamily="2" charset="-122"/>
                          <a:cs typeface="宋体" panose="02010600030101010101" pitchFamily="2" charset="-122"/>
                        </a:rPr>
                        <a:t>(x ** y) % z</a:t>
                      </a:r>
                      <a:endParaRPr lang="zh-CN" altLang="en-US" sz="1600" b="0" u="none">
                        <a:latin typeface="宋体" panose="02010600030101010101" pitchFamily="2" charset="-122"/>
                        <a:ea typeface="宋体" panose="02010600030101010101" pitchFamily="2" charset="-122"/>
                        <a:cs typeface="宋体" panose="02010600030101010101" pitchFamily="2" charset="-122"/>
                      </a:endParaRPr>
                    </a:p>
                  </a:txBody>
                  <a:tcPr marL="71749" marR="71749"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1477" name="文本框 1"/>
          <p:cNvSpPr txBox="1">
            <a:spLocks noChangeArrowheads="1"/>
          </p:cNvSpPr>
          <p:nvPr/>
        </p:nvSpPr>
        <p:spPr bwMode="auto">
          <a:xfrm>
            <a:off x="6923088" y="1368425"/>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r>
              <a:rPr lang="zh-CN" altLang="en-US" sz="1800">
                <a:solidFill>
                  <a:srgbClr val="FF0000"/>
                </a:solidFill>
              </a:rPr>
              <a:t>续表</a:t>
            </a:r>
            <a:r>
              <a:rPr lang="en-US" altLang="zh-CN" sz="1800">
                <a:solidFill>
                  <a:srgbClr val="FF0000"/>
                </a:solidFill>
              </a:rPr>
              <a:t>3</a:t>
            </a:r>
          </a:p>
        </p:txBody>
      </p:sp>
      <p:sp>
        <p:nvSpPr>
          <p:cNvPr id="61478" name="标题 46081"/>
          <p:cNvSpPr>
            <a:spLocks noGrp="1" noChangeArrowheads="1"/>
          </p:cNvSpPr>
          <p:nvPr>
            <p:ph type="title"/>
          </p:nvPr>
        </p:nvSpPr>
        <p:spPr/>
        <p:txBody>
          <a:bodyPr/>
          <a:lstStyle/>
          <a:p>
            <a:r>
              <a:rPr lang="zh-CN" altLang="en-US" dirty="0" smtClean="0"/>
              <a:t>常用内置函数</a:t>
            </a:r>
          </a:p>
        </p:txBody>
      </p:sp>
    </p:spTree>
    <p:extLst>
      <p:ext uri="{BB962C8B-B14F-4D97-AF65-F5344CB8AC3E}">
        <p14:creationId xmlns:p14="http://schemas.microsoft.com/office/powerpoint/2010/main" val="17113615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468313" y="1728788"/>
          <a:ext cx="7859712" cy="4249738"/>
        </p:xfrm>
        <a:graphic>
          <a:graphicData uri="http://schemas.openxmlformats.org/drawingml/2006/table">
            <a:tbl>
              <a:tblPr firstRow="1" bandRow="1">
                <a:tableStyleId>{5940675A-B579-460E-94D1-54222C63F5DA}</a:tableStyleId>
              </a:tblPr>
              <a:tblGrid>
                <a:gridCol w="2529738"/>
                <a:gridCol w="5329974"/>
              </a:tblGrid>
              <a:tr h="335940">
                <a:tc>
                  <a:txBody>
                    <a:bodyPr/>
                    <a:lstStyle/>
                    <a:p>
                      <a:pPr marL="0" indent="0" algn="ctr">
                        <a:buNone/>
                      </a:pPr>
                      <a:r>
                        <a:rPr lang="zh-CN" altLang="en-US" sz="1600" b="1" u="none" dirty="0">
                          <a:latin typeface="宋体" panose="02010600030101010101" pitchFamily="2" charset="-122"/>
                          <a:ea typeface="宋体" panose="02010600030101010101" pitchFamily="2" charset="-122"/>
                          <a:cs typeface="宋体" panose="02010600030101010101" pitchFamily="2" charset="-122"/>
                        </a:rPr>
                        <a:t>函数</a:t>
                      </a: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latin typeface="宋体" panose="02010600030101010101" pitchFamily="2" charset="-122"/>
                          <a:ea typeface="宋体" panose="02010600030101010101" pitchFamily="2" charset="-122"/>
                          <a:cs typeface="宋体" panose="02010600030101010101" pitchFamily="2" charset="-122"/>
                        </a:rPr>
                        <a:t>功能简要说明</a:t>
                      </a: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7788">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print(value, ..., sep=' ', end='\n', file = sys. stdout, flush=False)</a:t>
                      </a: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基本输出函数</a:t>
                      </a: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8786">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quit()</a:t>
                      </a: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退出当前解释器环境</a:t>
                      </a: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7572">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range([start,] end [, step] )</a:t>
                      </a: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a:t>
                      </a:r>
                      <a:r>
                        <a:rPr lang="en-US" altLang="zh-CN" sz="1600" b="0" u="none">
                          <a:latin typeface="宋体" panose="02010600030101010101" pitchFamily="2" charset="-122"/>
                          <a:ea typeface="宋体" panose="02010600030101010101" pitchFamily="2" charset="-122"/>
                          <a:cs typeface="宋体" panose="02010600030101010101" pitchFamily="2" charset="-122"/>
                        </a:rPr>
                        <a:t>range</a:t>
                      </a:r>
                      <a:r>
                        <a:rPr lang="zh-CN" altLang="en-US" sz="1600" b="0" u="none">
                          <a:latin typeface="宋体" panose="02010600030101010101" pitchFamily="2" charset="-122"/>
                          <a:ea typeface="宋体" panose="02010600030101010101" pitchFamily="2" charset="-122"/>
                          <a:cs typeface="宋体" panose="02010600030101010101" pitchFamily="2" charset="-122"/>
                        </a:rPr>
                        <a:t>对象，其中包含左闭右开区间</a:t>
                      </a:r>
                      <a:r>
                        <a:rPr lang="en-US" altLang="zh-CN" sz="1600" b="0" u="none">
                          <a:latin typeface="宋体" panose="02010600030101010101" pitchFamily="2" charset="-122"/>
                          <a:ea typeface="宋体" panose="02010600030101010101" pitchFamily="2" charset="-122"/>
                          <a:cs typeface="宋体" panose="02010600030101010101" pitchFamily="2" charset="-122"/>
                        </a:rPr>
                        <a:t>[start,end)</a:t>
                      </a:r>
                      <a:r>
                        <a:rPr lang="zh-CN" altLang="en-US" sz="1600" b="0" u="none">
                          <a:latin typeface="宋体" panose="02010600030101010101" pitchFamily="2" charset="-122"/>
                          <a:ea typeface="宋体" panose="02010600030101010101" pitchFamily="2" charset="-122"/>
                          <a:cs typeface="宋体" panose="02010600030101010101" pitchFamily="2" charset="-122"/>
                        </a:rPr>
                        <a:t>内以</a:t>
                      </a:r>
                      <a:r>
                        <a:rPr lang="en-US" altLang="zh-CN" sz="1600" b="0" u="none">
                          <a:latin typeface="宋体" panose="02010600030101010101" pitchFamily="2" charset="-122"/>
                          <a:ea typeface="宋体" panose="02010600030101010101" pitchFamily="2" charset="-122"/>
                          <a:cs typeface="宋体" panose="02010600030101010101" pitchFamily="2" charset="-122"/>
                        </a:rPr>
                        <a:t>step</a:t>
                      </a:r>
                      <a:r>
                        <a:rPr lang="zh-CN" altLang="en-US" sz="1600" b="0" u="none">
                          <a:latin typeface="宋体" panose="02010600030101010101" pitchFamily="2" charset="-122"/>
                          <a:ea typeface="宋体" panose="02010600030101010101" pitchFamily="2" charset="-122"/>
                          <a:cs typeface="宋体" panose="02010600030101010101" pitchFamily="2" charset="-122"/>
                        </a:rPr>
                        <a:t>为步长的整数</a:t>
                      </a: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14508">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reduce(func, sequence[, initial])</a:t>
                      </a: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将双参数的函数</a:t>
                      </a:r>
                      <a:r>
                        <a:rPr lang="en-US" altLang="zh-CN" sz="1600" b="0" u="none">
                          <a:latin typeface="宋体" panose="02010600030101010101" pitchFamily="2" charset="-122"/>
                          <a:ea typeface="宋体" panose="02010600030101010101" pitchFamily="2" charset="-122"/>
                          <a:cs typeface="宋体" panose="02010600030101010101" pitchFamily="2" charset="-122"/>
                        </a:rPr>
                        <a:t>func</a:t>
                      </a:r>
                      <a:r>
                        <a:rPr lang="zh-CN" altLang="en-US" sz="1600" b="0" u="none">
                          <a:latin typeface="宋体" panose="02010600030101010101" pitchFamily="2" charset="-122"/>
                          <a:ea typeface="宋体" panose="02010600030101010101" pitchFamily="2" charset="-122"/>
                          <a:cs typeface="宋体" panose="02010600030101010101" pitchFamily="2" charset="-122"/>
                        </a:rPr>
                        <a:t>以迭代的方式从左到右依次应用至序列</a:t>
                      </a:r>
                      <a:r>
                        <a:rPr lang="en-US" altLang="zh-CN" sz="1600" b="0" u="none">
                          <a:latin typeface="宋体" panose="02010600030101010101" pitchFamily="2" charset="-122"/>
                          <a:ea typeface="宋体" panose="02010600030101010101" pitchFamily="2" charset="-122"/>
                          <a:cs typeface="宋体" panose="02010600030101010101" pitchFamily="2" charset="-122"/>
                        </a:rPr>
                        <a:t>seq</a:t>
                      </a:r>
                      <a:r>
                        <a:rPr lang="zh-CN" altLang="en-US" sz="1600" b="0" u="none">
                          <a:latin typeface="宋体" panose="02010600030101010101" pitchFamily="2" charset="-122"/>
                          <a:ea typeface="宋体" panose="02010600030101010101" pitchFamily="2" charset="-122"/>
                          <a:cs typeface="宋体" panose="02010600030101010101" pitchFamily="2" charset="-122"/>
                        </a:rPr>
                        <a:t>中每个元素，最终返回单个值作为结果。在</a:t>
                      </a:r>
                      <a:r>
                        <a:rPr lang="en-US" altLang="zh-CN" sz="1600" b="0" u="none">
                          <a:latin typeface="宋体" panose="02010600030101010101" pitchFamily="2" charset="-122"/>
                          <a:ea typeface="宋体" panose="02010600030101010101" pitchFamily="2" charset="-122"/>
                          <a:cs typeface="宋体" panose="02010600030101010101" pitchFamily="2" charset="-122"/>
                        </a:rPr>
                        <a:t>Python 2.x</a:t>
                      </a:r>
                      <a:r>
                        <a:rPr lang="zh-CN" altLang="en-US" sz="1600" b="0" u="none">
                          <a:latin typeface="宋体" panose="02010600030101010101" pitchFamily="2" charset="-122"/>
                          <a:ea typeface="宋体" panose="02010600030101010101" pitchFamily="2" charset="-122"/>
                          <a:cs typeface="宋体" panose="02010600030101010101" pitchFamily="2" charset="-122"/>
                        </a:rPr>
                        <a:t>中该函数为内置函数，在</a:t>
                      </a:r>
                      <a:r>
                        <a:rPr lang="en-US" altLang="zh-CN" sz="1600" b="0" u="none">
                          <a:latin typeface="宋体" panose="02010600030101010101" pitchFamily="2" charset="-122"/>
                          <a:ea typeface="宋体" panose="02010600030101010101" pitchFamily="2" charset="-122"/>
                          <a:cs typeface="宋体" panose="02010600030101010101" pitchFamily="2" charset="-122"/>
                        </a:rPr>
                        <a:t>Python 3.x</a:t>
                      </a:r>
                      <a:r>
                        <a:rPr lang="zh-CN" altLang="en-US" sz="1600" b="0" u="none">
                          <a:latin typeface="宋体" panose="02010600030101010101" pitchFamily="2" charset="-122"/>
                          <a:ea typeface="宋体" panose="02010600030101010101" pitchFamily="2" charset="-122"/>
                          <a:cs typeface="宋体" panose="02010600030101010101" pitchFamily="2" charset="-122"/>
                        </a:rPr>
                        <a:t>中需要从</a:t>
                      </a:r>
                      <a:r>
                        <a:rPr lang="en-US" altLang="zh-CN" sz="1600" b="0" u="none">
                          <a:latin typeface="宋体" panose="02010600030101010101" pitchFamily="2" charset="-122"/>
                          <a:ea typeface="宋体" panose="02010600030101010101" pitchFamily="2" charset="-122"/>
                          <a:cs typeface="宋体" panose="02010600030101010101" pitchFamily="2" charset="-122"/>
                        </a:rPr>
                        <a:t>functools</a:t>
                      </a:r>
                      <a:r>
                        <a:rPr lang="zh-CN" altLang="en-US" sz="1600" b="0" u="none">
                          <a:latin typeface="宋体" panose="02010600030101010101" pitchFamily="2" charset="-122"/>
                          <a:ea typeface="宋体" panose="02010600030101010101" pitchFamily="2" charset="-122"/>
                          <a:cs typeface="宋体" panose="02010600030101010101" pitchFamily="2" charset="-122"/>
                        </a:rPr>
                        <a:t>中导入</a:t>
                      </a:r>
                      <a:r>
                        <a:rPr lang="en-US" altLang="zh-CN" sz="1600" b="0" u="none">
                          <a:latin typeface="宋体" panose="02010600030101010101" pitchFamily="2" charset="-122"/>
                          <a:ea typeface="宋体" panose="02010600030101010101" pitchFamily="2" charset="-122"/>
                          <a:cs typeface="宋体" panose="02010600030101010101" pitchFamily="2" charset="-122"/>
                        </a:rPr>
                        <a:t>reduce</a:t>
                      </a:r>
                      <a:r>
                        <a:rPr lang="zh-CN" altLang="en-US" sz="1600" b="0" u="none">
                          <a:latin typeface="宋体" panose="02010600030101010101" pitchFamily="2" charset="-122"/>
                          <a:ea typeface="宋体" panose="02010600030101010101" pitchFamily="2" charset="-122"/>
                          <a:cs typeface="宋体" panose="02010600030101010101" pitchFamily="2" charset="-122"/>
                        </a:rPr>
                        <a:t>函数再使用</a:t>
                      </a: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7572">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repr(obj)</a:t>
                      </a: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dirty="0">
                          <a:latin typeface="宋体" panose="02010600030101010101" pitchFamily="2" charset="-122"/>
                          <a:ea typeface="宋体" panose="02010600030101010101" pitchFamily="2" charset="-122"/>
                          <a:cs typeface="宋体" panose="02010600030101010101" pitchFamily="2" charset="-122"/>
                        </a:rPr>
                        <a:t>返回对象</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obj</a:t>
                      </a:r>
                      <a:r>
                        <a:rPr lang="zh-CN" altLang="en-US" sz="1600" b="0" u="none" dirty="0">
                          <a:latin typeface="宋体" panose="02010600030101010101" pitchFamily="2" charset="-122"/>
                          <a:ea typeface="宋体" panose="02010600030101010101" pitchFamily="2" charset="-122"/>
                          <a:cs typeface="宋体" panose="02010600030101010101" pitchFamily="2" charset="-122"/>
                        </a:rPr>
                        <a:t>的规范化字符串表示形式，对于大多数对象有</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eval</a:t>
                      </a:r>
                      <a:r>
                        <a:rPr lang="en-US" altLang="zh-CN" sz="1600" b="0" u="none" dirty="0">
                          <a:latin typeface="宋体" panose="02010600030101010101" pitchFamily="2" charset="-122"/>
                          <a:ea typeface="宋体" panose="02010600030101010101" pitchFamily="2" charset="-122"/>
                          <a:cs typeface="宋体" panose="02010600030101010101" pitchFamily="2" charset="-122"/>
                        </a:rPr>
                        <a:t>(</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repr</a:t>
                      </a:r>
                      <a:r>
                        <a:rPr lang="en-US" altLang="zh-CN" sz="1600" b="0" u="none" dirty="0">
                          <a:latin typeface="宋体" panose="02010600030101010101" pitchFamily="2" charset="-122"/>
                          <a:ea typeface="宋体" panose="02010600030101010101" pitchFamily="2" charset="-122"/>
                          <a:cs typeface="宋体" panose="02010600030101010101" pitchFamily="2" charset="-122"/>
                        </a:rPr>
                        <a:t>(</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obj</a:t>
                      </a:r>
                      <a:r>
                        <a:rPr lang="en-US" altLang="zh-CN" sz="1600" b="0" u="none" dirty="0">
                          <a:latin typeface="宋体" panose="02010600030101010101" pitchFamily="2" charset="-122"/>
                          <a:ea typeface="宋体" panose="02010600030101010101" pitchFamily="2" charset="-122"/>
                          <a:cs typeface="宋体" panose="02010600030101010101" pitchFamily="2" charset="-122"/>
                        </a:rPr>
                        <a:t>))==</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obj</a:t>
                      </a:r>
                      <a:endParaRPr lang="zh-CN" altLang="en-US" sz="1600" b="0" u="none" dirty="0">
                        <a:latin typeface="宋体" panose="02010600030101010101" pitchFamily="2" charset="-122"/>
                        <a:ea typeface="宋体" panose="02010600030101010101" pitchFamily="2" charset="-122"/>
                        <a:cs typeface="宋体" panose="02010600030101010101" pitchFamily="2" charset="-122"/>
                      </a:endParaRP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7572">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reversed(seq)</a:t>
                      </a: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a:t>
                      </a:r>
                      <a:r>
                        <a:rPr lang="en-US" altLang="zh-CN" sz="1600" b="0" u="none">
                          <a:latin typeface="宋体" panose="02010600030101010101" pitchFamily="2" charset="-122"/>
                          <a:ea typeface="宋体" panose="02010600030101010101" pitchFamily="2" charset="-122"/>
                          <a:cs typeface="宋体" panose="02010600030101010101" pitchFamily="2" charset="-122"/>
                        </a:rPr>
                        <a:t>seq</a:t>
                      </a:r>
                      <a:r>
                        <a:rPr lang="zh-CN" altLang="en-US" sz="1600" b="0" u="none">
                          <a:latin typeface="宋体" panose="02010600030101010101" pitchFamily="2" charset="-122"/>
                          <a:ea typeface="宋体" panose="02010600030101010101" pitchFamily="2" charset="-122"/>
                          <a:cs typeface="宋体" panose="02010600030101010101" pitchFamily="2" charset="-122"/>
                        </a:rPr>
                        <a:t>（可以是列表、元组、字符串、</a:t>
                      </a:r>
                      <a:r>
                        <a:rPr lang="en-US" altLang="zh-CN" sz="1600" b="0" u="none">
                          <a:latin typeface="宋体" panose="02010600030101010101" pitchFamily="2" charset="-122"/>
                          <a:ea typeface="宋体" panose="02010600030101010101" pitchFamily="2" charset="-122"/>
                          <a:cs typeface="宋体" panose="02010600030101010101" pitchFamily="2" charset="-122"/>
                        </a:rPr>
                        <a:t>range</a:t>
                      </a:r>
                      <a:r>
                        <a:rPr lang="zh-CN" altLang="en-US" sz="1600" b="0" u="none">
                          <a:latin typeface="宋体" panose="02010600030101010101" pitchFamily="2" charset="-122"/>
                          <a:ea typeface="宋体" panose="02010600030101010101" pitchFamily="2" charset="-122"/>
                          <a:cs typeface="宋体" panose="02010600030101010101" pitchFamily="2" charset="-122"/>
                        </a:rPr>
                        <a:t>以及其他可迭代对象）中所有元素逆序后的迭代器对象</a:t>
                      </a: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2492" name="文本框 2"/>
          <p:cNvSpPr txBox="1">
            <a:spLocks noChangeArrowheads="1"/>
          </p:cNvSpPr>
          <p:nvPr/>
        </p:nvSpPr>
        <p:spPr bwMode="auto">
          <a:xfrm>
            <a:off x="6923088" y="1368425"/>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r>
              <a:rPr lang="zh-CN" altLang="en-US" sz="1800">
                <a:solidFill>
                  <a:srgbClr val="FF0000"/>
                </a:solidFill>
              </a:rPr>
              <a:t>续表</a:t>
            </a:r>
            <a:r>
              <a:rPr lang="en-US" altLang="zh-CN" sz="1800">
                <a:solidFill>
                  <a:srgbClr val="FF0000"/>
                </a:solidFill>
              </a:rPr>
              <a:t>4</a:t>
            </a:r>
          </a:p>
        </p:txBody>
      </p:sp>
      <p:sp>
        <p:nvSpPr>
          <p:cNvPr id="62493" name="标题 46081"/>
          <p:cNvSpPr>
            <a:spLocks noGrp="1" noChangeArrowheads="1"/>
          </p:cNvSpPr>
          <p:nvPr>
            <p:ph type="title"/>
          </p:nvPr>
        </p:nvSpPr>
        <p:spPr/>
        <p:txBody>
          <a:bodyPr/>
          <a:lstStyle/>
          <a:p>
            <a:r>
              <a:rPr lang="zh-CN" altLang="en-US" dirty="0" smtClean="0"/>
              <a:t>常用内置函数</a:t>
            </a:r>
          </a:p>
        </p:txBody>
      </p:sp>
    </p:spTree>
    <p:extLst>
      <p:ext uri="{BB962C8B-B14F-4D97-AF65-F5344CB8AC3E}">
        <p14:creationId xmlns:p14="http://schemas.microsoft.com/office/powerpoint/2010/main" val="11833783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457200" y="1766888"/>
          <a:ext cx="7881938" cy="3494088"/>
        </p:xfrm>
        <a:graphic>
          <a:graphicData uri="http://schemas.openxmlformats.org/drawingml/2006/table">
            <a:tbl>
              <a:tblPr firstRow="1" bandRow="1">
                <a:tableStyleId>{5940675A-B579-460E-94D1-54222C63F5DA}</a:tableStyleId>
              </a:tblPr>
              <a:tblGrid>
                <a:gridCol w="2590061"/>
                <a:gridCol w="5291877"/>
              </a:tblGrid>
              <a:tr h="297788">
                <a:tc>
                  <a:txBody>
                    <a:bodyPr/>
                    <a:lstStyle/>
                    <a:p>
                      <a:pPr marL="0" indent="0" algn="ctr">
                        <a:buNone/>
                      </a:pPr>
                      <a:r>
                        <a:rPr lang="zh-CN" altLang="en-US" sz="1600" b="1" u="none" dirty="0">
                          <a:latin typeface="宋体" panose="02010600030101010101" pitchFamily="2" charset="-122"/>
                          <a:ea typeface="宋体" panose="02010600030101010101" pitchFamily="2" charset="-122"/>
                          <a:cs typeface="宋体" panose="02010600030101010101" pitchFamily="2" charset="-122"/>
                        </a:rPr>
                        <a:t>函数</a:t>
                      </a: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600" b="1" u="none">
                          <a:latin typeface="宋体" panose="02010600030101010101" pitchFamily="2" charset="-122"/>
                          <a:ea typeface="宋体" panose="02010600030101010101" pitchFamily="2" charset="-122"/>
                          <a:cs typeface="宋体" panose="02010600030101010101" pitchFamily="2" charset="-122"/>
                        </a:rPr>
                        <a:t>功能简要说明</a:t>
                      </a: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3980">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round(x [, </a:t>
                      </a:r>
                      <a:r>
                        <a:rPr lang="zh-CN" altLang="en-US" sz="1600" b="0" u="none">
                          <a:latin typeface="宋体" panose="02010600030101010101" pitchFamily="2" charset="-122"/>
                          <a:ea typeface="宋体" panose="02010600030101010101" pitchFamily="2" charset="-122"/>
                          <a:cs typeface="宋体" panose="02010600030101010101" pitchFamily="2" charset="-122"/>
                        </a:rPr>
                        <a:t>小数位数</a:t>
                      </a:r>
                      <a:r>
                        <a:rPr lang="en-US" altLang="zh-CN" sz="1600" b="0" u="none">
                          <a:latin typeface="宋体" panose="02010600030101010101" pitchFamily="2" charset="-122"/>
                          <a:ea typeface="宋体" panose="02010600030101010101" pitchFamily="2" charset="-122"/>
                          <a:cs typeface="宋体" panose="02010600030101010101" pitchFamily="2" charset="-122"/>
                        </a:rPr>
                        <a:t>])</a:t>
                      </a:r>
                      <a:endParaRPr lang="zh-CN" altLang="en-US" sz="1600" b="0" u="none">
                        <a:latin typeface="宋体" panose="02010600030101010101" pitchFamily="2" charset="-122"/>
                        <a:ea typeface="宋体" panose="02010600030101010101" pitchFamily="2" charset="-122"/>
                        <a:cs typeface="宋体" panose="02010600030101010101" pitchFamily="2" charset="-122"/>
                      </a:endParaRP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对</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进行四舍五入，若不指定小数位数，则返回整数</a:t>
                      </a: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19710">
                <a:tc>
                  <a:txBody>
                    <a:bodyPr/>
                    <a:lstStyle/>
                    <a:p>
                      <a:pPr marL="0" indent="0" algn="l">
                        <a:buNone/>
                      </a:pPr>
                      <a:r>
                        <a:rPr lang="en-US" altLang="zh-CN" sz="1600" b="0" u="none" dirty="0">
                          <a:latin typeface="宋体" panose="02010600030101010101" pitchFamily="2" charset="-122"/>
                          <a:ea typeface="宋体" panose="02010600030101010101" pitchFamily="2" charset="-122"/>
                          <a:cs typeface="宋体" panose="02010600030101010101" pitchFamily="2" charset="-122"/>
                        </a:rPr>
                        <a:t>sorted(</a:t>
                      </a:r>
                      <a:r>
                        <a:rPr lang="en-US" altLang="zh-CN" sz="1600" b="0" u="none" dirty="0" err="1">
                          <a:latin typeface="宋体" panose="02010600030101010101" pitchFamily="2" charset="-122"/>
                          <a:ea typeface="宋体" panose="02010600030101010101" pitchFamily="2" charset="-122"/>
                          <a:cs typeface="宋体" panose="02010600030101010101" pitchFamily="2" charset="-122"/>
                        </a:rPr>
                        <a:t>iterable</a:t>
                      </a:r>
                      <a:r>
                        <a:rPr lang="en-US" altLang="zh-CN" sz="1600" b="0" u="none" dirty="0">
                          <a:latin typeface="宋体" panose="02010600030101010101" pitchFamily="2" charset="-122"/>
                          <a:ea typeface="宋体" panose="02010600030101010101" pitchFamily="2" charset="-122"/>
                          <a:cs typeface="宋体" panose="02010600030101010101" pitchFamily="2" charset="-122"/>
                        </a:rPr>
                        <a:t>, key=None, reverse=False)</a:t>
                      </a: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返回排序后的列表，其中</a:t>
                      </a:r>
                      <a:r>
                        <a:rPr lang="en-US" altLang="zh-CN" sz="1600" b="0" u="none">
                          <a:latin typeface="宋体" panose="02010600030101010101" pitchFamily="2" charset="-122"/>
                          <a:ea typeface="宋体" panose="02010600030101010101" pitchFamily="2" charset="-122"/>
                          <a:cs typeface="宋体" panose="02010600030101010101" pitchFamily="2" charset="-122"/>
                        </a:rPr>
                        <a:t>iterable</a:t>
                      </a:r>
                      <a:r>
                        <a:rPr lang="zh-CN" altLang="en-US" sz="1600" b="0" u="none">
                          <a:latin typeface="宋体" panose="02010600030101010101" pitchFamily="2" charset="-122"/>
                          <a:ea typeface="宋体" panose="02010600030101010101" pitchFamily="2" charset="-122"/>
                          <a:cs typeface="宋体" panose="02010600030101010101" pitchFamily="2" charset="-122"/>
                        </a:rPr>
                        <a:t>表示要排序的序列或迭代对象，</a:t>
                      </a:r>
                      <a:r>
                        <a:rPr lang="en-US" altLang="zh-CN" sz="1600" b="0" u="none">
                          <a:latin typeface="宋体" panose="02010600030101010101" pitchFamily="2" charset="-122"/>
                          <a:ea typeface="宋体" panose="02010600030101010101" pitchFamily="2" charset="-122"/>
                          <a:cs typeface="宋体" panose="02010600030101010101" pitchFamily="2" charset="-122"/>
                        </a:rPr>
                        <a:t>key</a:t>
                      </a:r>
                      <a:r>
                        <a:rPr lang="zh-CN" altLang="en-US" sz="1600" b="0" u="none">
                          <a:latin typeface="宋体" panose="02010600030101010101" pitchFamily="2" charset="-122"/>
                          <a:ea typeface="宋体" panose="02010600030101010101" pitchFamily="2" charset="-122"/>
                          <a:cs typeface="宋体" panose="02010600030101010101" pitchFamily="2" charset="-122"/>
                        </a:rPr>
                        <a:t>用来指定排序规则或依据，</a:t>
                      </a:r>
                      <a:r>
                        <a:rPr lang="en-US" altLang="zh-CN" sz="1600" b="0" u="none">
                          <a:latin typeface="宋体" panose="02010600030101010101" pitchFamily="2" charset="-122"/>
                          <a:ea typeface="宋体" panose="02010600030101010101" pitchFamily="2" charset="-122"/>
                          <a:cs typeface="宋体" panose="02010600030101010101" pitchFamily="2" charset="-122"/>
                        </a:rPr>
                        <a:t>reverse</a:t>
                      </a:r>
                      <a:r>
                        <a:rPr lang="zh-CN" altLang="en-US" sz="1600" b="0" u="none">
                          <a:latin typeface="宋体" panose="02010600030101010101" pitchFamily="2" charset="-122"/>
                          <a:ea typeface="宋体" panose="02010600030101010101" pitchFamily="2" charset="-122"/>
                          <a:cs typeface="宋体" panose="02010600030101010101" pitchFamily="2" charset="-122"/>
                        </a:rPr>
                        <a:t>用来指定升序或降序。该函数不改变</a:t>
                      </a:r>
                      <a:r>
                        <a:rPr lang="en-US" altLang="zh-CN" sz="1600" b="0" u="none">
                          <a:latin typeface="宋体" panose="02010600030101010101" pitchFamily="2" charset="-122"/>
                          <a:ea typeface="宋体" panose="02010600030101010101" pitchFamily="2" charset="-122"/>
                          <a:cs typeface="宋体" panose="02010600030101010101" pitchFamily="2" charset="-122"/>
                        </a:rPr>
                        <a:t>iterable</a:t>
                      </a:r>
                      <a:r>
                        <a:rPr lang="zh-CN" altLang="en-US" sz="1600" b="0" u="none">
                          <a:latin typeface="宋体" panose="02010600030101010101" pitchFamily="2" charset="-122"/>
                          <a:ea typeface="宋体" panose="02010600030101010101" pitchFamily="2" charset="-122"/>
                          <a:cs typeface="宋体" panose="02010600030101010101" pitchFamily="2" charset="-122"/>
                        </a:rPr>
                        <a:t>内任何元素的顺序</a:t>
                      </a: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710">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str(obj)</a:t>
                      </a: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把对象</a:t>
                      </a:r>
                      <a:r>
                        <a:rPr lang="en-US" altLang="zh-CN" sz="1600" b="0" u="none">
                          <a:latin typeface="宋体" panose="02010600030101010101" pitchFamily="2" charset="-122"/>
                          <a:ea typeface="宋体" panose="02010600030101010101" pitchFamily="2" charset="-122"/>
                          <a:cs typeface="宋体" panose="02010600030101010101" pitchFamily="2" charset="-122"/>
                        </a:rPr>
                        <a:t>obj</a:t>
                      </a:r>
                      <a:r>
                        <a:rPr lang="zh-CN" altLang="en-US" sz="1600" b="0" u="none">
                          <a:latin typeface="宋体" panose="02010600030101010101" pitchFamily="2" charset="-122"/>
                          <a:ea typeface="宋体" panose="02010600030101010101" pitchFamily="2" charset="-122"/>
                          <a:cs typeface="宋体" panose="02010600030101010101" pitchFamily="2" charset="-122"/>
                        </a:rPr>
                        <a:t>直接转换为字符串</a:t>
                      </a: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9542">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sum(x, start=0)</a:t>
                      </a: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返回序列</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中所有元素之和，要求序列</a:t>
                      </a:r>
                      <a:r>
                        <a:rPr lang="en-US" altLang="zh-CN" sz="1600" b="0" u="none">
                          <a:latin typeface="宋体" panose="02010600030101010101" pitchFamily="2" charset="-122"/>
                          <a:ea typeface="宋体" panose="02010600030101010101" pitchFamily="2" charset="-122"/>
                          <a:cs typeface="宋体" panose="02010600030101010101" pitchFamily="2" charset="-122"/>
                        </a:rPr>
                        <a:t>x</a:t>
                      </a:r>
                      <a:r>
                        <a:rPr lang="zh-CN" altLang="en-US" sz="1600" b="0" u="none">
                          <a:latin typeface="宋体" panose="02010600030101010101" pitchFamily="2" charset="-122"/>
                          <a:ea typeface="宋体" panose="02010600030101010101" pitchFamily="2" charset="-122"/>
                          <a:cs typeface="宋体" panose="02010600030101010101" pitchFamily="2" charset="-122"/>
                        </a:rPr>
                        <a:t>中所有元素必须为数字，允许指定起始值</a:t>
                      </a:r>
                      <a:r>
                        <a:rPr lang="en-US" altLang="zh-CN" sz="1600" b="0" u="none">
                          <a:latin typeface="宋体" panose="02010600030101010101" pitchFamily="2" charset="-122"/>
                          <a:ea typeface="宋体" panose="02010600030101010101" pitchFamily="2" charset="-122"/>
                          <a:cs typeface="宋体" panose="02010600030101010101" pitchFamily="2" charset="-122"/>
                        </a:rPr>
                        <a:t>start</a:t>
                      </a:r>
                      <a:r>
                        <a:rPr lang="zh-CN" altLang="en-US" sz="1600" b="0" u="none">
                          <a:latin typeface="宋体" panose="02010600030101010101" pitchFamily="2" charset="-122"/>
                          <a:ea typeface="宋体" panose="02010600030101010101" pitchFamily="2" charset="-122"/>
                          <a:cs typeface="宋体" panose="02010600030101010101" pitchFamily="2" charset="-122"/>
                        </a:rPr>
                        <a:t>，返回</a:t>
                      </a:r>
                      <a:r>
                        <a:rPr lang="en-US" altLang="zh-CN" sz="1600" b="0" u="none">
                          <a:latin typeface="宋体" panose="02010600030101010101" pitchFamily="2" charset="-122"/>
                          <a:ea typeface="宋体" panose="02010600030101010101" pitchFamily="2" charset="-122"/>
                          <a:cs typeface="宋体" panose="02010600030101010101" pitchFamily="2" charset="-122"/>
                        </a:rPr>
                        <a:t>start+sum(x)</a:t>
                      </a:r>
                      <a:endParaRPr lang="zh-CN" altLang="en-US" sz="1600" b="0" u="none">
                        <a:latin typeface="宋体" panose="02010600030101010101" pitchFamily="2" charset="-122"/>
                        <a:ea typeface="宋体" panose="02010600030101010101" pitchFamily="2" charset="-122"/>
                        <a:cs typeface="宋体" panose="02010600030101010101" pitchFamily="2" charset="-122"/>
                      </a:endParaRP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710">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type(obj)</a:t>
                      </a: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返回对象</a:t>
                      </a:r>
                      <a:r>
                        <a:rPr lang="en-US" altLang="zh-CN" sz="1600" b="0" u="none">
                          <a:latin typeface="宋体" panose="02010600030101010101" pitchFamily="2" charset="-122"/>
                          <a:ea typeface="宋体" panose="02010600030101010101" pitchFamily="2" charset="-122"/>
                          <a:cs typeface="宋体" panose="02010600030101010101" pitchFamily="2" charset="-122"/>
                        </a:rPr>
                        <a:t>obj</a:t>
                      </a:r>
                      <a:r>
                        <a:rPr lang="zh-CN" altLang="en-US" sz="1600" b="0" u="none">
                          <a:latin typeface="宋体" panose="02010600030101010101" pitchFamily="2" charset="-122"/>
                          <a:ea typeface="宋体" panose="02010600030101010101" pitchFamily="2" charset="-122"/>
                          <a:cs typeface="宋体" panose="02010600030101010101" pitchFamily="2" charset="-122"/>
                        </a:rPr>
                        <a:t>的类型</a:t>
                      </a: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7648">
                <a:tc>
                  <a:txBody>
                    <a:bodyPr/>
                    <a:lstStyle/>
                    <a:p>
                      <a:pPr marL="0" indent="0" algn="l">
                        <a:buNone/>
                      </a:pPr>
                      <a:r>
                        <a:rPr lang="en-US" altLang="zh-CN" sz="1600" b="0" u="none">
                          <a:latin typeface="宋体" panose="02010600030101010101" pitchFamily="2" charset="-122"/>
                          <a:ea typeface="宋体" panose="02010600030101010101" pitchFamily="2" charset="-122"/>
                          <a:cs typeface="宋体" panose="02010600030101010101" pitchFamily="2" charset="-122"/>
                        </a:rPr>
                        <a:t>zip(seq1 [, seq2 [...]])</a:t>
                      </a:r>
                    </a:p>
                  </a:txBody>
                  <a:tcPr marL="71752"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600" b="0" u="none">
                          <a:latin typeface="宋体" panose="02010600030101010101" pitchFamily="2" charset="-122"/>
                          <a:ea typeface="宋体" panose="02010600030101010101" pitchFamily="2" charset="-122"/>
                          <a:cs typeface="宋体" panose="02010600030101010101" pitchFamily="2" charset="-122"/>
                        </a:rPr>
                        <a:t>返回</a:t>
                      </a:r>
                      <a:r>
                        <a:rPr lang="en-US" altLang="zh-CN" sz="1600" b="0" u="none">
                          <a:latin typeface="宋体" panose="02010600030101010101" pitchFamily="2" charset="-122"/>
                          <a:ea typeface="宋体" panose="02010600030101010101" pitchFamily="2" charset="-122"/>
                          <a:cs typeface="宋体" panose="02010600030101010101" pitchFamily="2" charset="-122"/>
                        </a:rPr>
                        <a:t>zip</a:t>
                      </a:r>
                      <a:r>
                        <a:rPr lang="zh-CN" altLang="en-US" sz="1600" b="0" u="none">
                          <a:latin typeface="宋体" panose="02010600030101010101" pitchFamily="2" charset="-122"/>
                          <a:ea typeface="宋体" panose="02010600030101010101" pitchFamily="2" charset="-122"/>
                          <a:cs typeface="宋体" panose="02010600030101010101" pitchFamily="2" charset="-122"/>
                        </a:rPr>
                        <a:t>对象，其中元素为</a:t>
                      </a:r>
                      <a:r>
                        <a:rPr lang="en-US" altLang="zh-CN" sz="1600" b="0" u="none">
                          <a:latin typeface="宋体" panose="02010600030101010101" pitchFamily="2" charset="-122"/>
                          <a:ea typeface="宋体" panose="02010600030101010101" pitchFamily="2" charset="-122"/>
                          <a:cs typeface="宋体" panose="02010600030101010101" pitchFamily="2" charset="-122"/>
                        </a:rPr>
                        <a:t>(seq1[i], seq2[i], ...)</a:t>
                      </a:r>
                      <a:r>
                        <a:rPr lang="zh-CN" altLang="en-US" sz="1600" b="0" u="none">
                          <a:latin typeface="宋体" panose="02010600030101010101" pitchFamily="2" charset="-122"/>
                          <a:ea typeface="宋体" panose="02010600030101010101" pitchFamily="2" charset="-122"/>
                          <a:cs typeface="宋体" panose="02010600030101010101" pitchFamily="2" charset="-122"/>
                        </a:rPr>
                        <a:t>形式的元组，最终结果中包含的元素个数取决于所有参数序列或可迭代对象中最短的那个</a:t>
                      </a:r>
                    </a:p>
                  </a:txBody>
                  <a:tcPr marL="71752"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3516" name="文本框 2"/>
          <p:cNvSpPr txBox="1">
            <a:spLocks noChangeArrowheads="1"/>
          </p:cNvSpPr>
          <p:nvPr/>
        </p:nvSpPr>
        <p:spPr bwMode="auto">
          <a:xfrm>
            <a:off x="6923088" y="1368425"/>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r>
              <a:rPr lang="zh-CN" altLang="en-US" sz="1800">
                <a:solidFill>
                  <a:srgbClr val="FF0000"/>
                </a:solidFill>
              </a:rPr>
              <a:t>续表</a:t>
            </a:r>
            <a:r>
              <a:rPr lang="en-US" altLang="zh-CN" sz="1800">
                <a:solidFill>
                  <a:srgbClr val="FF0000"/>
                </a:solidFill>
              </a:rPr>
              <a:t>5</a:t>
            </a:r>
          </a:p>
        </p:txBody>
      </p:sp>
      <p:sp>
        <p:nvSpPr>
          <p:cNvPr id="63517" name="标题 46081"/>
          <p:cNvSpPr>
            <a:spLocks noGrp="1" noChangeArrowheads="1"/>
          </p:cNvSpPr>
          <p:nvPr>
            <p:ph type="title"/>
          </p:nvPr>
        </p:nvSpPr>
        <p:spPr/>
        <p:txBody>
          <a:bodyPr/>
          <a:lstStyle/>
          <a:p>
            <a:r>
              <a:rPr lang="zh-CN" altLang="en-US" dirty="0" smtClean="0"/>
              <a:t>常用内置函数</a:t>
            </a:r>
          </a:p>
        </p:txBody>
      </p:sp>
    </p:spTree>
    <p:extLst>
      <p:ext uri="{BB962C8B-B14F-4D97-AF65-F5344CB8AC3E}">
        <p14:creationId xmlns:p14="http://schemas.microsoft.com/office/powerpoint/2010/main" val="5096309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52225"/>
          <p:cNvSpPr>
            <a:spLocks noGrp="1" noChangeArrowheads="1"/>
          </p:cNvSpPr>
          <p:nvPr>
            <p:ph type="title"/>
          </p:nvPr>
        </p:nvSpPr>
        <p:spPr/>
        <p:txBody>
          <a:bodyPr/>
          <a:lstStyle/>
          <a:p>
            <a:r>
              <a:rPr lang="zh-CN" altLang="en-US" dirty="0" smtClean="0"/>
              <a:t>常用内置函数</a:t>
            </a:r>
          </a:p>
        </p:txBody>
      </p:sp>
      <p:sp>
        <p:nvSpPr>
          <p:cNvPr id="64515" name="文本占位符 52226"/>
          <p:cNvSpPr>
            <a:spLocks noGrp="1" noChangeArrowheads="1"/>
          </p:cNvSpPr>
          <p:nvPr>
            <p:ph idx="1"/>
          </p:nvPr>
        </p:nvSpPr>
        <p:spPr>
          <a:xfrm>
            <a:off x="381001" y="1828800"/>
            <a:ext cx="8458199" cy="4297363"/>
          </a:xfrm>
          <a:prstGeom prst="rect">
            <a:avLst/>
          </a:prstGeom>
        </p:spPr>
        <p:txBody>
          <a:bodyPr/>
          <a:lstStyle/>
          <a:p>
            <a:r>
              <a:rPr lang="zh-CN" altLang="en-US" dirty="0" smtClean="0"/>
              <a:t>dir()函数可以查看指定模块中包含的所有成员或者指定对象类型所支持的操作。</a:t>
            </a:r>
          </a:p>
          <a:p>
            <a:r>
              <a:rPr lang="zh-CN" altLang="en-US" dirty="0" smtClean="0"/>
              <a:t>help()函数则返回指定模块或函数的说明文档。</a:t>
            </a:r>
            <a:endParaRPr lang="en-US" altLang="zh-CN" dirty="0" smtClean="0"/>
          </a:p>
          <a:p>
            <a:pPr lvl="1"/>
            <a:r>
              <a:rPr lang="en-US" altLang="zh-CN" dirty="0" smtClean="0">
                <a:solidFill>
                  <a:schemeClr val="accent1"/>
                </a:solidFill>
              </a:rPr>
              <a:t>import time</a:t>
            </a:r>
          </a:p>
          <a:p>
            <a:pPr lvl="1"/>
            <a:r>
              <a:rPr lang="en-US" altLang="zh-CN" dirty="0" err="1" smtClean="0">
                <a:solidFill>
                  <a:schemeClr val="accent1"/>
                </a:solidFill>
              </a:rPr>
              <a:t>dir</a:t>
            </a:r>
            <a:r>
              <a:rPr lang="en-US" altLang="zh-CN" dirty="0" smtClean="0">
                <a:solidFill>
                  <a:schemeClr val="accent1"/>
                </a:solidFill>
              </a:rPr>
              <a:t>(time)</a:t>
            </a:r>
          </a:p>
          <a:p>
            <a:pPr lvl="1"/>
            <a:r>
              <a:rPr lang="en-US" altLang="zh-CN" dirty="0" smtClean="0">
                <a:solidFill>
                  <a:schemeClr val="accent1"/>
                </a:solidFill>
              </a:rPr>
              <a:t>help(time)</a:t>
            </a:r>
            <a:endParaRPr lang="zh-CN" altLang="en-US" dirty="0" smtClean="0">
              <a:solidFill>
                <a:schemeClr val="accent1"/>
              </a:solidFill>
            </a:endParaRPr>
          </a:p>
        </p:txBody>
      </p:sp>
    </p:spTree>
    <p:extLst>
      <p:ext uri="{BB962C8B-B14F-4D97-AF65-F5344CB8AC3E}">
        <p14:creationId xmlns:p14="http://schemas.microsoft.com/office/powerpoint/2010/main" val="5121239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50177"/>
          <p:cNvSpPr>
            <a:spLocks noGrp="1" noChangeArrowheads="1"/>
          </p:cNvSpPr>
          <p:nvPr>
            <p:ph type="title"/>
          </p:nvPr>
        </p:nvSpPr>
        <p:spPr/>
        <p:txBody>
          <a:bodyPr/>
          <a:lstStyle/>
          <a:p>
            <a:r>
              <a:rPr lang="zh-CN" altLang="en-US" dirty="0" smtClean="0"/>
              <a:t>常用内置函数</a:t>
            </a:r>
          </a:p>
        </p:txBody>
      </p:sp>
      <p:sp>
        <p:nvSpPr>
          <p:cNvPr id="65539" name="文本占位符 50178"/>
          <p:cNvSpPr>
            <a:spLocks noGrp="1"/>
          </p:cNvSpPr>
          <p:nvPr>
            <p:ph idx="1"/>
          </p:nvPr>
        </p:nvSpPr>
        <p:spPr>
          <a:xfrm>
            <a:off x="533400" y="1752600"/>
            <a:ext cx="8610600" cy="5029200"/>
          </a:xfrm>
          <a:prstGeom prst="rect">
            <a:avLst/>
          </a:prstGeom>
        </p:spPr>
        <p:txBody>
          <a:bodyPr numCol="2">
            <a:normAutofit/>
          </a:bodyPr>
          <a:lstStyle/>
          <a:p>
            <a:r>
              <a:rPr lang="en-US" altLang="zh-CN" sz="2000" dirty="0" err="1" smtClean="0"/>
              <a:t>ord</a:t>
            </a:r>
            <a:r>
              <a:rPr lang="en-US" altLang="zh-CN" sz="2000" dirty="0" smtClean="0"/>
              <a:t>()</a:t>
            </a:r>
            <a:r>
              <a:rPr lang="zh-CN" altLang="en-US" sz="2000" dirty="0" smtClean="0"/>
              <a:t>和</a:t>
            </a:r>
            <a:r>
              <a:rPr lang="en-US" altLang="zh-CN" sz="2000" dirty="0" err="1" smtClean="0"/>
              <a:t>chr</a:t>
            </a:r>
            <a:r>
              <a:rPr lang="en-US" altLang="zh-CN" sz="2000" dirty="0" smtClean="0"/>
              <a:t>()</a:t>
            </a:r>
            <a:r>
              <a:rPr lang="zh-CN" altLang="en-US" sz="2000" dirty="0" smtClean="0"/>
              <a:t>是一对功能相反的函数，</a:t>
            </a:r>
            <a:r>
              <a:rPr lang="en-US" altLang="zh-CN" sz="2000" dirty="0" err="1" smtClean="0"/>
              <a:t>ord</a:t>
            </a:r>
            <a:r>
              <a:rPr lang="en-US" altLang="zh-CN" sz="2000" dirty="0" smtClean="0"/>
              <a:t>()</a:t>
            </a:r>
            <a:r>
              <a:rPr lang="zh-CN" altLang="en-US" sz="2000" dirty="0" smtClean="0"/>
              <a:t>用来返回单个字符的序数或</a:t>
            </a:r>
            <a:r>
              <a:rPr lang="en-US" altLang="zh-CN" sz="2000" dirty="0" smtClean="0"/>
              <a:t>Unicode</a:t>
            </a:r>
            <a:r>
              <a:rPr lang="zh-CN" altLang="en-US" sz="2000" dirty="0" smtClean="0"/>
              <a:t>码，</a:t>
            </a:r>
            <a:r>
              <a:rPr lang="en-US" altLang="zh-CN" sz="2000" dirty="0" err="1" smtClean="0"/>
              <a:t>chr</a:t>
            </a:r>
            <a:r>
              <a:rPr lang="en-US" altLang="zh-CN" sz="2000" dirty="0" smtClean="0"/>
              <a:t>()</a:t>
            </a:r>
            <a:r>
              <a:rPr lang="zh-CN" altLang="en-US" sz="2000" dirty="0" smtClean="0"/>
              <a:t>用来返回某序数对应的字符</a:t>
            </a:r>
            <a:endParaRPr lang="en-US" altLang="zh-CN" sz="2000" dirty="0" smtClean="0"/>
          </a:p>
          <a:p>
            <a:r>
              <a:rPr lang="en-US" altLang="zh-CN" sz="2000" dirty="0" err="1" smtClean="0"/>
              <a:t>str</a:t>
            </a:r>
            <a:r>
              <a:rPr lang="en-US" altLang="zh-CN" sz="2000" dirty="0" smtClean="0"/>
              <a:t>()</a:t>
            </a:r>
            <a:r>
              <a:rPr lang="zh-CN" altLang="en-US" sz="2000" dirty="0" smtClean="0"/>
              <a:t>则直接将其任意类型参数转换为字符串。</a:t>
            </a:r>
          </a:p>
          <a:p>
            <a:r>
              <a:rPr lang="en-US" altLang="zh-CN" dirty="0" smtClean="0"/>
              <a:t>&gt;&gt;&gt; </a:t>
            </a:r>
            <a:r>
              <a:rPr lang="en-US" altLang="zh-CN" dirty="0" err="1" smtClean="0"/>
              <a:t>ord</a:t>
            </a:r>
            <a:r>
              <a:rPr lang="en-US" altLang="zh-CN" dirty="0" smtClean="0"/>
              <a:t>('a')</a:t>
            </a:r>
          </a:p>
          <a:p>
            <a:r>
              <a:rPr lang="en-US" altLang="zh-CN" dirty="0" smtClean="0"/>
              <a:t>97</a:t>
            </a:r>
          </a:p>
          <a:p>
            <a:r>
              <a:rPr lang="en-US" altLang="zh-CN" dirty="0" smtClean="0"/>
              <a:t>&gt;&gt;&gt; </a:t>
            </a:r>
            <a:r>
              <a:rPr lang="en-US" altLang="zh-CN" dirty="0" err="1" smtClean="0"/>
              <a:t>chr</a:t>
            </a:r>
            <a:r>
              <a:rPr lang="en-US" altLang="zh-CN" dirty="0" smtClean="0"/>
              <a:t>(65)</a:t>
            </a:r>
          </a:p>
          <a:p>
            <a:r>
              <a:rPr lang="en-US" altLang="zh-CN" dirty="0" smtClean="0"/>
              <a:t>'A'</a:t>
            </a:r>
          </a:p>
          <a:p>
            <a:r>
              <a:rPr lang="en-US" altLang="zh-CN" dirty="0" smtClean="0"/>
              <a:t>&gt;&gt;&gt; </a:t>
            </a:r>
            <a:r>
              <a:rPr lang="en-US" altLang="zh-CN" dirty="0" err="1" smtClean="0"/>
              <a:t>chr</a:t>
            </a:r>
            <a:r>
              <a:rPr lang="en-US" altLang="zh-CN" dirty="0" smtClean="0"/>
              <a:t>(</a:t>
            </a:r>
            <a:r>
              <a:rPr lang="en-US" altLang="zh-CN" dirty="0" err="1" smtClean="0"/>
              <a:t>ord</a:t>
            </a:r>
            <a:r>
              <a:rPr lang="en-US" altLang="zh-CN" dirty="0" smtClean="0"/>
              <a:t>('A')+1)</a:t>
            </a:r>
          </a:p>
          <a:p>
            <a:r>
              <a:rPr lang="en-US" altLang="zh-CN" dirty="0" smtClean="0"/>
              <a:t>'B'</a:t>
            </a:r>
          </a:p>
          <a:p>
            <a:r>
              <a:rPr lang="en-US" altLang="zh-CN" dirty="0" smtClean="0"/>
              <a:t>&gt;&gt;&gt; </a:t>
            </a:r>
            <a:r>
              <a:rPr lang="en-US" altLang="zh-CN" dirty="0" err="1" smtClean="0"/>
              <a:t>str</a:t>
            </a:r>
            <a:r>
              <a:rPr lang="en-US" altLang="zh-CN" dirty="0" smtClean="0"/>
              <a:t>(1)</a:t>
            </a:r>
          </a:p>
          <a:p>
            <a:r>
              <a:rPr lang="en-US" altLang="zh-CN" dirty="0" smtClean="0"/>
              <a:t>'1'</a:t>
            </a:r>
          </a:p>
          <a:p>
            <a:r>
              <a:rPr lang="en-US" altLang="zh-CN" dirty="0" smtClean="0"/>
              <a:t>&gt;&gt;&gt; </a:t>
            </a:r>
            <a:r>
              <a:rPr lang="en-US" altLang="zh-CN" dirty="0" err="1" smtClean="0"/>
              <a:t>str</a:t>
            </a:r>
            <a:r>
              <a:rPr lang="en-US" altLang="zh-CN" dirty="0" smtClean="0"/>
              <a:t>(1234)</a:t>
            </a:r>
          </a:p>
          <a:p>
            <a:r>
              <a:rPr lang="en-US" altLang="zh-CN" dirty="0" smtClean="0"/>
              <a:t>'1234'</a:t>
            </a:r>
          </a:p>
          <a:p>
            <a:r>
              <a:rPr lang="en-US" altLang="zh-CN" dirty="0" smtClean="0"/>
              <a:t>&gt;&gt;&gt; </a:t>
            </a:r>
            <a:r>
              <a:rPr lang="en-US" altLang="zh-CN" dirty="0" err="1" smtClean="0"/>
              <a:t>str</a:t>
            </a:r>
            <a:r>
              <a:rPr lang="en-US" altLang="zh-CN" dirty="0" smtClean="0"/>
              <a:t>([1,2,3])</a:t>
            </a:r>
          </a:p>
          <a:p>
            <a:r>
              <a:rPr lang="en-US" altLang="zh-CN" dirty="0" smtClean="0"/>
              <a:t>'[1, 2, 3]'</a:t>
            </a:r>
          </a:p>
          <a:p>
            <a:r>
              <a:rPr lang="en-US" altLang="zh-CN" dirty="0" smtClean="0"/>
              <a:t>&gt;&gt;&gt; </a:t>
            </a:r>
            <a:r>
              <a:rPr lang="en-US" altLang="zh-CN" dirty="0" err="1" smtClean="0"/>
              <a:t>str</a:t>
            </a:r>
            <a:r>
              <a:rPr lang="en-US" altLang="zh-CN" dirty="0" smtClean="0"/>
              <a:t>((1,2,3))</a:t>
            </a:r>
          </a:p>
          <a:p>
            <a:r>
              <a:rPr lang="en-US" altLang="zh-CN" dirty="0" smtClean="0"/>
              <a:t>'(1, 2, 3)'</a:t>
            </a:r>
          </a:p>
          <a:p>
            <a:r>
              <a:rPr lang="en-US" altLang="zh-CN" dirty="0" smtClean="0"/>
              <a:t>&gt;&gt;&gt; </a:t>
            </a:r>
            <a:r>
              <a:rPr lang="en-US" altLang="zh-CN" dirty="0" err="1" smtClean="0"/>
              <a:t>str</a:t>
            </a:r>
            <a:r>
              <a:rPr lang="en-US" altLang="zh-CN" dirty="0" smtClean="0"/>
              <a:t>({1,2,3})</a:t>
            </a:r>
          </a:p>
          <a:p>
            <a:r>
              <a:rPr lang="en-US" altLang="zh-CN" dirty="0" smtClean="0"/>
              <a:t>'set([1, 2, 3])'</a:t>
            </a:r>
          </a:p>
        </p:txBody>
      </p:sp>
    </p:spTree>
    <p:extLst>
      <p:ext uri="{BB962C8B-B14F-4D97-AF65-F5344CB8AC3E}">
        <p14:creationId xmlns:p14="http://schemas.microsoft.com/office/powerpoint/2010/main" val="104645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9955" y="521208"/>
            <a:ext cx="4293108"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40765" y="681304"/>
            <a:ext cx="3580129"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252525"/>
                </a:solidFill>
              </a:rPr>
              <a:t>函数调用的过程</a:t>
            </a:r>
            <a:endParaRPr sz="4000"/>
          </a:p>
        </p:txBody>
      </p:sp>
      <p:sp>
        <p:nvSpPr>
          <p:cNvPr id="4" name="object 4"/>
          <p:cNvSpPr txBox="1"/>
          <p:nvPr/>
        </p:nvSpPr>
        <p:spPr>
          <a:xfrm>
            <a:off x="729792" y="2091054"/>
            <a:ext cx="7703820" cy="3317875"/>
          </a:xfrm>
          <a:prstGeom prst="rect">
            <a:avLst/>
          </a:prstGeom>
        </p:spPr>
        <p:txBody>
          <a:bodyPr vert="horz" wrap="square" lIns="0" tIns="195580" rIns="0" bIns="0" rtlCol="0">
            <a:spAutoFit/>
          </a:bodyPr>
          <a:lstStyle/>
          <a:p>
            <a:pPr marL="279400">
              <a:lnSpc>
                <a:spcPct val="100000"/>
              </a:lnSpc>
              <a:spcBef>
                <a:spcPts val="1540"/>
              </a:spcBef>
            </a:pPr>
            <a:r>
              <a:rPr sz="2400" dirty="0">
                <a:latin typeface="微软雅黑"/>
                <a:cs typeface="微软雅黑"/>
              </a:rPr>
              <a:t>程序调用一个函数需要执行以下四个步骤：</a:t>
            </a:r>
          </a:p>
          <a:p>
            <a:pPr marL="279400">
              <a:lnSpc>
                <a:spcPct val="100000"/>
              </a:lnSpc>
              <a:spcBef>
                <a:spcPts val="1440"/>
              </a:spcBef>
            </a:pPr>
            <a:r>
              <a:rPr sz="2400" spc="-5" dirty="0">
                <a:latin typeface="微软雅黑"/>
                <a:cs typeface="微软雅黑"/>
              </a:rPr>
              <a:t>（1）</a:t>
            </a:r>
            <a:r>
              <a:rPr sz="2400" dirty="0">
                <a:latin typeface="微软雅黑"/>
                <a:cs typeface="微软雅黑"/>
              </a:rPr>
              <a:t>调用程序在调用处暂停执行；</a:t>
            </a:r>
          </a:p>
          <a:p>
            <a:pPr marL="279400">
              <a:lnSpc>
                <a:spcPct val="100000"/>
              </a:lnSpc>
              <a:spcBef>
                <a:spcPts val="1440"/>
              </a:spcBef>
            </a:pPr>
            <a:r>
              <a:rPr sz="2400" spc="-5" dirty="0">
                <a:latin typeface="微软雅黑"/>
                <a:cs typeface="微软雅黑"/>
              </a:rPr>
              <a:t>（2）</a:t>
            </a:r>
            <a:r>
              <a:rPr sz="2400" dirty="0">
                <a:latin typeface="微软雅黑"/>
                <a:cs typeface="微软雅黑"/>
              </a:rPr>
              <a:t>在调用时将实参复制给函数的形参；</a:t>
            </a:r>
          </a:p>
          <a:p>
            <a:pPr marL="279400">
              <a:lnSpc>
                <a:spcPct val="100000"/>
              </a:lnSpc>
              <a:spcBef>
                <a:spcPts val="1440"/>
              </a:spcBef>
            </a:pPr>
            <a:r>
              <a:rPr sz="2400" spc="-5" dirty="0">
                <a:latin typeface="微软雅黑"/>
                <a:cs typeface="微软雅黑"/>
              </a:rPr>
              <a:t>（3）</a:t>
            </a:r>
            <a:r>
              <a:rPr sz="2400" dirty="0">
                <a:latin typeface="微软雅黑"/>
                <a:cs typeface="微软雅黑"/>
              </a:rPr>
              <a:t>执行函数体语句；</a:t>
            </a:r>
          </a:p>
          <a:p>
            <a:pPr marL="12700" marR="5080" indent="266700">
              <a:lnSpc>
                <a:spcPts val="4320"/>
              </a:lnSpc>
              <a:spcBef>
                <a:spcPts val="385"/>
              </a:spcBef>
            </a:pPr>
            <a:r>
              <a:rPr sz="2400" spc="70" dirty="0">
                <a:latin typeface="微软雅黑"/>
                <a:cs typeface="微软雅黑"/>
              </a:rPr>
              <a:t>（</a:t>
            </a:r>
            <a:r>
              <a:rPr sz="2400" spc="65" dirty="0">
                <a:latin typeface="微软雅黑"/>
                <a:cs typeface="微软雅黑"/>
              </a:rPr>
              <a:t>4</a:t>
            </a:r>
            <a:r>
              <a:rPr sz="2400" spc="70" dirty="0">
                <a:latin typeface="微软雅黑"/>
                <a:cs typeface="微软雅黑"/>
              </a:rPr>
              <a:t>）函数调用结束给出返回</a:t>
            </a:r>
            <a:r>
              <a:rPr sz="2400" spc="50" dirty="0">
                <a:latin typeface="微软雅黑"/>
                <a:cs typeface="微软雅黑"/>
              </a:rPr>
              <a:t>值</a:t>
            </a:r>
            <a:r>
              <a:rPr sz="2400" spc="70" dirty="0">
                <a:latin typeface="微软雅黑"/>
                <a:cs typeface="微软雅黑"/>
              </a:rPr>
              <a:t>，程序回到调用前的暂 </a:t>
            </a:r>
            <a:r>
              <a:rPr sz="2400" dirty="0">
                <a:latin typeface="微软雅黑"/>
                <a:cs typeface="微软雅黑"/>
              </a:rPr>
              <a:t>停处继续执行。</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51201"/>
          <p:cNvSpPr>
            <a:spLocks noGrp="1" noChangeArrowheads="1"/>
          </p:cNvSpPr>
          <p:nvPr>
            <p:ph type="title"/>
          </p:nvPr>
        </p:nvSpPr>
        <p:spPr/>
        <p:txBody>
          <a:bodyPr/>
          <a:lstStyle/>
          <a:p>
            <a:r>
              <a:rPr lang="zh-CN" altLang="en-US" dirty="0" smtClean="0"/>
              <a:t>常用内置函数</a:t>
            </a:r>
          </a:p>
        </p:txBody>
      </p:sp>
      <p:sp>
        <p:nvSpPr>
          <p:cNvPr id="66563" name="文本占位符 51202"/>
          <p:cNvSpPr>
            <a:spLocks noGrp="1"/>
          </p:cNvSpPr>
          <p:nvPr>
            <p:ph idx="1"/>
          </p:nvPr>
        </p:nvSpPr>
        <p:spPr>
          <a:xfrm>
            <a:off x="457200" y="1524000"/>
            <a:ext cx="8534399" cy="5105400"/>
          </a:xfrm>
          <a:prstGeom prst="rect">
            <a:avLst/>
          </a:prstGeom>
        </p:spPr>
        <p:txBody>
          <a:bodyPr>
            <a:normAutofit fontScale="77500" lnSpcReduction="20000"/>
          </a:bodyPr>
          <a:lstStyle/>
          <a:p>
            <a:pPr>
              <a:lnSpc>
                <a:spcPct val="120000"/>
              </a:lnSpc>
            </a:pPr>
            <a:r>
              <a:rPr lang="en-US" altLang="zh-CN" dirty="0" smtClean="0"/>
              <a:t>max()</a:t>
            </a:r>
            <a:r>
              <a:rPr lang="zh-CN" altLang="en-US" dirty="0" smtClean="0"/>
              <a:t>、</a:t>
            </a:r>
            <a:r>
              <a:rPr lang="en-US" altLang="zh-CN" dirty="0" smtClean="0"/>
              <a:t>min()</a:t>
            </a:r>
            <a:r>
              <a:rPr lang="zh-CN" altLang="en-US" dirty="0" smtClean="0"/>
              <a:t>、</a:t>
            </a:r>
            <a:r>
              <a:rPr lang="en-US" altLang="zh-CN" dirty="0" smtClean="0"/>
              <a:t>sum()</a:t>
            </a:r>
            <a:r>
              <a:rPr lang="zh-CN" altLang="en-US" dirty="0" smtClean="0"/>
              <a:t>这三个内置函数分别用于计算列表、元组或其他可迭代对象中所有元素最大值、最小值以及所有元素之和，</a:t>
            </a:r>
            <a:r>
              <a:rPr lang="en-US" altLang="zh-CN" dirty="0" smtClean="0"/>
              <a:t>sum()</a:t>
            </a:r>
            <a:r>
              <a:rPr lang="zh-CN" altLang="en-US" dirty="0" smtClean="0"/>
              <a:t>要求元素支持加法运算，</a:t>
            </a:r>
            <a:r>
              <a:rPr lang="en-US" altLang="zh-CN" dirty="0" smtClean="0"/>
              <a:t>max()</a:t>
            </a:r>
            <a:r>
              <a:rPr lang="zh-CN" altLang="en-US" dirty="0" smtClean="0"/>
              <a:t>和</a:t>
            </a:r>
            <a:r>
              <a:rPr lang="en-US" altLang="zh-CN" dirty="0" smtClean="0"/>
              <a:t>min()</a:t>
            </a:r>
            <a:r>
              <a:rPr lang="zh-CN" altLang="en-US" dirty="0" smtClean="0"/>
              <a:t>则要求序列或可迭代对象中的元素之间可比较大小。</a:t>
            </a:r>
          </a:p>
          <a:p>
            <a:r>
              <a:rPr lang="en-US" altLang="zh-CN" dirty="0" smtClean="0"/>
              <a:t>&gt;&gt;&gt; import random</a:t>
            </a:r>
          </a:p>
          <a:p>
            <a:r>
              <a:rPr lang="en-US" altLang="zh-CN" dirty="0" smtClean="0"/>
              <a:t>&gt;&gt;&gt; a = [</a:t>
            </a:r>
            <a:r>
              <a:rPr lang="en-US" altLang="zh-CN" dirty="0" err="1" smtClean="0"/>
              <a:t>random.randint</a:t>
            </a:r>
            <a:r>
              <a:rPr lang="en-US" altLang="zh-CN" dirty="0" smtClean="0"/>
              <a:t>(1,100) for </a:t>
            </a:r>
            <a:r>
              <a:rPr lang="en-US" altLang="zh-CN" dirty="0" err="1" smtClean="0"/>
              <a:t>i</a:t>
            </a:r>
            <a:r>
              <a:rPr lang="en-US" altLang="zh-CN" dirty="0" smtClean="0"/>
              <a:t> in range(10)]   #</a:t>
            </a:r>
            <a:r>
              <a:rPr lang="zh-CN" altLang="en-US" dirty="0" smtClean="0"/>
              <a:t>列表推导式</a:t>
            </a:r>
          </a:p>
          <a:p>
            <a:r>
              <a:rPr lang="en-US" altLang="zh-CN" dirty="0" smtClean="0"/>
              <a:t>&gt;&gt;&gt; a</a:t>
            </a:r>
          </a:p>
          <a:p>
            <a:r>
              <a:rPr lang="en-US" altLang="zh-CN" dirty="0" smtClean="0"/>
              <a:t>[72, 26, 80, 65, 34, 86, 19, 74, 52, 40]</a:t>
            </a:r>
          </a:p>
          <a:p>
            <a:r>
              <a:rPr lang="en-US" altLang="zh-CN" dirty="0" smtClean="0"/>
              <a:t>&gt;&gt;&gt; print(max(a), min(a), sum(a))</a:t>
            </a:r>
          </a:p>
          <a:p>
            <a:r>
              <a:rPr lang="en-US" altLang="zh-CN" dirty="0" smtClean="0"/>
              <a:t>86 19 548</a:t>
            </a:r>
          </a:p>
          <a:p>
            <a:endParaRPr lang="en-US" altLang="zh-CN" dirty="0" smtClean="0"/>
          </a:p>
          <a:p>
            <a:r>
              <a:rPr lang="zh-CN" altLang="en-US" dirty="0" smtClean="0"/>
              <a:t>如果需要计算该列表中的所有元素的平均值，可以直接这样用：</a:t>
            </a:r>
          </a:p>
          <a:p>
            <a:r>
              <a:rPr lang="en-US" altLang="zh-CN" dirty="0" smtClean="0"/>
              <a:t>&gt;&gt;&gt; sum(a)*1.0/</a:t>
            </a:r>
            <a:r>
              <a:rPr lang="en-US" altLang="zh-CN" dirty="0" err="1" smtClean="0"/>
              <a:t>len</a:t>
            </a:r>
            <a:r>
              <a:rPr lang="en-US" altLang="zh-CN" dirty="0" smtClean="0"/>
              <a:t>(a)               #Python 2.7.12</a:t>
            </a:r>
          </a:p>
          <a:p>
            <a:r>
              <a:rPr lang="en-US" altLang="zh-CN" dirty="0" smtClean="0"/>
              <a:t>54.8</a:t>
            </a:r>
          </a:p>
          <a:p>
            <a:r>
              <a:rPr lang="en-US" altLang="zh-CN" dirty="0" smtClean="0"/>
              <a:t>&gt;&gt;&gt; sum(a)/</a:t>
            </a:r>
            <a:r>
              <a:rPr lang="en-US" altLang="zh-CN" dirty="0" err="1" smtClean="0"/>
              <a:t>len</a:t>
            </a:r>
            <a:r>
              <a:rPr lang="en-US" altLang="zh-CN" dirty="0" smtClean="0"/>
              <a:t>(a)                   #Python 3.5.2</a:t>
            </a:r>
          </a:p>
          <a:p>
            <a:r>
              <a:rPr lang="en-US" altLang="zh-CN" dirty="0" smtClean="0"/>
              <a:t>54.8</a:t>
            </a:r>
          </a:p>
        </p:txBody>
      </p:sp>
    </p:spTree>
    <p:extLst>
      <p:ext uri="{BB962C8B-B14F-4D97-AF65-F5344CB8AC3E}">
        <p14:creationId xmlns:p14="http://schemas.microsoft.com/office/powerpoint/2010/main" val="34165417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noChangeArrowheads="1"/>
          </p:cNvSpPr>
          <p:nvPr>
            <p:ph type="title"/>
          </p:nvPr>
        </p:nvSpPr>
        <p:spPr/>
        <p:txBody>
          <a:bodyPr/>
          <a:lstStyle/>
          <a:p>
            <a:r>
              <a:rPr lang="zh-CN" altLang="en-US" dirty="0" smtClean="0">
                <a:sym typeface="Arial" charset="0"/>
              </a:rPr>
              <a:t>常用内置函数</a:t>
            </a:r>
            <a:endParaRPr lang="zh-CN" altLang="en-US" dirty="0" smtClean="0"/>
          </a:p>
        </p:txBody>
      </p:sp>
      <p:sp>
        <p:nvSpPr>
          <p:cNvPr id="67587" name="内容占位符 2"/>
          <p:cNvSpPr>
            <a:spLocks noGrp="1"/>
          </p:cNvSpPr>
          <p:nvPr>
            <p:ph idx="1"/>
          </p:nvPr>
        </p:nvSpPr>
        <p:spPr>
          <a:xfrm>
            <a:off x="533400" y="2286000"/>
            <a:ext cx="8000999" cy="3840163"/>
          </a:xfrm>
          <a:prstGeom prst="rect">
            <a:avLst/>
          </a:prstGeom>
        </p:spPr>
        <p:txBody>
          <a:bodyPr>
            <a:normAutofit fontScale="92500"/>
          </a:bodyPr>
          <a:lstStyle/>
          <a:p>
            <a:r>
              <a:rPr lang="zh-CN" altLang="en-US" dirty="0" smtClean="0"/>
              <a:t>内置函数</a:t>
            </a:r>
            <a:r>
              <a:rPr lang="en-US" altLang="zh-CN" dirty="0" smtClean="0"/>
              <a:t>max()</a:t>
            </a:r>
            <a:r>
              <a:rPr lang="zh-CN" altLang="en-US" dirty="0" smtClean="0"/>
              <a:t>和</a:t>
            </a:r>
            <a:r>
              <a:rPr lang="en-US" altLang="zh-CN" dirty="0" smtClean="0"/>
              <a:t>min()</a:t>
            </a:r>
            <a:r>
              <a:rPr lang="zh-CN" altLang="en-US" dirty="0" smtClean="0"/>
              <a:t>的</a:t>
            </a:r>
            <a:r>
              <a:rPr lang="en-US" altLang="zh-CN" dirty="0" smtClean="0"/>
              <a:t>key</a:t>
            </a:r>
            <a:r>
              <a:rPr lang="zh-CN" altLang="en-US" dirty="0" smtClean="0"/>
              <a:t>参数可以用来指定比较规则</a:t>
            </a:r>
          </a:p>
          <a:p>
            <a:r>
              <a:rPr lang="zh-CN" altLang="en-US" dirty="0" smtClean="0"/>
              <a:t>&gt;&gt;&gt; x = ['21', '1234', '9']</a:t>
            </a:r>
          </a:p>
          <a:p>
            <a:r>
              <a:rPr lang="zh-CN" altLang="en-US" dirty="0" smtClean="0"/>
              <a:t>&gt;&gt;&gt; max(x)</a:t>
            </a:r>
          </a:p>
          <a:p>
            <a:r>
              <a:rPr lang="zh-CN" altLang="en-US" dirty="0" smtClean="0"/>
              <a:t>'9'</a:t>
            </a:r>
          </a:p>
          <a:p>
            <a:r>
              <a:rPr lang="zh-CN" altLang="en-US" dirty="0" smtClean="0"/>
              <a:t>&gt;&gt;&gt; max(x, key=len)</a:t>
            </a:r>
          </a:p>
          <a:p>
            <a:r>
              <a:rPr lang="zh-CN" altLang="en-US" dirty="0" smtClean="0"/>
              <a:t>'1234'</a:t>
            </a:r>
          </a:p>
          <a:p>
            <a:r>
              <a:rPr lang="zh-CN" altLang="en-US" dirty="0" smtClean="0"/>
              <a:t>&gt;&gt;&gt; max(x, key=int)</a:t>
            </a:r>
          </a:p>
          <a:p>
            <a:r>
              <a:rPr lang="zh-CN" altLang="en-US" dirty="0" smtClean="0"/>
              <a:t>'1234'</a:t>
            </a:r>
          </a:p>
        </p:txBody>
      </p:sp>
    </p:spTree>
    <p:extLst>
      <p:ext uri="{BB962C8B-B14F-4D97-AF65-F5344CB8AC3E}">
        <p14:creationId xmlns:p14="http://schemas.microsoft.com/office/powerpoint/2010/main" val="35492414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标题 1"/>
          <p:cNvSpPr>
            <a:spLocks noGrp="1" noChangeArrowheads="1"/>
          </p:cNvSpPr>
          <p:nvPr>
            <p:ph type="title"/>
          </p:nvPr>
        </p:nvSpPr>
        <p:spPr/>
        <p:txBody>
          <a:bodyPr/>
          <a:lstStyle/>
          <a:p>
            <a:r>
              <a:rPr lang="zh-CN" altLang="en-US" dirty="0" smtClean="0">
                <a:sym typeface="Arial" charset="0"/>
              </a:rPr>
              <a:t>常用内置函数</a:t>
            </a:r>
            <a:endParaRPr lang="zh-CN" altLang="en-US" dirty="0" smtClean="0"/>
          </a:p>
        </p:txBody>
      </p:sp>
      <p:sp>
        <p:nvSpPr>
          <p:cNvPr id="68610" name="Content Placeholder 2"/>
          <p:cNvSpPr>
            <a:spLocks noGrp="1"/>
          </p:cNvSpPr>
          <p:nvPr>
            <p:ph idx="1"/>
          </p:nvPr>
        </p:nvSpPr>
        <p:spPr>
          <a:xfrm>
            <a:off x="533400" y="2133600"/>
            <a:ext cx="8305799" cy="4267200"/>
          </a:xfrm>
          <a:prstGeom prst="rect">
            <a:avLst/>
          </a:prstGeom>
        </p:spPr>
        <p:txBody>
          <a:bodyPr>
            <a:normAutofit/>
          </a:bodyPr>
          <a:lstStyle/>
          <a:p>
            <a:r>
              <a:rPr lang="en-US" altLang="en-US" dirty="0" err="1" smtClean="0"/>
              <a:t>内置函数type</a:t>
            </a:r>
            <a:r>
              <a:rPr lang="en-US" altLang="en-US" dirty="0" smtClean="0"/>
              <a:t>()</a:t>
            </a:r>
            <a:r>
              <a:rPr lang="en-US" altLang="en-US" dirty="0" err="1" smtClean="0"/>
              <a:t>和isinstance</a:t>
            </a:r>
            <a:r>
              <a:rPr lang="en-US" altLang="en-US" dirty="0" smtClean="0"/>
              <a:t>()</a:t>
            </a:r>
            <a:r>
              <a:rPr lang="en-US" altLang="en-US" dirty="0" err="1" smtClean="0"/>
              <a:t>可以判断数据类型</a:t>
            </a:r>
            <a:r>
              <a:rPr lang="en-US" altLang="en-US" dirty="0" smtClean="0"/>
              <a:t>。</a:t>
            </a:r>
          </a:p>
          <a:p>
            <a:endParaRPr lang="en-US" altLang="en-US" sz="2200" dirty="0" smtClean="0"/>
          </a:p>
          <a:p>
            <a:r>
              <a:rPr lang="en-US" altLang="en-US" sz="1900" dirty="0" smtClean="0"/>
              <a:t>&gt;&gt;&gt; type([3])                                     #</a:t>
            </a:r>
            <a:r>
              <a:rPr lang="en-US" altLang="en-US" sz="1900" dirty="0" err="1" smtClean="0"/>
              <a:t>查看</a:t>
            </a:r>
            <a:r>
              <a:rPr lang="en-US" altLang="en-US" sz="1900" dirty="0" smtClean="0"/>
              <a:t>[3]</a:t>
            </a:r>
            <a:r>
              <a:rPr lang="en-US" altLang="en-US" sz="1900" dirty="0" err="1" smtClean="0"/>
              <a:t>的类型</a:t>
            </a:r>
            <a:endParaRPr lang="en-US" altLang="en-US" sz="1900" dirty="0" smtClean="0"/>
          </a:p>
          <a:p>
            <a:r>
              <a:rPr lang="en-US" altLang="en-US" sz="1900" dirty="0" smtClean="0"/>
              <a:t>&lt;class 'list'&gt;</a:t>
            </a:r>
          </a:p>
          <a:p>
            <a:r>
              <a:rPr lang="en-US" altLang="en-US" sz="1900" dirty="0" smtClean="0"/>
              <a:t>&gt;&gt;&gt; type({3}) in (list, tuple, </a:t>
            </a:r>
            <a:r>
              <a:rPr lang="en-US" altLang="en-US" sz="1900" dirty="0" err="1" smtClean="0"/>
              <a:t>dict</a:t>
            </a:r>
            <a:r>
              <a:rPr lang="en-US" altLang="en-US" sz="1900" dirty="0" smtClean="0"/>
              <a:t>)     #</a:t>
            </a:r>
            <a:r>
              <a:rPr lang="en-US" altLang="en-US" sz="1900" dirty="0" err="1" smtClean="0"/>
              <a:t>判断</a:t>
            </a:r>
            <a:r>
              <a:rPr lang="en-US" altLang="en-US" sz="1900" dirty="0" smtClean="0"/>
              <a:t>{3}</a:t>
            </a:r>
            <a:r>
              <a:rPr lang="en-US" altLang="en-US" sz="1900" dirty="0" err="1" smtClean="0"/>
              <a:t>是否为list,tuple或dict类型的实例</a:t>
            </a:r>
            <a:endParaRPr lang="en-US" altLang="en-US" sz="1900" dirty="0" smtClean="0"/>
          </a:p>
          <a:p>
            <a:r>
              <a:rPr lang="en-US" altLang="en-US" sz="1900" dirty="0" smtClean="0"/>
              <a:t>False</a:t>
            </a:r>
          </a:p>
          <a:p>
            <a:r>
              <a:rPr lang="en-US" altLang="en-US" sz="1900" dirty="0" smtClean="0"/>
              <a:t>&gt;&gt;&gt; </a:t>
            </a:r>
            <a:r>
              <a:rPr lang="en-US" altLang="en-US" sz="1900" dirty="0" err="1" smtClean="0"/>
              <a:t>isinstance</a:t>
            </a:r>
            <a:r>
              <a:rPr lang="en-US" altLang="en-US" sz="1900" dirty="0" smtClean="0"/>
              <a:t>(3, </a:t>
            </a:r>
            <a:r>
              <a:rPr lang="en-US" altLang="en-US" sz="1900" dirty="0" err="1" smtClean="0"/>
              <a:t>int</a:t>
            </a:r>
            <a:r>
              <a:rPr lang="en-US" altLang="en-US" sz="1900" dirty="0" smtClean="0"/>
              <a:t>)                         #判断3是否为int类型的实例</a:t>
            </a:r>
          </a:p>
          <a:p>
            <a:r>
              <a:rPr lang="en-US" altLang="en-US" sz="1900" dirty="0" smtClean="0"/>
              <a:t>True</a:t>
            </a:r>
          </a:p>
          <a:p>
            <a:r>
              <a:rPr lang="en-US" altLang="en-US" sz="1900" dirty="0" smtClean="0"/>
              <a:t>&gt;&gt;&gt; </a:t>
            </a:r>
            <a:r>
              <a:rPr lang="en-US" altLang="en-US" sz="1900" dirty="0" err="1" smtClean="0"/>
              <a:t>isinstance</a:t>
            </a:r>
            <a:r>
              <a:rPr lang="en-US" altLang="en-US" sz="1900" dirty="0" smtClean="0"/>
              <a:t>(3j, (</a:t>
            </a:r>
            <a:r>
              <a:rPr lang="en-US" altLang="en-US" sz="1900" dirty="0" err="1" smtClean="0"/>
              <a:t>int</a:t>
            </a:r>
            <a:r>
              <a:rPr lang="en-US" altLang="en-US" sz="1900" dirty="0" smtClean="0"/>
              <a:t>, float, complex)) #判断3是否为int,float或complex类型</a:t>
            </a:r>
          </a:p>
          <a:p>
            <a:r>
              <a:rPr lang="en-US" altLang="en-US" sz="1900" dirty="0" smtClean="0"/>
              <a:t>True</a:t>
            </a:r>
          </a:p>
        </p:txBody>
      </p:sp>
    </p:spTree>
    <p:extLst>
      <p:ext uri="{BB962C8B-B14F-4D97-AF65-F5344CB8AC3E}">
        <p14:creationId xmlns:p14="http://schemas.microsoft.com/office/powerpoint/2010/main" val="33640729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标题 1"/>
          <p:cNvSpPr>
            <a:spLocks noGrp="1" noChangeArrowheads="1"/>
          </p:cNvSpPr>
          <p:nvPr>
            <p:ph type="title"/>
          </p:nvPr>
        </p:nvSpPr>
        <p:spPr/>
        <p:txBody>
          <a:bodyPr/>
          <a:lstStyle/>
          <a:p>
            <a:r>
              <a:rPr lang="zh-CN" altLang="en-US" dirty="0" smtClean="0">
                <a:sym typeface="Arial" charset="0"/>
              </a:rPr>
              <a:t>常用内置函数</a:t>
            </a:r>
            <a:endParaRPr lang="zh-CN" altLang="en-US" dirty="0" smtClean="0"/>
          </a:p>
        </p:txBody>
      </p:sp>
      <p:sp>
        <p:nvSpPr>
          <p:cNvPr id="74754" name="Content Placeholder 2"/>
          <p:cNvSpPr>
            <a:spLocks noGrp="1"/>
          </p:cNvSpPr>
          <p:nvPr>
            <p:ph idx="1"/>
          </p:nvPr>
        </p:nvSpPr>
        <p:spPr>
          <a:xfrm>
            <a:off x="228600" y="1752600"/>
            <a:ext cx="8686799" cy="4373563"/>
          </a:xfrm>
          <a:prstGeom prst="rect">
            <a:avLst/>
          </a:prstGeom>
        </p:spPr>
        <p:txBody>
          <a:bodyPr>
            <a:normAutofit fontScale="77500" lnSpcReduction="20000"/>
          </a:bodyPr>
          <a:lstStyle/>
          <a:p>
            <a:pPr>
              <a:lnSpc>
                <a:spcPct val="120000"/>
              </a:lnSpc>
            </a:pPr>
            <a:r>
              <a:rPr lang="en-US" altLang="en-US" dirty="0" smtClean="0"/>
              <a:t>range()</a:t>
            </a:r>
            <a:r>
              <a:rPr lang="en-US" altLang="en-US" dirty="0" err="1" smtClean="0"/>
              <a:t>是</a:t>
            </a:r>
            <a:r>
              <a:rPr lang="en-US" altLang="en-US" dirty="0" err="1" smtClean="0">
                <a:latin typeface="微软雅黑" panose="020B0503020204020204" pitchFamily="34" charset="-122"/>
                <a:ea typeface="微软雅黑" panose="020B0503020204020204" pitchFamily="34" charset="-122"/>
              </a:rPr>
              <a:t>非常常用</a:t>
            </a:r>
            <a:r>
              <a:rPr lang="en-US" altLang="en-US" dirty="0" err="1" smtClean="0"/>
              <a:t>的内置函数，语法格式为range</a:t>
            </a:r>
            <a:r>
              <a:rPr lang="en-US" altLang="en-US" dirty="0" smtClean="0"/>
              <a:t>([start,] end [, step] )。</a:t>
            </a:r>
            <a:r>
              <a:rPr lang="en-US" altLang="en-US" dirty="0" err="1" smtClean="0"/>
              <a:t>该函数返回具有惰性求值特点的range对象，其中包含左闭右开区间</a:t>
            </a:r>
            <a:r>
              <a:rPr lang="en-US" altLang="en-US" dirty="0" smtClean="0"/>
              <a:t>[</a:t>
            </a:r>
            <a:r>
              <a:rPr lang="en-US" altLang="en-US" dirty="0" err="1" smtClean="0"/>
              <a:t>start,end</a:t>
            </a:r>
            <a:r>
              <a:rPr lang="en-US" altLang="en-US" dirty="0" smtClean="0"/>
              <a:t>)内以step为步长的整数。参数start默认为0，step默认为1。</a:t>
            </a:r>
          </a:p>
          <a:p>
            <a:endParaRPr lang="en-US" altLang="en-US" dirty="0" smtClean="0"/>
          </a:p>
          <a:p>
            <a:r>
              <a:rPr lang="en-US" altLang="en-US" dirty="0" smtClean="0"/>
              <a:t>&gt;&gt;&gt; range(5)                          #start默认为0，step默认为1</a:t>
            </a:r>
          </a:p>
          <a:p>
            <a:r>
              <a:rPr lang="en-US" altLang="en-US" dirty="0" smtClean="0"/>
              <a:t>range(0, 5)</a:t>
            </a:r>
          </a:p>
          <a:p>
            <a:r>
              <a:rPr lang="en-US" altLang="en-US" dirty="0" smtClean="0"/>
              <a:t>&gt;&gt;&gt; list(_)</a:t>
            </a:r>
          </a:p>
          <a:p>
            <a:r>
              <a:rPr lang="en-US" altLang="en-US" dirty="0" smtClean="0"/>
              <a:t>[0, 1, 2, 3, 4]</a:t>
            </a:r>
          </a:p>
          <a:p>
            <a:r>
              <a:rPr lang="en-US" altLang="en-US" dirty="0" smtClean="0"/>
              <a:t>&gt;&gt;&gt; list(range(1, 10, 2))          #</a:t>
            </a:r>
            <a:r>
              <a:rPr lang="en-US" altLang="en-US" dirty="0" err="1" smtClean="0"/>
              <a:t>指定起始值和步长</a:t>
            </a:r>
            <a:endParaRPr lang="en-US" altLang="en-US" dirty="0" smtClean="0"/>
          </a:p>
          <a:p>
            <a:r>
              <a:rPr lang="en-US" altLang="en-US" dirty="0" smtClean="0"/>
              <a:t>[1, 3, 5, 7, 9]</a:t>
            </a:r>
          </a:p>
          <a:p>
            <a:r>
              <a:rPr lang="en-US" altLang="en-US" dirty="0" smtClean="0"/>
              <a:t>&gt;&gt;&gt; list(range(9, 0, -2))           #</a:t>
            </a:r>
            <a:r>
              <a:rPr lang="en-US" altLang="en-US" dirty="0" err="1" smtClean="0"/>
              <a:t>步长为负数时，start应比end大</a:t>
            </a:r>
            <a:endParaRPr lang="en-US" altLang="en-US" dirty="0" smtClean="0"/>
          </a:p>
          <a:p>
            <a:r>
              <a:rPr lang="en-US" altLang="en-US" dirty="0" smtClean="0"/>
              <a:t>[9, 7, 5, 3, 1]</a:t>
            </a:r>
          </a:p>
        </p:txBody>
      </p:sp>
    </p:spTree>
    <p:extLst>
      <p:ext uri="{BB962C8B-B14F-4D97-AF65-F5344CB8AC3E}">
        <p14:creationId xmlns:p14="http://schemas.microsoft.com/office/powerpoint/2010/main" val="24035731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标题 1"/>
          <p:cNvSpPr>
            <a:spLocks noGrp="1" noChangeArrowheads="1"/>
          </p:cNvSpPr>
          <p:nvPr>
            <p:ph type="title"/>
          </p:nvPr>
        </p:nvSpPr>
        <p:spPr/>
        <p:txBody>
          <a:bodyPr/>
          <a:lstStyle/>
          <a:p>
            <a:r>
              <a:rPr lang="zh-CN" altLang="en-US" dirty="0" smtClean="0">
                <a:sym typeface="Arial" charset="0"/>
              </a:rPr>
              <a:t>常用内置函数</a:t>
            </a:r>
            <a:endParaRPr lang="zh-CN" altLang="en-US" dirty="0" smtClean="0"/>
          </a:p>
        </p:txBody>
      </p:sp>
      <p:sp>
        <p:nvSpPr>
          <p:cNvPr id="69634" name="Content Placeholder 2"/>
          <p:cNvSpPr>
            <a:spLocks noGrp="1"/>
          </p:cNvSpPr>
          <p:nvPr>
            <p:ph idx="1"/>
          </p:nvPr>
        </p:nvSpPr>
        <p:spPr>
          <a:xfrm>
            <a:off x="457201" y="1600200"/>
            <a:ext cx="7823200" cy="4525963"/>
          </a:xfrm>
          <a:prstGeom prst="rect">
            <a:avLst/>
          </a:prstGeom>
        </p:spPr>
        <p:txBody>
          <a:bodyPr>
            <a:normAutofit fontScale="77500" lnSpcReduction="20000"/>
          </a:bodyPr>
          <a:lstStyle/>
          <a:p>
            <a:pPr>
              <a:lnSpc>
                <a:spcPct val="120000"/>
              </a:lnSpc>
            </a:pPr>
            <a:r>
              <a:rPr lang="en-US" altLang="en-US" dirty="0" smtClean="0"/>
              <a:t>sorted()</a:t>
            </a:r>
            <a:r>
              <a:rPr lang="en-US" altLang="en-US" dirty="0" err="1" smtClean="0"/>
              <a:t>对列表、元组、字典、集合或其他可迭代对象进行排序并返回新列表，reversed</a:t>
            </a:r>
            <a:r>
              <a:rPr lang="en-US" altLang="en-US" dirty="0" smtClean="0"/>
              <a:t>()对可迭代对象（生成器对象和具有惰性求值特性的zip、map、filter、enumerate等类似对象除外）进行翻转（首尾交换）并返回可迭代的reversed对象。</a:t>
            </a:r>
          </a:p>
          <a:p>
            <a:r>
              <a:rPr lang="en-US" altLang="en-US" dirty="0" smtClean="0"/>
              <a:t>&gt;&gt;&gt; x = ['</a:t>
            </a:r>
            <a:r>
              <a:rPr lang="en-US" altLang="en-US" dirty="0" err="1" smtClean="0"/>
              <a:t>aaaa</a:t>
            </a:r>
            <a:r>
              <a:rPr lang="en-US" altLang="en-US" dirty="0" smtClean="0"/>
              <a:t>', '</a:t>
            </a:r>
            <a:r>
              <a:rPr lang="en-US" altLang="en-US" dirty="0" err="1" smtClean="0"/>
              <a:t>bc</a:t>
            </a:r>
            <a:r>
              <a:rPr lang="en-US" altLang="en-US" dirty="0" smtClean="0"/>
              <a:t>', 'd', 'b', '</a:t>
            </a:r>
            <a:r>
              <a:rPr lang="en-US" altLang="en-US" dirty="0" err="1" smtClean="0"/>
              <a:t>ba</a:t>
            </a:r>
            <a:r>
              <a:rPr lang="en-US" altLang="en-US" dirty="0" smtClean="0"/>
              <a:t>']</a:t>
            </a:r>
          </a:p>
          <a:p>
            <a:r>
              <a:rPr lang="en-US" altLang="en-US" dirty="0" smtClean="0"/>
              <a:t>&gt;&gt;&gt; sorted(x, key=lambda item: (</a:t>
            </a:r>
            <a:r>
              <a:rPr lang="en-US" altLang="en-US" dirty="0" err="1" smtClean="0"/>
              <a:t>len</a:t>
            </a:r>
            <a:r>
              <a:rPr lang="en-US" altLang="en-US" dirty="0" smtClean="0"/>
              <a:t>(item), item))</a:t>
            </a:r>
          </a:p>
          <a:p>
            <a:r>
              <a:rPr lang="en-US" altLang="en-US" dirty="0" smtClean="0"/>
              <a:t>                                                        #</a:t>
            </a:r>
            <a:r>
              <a:rPr lang="en-US" altLang="en-US" dirty="0" err="1" smtClean="0"/>
              <a:t>先按长度排序，长度一样的正常排序</a:t>
            </a:r>
            <a:endParaRPr lang="en-US" altLang="en-US" dirty="0" smtClean="0"/>
          </a:p>
          <a:p>
            <a:r>
              <a:rPr lang="en-US" altLang="en-US" dirty="0" smtClean="0"/>
              <a:t>['b', 'd', '</a:t>
            </a:r>
            <a:r>
              <a:rPr lang="en-US" altLang="en-US" dirty="0" err="1" smtClean="0"/>
              <a:t>ba</a:t>
            </a:r>
            <a:r>
              <a:rPr lang="en-US" altLang="en-US" dirty="0" smtClean="0"/>
              <a:t>', '</a:t>
            </a:r>
            <a:r>
              <a:rPr lang="en-US" altLang="en-US" dirty="0" err="1" smtClean="0"/>
              <a:t>bc</a:t>
            </a:r>
            <a:r>
              <a:rPr lang="en-US" altLang="en-US" dirty="0" smtClean="0"/>
              <a:t>', '</a:t>
            </a:r>
            <a:r>
              <a:rPr lang="en-US" altLang="en-US" dirty="0" err="1" smtClean="0"/>
              <a:t>aaaa</a:t>
            </a:r>
            <a:r>
              <a:rPr lang="en-US" altLang="en-US" dirty="0" smtClean="0"/>
              <a:t>']</a:t>
            </a:r>
          </a:p>
          <a:p>
            <a:r>
              <a:rPr lang="en-US" altLang="en-US" dirty="0" smtClean="0"/>
              <a:t>&gt;&gt;&gt; reversed(x)                              #</a:t>
            </a:r>
            <a:r>
              <a:rPr lang="en-US" altLang="en-US" dirty="0" err="1" smtClean="0"/>
              <a:t>逆序，返回reversed对象</a:t>
            </a:r>
            <a:endParaRPr lang="en-US" altLang="en-US" dirty="0" smtClean="0"/>
          </a:p>
          <a:p>
            <a:r>
              <a:rPr lang="en-US" altLang="en-US" dirty="0" smtClean="0"/>
              <a:t>&lt;</a:t>
            </a:r>
            <a:r>
              <a:rPr lang="en-US" altLang="en-US" dirty="0" err="1" smtClean="0"/>
              <a:t>list_reverseiterator</a:t>
            </a:r>
            <a:r>
              <a:rPr lang="en-US" altLang="en-US" dirty="0" smtClean="0"/>
              <a:t> object at 0x0000000003089E48&gt;</a:t>
            </a:r>
          </a:p>
          <a:p>
            <a:r>
              <a:rPr lang="en-US" altLang="en-US" dirty="0" smtClean="0"/>
              <a:t>&gt;&gt;&gt; list(reversed(x))                        #</a:t>
            </a:r>
            <a:r>
              <a:rPr lang="en-US" altLang="en-US" dirty="0" err="1" smtClean="0"/>
              <a:t>reversed对象是可迭代的</a:t>
            </a:r>
            <a:endParaRPr lang="en-US" altLang="en-US" dirty="0" smtClean="0"/>
          </a:p>
          <a:p>
            <a:r>
              <a:rPr lang="en-US" altLang="en-US" dirty="0" smtClean="0"/>
              <a:t>[5, 1, 9, 3, 8, 7, 10, 6, 0, 4, 2]</a:t>
            </a:r>
          </a:p>
        </p:txBody>
      </p:sp>
    </p:spTree>
    <p:extLst>
      <p:ext uri="{BB962C8B-B14F-4D97-AF65-F5344CB8AC3E}">
        <p14:creationId xmlns:p14="http://schemas.microsoft.com/office/powerpoint/2010/main" val="3381931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标题 1"/>
          <p:cNvSpPr>
            <a:spLocks noGrp="1" noChangeArrowheads="1"/>
          </p:cNvSpPr>
          <p:nvPr>
            <p:ph type="title"/>
          </p:nvPr>
        </p:nvSpPr>
        <p:spPr/>
        <p:txBody>
          <a:bodyPr/>
          <a:lstStyle/>
          <a:p>
            <a:r>
              <a:rPr lang="zh-CN" altLang="en-US" dirty="0" smtClean="0">
                <a:sym typeface="Arial" charset="0"/>
              </a:rPr>
              <a:t>常用内置函数</a:t>
            </a:r>
            <a:endParaRPr lang="zh-CN" altLang="en-US" dirty="0" smtClean="0"/>
          </a:p>
        </p:txBody>
      </p:sp>
      <p:sp>
        <p:nvSpPr>
          <p:cNvPr id="71682" name="Content Placeholder 2"/>
          <p:cNvSpPr>
            <a:spLocks noGrp="1"/>
          </p:cNvSpPr>
          <p:nvPr>
            <p:ph idx="1"/>
          </p:nvPr>
        </p:nvSpPr>
        <p:spPr>
          <a:xfrm>
            <a:off x="304800" y="1676400"/>
            <a:ext cx="8610599" cy="4800600"/>
          </a:xfrm>
          <a:prstGeom prst="rect">
            <a:avLst/>
          </a:prstGeom>
        </p:spPr>
        <p:txBody>
          <a:bodyPr>
            <a:normAutofit fontScale="77500" lnSpcReduction="20000"/>
          </a:bodyPr>
          <a:lstStyle/>
          <a:p>
            <a:pPr>
              <a:lnSpc>
                <a:spcPct val="120000"/>
              </a:lnSpc>
            </a:pPr>
            <a:r>
              <a:rPr lang="en-US" altLang="en-US" dirty="0" smtClean="0"/>
              <a:t>内置函数map()把一个函数func依次映射到序列或迭代器对象的每个元素上，并返回一个可迭代的map对象作为结果，map对象中每个元素是原序列中元素经过函数func处理后的结果。</a:t>
            </a:r>
          </a:p>
          <a:p>
            <a:r>
              <a:rPr lang="en-US" altLang="en-US" dirty="0" smtClean="0"/>
              <a:t>&gt;&gt;&gt; list(map(</a:t>
            </a:r>
            <a:r>
              <a:rPr lang="en-US" altLang="en-US" dirty="0" err="1" smtClean="0"/>
              <a:t>str</a:t>
            </a:r>
            <a:r>
              <a:rPr lang="en-US" altLang="en-US" dirty="0" smtClean="0"/>
              <a:t>, range(5)))                #</a:t>
            </a:r>
            <a:r>
              <a:rPr lang="en-US" altLang="en-US" dirty="0" err="1" smtClean="0"/>
              <a:t>把列表中元素转换为字符串</a:t>
            </a:r>
            <a:endParaRPr lang="en-US" altLang="en-US" dirty="0" smtClean="0"/>
          </a:p>
          <a:p>
            <a:r>
              <a:rPr lang="en-US" altLang="en-US" dirty="0" smtClean="0"/>
              <a:t>['0', '1', '2', '3', '4']</a:t>
            </a:r>
          </a:p>
          <a:p>
            <a:r>
              <a:rPr lang="en-US" altLang="en-US" dirty="0" smtClean="0"/>
              <a:t>&gt;&gt;&gt; </a:t>
            </a:r>
            <a:r>
              <a:rPr lang="en-US" altLang="en-US" dirty="0" err="1" smtClean="0"/>
              <a:t>def</a:t>
            </a:r>
            <a:r>
              <a:rPr lang="en-US" altLang="en-US" dirty="0" smtClean="0"/>
              <a:t> add5(v):                                #</a:t>
            </a:r>
            <a:r>
              <a:rPr lang="en-US" altLang="en-US" dirty="0" err="1" smtClean="0"/>
              <a:t>单参数函数</a:t>
            </a:r>
            <a:endParaRPr lang="en-US" altLang="en-US" dirty="0" smtClean="0"/>
          </a:p>
          <a:p>
            <a:r>
              <a:rPr lang="en-US" altLang="en-US" dirty="0" smtClean="0"/>
              <a:t>	return v+5</a:t>
            </a:r>
          </a:p>
          <a:p>
            <a:r>
              <a:rPr lang="en-US" altLang="en-US" dirty="0" smtClean="0"/>
              <a:t>&gt;&gt;&gt; list(map(add5, range(10)))   #</a:t>
            </a:r>
            <a:r>
              <a:rPr lang="en-US" altLang="en-US" dirty="0" err="1" smtClean="0"/>
              <a:t>把单参数函数映射到一个序列的所有元素</a:t>
            </a:r>
            <a:endParaRPr lang="en-US" altLang="en-US" dirty="0" smtClean="0"/>
          </a:p>
          <a:p>
            <a:r>
              <a:rPr lang="en-US" altLang="en-US" dirty="0" smtClean="0"/>
              <a:t>[5, 6, 7, 8, 9, 10, 11, 12, 13, 14]</a:t>
            </a:r>
          </a:p>
          <a:p>
            <a:r>
              <a:rPr lang="en-US" altLang="en-US" dirty="0" smtClean="0"/>
              <a:t>&gt;&gt;&gt; </a:t>
            </a:r>
            <a:r>
              <a:rPr lang="en-US" altLang="en-US" dirty="0" err="1" smtClean="0"/>
              <a:t>def</a:t>
            </a:r>
            <a:r>
              <a:rPr lang="en-US" altLang="en-US" dirty="0" smtClean="0"/>
              <a:t> add(x, y):                                            #可以接收2个参数的函数</a:t>
            </a:r>
          </a:p>
          <a:p>
            <a:r>
              <a:rPr lang="en-US" altLang="en-US" dirty="0" smtClean="0"/>
              <a:t>	return </a:t>
            </a:r>
            <a:r>
              <a:rPr lang="en-US" altLang="en-US" dirty="0" err="1" smtClean="0"/>
              <a:t>x+y</a:t>
            </a:r>
            <a:endParaRPr lang="en-US" altLang="en-US" dirty="0" smtClean="0"/>
          </a:p>
          <a:p>
            <a:r>
              <a:rPr lang="en-US" altLang="en-US" dirty="0" smtClean="0"/>
              <a:t>&gt;&gt;&gt; list(map(add, range(5), range(5,10))) #</a:t>
            </a:r>
            <a:r>
              <a:rPr lang="en-US" altLang="en-US" dirty="0" err="1" smtClean="0"/>
              <a:t>把双参数函数映射到两个序列上</a:t>
            </a:r>
            <a:endParaRPr lang="en-US" altLang="en-US" dirty="0" smtClean="0"/>
          </a:p>
          <a:p>
            <a:r>
              <a:rPr lang="en-US" altLang="en-US" dirty="0" smtClean="0"/>
              <a:t>[5, 7, 9, 11, 13]</a:t>
            </a:r>
          </a:p>
        </p:txBody>
      </p:sp>
    </p:spTree>
    <p:extLst>
      <p:ext uri="{BB962C8B-B14F-4D97-AF65-F5344CB8AC3E}">
        <p14:creationId xmlns:p14="http://schemas.microsoft.com/office/powerpoint/2010/main" val="12032150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ym typeface="Arial" charset="0"/>
              </a:rPr>
              <a:t>常用内置函数</a:t>
            </a:r>
            <a:endParaRPr lang="zh-CN" altLang="en-US" dirty="0"/>
          </a:p>
        </p:txBody>
      </p:sp>
      <p:sp>
        <p:nvSpPr>
          <p:cNvPr id="4" name="内容占位符 3"/>
          <p:cNvSpPr>
            <a:spLocks noGrp="1"/>
          </p:cNvSpPr>
          <p:nvPr>
            <p:ph idx="1"/>
          </p:nvPr>
        </p:nvSpPr>
        <p:spPr>
          <a:xfrm>
            <a:off x="381000" y="1524000"/>
            <a:ext cx="8534399" cy="4422521"/>
          </a:xfrm>
          <a:prstGeom prst="rect">
            <a:avLst/>
          </a:prstGeom>
        </p:spPr>
        <p:txBody>
          <a:bodyPr>
            <a:normAutofit lnSpcReduction="10000"/>
          </a:bodyPr>
          <a:lstStyle/>
          <a:p>
            <a:r>
              <a:rPr lang="en-US" altLang="zh-CN" spc="-5" dirty="0" err="1">
                <a:latin typeface="微软雅黑"/>
                <a:cs typeface="微软雅黑"/>
              </a:rPr>
              <a:t>e</a:t>
            </a:r>
            <a:r>
              <a:rPr lang="en-US" altLang="zh-CN" spc="-55" dirty="0" err="1">
                <a:latin typeface="微软雅黑"/>
                <a:cs typeface="微软雅黑"/>
              </a:rPr>
              <a:t>v</a:t>
            </a:r>
            <a:r>
              <a:rPr lang="en-US" altLang="zh-CN" dirty="0" err="1">
                <a:latin typeface="微软雅黑"/>
                <a:cs typeface="微软雅黑"/>
              </a:rPr>
              <a:t>al</a:t>
            </a:r>
            <a:r>
              <a:rPr lang="en-US" altLang="zh-CN" dirty="0">
                <a:latin typeface="微软雅黑"/>
                <a:cs typeface="微软雅黑"/>
              </a:rPr>
              <a:t>(&lt;</a:t>
            </a:r>
            <a:r>
              <a:rPr lang="zh-CN" altLang="en-US" dirty="0">
                <a:latin typeface="微软雅黑"/>
                <a:cs typeface="微软雅黑"/>
              </a:rPr>
              <a:t>字符串</a:t>
            </a:r>
            <a:r>
              <a:rPr lang="en-US" altLang="zh-CN" spc="-5" dirty="0">
                <a:latin typeface="微软雅黑"/>
                <a:cs typeface="微软雅黑"/>
              </a:rPr>
              <a:t>&gt;</a:t>
            </a:r>
            <a:r>
              <a:rPr lang="en-US" altLang="zh-CN" dirty="0">
                <a:latin typeface="微软雅黑"/>
                <a:cs typeface="微软雅黑"/>
              </a:rPr>
              <a:t>)</a:t>
            </a:r>
            <a:r>
              <a:rPr lang="zh-CN" altLang="en-US" dirty="0">
                <a:latin typeface="微软雅黑"/>
                <a:cs typeface="微软雅黑"/>
              </a:rPr>
              <a:t>函数</a:t>
            </a:r>
            <a:r>
              <a:rPr lang="zh-CN" altLang="en-US" dirty="0" smtClean="0">
                <a:latin typeface="微软雅黑"/>
                <a:cs typeface="微软雅黑"/>
              </a:rPr>
              <a:t>是一</a:t>
            </a:r>
            <a:r>
              <a:rPr lang="zh-CN" altLang="en-US" dirty="0">
                <a:latin typeface="微软雅黑"/>
                <a:cs typeface="微软雅黑"/>
              </a:rPr>
              <a:t>个十分重要的函 数，它能够</a:t>
            </a:r>
            <a:r>
              <a:rPr lang="zh-CN" altLang="en-US" spc="-10" dirty="0">
                <a:latin typeface="微软雅黑"/>
                <a:cs typeface="微软雅黑"/>
              </a:rPr>
              <a:t>以</a:t>
            </a:r>
            <a:r>
              <a:rPr lang="en-US" altLang="zh-CN" dirty="0">
                <a:latin typeface="微软雅黑"/>
                <a:cs typeface="微软雅黑"/>
              </a:rPr>
              <a:t>P</a:t>
            </a:r>
            <a:r>
              <a:rPr lang="en-US" altLang="zh-CN" spc="5" dirty="0">
                <a:latin typeface="微软雅黑"/>
                <a:cs typeface="微软雅黑"/>
              </a:rPr>
              <a:t>y</a:t>
            </a:r>
            <a:r>
              <a:rPr lang="en-US" altLang="zh-CN" dirty="0">
                <a:latin typeface="微软雅黑"/>
                <a:cs typeface="微软雅黑"/>
              </a:rPr>
              <a:t>tho</a:t>
            </a:r>
            <a:r>
              <a:rPr lang="en-US" altLang="zh-CN" spc="-5" dirty="0">
                <a:latin typeface="微软雅黑"/>
                <a:cs typeface="微软雅黑"/>
              </a:rPr>
              <a:t>n</a:t>
            </a:r>
            <a:r>
              <a:rPr lang="zh-CN" altLang="en-US" dirty="0">
                <a:latin typeface="微软雅黑"/>
                <a:cs typeface="微软雅黑"/>
              </a:rPr>
              <a:t>表达式的方式解析并执行字符串</a:t>
            </a:r>
            <a:r>
              <a:rPr lang="zh-CN" altLang="en-US" dirty="0" smtClean="0">
                <a:latin typeface="微软雅黑"/>
                <a:cs typeface="微软雅黑"/>
              </a:rPr>
              <a:t>，将</a:t>
            </a:r>
            <a:r>
              <a:rPr lang="zh-CN" altLang="en-US" dirty="0">
                <a:latin typeface="微软雅黑"/>
                <a:cs typeface="微软雅黑"/>
              </a:rPr>
              <a:t>返回结果输出</a:t>
            </a:r>
          </a:p>
          <a:p>
            <a:endParaRPr lang="en-US" altLang="zh-CN" dirty="0" smtClean="0"/>
          </a:p>
          <a:p>
            <a:endParaRPr lang="en-US" altLang="zh-CN" dirty="0"/>
          </a:p>
          <a:p>
            <a:endParaRPr lang="en-US" altLang="zh-CN" dirty="0" smtClean="0"/>
          </a:p>
          <a:p>
            <a:pPr marL="0" indent="0">
              <a:buNone/>
            </a:pPr>
            <a:endParaRPr lang="en-US" altLang="zh-CN" dirty="0" smtClean="0"/>
          </a:p>
          <a:p>
            <a:pPr marL="0" indent="0">
              <a:buNone/>
            </a:pPr>
            <a:endParaRPr lang="en-US" altLang="zh-CN" dirty="0" smtClean="0"/>
          </a:p>
          <a:p>
            <a:r>
              <a:rPr lang="en-US" altLang="zh-CN" dirty="0" smtClean="0"/>
              <a:t>exec()</a:t>
            </a:r>
            <a:r>
              <a:rPr lang="zh-CN" altLang="en-US" dirty="0" smtClean="0"/>
              <a:t>函数用来执行指定的</a:t>
            </a:r>
            <a:r>
              <a:rPr lang="en-US" altLang="zh-CN" dirty="0" smtClean="0"/>
              <a:t>Python</a:t>
            </a:r>
            <a:r>
              <a:rPr lang="zh-CN" altLang="en-US" dirty="0" smtClean="0"/>
              <a:t>源代码或者由</a:t>
            </a:r>
            <a:r>
              <a:rPr lang="en-US" altLang="zh-CN" dirty="0" smtClean="0"/>
              <a:t>compile()</a:t>
            </a:r>
            <a:r>
              <a:rPr lang="zh-CN" altLang="en-US" dirty="0" smtClean="0"/>
              <a:t>编译的代码对象</a:t>
            </a:r>
            <a:endParaRPr lang="zh-CN" altLang="en-US" dirty="0"/>
          </a:p>
        </p:txBody>
      </p:sp>
      <p:sp>
        <p:nvSpPr>
          <p:cNvPr id="5" name="object 6"/>
          <p:cNvSpPr txBox="1"/>
          <p:nvPr/>
        </p:nvSpPr>
        <p:spPr>
          <a:xfrm>
            <a:off x="1476375" y="2362200"/>
            <a:ext cx="6829425" cy="2439770"/>
          </a:xfrm>
          <a:prstGeom prst="rect">
            <a:avLst/>
          </a:prstGeom>
          <a:ln w="12700">
            <a:solidFill>
              <a:srgbClr val="00AF50"/>
            </a:solidFill>
          </a:ln>
        </p:spPr>
        <p:txBody>
          <a:bodyPr vert="horz" wrap="square" lIns="0" tIns="38735" rIns="0" bIns="0" rtlCol="0">
            <a:spAutoFit/>
          </a:bodyPr>
          <a:lstStyle/>
          <a:p>
            <a:pPr marL="68580">
              <a:lnSpc>
                <a:spcPct val="100000"/>
              </a:lnSpc>
              <a:spcBef>
                <a:spcPts val="305"/>
              </a:spcBef>
            </a:pPr>
            <a:r>
              <a:rPr sz="1400" b="1" spc="-5" dirty="0">
                <a:latin typeface="Courier New"/>
                <a:cs typeface="Courier New"/>
              </a:rPr>
              <a:t>&gt;&gt;&gt;</a:t>
            </a:r>
            <a:r>
              <a:rPr b="1" spc="-5" dirty="0">
                <a:latin typeface="Courier New"/>
                <a:cs typeface="Courier New"/>
              </a:rPr>
              <a:t>x </a:t>
            </a:r>
            <a:r>
              <a:rPr b="1" dirty="0">
                <a:latin typeface="Courier New"/>
                <a:cs typeface="Courier New"/>
              </a:rPr>
              <a:t>=</a:t>
            </a:r>
            <a:r>
              <a:rPr b="1" spc="-10" dirty="0">
                <a:latin typeface="Courier New"/>
                <a:cs typeface="Courier New"/>
              </a:rPr>
              <a:t> </a:t>
            </a:r>
            <a:r>
              <a:rPr b="1" dirty="0">
                <a:latin typeface="Courier New"/>
                <a:cs typeface="Courier New"/>
              </a:rPr>
              <a:t>1</a:t>
            </a:r>
            <a:endParaRPr dirty="0">
              <a:latin typeface="Courier New"/>
              <a:cs typeface="Courier New"/>
            </a:endParaRPr>
          </a:p>
          <a:p>
            <a:pPr marL="68580">
              <a:lnSpc>
                <a:spcPct val="100000"/>
              </a:lnSpc>
              <a:spcBef>
                <a:spcPts val="700"/>
              </a:spcBef>
            </a:pPr>
            <a:r>
              <a:rPr b="1" spc="-5" dirty="0">
                <a:latin typeface="Courier New"/>
                <a:cs typeface="Courier New"/>
              </a:rPr>
              <a:t>&gt;&gt;&gt;eval("x </a:t>
            </a:r>
            <a:r>
              <a:rPr b="1" dirty="0">
                <a:latin typeface="Courier New"/>
                <a:cs typeface="Courier New"/>
              </a:rPr>
              <a:t>+</a:t>
            </a:r>
            <a:r>
              <a:rPr b="1" spc="-40" dirty="0">
                <a:latin typeface="Courier New"/>
                <a:cs typeface="Courier New"/>
              </a:rPr>
              <a:t> </a:t>
            </a:r>
            <a:r>
              <a:rPr b="1" spc="-5" dirty="0">
                <a:latin typeface="Courier New"/>
                <a:cs typeface="Courier New"/>
              </a:rPr>
              <a:t>1")</a:t>
            </a:r>
            <a:endParaRPr dirty="0">
              <a:latin typeface="Courier New"/>
              <a:cs typeface="Courier New"/>
            </a:endParaRPr>
          </a:p>
          <a:p>
            <a:pPr marL="68580">
              <a:lnSpc>
                <a:spcPct val="100000"/>
              </a:lnSpc>
              <a:spcBef>
                <a:spcPts val="745"/>
              </a:spcBef>
            </a:pPr>
            <a:r>
              <a:rPr dirty="0">
                <a:latin typeface="Courier New"/>
                <a:cs typeface="Courier New"/>
              </a:rPr>
              <a:t>2</a:t>
            </a:r>
          </a:p>
          <a:p>
            <a:pPr marL="68580">
              <a:lnSpc>
                <a:spcPct val="100000"/>
              </a:lnSpc>
              <a:spcBef>
                <a:spcPts val="750"/>
              </a:spcBef>
            </a:pPr>
            <a:r>
              <a:rPr b="1" spc="-10" dirty="0">
                <a:latin typeface="Courier New"/>
                <a:cs typeface="Courier New"/>
              </a:rPr>
              <a:t>&gt;&gt;&gt;eval("1.1 </a:t>
            </a:r>
            <a:r>
              <a:rPr b="1" dirty="0">
                <a:latin typeface="Courier New"/>
                <a:cs typeface="Courier New"/>
              </a:rPr>
              <a:t>+</a:t>
            </a:r>
            <a:r>
              <a:rPr b="1" spc="-35" dirty="0">
                <a:latin typeface="Courier New"/>
                <a:cs typeface="Courier New"/>
              </a:rPr>
              <a:t> </a:t>
            </a:r>
            <a:r>
              <a:rPr b="1" spc="-5" dirty="0">
                <a:latin typeface="Courier New"/>
                <a:cs typeface="Courier New"/>
              </a:rPr>
              <a:t>2.2")</a:t>
            </a:r>
            <a:endParaRPr dirty="0">
              <a:latin typeface="Courier New"/>
              <a:cs typeface="Courier New"/>
            </a:endParaRPr>
          </a:p>
          <a:p>
            <a:pPr marL="68580">
              <a:lnSpc>
                <a:spcPct val="100000"/>
              </a:lnSpc>
              <a:spcBef>
                <a:spcPts val="730"/>
              </a:spcBef>
            </a:pPr>
            <a:r>
              <a:rPr spc="-10" dirty="0" smtClean="0">
                <a:latin typeface="Courier New"/>
                <a:cs typeface="Courier New"/>
              </a:rPr>
              <a:t>3.3</a:t>
            </a:r>
            <a:endParaRPr lang="en-US" spc="-10" dirty="0" smtClean="0">
              <a:latin typeface="Courier New"/>
              <a:cs typeface="Courier New"/>
            </a:endParaRPr>
          </a:p>
          <a:p>
            <a:pPr marL="68580">
              <a:spcBef>
                <a:spcPts val="730"/>
              </a:spcBef>
            </a:pPr>
            <a:r>
              <a:rPr lang="en-US" altLang="zh-CN" b="1" spc="-10" dirty="0">
                <a:latin typeface="Courier New"/>
                <a:cs typeface="Courier New"/>
              </a:rPr>
              <a:t>&gt;&gt;&gt;</a:t>
            </a:r>
            <a:r>
              <a:rPr lang="en-US" altLang="zh-CN" b="1" spc="-10" dirty="0" err="1">
                <a:latin typeface="Courier New"/>
                <a:cs typeface="Courier New"/>
              </a:rPr>
              <a:t>eval</a:t>
            </a:r>
            <a:r>
              <a:rPr lang="en-US" altLang="zh-CN" b="1" spc="-10" dirty="0" smtClean="0">
                <a:latin typeface="Courier New"/>
                <a:cs typeface="Courier New"/>
              </a:rPr>
              <a:t>(“__import__(‘</a:t>
            </a:r>
            <a:r>
              <a:rPr lang="en-US" altLang="zh-CN" b="1" spc="-10" dirty="0" err="1" smtClean="0">
                <a:latin typeface="Courier New"/>
                <a:cs typeface="Courier New"/>
              </a:rPr>
              <a:t>os</a:t>
            </a:r>
            <a:r>
              <a:rPr lang="en-US" altLang="zh-CN" b="1" spc="-10" dirty="0" smtClean="0">
                <a:latin typeface="Courier New"/>
                <a:cs typeface="Courier New"/>
              </a:rPr>
              <a:t>’).</a:t>
            </a:r>
            <a:r>
              <a:rPr lang="en-US" altLang="zh-CN" b="1" spc="-10" dirty="0" err="1" smtClean="0">
                <a:latin typeface="Courier New"/>
                <a:cs typeface="Courier New"/>
              </a:rPr>
              <a:t>startfile</a:t>
            </a:r>
            <a:r>
              <a:rPr lang="en-US" altLang="zh-CN" b="1" spc="-10" dirty="0" smtClean="0">
                <a:latin typeface="Courier New"/>
                <a:cs typeface="Courier New"/>
              </a:rPr>
              <a:t>(</a:t>
            </a:r>
            <a:r>
              <a:rPr lang="en-US" altLang="zh-CN" b="1" spc="-10" dirty="0" err="1" smtClean="0">
                <a:latin typeface="Courier New"/>
                <a:cs typeface="Courier New"/>
              </a:rPr>
              <a:t>r’c</a:t>
            </a:r>
            <a:r>
              <a:rPr lang="en-US" altLang="zh-CN" b="1" spc="-10" dirty="0" smtClean="0">
                <a:latin typeface="Courier New"/>
                <a:cs typeface="Courier New"/>
              </a:rPr>
              <a:t>:\windows\\notepad.exe’)</a:t>
            </a:r>
            <a:r>
              <a:rPr lang="en-US" altLang="zh-CN" b="1" spc="-5" dirty="0" smtClean="0">
                <a:latin typeface="Courier New"/>
                <a:cs typeface="Courier New"/>
              </a:rPr>
              <a:t>")</a:t>
            </a:r>
            <a:endParaRPr lang="en-US" altLang="zh-CN" dirty="0">
              <a:latin typeface="Courier New"/>
              <a:cs typeface="Courier New"/>
            </a:endParaRPr>
          </a:p>
        </p:txBody>
      </p:sp>
      <p:sp>
        <p:nvSpPr>
          <p:cNvPr id="6" name="object 6"/>
          <p:cNvSpPr txBox="1"/>
          <p:nvPr/>
        </p:nvSpPr>
        <p:spPr>
          <a:xfrm>
            <a:off x="1552575" y="5715000"/>
            <a:ext cx="6829425" cy="682879"/>
          </a:xfrm>
          <a:prstGeom prst="rect">
            <a:avLst/>
          </a:prstGeom>
          <a:ln w="12700">
            <a:solidFill>
              <a:srgbClr val="00AF50"/>
            </a:solidFill>
          </a:ln>
        </p:spPr>
        <p:txBody>
          <a:bodyPr vert="horz" wrap="square" lIns="0" tIns="38735" rIns="0" bIns="0" rtlCol="0">
            <a:spAutoFit/>
          </a:bodyPr>
          <a:lstStyle/>
          <a:p>
            <a:pPr marL="68580">
              <a:lnSpc>
                <a:spcPct val="100000"/>
              </a:lnSpc>
              <a:spcBef>
                <a:spcPts val="700"/>
              </a:spcBef>
            </a:pPr>
            <a:r>
              <a:rPr b="1" spc="-5" dirty="0" smtClean="0">
                <a:latin typeface="Courier New"/>
                <a:cs typeface="Courier New"/>
              </a:rPr>
              <a:t>&gt;&gt;&gt;</a:t>
            </a:r>
            <a:r>
              <a:rPr lang="en-US" altLang="zh-CN" b="1" spc="-5" dirty="0">
                <a:latin typeface="Courier New"/>
                <a:cs typeface="Courier New"/>
              </a:rPr>
              <a:t>exec</a:t>
            </a:r>
            <a:r>
              <a:rPr b="1" spc="-5" dirty="0" smtClean="0">
                <a:latin typeface="Courier New"/>
                <a:cs typeface="Courier New"/>
              </a:rPr>
              <a:t>(</a:t>
            </a:r>
            <a:r>
              <a:rPr lang="en-US" b="1" spc="-5" dirty="0" smtClean="0">
                <a:latin typeface="Courier New"/>
                <a:cs typeface="Courier New"/>
              </a:rPr>
              <a:t>‘help(sum)’</a:t>
            </a:r>
            <a:r>
              <a:rPr b="1" spc="-5" dirty="0" smtClean="0">
                <a:latin typeface="Courier New"/>
                <a:cs typeface="Courier New"/>
              </a:rPr>
              <a:t>)</a:t>
            </a:r>
            <a:r>
              <a:rPr lang="en-US" b="1" spc="-5" dirty="0" smtClean="0">
                <a:latin typeface="Courier New"/>
                <a:cs typeface="Courier New"/>
              </a:rPr>
              <a:t> #</a:t>
            </a:r>
            <a:r>
              <a:rPr lang="zh-CN" altLang="en-US" b="1" spc="-5" dirty="0" smtClean="0">
                <a:latin typeface="Courier New"/>
                <a:cs typeface="Courier New"/>
              </a:rPr>
              <a:t>查看内置函数</a:t>
            </a:r>
            <a:r>
              <a:rPr lang="en-US" altLang="zh-CN" b="1" spc="-5" dirty="0" smtClean="0">
                <a:latin typeface="Courier New"/>
                <a:cs typeface="Courier New"/>
              </a:rPr>
              <a:t>sum</a:t>
            </a:r>
            <a:r>
              <a:rPr lang="zh-CN" altLang="en-US" b="1" spc="-5" dirty="0" smtClean="0">
                <a:latin typeface="Courier New"/>
                <a:cs typeface="Courier New"/>
              </a:rPr>
              <a:t>的帮助文档</a:t>
            </a:r>
            <a:endParaRPr dirty="0" smtClean="0">
              <a:latin typeface="Courier New"/>
              <a:cs typeface="Courier New"/>
            </a:endParaRPr>
          </a:p>
          <a:p>
            <a:pPr marL="68580">
              <a:lnSpc>
                <a:spcPct val="100000"/>
              </a:lnSpc>
              <a:spcBef>
                <a:spcPts val="730"/>
              </a:spcBef>
            </a:pPr>
            <a:endParaRPr dirty="0">
              <a:latin typeface="Courier New"/>
              <a:cs typeface="Courier New"/>
            </a:endParaRPr>
          </a:p>
        </p:txBody>
      </p:sp>
    </p:spTree>
    <p:extLst>
      <p:ext uri="{BB962C8B-B14F-4D97-AF65-F5344CB8AC3E}">
        <p14:creationId xmlns:p14="http://schemas.microsoft.com/office/powerpoint/2010/main" val="30606974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标题 1"/>
          <p:cNvSpPr>
            <a:spLocks noGrp="1" noChangeArrowheads="1"/>
          </p:cNvSpPr>
          <p:nvPr>
            <p:ph type="title"/>
          </p:nvPr>
        </p:nvSpPr>
        <p:spPr/>
        <p:txBody>
          <a:bodyPr/>
          <a:lstStyle/>
          <a:p>
            <a:r>
              <a:rPr lang="zh-CN" altLang="en-US" dirty="0" smtClean="0">
                <a:sym typeface="Arial" charset="0"/>
              </a:rPr>
              <a:t>常用内置函数</a:t>
            </a:r>
            <a:endParaRPr lang="zh-CN" altLang="en-US" dirty="0" smtClean="0"/>
          </a:p>
        </p:txBody>
      </p:sp>
      <p:sp>
        <p:nvSpPr>
          <p:cNvPr id="70658" name="Content Placeholder 2"/>
          <p:cNvSpPr>
            <a:spLocks noGrp="1"/>
          </p:cNvSpPr>
          <p:nvPr>
            <p:ph idx="1"/>
          </p:nvPr>
        </p:nvSpPr>
        <p:spPr>
          <a:xfrm>
            <a:off x="381000" y="1676400"/>
            <a:ext cx="8610599" cy="4449763"/>
          </a:xfrm>
          <a:prstGeom prst="rect">
            <a:avLst/>
          </a:prstGeom>
        </p:spPr>
        <p:txBody>
          <a:bodyPr>
            <a:normAutofit fontScale="77500" lnSpcReduction="20000"/>
          </a:bodyPr>
          <a:lstStyle/>
          <a:p>
            <a:pPr>
              <a:lnSpc>
                <a:spcPct val="120000"/>
              </a:lnSpc>
            </a:pPr>
            <a:r>
              <a:rPr lang="en-US" altLang="en-US" dirty="0" smtClean="0"/>
              <a:t>enumerate()</a:t>
            </a:r>
            <a:r>
              <a:rPr lang="en-US" altLang="en-US" dirty="0" err="1" smtClean="0"/>
              <a:t>函数用来枚举可迭代对象中的元素，返回可迭代的enumerate对象，其中每个元素都是包含索引和值的元组</a:t>
            </a:r>
            <a:r>
              <a:rPr lang="en-US" altLang="en-US" dirty="0" smtClean="0"/>
              <a:t>。</a:t>
            </a:r>
          </a:p>
          <a:p>
            <a:endParaRPr lang="en-US" altLang="en-US" dirty="0" smtClean="0"/>
          </a:p>
          <a:p>
            <a:r>
              <a:rPr lang="en-US" altLang="en-US" dirty="0" smtClean="0"/>
              <a:t>&gt;&gt;&gt; list(enumerate('</a:t>
            </a:r>
            <a:r>
              <a:rPr lang="en-US" altLang="en-US" dirty="0" err="1" smtClean="0"/>
              <a:t>abcd</a:t>
            </a:r>
            <a:r>
              <a:rPr lang="en-US" altLang="en-US" dirty="0" smtClean="0"/>
              <a:t>'))                                     #</a:t>
            </a:r>
            <a:r>
              <a:rPr lang="en-US" altLang="en-US" dirty="0" err="1" smtClean="0"/>
              <a:t>枚举字符串中的元素</a:t>
            </a:r>
            <a:endParaRPr lang="en-US" altLang="en-US" dirty="0" smtClean="0"/>
          </a:p>
          <a:p>
            <a:r>
              <a:rPr lang="en-US" altLang="en-US" dirty="0" smtClean="0"/>
              <a:t>[(0, 'a'), (1, 'b'), (2, 'c'), (3, 'd')]</a:t>
            </a:r>
          </a:p>
          <a:p>
            <a:r>
              <a:rPr lang="en-US" altLang="en-US" dirty="0" smtClean="0"/>
              <a:t>&gt;&gt;&gt; list(enumerate(['Python', '</a:t>
            </a:r>
            <a:r>
              <a:rPr lang="en-US" altLang="en-US" dirty="0" err="1" smtClean="0"/>
              <a:t>Greate</a:t>
            </a:r>
            <a:r>
              <a:rPr lang="en-US" altLang="en-US" dirty="0" smtClean="0"/>
              <a:t>']))                 #</a:t>
            </a:r>
            <a:r>
              <a:rPr lang="en-US" altLang="en-US" dirty="0" err="1" smtClean="0"/>
              <a:t>枚举列表中的元素</a:t>
            </a:r>
            <a:endParaRPr lang="en-US" altLang="en-US" dirty="0" smtClean="0"/>
          </a:p>
          <a:p>
            <a:r>
              <a:rPr lang="en-US" altLang="en-US" dirty="0" smtClean="0"/>
              <a:t>[(0, 'Python'), (1, '</a:t>
            </a:r>
            <a:r>
              <a:rPr lang="en-US" altLang="en-US" dirty="0" err="1" smtClean="0"/>
              <a:t>Greate</a:t>
            </a:r>
            <a:r>
              <a:rPr lang="en-US" altLang="en-US" dirty="0" smtClean="0"/>
              <a:t>')]</a:t>
            </a:r>
          </a:p>
          <a:p>
            <a:r>
              <a:rPr lang="en-US" altLang="en-US" dirty="0" smtClean="0"/>
              <a:t>&gt;&gt;&gt; list(enumerate({'a':97, 'b':98, 'c':99}.items()))   #</a:t>
            </a:r>
            <a:r>
              <a:rPr lang="en-US" altLang="en-US" dirty="0" err="1" smtClean="0"/>
              <a:t>枚举字典中的元素</a:t>
            </a:r>
            <a:endParaRPr lang="en-US" altLang="en-US" dirty="0" smtClean="0"/>
          </a:p>
          <a:p>
            <a:r>
              <a:rPr lang="en-US" altLang="en-US" dirty="0" smtClean="0"/>
              <a:t>[(0, ('c', 99)), (1, ('a', 97)), (2, ('b', 98))]</a:t>
            </a:r>
          </a:p>
          <a:p>
            <a:r>
              <a:rPr lang="en-US" altLang="en-US" dirty="0" smtClean="0"/>
              <a:t>&gt;&gt;&gt; for index, value in enumerate(range(10, 15)):  #</a:t>
            </a:r>
            <a:r>
              <a:rPr lang="en-US" altLang="en-US" dirty="0" err="1" smtClean="0"/>
              <a:t>枚举range对象中的元素</a:t>
            </a:r>
            <a:endParaRPr lang="en-US" altLang="en-US" dirty="0" smtClean="0"/>
          </a:p>
          <a:p>
            <a:r>
              <a:rPr lang="en-US" altLang="en-US" dirty="0" smtClean="0"/>
              <a:t>	print((index, value), end=' ')</a:t>
            </a:r>
          </a:p>
          <a:p>
            <a:r>
              <a:rPr lang="en-US" altLang="en-US" dirty="0" smtClean="0"/>
              <a:t>(0, 10) (1, 11) (2, 12) (3, 13) (4, 14) </a:t>
            </a:r>
          </a:p>
        </p:txBody>
      </p:sp>
    </p:spTree>
    <p:extLst>
      <p:ext uri="{BB962C8B-B14F-4D97-AF65-F5344CB8AC3E}">
        <p14:creationId xmlns:p14="http://schemas.microsoft.com/office/powerpoint/2010/main" val="20750258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标题 1"/>
          <p:cNvSpPr>
            <a:spLocks noGrp="1" noChangeArrowheads="1"/>
          </p:cNvSpPr>
          <p:nvPr>
            <p:ph type="title"/>
          </p:nvPr>
        </p:nvSpPr>
        <p:spPr/>
        <p:txBody>
          <a:bodyPr/>
          <a:lstStyle/>
          <a:p>
            <a:r>
              <a:rPr lang="zh-CN" altLang="en-US" dirty="0" smtClean="0">
                <a:sym typeface="Arial" charset="0"/>
              </a:rPr>
              <a:t>常用内置函数</a:t>
            </a:r>
            <a:endParaRPr lang="zh-CN" altLang="en-US" dirty="0" smtClean="0"/>
          </a:p>
        </p:txBody>
      </p:sp>
      <p:sp>
        <p:nvSpPr>
          <p:cNvPr id="72706" name="Content Placeholder 2"/>
          <p:cNvSpPr>
            <a:spLocks noGrp="1"/>
          </p:cNvSpPr>
          <p:nvPr>
            <p:ph idx="1"/>
          </p:nvPr>
        </p:nvSpPr>
        <p:spPr>
          <a:xfrm>
            <a:off x="381001" y="1905000"/>
            <a:ext cx="4419600" cy="4495800"/>
          </a:xfrm>
          <a:prstGeom prst="rect">
            <a:avLst/>
          </a:prstGeom>
        </p:spPr>
        <p:txBody>
          <a:bodyPr>
            <a:normAutofit fontScale="85000" lnSpcReduction="10000"/>
          </a:bodyPr>
          <a:lstStyle/>
          <a:p>
            <a:r>
              <a:rPr lang="en-US" altLang="en-US" dirty="0" err="1" smtClean="0"/>
              <a:t>标准库functools中的函数reduce</a:t>
            </a:r>
            <a:r>
              <a:rPr lang="en-US" altLang="en-US" dirty="0" smtClean="0"/>
              <a:t>()可以将一个接收2个参数的函数以迭代累积的方式从左到右依次作用到一个序列或迭代器对象的所有元素上，并且允许指定一个初始值。</a:t>
            </a:r>
          </a:p>
          <a:p>
            <a:endParaRPr lang="en-US" altLang="en-US" dirty="0" smtClean="0"/>
          </a:p>
          <a:p>
            <a:r>
              <a:rPr lang="en-US" altLang="en-US" dirty="0" smtClean="0"/>
              <a:t>&gt;&gt;&gt; from </a:t>
            </a:r>
            <a:r>
              <a:rPr lang="en-US" altLang="en-US" dirty="0" err="1" smtClean="0"/>
              <a:t>functools</a:t>
            </a:r>
            <a:r>
              <a:rPr lang="en-US" altLang="en-US" dirty="0" smtClean="0"/>
              <a:t> import reduce</a:t>
            </a:r>
          </a:p>
          <a:p>
            <a:r>
              <a:rPr lang="en-US" altLang="en-US" dirty="0" smtClean="0"/>
              <a:t>&gt;&gt;&gt; </a:t>
            </a:r>
            <a:r>
              <a:rPr lang="en-US" altLang="en-US" dirty="0" err="1" smtClean="0"/>
              <a:t>seq</a:t>
            </a:r>
            <a:r>
              <a:rPr lang="en-US" altLang="en-US" dirty="0" smtClean="0"/>
              <a:t> = list(range(1, 10))</a:t>
            </a:r>
          </a:p>
          <a:p>
            <a:r>
              <a:rPr lang="en-US" altLang="en-US" dirty="0" smtClean="0"/>
              <a:t>&gt;&gt;&gt; reduce(lambda x, y: </a:t>
            </a:r>
            <a:r>
              <a:rPr lang="en-US" altLang="en-US" dirty="0" err="1" smtClean="0"/>
              <a:t>x+y</a:t>
            </a:r>
            <a:r>
              <a:rPr lang="en-US" altLang="en-US" dirty="0" smtClean="0"/>
              <a:t>, </a:t>
            </a:r>
            <a:r>
              <a:rPr lang="en-US" altLang="en-US" dirty="0" err="1" smtClean="0"/>
              <a:t>seq</a:t>
            </a:r>
            <a:r>
              <a:rPr lang="en-US" altLang="en-US" dirty="0" smtClean="0"/>
              <a:t>)</a:t>
            </a:r>
            <a:endParaRPr lang="zh-CN" altLang="en-US" dirty="0" smtClean="0"/>
          </a:p>
          <a:p>
            <a:r>
              <a:rPr lang="en-US" altLang="en-US" dirty="0" smtClean="0"/>
              <a:t>45</a:t>
            </a:r>
          </a:p>
        </p:txBody>
      </p:sp>
      <p:graphicFrame>
        <p:nvGraphicFramePr>
          <p:cNvPr id="72707" name="Object -2147482621"/>
          <p:cNvGraphicFramePr>
            <a:graphicFrameLocks noChangeAspect="1"/>
          </p:cNvGraphicFramePr>
          <p:nvPr>
            <p:extLst>
              <p:ext uri="{D42A27DB-BD31-4B8C-83A1-F6EECF244321}">
                <p14:modId xmlns:p14="http://schemas.microsoft.com/office/powerpoint/2010/main" val="3952158183"/>
              </p:ext>
            </p:extLst>
          </p:nvPr>
        </p:nvGraphicFramePr>
        <p:xfrm>
          <a:off x="5192556" y="2057400"/>
          <a:ext cx="3922713" cy="3838575"/>
        </p:xfrm>
        <a:graphic>
          <a:graphicData uri="http://schemas.openxmlformats.org/presentationml/2006/ole">
            <mc:AlternateContent xmlns:mc="http://schemas.openxmlformats.org/markup-compatibility/2006">
              <mc:Choice xmlns:v="urn:schemas-microsoft-com:vml" Requires="v">
                <p:oleObj spid="_x0000_s1041" r:id="rId3" imgW="5138640" imgH="5034960" progId="Visio.Drawing.11">
                  <p:embed/>
                </p:oleObj>
              </mc:Choice>
              <mc:Fallback>
                <p:oleObj r:id="rId3" imgW="5138640" imgH="503496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556" y="2057400"/>
                        <a:ext cx="3922713"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28870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标题 1"/>
          <p:cNvSpPr>
            <a:spLocks noGrp="1" noChangeArrowheads="1"/>
          </p:cNvSpPr>
          <p:nvPr>
            <p:ph type="title"/>
          </p:nvPr>
        </p:nvSpPr>
        <p:spPr/>
        <p:txBody>
          <a:bodyPr/>
          <a:lstStyle/>
          <a:p>
            <a:r>
              <a:rPr lang="zh-CN" altLang="en-US" dirty="0" smtClean="0">
                <a:sym typeface="Arial" charset="0"/>
              </a:rPr>
              <a:t>常用内置函数</a:t>
            </a:r>
            <a:endParaRPr lang="zh-CN" altLang="en-US" dirty="0" smtClean="0"/>
          </a:p>
        </p:txBody>
      </p:sp>
      <p:sp>
        <p:nvSpPr>
          <p:cNvPr id="73730" name="Content Placeholder 2"/>
          <p:cNvSpPr>
            <a:spLocks noGrp="1"/>
          </p:cNvSpPr>
          <p:nvPr>
            <p:ph idx="1"/>
          </p:nvPr>
        </p:nvSpPr>
        <p:spPr>
          <a:xfrm>
            <a:off x="304800" y="2057400"/>
            <a:ext cx="8610599" cy="4068763"/>
          </a:xfrm>
          <a:prstGeom prst="rect">
            <a:avLst/>
          </a:prstGeom>
        </p:spPr>
        <p:txBody>
          <a:bodyPr>
            <a:normAutofit fontScale="85000" lnSpcReduction="10000"/>
          </a:bodyPr>
          <a:lstStyle/>
          <a:p>
            <a:r>
              <a:rPr lang="en-US" altLang="en-US" dirty="0" err="1" smtClean="0"/>
              <a:t>内置函数filter</a:t>
            </a:r>
            <a:r>
              <a:rPr lang="en-US" altLang="en-US" dirty="0" smtClean="0"/>
              <a:t>()将一个单参数函数作用到一个序列上，返回该序列中使得该函数返回值为True的那些元素组成的filter对象，如果指定函数为None，则返回序列中等价于True的元素。</a:t>
            </a:r>
          </a:p>
          <a:p>
            <a:endParaRPr lang="en-US" altLang="en-US" dirty="0" smtClean="0"/>
          </a:p>
          <a:p>
            <a:r>
              <a:rPr lang="en-US" altLang="en-US" dirty="0" smtClean="0"/>
              <a:t>&gt;&gt;&gt; </a:t>
            </a:r>
            <a:r>
              <a:rPr lang="en-US" altLang="en-US" dirty="0" err="1" smtClean="0"/>
              <a:t>seq</a:t>
            </a:r>
            <a:r>
              <a:rPr lang="en-US" altLang="en-US" dirty="0" smtClean="0"/>
              <a:t> = ['foo', 'x41', '?!', '***']</a:t>
            </a:r>
          </a:p>
          <a:p>
            <a:r>
              <a:rPr lang="en-US" altLang="en-US" dirty="0" smtClean="0"/>
              <a:t>&gt;&gt;&gt; </a:t>
            </a:r>
            <a:r>
              <a:rPr lang="en-US" altLang="en-US" dirty="0" err="1" smtClean="0"/>
              <a:t>def</a:t>
            </a:r>
            <a:r>
              <a:rPr lang="en-US" altLang="en-US" dirty="0" smtClean="0"/>
              <a:t> </a:t>
            </a:r>
            <a:r>
              <a:rPr lang="en-US" altLang="en-US" dirty="0" err="1" smtClean="0"/>
              <a:t>func</a:t>
            </a:r>
            <a:r>
              <a:rPr lang="en-US" altLang="en-US" dirty="0" smtClean="0"/>
              <a:t>(x):</a:t>
            </a:r>
          </a:p>
          <a:p>
            <a:r>
              <a:rPr lang="en-US" altLang="en-US" dirty="0" smtClean="0"/>
              <a:t>	return </a:t>
            </a:r>
            <a:r>
              <a:rPr lang="en-US" altLang="en-US" dirty="0" err="1" smtClean="0"/>
              <a:t>x.isalnum</a:t>
            </a:r>
            <a:r>
              <a:rPr lang="en-US" altLang="en-US" dirty="0" smtClean="0"/>
              <a:t>()                     #</a:t>
            </a:r>
            <a:r>
              <a:rPr lang="en-US" altLang="en-US" dirty="0" err="1" smtClean="0"/>
              <a:t>测试是否为字母或数字</a:t>
            </a:r>
            <a:endParaRPr lang="en-US" altLang="en-US" dirty="0" smtClean="0"/>
          </a:p>
          <a:p>
            <a:r>
              <a:rPr lang="en-US" altLang="en-US" dirty="0" smtClean="0"/>
              <a:t>&gt;&gt;&gt; filter(</a:t>
            </a:r>
            <a:r>
              <a:rPr lang="en-US" altLang="en-US" dirty="0" err="1" smtClean="0"/>
              <a:t>func</a:t>
            </a:r>
            <a:r>
              <a:rPr lang="en-US" altLang="en-US" dirty="0" smtClean="0"/>
              <a:t>, </a:t>
            </a:r>
            <a:r>
              <a:rPr lang="en-US" altLang="en-US" dirty="0" err="1" smtClean="0"/>
              <a:t>seq</a:t>
            </a:r>
            <a:r>
              <a:rPr lang="en-US" altLang="en-US" dirty="0" smtClean="0"/>
              <a:t>)                                #</a:t>
            </a:r>
            <a:r>
              <a:rPr lang="en-US" altLang="en-US" dirty="0" err="1" smtClean="0"/>
              <a:t>返回filter对象</a:t>
            </a:r>
            <a:endParaRPr lang="en-US" altLang="en-US" dirty="0" smtClean="0"/>
          </a:p>
          <a:p>
            <a:r>
              <a:rPr lang="en-US" altLang="en-US" dirty="0" smtClean="0"/>
              <a:t>&lt;filter object at 0x000000000305D898&gt;</a:t>
            </a:r>
          </a:p>
          <a:p>
            <a:r>
              <a:rPr lang="en-US" altLang="en-US" dirty="0" smtClean="0"/>
              <a:t>&gt;&gt;&gt; list(filter(</a:t>
            </a:r>
            <a:r>
              <a:rPr lang="en-US" altLang="en-US" dirty="0" err="1" smtClean="0"/>
              <a:t>func</a:t>
            </a:r>
            <a:r>
              <a:rPr lang="en-US" altLang="en-US" dirty="0" smtClean="0"/>
              <a:t>, </a:t>
            </a:r>
            <a:r>
              <a:rPr lang="en-US" altLang="en-US" dirty="0" err="1" smtClean="0"/>
              <a:t>seq</a:t>
            </a:r>
            <a:r>
              <a:rPr lang="en-US" altLang="en-US" dirty="0" smtClean="0"/>
              <a:t>))                          #</a:t>
            </a:r>
            <a:r>
              <a:rPr lang="en-US" altLang="en-US" dirty="0" err="1" smtClean="0"/>
              <a:t>把filter对象转换为列表</a:t>
            </a:r>
            <a:endParaRPr lang="en-US" altLang="en-US" dirty="0" smtClean="0"/>
          </a:p>
          <a:p>
            <a:r>
              <a:rPr lang="en-US" altLang="en-US" dirty="0" smtClean="0"/>
              <a:t>['foo', 'x41']</a:t>
            </a:r>
          </a:p>
        </p:txBody>
      </p:sp>
    </p:spTree>
    <p:extLst>
      <p:ext uri="{BB962C8B-B14F-4D97-AF65-F5344CB8AC3E}">
        <p14:creationId xmlns:p14="http://schemas.microsoft.com/office/powerpoint/2010/main" val="3696174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9955" y="521208"/>
            <a:ext cx="4293108" cy="11978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40765" y="681304"/>
            <a:ext cx="3580129"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252525"/>
                </a:solidFill>
              </a:rPr>
              <a:t>函数调用的过程</a:t>
            </a:r>
            <a:endParaRPr sz="4000"/>
          </a:p>
        </p:txBody>
      </p:sp>
      <p:sp>
        <p:nvSpPr>
          <p:cNvPr id="4" name="object 4"/>
          <p:cNvSpPr/>
          <p:nvPr/>
        </p:nvSpPr>
        <p:spPr>
          <a:xfrm>
            <a:off x="324611" y="2407920"/>
            <a:ext cx="8424672" cy="257860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631694" y="5677611"/>
            <a:ext cx="36125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微软雅黑"/>
                <a:cs typeface="微软雅黑"/>
              </a:rPr>
              <a:t>微实例</a:t>
            </a:r>
            <a:r>
              <a:rPr sz="1800" spc="-5" dirty="0">
                <a:latin typeface="微软雅黑"/>
                <a:cs typeface="微软雅黑"/>
              </a:rPr>
              <a:t>5.1</a:t>
            </a:r>
            <a:r>
              <a:rPr sz="1800" dirty="0">
                <a:latin typeface="微软雅黑"/>
                <a:cs typeface="微软雅黑"/>
              </a:rPr>
              <a:t>中</a:t>
            </a:r>
            <a:r>
              <a:rPr sz="1800" spc="-5" dirty="0">
                <a:latin typeface="微软雅黑"/>
                <a:cs typeface="微软雅黑"/>
              </a:rPr>
              <a:t>happyB()</a:t>
            </a:r>
            <a:r>
              <a:rPr sz="1800" dirty="0">
                <a:latin typeface="微软雅黑"/>
                <a:cs typeface="微软雅黑"/>
              </a:rPr>
              <a:t>的被调用过程</a:t>
            </a:r>
            <a:endParaRPr sz="1800">
              <a:latin typeface="微软雅黑"/>
              <a:cs typeface="微软雅黑"/>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标题 1"/>
          <p:cNvSpPr>
            <a:spLocks noGrp="1" noChangeArrowheads="1"/>
          </p:cNvSpPr>
          <p:nvPr>
            <p:ph type="title"/>
          </p:nvPr>
        </p:nvSpPr>
        <p:spPr/>
        <p:txBody>
          <a:bodyPr/>
          <a:lstStyle/>
          <a:p>
            <a:r>
              <a:rPr lang="zh-CN" altLang="en-US" dirty="0" smtClean="0">
                <a:sym typeface="Arial" charset="0"/>
              </a:rPr>
              <a:t>常用内置函数</a:t>
            </a:r>
            <a:endParaRPr lang="zh-CN" altLang="en-US" dirty="0" smtClean="0"/>
          </a:p>
        </p:txBody>
      </p:sp>
      <p:sp>
        <p:nvSpPr>
          <p:cNvPr id="75778" name="Content Placeholder 2"/>
          <p:cNvSpPr>
            <a:spLocks noGrp="1"/>
          </p:cNvSpPr>
          <p:nvPr>
            <p:ph idx="1"/>
          </p:nvPr>
        </p:nvSpPr>
        <p:spPr>
          <a:xfrm>
            <a:off x="381001" y="1828800"/>
            <a:ext cx="8458199" cy="4297363"/>
          </a:xfrm>
          <a:prstGeom prst="rect">
            <a:avLst/>
          </a:prstGeom>
        </p:spPr>
        <p:txBody>
          <a:bodyPr>
            <a:normAutofit fontScale="92500" lnSpcReduction="20000"/>
          </a:bodyPr>
          <a:lstStyle/>
          <a:p>
            <a:r>
              <a:rPr lang="en-US" altLang="en-US" smtClean="0"/>
              <a:t>zip()函数用来把多个可迭代对象中的元素压缩到一起，返回一个可迭代的zip对象，其中每个元素都是包含原来的多个可迭代对象对应位置上元素的元组</a:t>
            </a:r>
            <a:r>
              <a:rPr lang="zh-CN" altLang="en-US" smtClean="0"/>
              <a:t>，如同拉拉链一样</a:t>
            </a:r>
            <a:r>
              <a:rPr lang="en-US" altLang="en-US" smtClean="0"/>
              <a:t>。</a:t>
            </a:r>
          </a:p>
          <a:p>
            <a:endParaRPr lang="en-US" altLang="en-US" smtClean="0"/>
          </a:p>
          <a:p>
            <a:r>
              <a:rPr lang="en-US" altLang="en-US" smtClean="0"/>
              <a:t>&gt;&gt;&gt; list(zip('abcd', [1, 2, 3]))                  #压缩字符串和列表</a:t>
            </a:r>
          </a:p>
          <a:p>
            <a:r>
              <a:rPr lang="en-US" altLang="en-US" smtClean="0"/>
              <a:t>[('a', 1), ('b', 2), ('c', 3)]</a:t>
            </a:r>
          </a:p>
          <a:p>
            <a:r>
              <a:rPr lang="en-US" altLang="en-US" smtClean="0"/>
              <a:t>&gt;&gt;&gt; list(zip('123', 'abc', ',.!'))                  #压缩3个序列</a:t>
            </a:r>
          </a:p>
          <a:p>
            <a:r>
              <a:rPr lang="en-US" altLang="en-US" smtClean="0"/>
              <a:t>[('1', 'a', ','), ('2', 'b', '.'), ('3', 'c', '!')]</a:t>
            </a:r>
          </a:p>
          <a:p>
            <a:r>
              <a:rPr lang="en-US" altLang="en-US" smtClean="0"/>
              <a:t>&gt;&gt;&gt; x = zip('abcd', '1234')</a:t>
            </a:r>
          </a:p>
          <a:p>
            <a:r>
              <a:rPr lang="en-US" altLang="en-US" smtClean="0"/>
              <a:t>&gt;&gt;&gt; list(x)</a:t>
            </a:r>
          </a:p>
          <a:p>
            <a:r>
              <a:rPr lang="en-US" altLang="en-US" smtClean="0"/>
              <a:t>[('a', '1'), ('b', '2'), ('c', '3'), ('d', '4')]</a:t>
            </a:r>
          </a:p>
        </p:txBody>
      </p:sp>
      <p:pic>
        <p:nvPicPr>
          <p:cNvPr id="75780" name="Picture 188" descr="9G0%2{WS$J`AI1DQ_{M[A_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513" y="4395788"/>
            <a:ext cx="23272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5378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 y="202692"/>
            <a:ext cx="1359408" cy="136397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54864" y="240791"/>
            <a:ext cx="1228344" cy="123291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409955" y="521208"/>
            <a:ext cx="4293108" cy="119786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740765" y="681304"/>
            <a:ext cx="3580129" cy="635000"/>
          </a:xfrm>
          <a:prstGeom prst="rect">
            <a:avLst/>
          </a:prstGeom>
        </p:spPr>
        <p:txBody>
          <a:bodyPr vert="horz" wrap="square" lIns="0" tIns="12065" rIns="0" bIns="0" rtlCol="0">
            <a:spAutoFit/>
          </a:bodyPr>
          <a:lstStyle/>
          <a:p>
            <a:pPr marL="12700">
              <a:spcBef>
                <a:spcPts val="95"/>
              </a:spcBef>
            </a:pPr>
            <a:r>
              <a:rPr sz="4000" spc="-5" dirty="0">
                <a:solidFill>
                  <a:srgbClr val="252525"/>
                </a:solidFill>
                <a:latin typeface="微软雅黑"/>
                <a:cs typeface="微软雅黑"/>
              </a:rPr>
              <a:t>程序的基本结构</a:t>
            </a:r>
            <a:endParaRPr sz="4000">
              <a:solidFill>
                <a:prstClr val="black"/>
              </a:solidFill>
              <a:latin typeface="微软雅黑"/>
              <a:cs typeface="微软雅黑"/>
            </a:endParaRPr>
          </a:p>
        </p:txBody>
      </p:sp>
      <p:sp>
        <p:nvSpPr>
          <p:cNvPr id="6" name="object 6"/>
          <p:cNvSpPr txBox="1"/>
          <p:nvPr/>
        </p:nvSpPr>
        <p:spPr>
          <a:xfrm>
            <a:off x="690168" y="1620473"/>
            <a:ext cx="8255000" cy="1672589"/>
          </a:xfrm>
          <a:prstGeom prst="rect">
            <a:avLst/>
          </a:prstGeom>
        </p:spPr>
        <p:txBody>
          <a:bodyPr vert="horz" wrap="square" lIns="0" tIns="12700" rIns="0" bIns="0" rtlCol="0">
            <a:spAutoFit/>
          </a:bodyPr>
          <a:lstStyle/>
          <a:p>
            <a:pPr marL="12700" marR="5080" algn="just">
              <a:lnSpc>
                <a:spcPct val="150100"/>
              </a:lnSpc>
              <a:spcBef>
                <a:spcPts val="100"/>
              </a:spcBef>
            </a:pPr>
            <a:r>
              <a:rPr sz="2400" b="1" spc="-5" dirty="0">
                <a:solidFill>
                  <a:prstClr val="black"/>
                </a:solidFill>
                <a:latin typeface="微软雅黑"/>
                <a:cs typeface="微软雅黑"/>
              </a:rPr>
              <a:t>分支结构</a:t>
            </a:r>
            <a:r>
              <a:rPr sz="2400" spc="-5" dirty="0">
                <a:solidFill>
                  <a:prstClr val="black"/>
                </a:solidFill>
                <a:latin typeface="微软雅黑"/>
                <a:cs typeface="微软雅黑"/>
              </a:rPr>
              <a:t>是程序根据条件判断结果而选择不同向前执行路径的 </a:t>
            </a:r>
            <a:r>
              <a:rPr sz="2400" dirty="0">
                <a:solidFill>
                  <a:prstClr val="black"/>
                </a:solidFill>
                <a:latin typeface="微软雅黑"/>
                <a:cs typeface="微软雅黑"/>
              </a:rPr>
              <a:t>一种运行方式，包括单分支结构和二分支结构。由二分支结构 会组合形成多分支结构</a:t>
            </a:r>
          </a:p>
        </p:txBody>
      </p:sp>
      <p:sp>
        <p:nvSpPr>
          <p:cNvPr id="7" name="object 7"/>
          <p:cNvSpPr/>
          <p:nvPr/>
        </p:nvSpPr>
        <p:spPr>
          <a:xfrm>
            <a:off x="1908048" y="3410711"/>
            <a:ext cx="5486400" cy="319735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2481349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TotalTime>
  <Words>5286</Words>
  <Application>Microsoft Office PowerPoint</Application>
  <PresentationFormat>全屏显示(4:3)</PresentationFormat>
  <Paragraphs>1041</Paragraphs>
  <Slides>91</Slides>
  <Notes>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91</vt:i4>
      </vt:variant>
    </vt:vector>
  </HeadingPairs>
  <TitlesOfParts>
    <vt:vector size="93" baseType="lpstr">
      <vt:lpstr>流畅</vt:lpstr>
      <vt:lpstr>Visio.Drawing.11</vt:lpstr>
      <vt:lpstr>函数和代码的复用</vt:lpstr>
      <vt:lpstr>函数的定义</vt:lpstr>
      <vt:lpstr>函数的基本使用</vt:lpstr>
      <vt:lpstr>函数的定义</vt:lpstr>
      <vt:lpstr>函数的定义</vt:lpstr>
      <vt:lpstr>函数的定义</vt:lpstr>
      <vt:lpstr>函数的定义</vt:lpstr>
      <vt:lpstr>函数调用的过程</vt:lpstr>
      <vt:lpstr>函数调用的过程</vt:lpstr>
      <vt:lpstr>函数调用的过程</vt:lpstr>
      <vt:lpstr>函数调用的过程</vt:lpstr>
      <vt:lpstr>lambda函数</vt:lpstr>
      <vt:lpstr>lambda函数</vt:lpstr>
      <vt:lpstr>函数的参数传递</vt:lpstr>
      <vt:lpstr>可选参数和可变数量参数</vt:lpstr>
      <vt:lpstr>可选参数和可变数量参数</vt:lpstr>
      <vt:lpstr>参数的位置和名称传递</vt:lpstr>
      <vt:lpstr>变量的返回值</vt:lpstr>
      <vt:lpstr>变量的返回值</vt:lpstr>
      <vt:lpstr>函数对变量的作用</vt:lpstr>
      <vt:lpstr>变量的返回值</vt:lpstr>
      <vt:lpstr>变量的返回值</vt:lpstr>
      <vt:lpstr>变量的返回值</vt:lpstr>
      <vt:lpstr>变量的返回值</vt:lpstr>
      <vt:lpstr>变量的返回值</vt:lpstr>
      <vt:lpstr>变量的返回值</vt:lpstr>
      <vt:lpstr>案例精选</vt:lpstr>
      <vt:lpstr>案例精选</vt:lpstr>
      <vt:lpstr>小练习: 使用turtle绘制阴阳图形</vt:lpstr>
      <vt:lpstr>datetime库的使用</vt:lpstr>
      <vt:lpstr>datetime库概述</vt:lpstr>
      <vt:lpstr>datetime库概述</vt:lpstr>
      <vt:lpstr>datetime库解析</vt:lpstr>
      <vt:lpstr>datetime库解析</vt:lpstr>
      <vt:lpstr>datetime库解析</vt:lpstr>
      <vt:lpstr>datetime库解析</vt:lpstr>
      <vt:lpstr>datetime库解析</vt:lpstr>
      <vt:lpstr>datetime库解析</vt:lpstr>
      <vt:lpstr>datetime库解析</vt:lpstr>
      <vt:lpstr>datetime库解析</vt:lpstr>
      <vt:lpstr>datetime库解析</vt:lpstr>
      <vt:lpstr>七段数码管绘制</vt:lpstr>
      <vt:lpstr>PowerPoint 演示文稿</vt:lpstr>
      <vt:lpstr>七段数码管绘制</vt:lpstr>
      <vt:lpstr>七段数码管绘制</vt:lpstr>
      <vt:lpstr>七段数码管绘制</vt:lpstr>
      <vt:lpstr>七段数码管绘制</vt:lpstr>
      <vt:lpstr>PowerPoint 演示文稿</vt:lpstr>
      <vt:lpstr>七段数码管绘制</vt:lpstr>
      <vt:lpstr>七段数码管绘制</vt:lpstr>
      <vt:lpstr>七段数码管绘制</vt:lpstr>
      <vt:lpstr>PowerPoint 演示文稿</vt:lpstr>
      <vt:lpstr>PowerPoint 演示文稿</vt:lpstr>
      <vt:lpstr>函数的递归</vt:lpstr>
      <vt:lpstr>递归的定义</vt:lpstr>
      <vt:lpstr>递归的定义</vt:lpstr>
      <vt:lpstr>递归的使用方法</vt:lpstr>
      <vt:lpstr>递归的使用方法</vt:lpstr>
      <vt:lpstr>递归的使用方法</vt:lpstr>
      <vt:lpstr>递归的使用方法</vt:lpstr>
      <vt:lpstr>科赫曲线绘制</vt:lpstr>
      <vt:lpstr>科赫曲线绘制</vt:lpstr>
      <vt:lpstr>科赫曲线绘制</vt:lpstr>
      <vt:lpstr>科赫曲线绘制</vt:lpstr>
      <vt:lpstr>科赫曲线绘制</vt:lpstr>
      <vt:lpstr>小练习：绘制谢宾斯基三角形</vt:lpstr>
      <vt:lpstr>汉诺塔游戏</vt:lpstr>
      <vt:lpstr>小练习：汉诺塔游戏</vt:lpstr>
      <vt:lpstr>Python内置函数</vt:lpstr>
      <vt:lpstr>Python内置函数（BIF）</vt:lpstr>
      <vt:lpstr>常用内置函数</vt:lpstr>
      <vt:lpstr>常用内置函数</vt:lpstr>
      <vt:lpstr>常用内置函数</vt:lpstr>
      <vt:lpstr>常用内置函数</vt:lpstr>
      <vt:lpstr>常用内置函数</vt:lpstr>
      <vt:lpstr>常用内置函数</vt:lpstr>
      <vt:lpstr>常用内置函数</vt:lpstr>
      <vt:lpstr>常用内置函数</vt:lpstr>
      <vt:lpstr>常用内置函数</vt:lpstr>
      <vt:lpstr>常用内置函数</vt:lpstr>
      <vt:lpstr>常用内置函数</vt:lpstr>
      <vt:lpstr>常用内置函数</vt:lpstr>
      <vt:lpstr>常用内置函数</vt:lpstr>
      <vt:lpstr>常用内置函数</vt:lpstr>
      <vt:lpstr>常用内置函数</vt:lpstr>
      <vt:lpstr>常用内置函数</vt:lpstr>
      <vt:lpstr>常用内置函数</vt:lpstr>
      <vt:lpstr>常用内置函数</vt:lpstr>
      <vt:lpstr>常用内置函数</vt:lpstr>
      <vt:lpstr>常用内置函数</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Python语言程序设计</dc:title>
  <dc:creator>Weijia Yuan</dc:creator>
  <cp:lastModifiedBy>quzhuwei</cp:lastModifiedBy>
  <cp:revision>24</cp:revision>
  <dcterms:created xsi:type="dcterms:W3CDTF">2018-02-27T01:02:42Z</dcterms:created>
  <dcterms:modified xsi:type="dcterms:W3CDTF">2018-03-14T04:30:13Z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2016-12-22T00:00:00Z</vt:filetime>
  </property>
  <property fmtid="{D5CDD505-2E9C-101B-9397-08002B2CF9AE}" pid="3" name="Creator">
    <vt:lpwstr>Microsoft® PowerPoint® 2013</vt:lpwstr>
  </property>
  <property fmtid="{D5CDD505-2E9C-101B-9397-08002B2CF9AE}" pid="4" name="LastSaved">
    <vt:filetime>2018-02-27T00:00:00Z</vt:filetime>
  </property>
</Properties>
</file>