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76"/>
  </p:notesMasterIdLst>
  <p:sldIdLst>
    <p:sldId id="256" r:id="rId2"/>
    <p:sldId id="257" r:id="rId3"/>
    <p:sldId id="311" r:id="rId4"/>
    <p:sldId id="313" r:id="rId5"/>
    <p:sldId id="312" r:id="rId6"/>
    <p:sldId id="318" r:id="rId7"/>
    <p:sldId id="319" r:id="rId8"/>
    <p:sldId id="320" r:id="rId9"/>
    <p:sldId id="310" r:id="rId10"/>
    <p:sldId id="314" r:id="rId11"/>
    <p:sldId id="315" r:id="rId12"/>
    <p:sldId id="322" r:id="rId13"/>
    <p:sldId id="316" r:id="rId14"/>
    <p:sldId id="317" r:id="rId15"/>
    <p:sldId id="323" r:id="rId16"/>
    <p:sldId id="325" r:id="rId17"/>
    <p:sldId id="326"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8" r:id="rId34"/>
    <p:sldId id="349" r:id="rId35"/>
    <p:sldId id="350" r:id="rId36"/>
    <p:sldId id="343" r:id="rId37"/>
    <p:sldId id="352" r:id="rId38"/>
    <p:sldId id="344" r:id="rId39"/>
    <p:sldId id="353" r:id="rId40"/>
    <p:sldId id="345" r:id="rId41"/>
    <p:sldId id="354" r:id="rId42"/>
    <p:sldId id="355" r:id="rId43"/>
    <p:sldId id="356" r:id="rId44"/>
    <p:sldId id="357" r:id="rId45"/>
    <p:sldId id="358" r:id="rId46"/>
    <p:sldId id="359" r:id="rId47"/>
    <p:sldId id="360" r:id="rId48"/>
    <p:sldId id="361" r:id="rId49"/>
    <p:sldId id="362" r:id="rId50"/>
    <p:sldId id="346" r:id="rId51"/>
    <p:sldId id="380" r:id="rId52"/>
    <p:sldId id="381" r:id="rId53"/>
    <p:sldId id="347" r:id="rId54"/>
    <p:sldId id="382" r:id="rId55"/>
    <p:sldId id="383" r:id="rId56"/>
    <p:sldId id="384" r:id="rId57"/>
    <p:sldId id="385" r:id="rId58"/>
    <p:sldId id="386" r:id="rId59"/>
    <p:sldId id="387" r:id="rId60"/>
    <p:sldId id="388" r:id="rId61"/>
    <p:sldId id="389" r:id="rId62"/>
    <p:sldId id="390" r:id="rId63"/>
    <p:sldId id="391" r:id="rId64"/>
    <p:sldId id="398" r:id="rId65"/>
    <p:sldId id="399" r:id="rId66"/>
    <p:sldId id="400" r:id="rId67"/>
    <p:sldId id="401" r:id="rId68"/>
    <p:sldId id="402" r:id="rId69"/>
    <p:sldId id="404" r:id="rId70"/>
    <p:sldId id="397" r:id="rId71"/>
    <p:sldId id="392" r:id="rId72"/>
    <p:sldId id="395" r:id="rId73"/>
    <p:sldId id="396" r:id="rId74"/>
    <p:sldId id="307" r:id="rId7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86054" autoAdjust="0"/>
  </p:normalViewPr>
  <p:slideViewPr>
    <p:cSldViewPr>
      <p:cViewPr>
        <p:scale>
          <a:sx n="100" d="100"/>
          <a:sy n="100" d="100"/>
        </p:scale>
        <p:origin x="-87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宋体" charset="-122"/>
              </a:defRPr>
            </a:lvl1pPr>
          </a:lstStyle>
          <a:p>
            <a:pPr>
              <a:defRPr/>
            </a:pPr>
            <a:fld id="{9B0E21DB-EC94-457E-886C-7BB6AD79C2AD}" type="datetimeFigureOut">
              <a:rPr lang="zh-CN" altLang="en-US"/>
              <a:pPr>
                <a:defRPr/>
              </a:pPr>
              <a:t>2013-12-12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宋体" charset="-122"/>
              </a:defRPr>
            </a:lvl1pPr>
          </a:lstStyle>
          <a:p>
            <a:pPr>
              <a:defRPr/>
            </a:pPr>
            <a:fld id="{958325B9-4E7D-4C09-9FEA-F4BC8B5B067C}" type="slidenum">
              <a:rPr lang="zh-CN" altLang="en-US"/>
              <a:pPr>
                <a:defRPr/>
              </a:pPr>
              <a:t>‹#›</a:t>
            </a:fld>
            <a:endParaRPr lang="zh-CN" altLang="en-US"/>
          </a:p>
        </p:txBody>
      </p:sp>
    </p:spTree>
    <p:extLst>
      <p:ext uri="{BB962C8B-B14F-4D97-AF65-F5344CB8AC3E}">
        <p14:creationId xmlns:p14="http://schemas.microsoft.com/office/powerpoint/2010/main" val="3198269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dirty="0" smtClean="0"/>
              <a:t>在录制需要登陆的系统时， 我们把登陆部分放到</a:t>
            </a:r>
            <a:r>
              <a:rPr lang="en-US" altLang="zh-CN" dirty="0" err="1" smtClean="0"/>
              <a:t>vuser_init</a:t>
            </a:r>
            <a:r>
              <a:rPr lang="en-US" altLang="zh-CN" dirty="0" smtClean="0"/>
              <a:t> </a:t>
            </a:r>
            <a:r>
              <a:rPr lang="zh-CN" altLang="en-US" dirty="0" smtClean="0"/>
              <a:t>中， 把登陆后的操作部分放到 </a:t>
            </a:r>
            <a:r>
              <a:rPr lang="en-US" altLang="zh-CN" dirty="0" smtClean="0"/>
              <a:t>Action </a:t>
            </a:r>
            <a:r>
              <a:rPr lang="zh-CN" altLang="en-US" dirty="0" smtClean="0"/>
              <a:t>中， 把注销关闭登陆部分放到 </a:t>
            </a:r>
            <a:r>
              <a:rPr lang="en-US" altLang="zh-CN" dirty="0" err="1" smtClean="0"/>
              <a:t>vuser_end</a:t>
            </a:r>
            <a:r>
              <a:rPr lang="en-US" altLang="zh-CN" dirty="0" smtClean="0"/>
              <a:t> </a:t>
            </a:r>
            <a:r>
              <a:rPr lang="zh-CN" altLang="en-US" dirty="0" smtClean="0"/>
              <a:t>中。（ 如果需要在登陆操作设集合点， 那么登陆操作也要放到 </a:t>
            </a:r>
            <a:r>
              <a:rPr lang="en-US" altLang="zh-CN" dirty="0" smtClean="0"/>
              <a:t>Action </a:t>
            </a:r>
            <a:r>
              <a:rPr lang="zh-CN" altLang="en-US" dirty="0" smtClean="0"/>
              <a:t>中， 因为 </a:t>
            </a:r>
            <a:r>
              <a:rPr lang="en-US" altLang="zh-CN" dirty="0" err="1" smtClean="0"/>
              <a:t>vuser_init</a:t>
            </a:r>
            <a:r>
              <a:rPr lang="en-US" altLang="zh-CN" dirty="0" smtClean="0"/>
              <a:t> </a:t>
            </a:r>
            <a:r>
              <a:rPr lang="zh-CN" altLang="en-US" dirty="0" smtClean="0"/>
              <a:t>中不能添加集合点） 在其他情况下， 我们只要把操作部分放到 </a:t>
            </a:r>
            <a:r>
              <a:rPr lang="en-US" altLang="zh-CN" dirty="0" smtClean="0"/>
              <a:t>Action </a:t>
            </a:r>
            <a:r>
              <a:rPr lang="zh-CN" altLang="en-US" dirty="0" smtClean="0"/>
              <a:t>中即可。 </a:t>
            </a:r>
          </a:p>
        </p:txBody>
      </p:sp>
      <p:sp>
        <p:nvSpPr>
          <p:cNvPr id="604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36BD4-6A7A-480C-ABBE-5C420A9752DE}" type="slidenum">
              <a:rPr lang="zh-CN" altLang="en-US">
                <a:latin typeface="Arial" pitchFamily="34" charset="0"/>
                <a:ea typeface="宋体" pitchFamily="2" charset="-122"/>
              </a:rPr>
              <a:pPr/>
              <a:t>23</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75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A67E81-FC63-4814-97BD-73A7E428D3F2}" type="slidenum">
              <a:rPr lang="zh-CN" altLang="en-US">
                <a:latin typeface="Arial" pitchFamily="34" charset="0"/>
                <a:ea typeface="宋体" pitchFamily="2" charset="-122"/>
              </a:rPr>
              <a:pPr/>
              <a:t>47</a:t>
            </a:fld>
            <a:endParaRPr lang="zh-CN" altLang="en-US">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86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F19D6-1E19-496D-9EAD-7E6D312269B0}" type="slidenum">
              <a:rPr lang="zh-CN" altLang="en-US">
                <a:latin typeface="Arial" pitchFamily="34" charset="0"/>
                <a:ea typeface="宋体" pitchFamily="2" charset="-122"/>
              </a:rPr>
              <a:pPr/>
              <a:t>48</a:t>
            </a:fld>
            <a:endParaRPr lang="zh-CN" altLang="en-US">
              <a:latin typeface="Arial"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96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4C08C-EA39-4E77-BD28-3D0E71A16403}" type="slidenum">
              <a:rPr lang="zh-CN" altLang="en-US">
                <a:latin typeface="Arial" pitchFamily="34" charset="0"/>
                <a:ea typeface="宋体" pitchFamily="2" charset="-122"/>
              </a:rPr>
              <a:pPr/>
              <a:t>49</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58325B9-4E7D-4C09-9FEA-F4BC8B5B067C}" type="slidenum">
              <a:rPr lang="zh-CN" altLang="en-US" smtClean="0"/>
              <a:pPr>
                <a:defRPr/>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58325B9-4E7D-4C09-9FEA-F4BC8B5B067C}" type="slidenum">
              <a:rPr lang="zh-CN" altLang="en-US" smtClean="0"/>
              <a:pPr>
                <a:defRPr/>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14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A7FA3-7022-4F15-9C80-733A25BDE431}" type="slidenum">
              <a:rPr lang="zh-CN" altLang="en-US">
                <a:latin typeface="Arial" pitchFamily="34" charset="0"/>
                <a:ea typeface="宋体" pitchFamily="2" charset="-122"/>
              </a:rPr>
              <a:pPr/>
              <a:t>41</a:t>
            </a:fld>
            <a:endParaRPr lang="zh-CN" altLang="en-US">
              <a:latin typeface="Arial"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24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05BE8-4912-495D-83C2-B939CF180697}" type="slidenum">
              <a:rPr lang="zh-CN" altLang="en-US">
                <a:latin typeface="Arial" pitchFamily="34" charset="0"/>
                <a:ea typeface="宋体" pitchFamily="2" charset="-122"/>
              </a:rPr>
              <a:pPr/>
              <a:t>42</a:t>
            </a:fld>
            <a:endParaRPr lang="zh-CN" altLang="en-US">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34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28F8A8-8781-4FB1-BB82-1C94541A06B3}" type="slidenum">
              <a:rPr lang="zh-CN" altLang="en-US">
                <a:latin typeface="Arial" pitchFamily="34" charset="0"/>
                <a:ea typeface="宋体" pitchFamily="2" charset="-122"/>
              </a:rPr>
              <a:pPr/>
              <a:t>43</a:t>
            </a:fld>
            <a:endParaRPr lang="zh-CN" altLang="en-US">
              <a:latin typeface="Arial"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B644D-2718-4316-86DD-118DA5DC4982}" type="slidenum">
              <a:rPr lang="zh-CN" altLang="en-US">
                <a:latin typeface="Arial" pitchFamily="34" charset="0"/>
                <a:ea typeface="宋体" pitchFamily="2" charset="-122"/>
              </a:rPr>
              <a:pPr/>
              <a:t>44</a:t>
            </a:fld>
            <a:endParaRPr lang="zh-CN" altLang="en-US">
              <a:latin typeface="Arial"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55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F607B-EEAD-4F31-A789-510CBB2D407C}" type="slidenum">
              <a:rPr lang="zh-CN" altLang="en-US">
                <a:latin typeface="Arial" pitchFamily="34" charset="0"/>
                <a:ea typeface="宋体" pitchFamily="2" charset="-122"/>
              </a:rPr>
              <a:pPr/>
              <a:t>45</a:t>
            </a:fld>
            <a:endParaRPr lang="zh-CN" altLang="en-US">
              <a:latin typeface="Arial"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65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240E36-B101-4F55-AD02-1D28B882A451}" type="slidenum">
              <a:rPr lang="zh-CN" altLang="en-US">
                <a:latin typeface="Arial" pitchFamily="34" charset="0"/>
                <a:ea typeface="宋体" pitchFamily="2" charset="-122"/>
              </a:rPr>
              <a:pPr/>
              <a:t>46</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E30E2307-1E40-4E12-8716-25BFDA8E7013}" type="datetime1">
              <a:rPr lang="en-US" smtClean="0"/>
              <a:pPr/>
              <a:t>12/12/2013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87D7A59-36E2-48B9-B146-C1E59501F63F}" type="slidenum">
              <a:rPr lang="en-US" smtClean="0"/>
              <a:pPr/>
              <a:t>‹#›</a:t>
            </a:fld>
            <a:endParaRPr lang="en-US"/>
          </a:p>
        </p:txBody>
      </p:sp>
      <p:pic>
        <p:nvPicPr>
          <p:cNvPr id="8" name="图片 35" descr="图标.png"/>
          <p:cNvPicPr>
            <a:picLocks noChangeAspect="1"/>
          </p:cNvPicPr>
          <p:nvPr userDrawn="1"/>
        </p:nvPicPr>
        <p:blipFill>
          <a:blip r:embed="rId2"/>
          <a:srcRect/>
          <a:stretch>
            <a:fillRect/>
          </a:stretch>
        </p:blipFill>
        <p:spPr bwMode="auto">
          <a:xfrm>
            <a:off x="7043738" y="3786188"/>
            <a:ext cx="2100262" cy="571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5CFCF5A-EA79-452C-A52C-1A2668C2E7DF}" type="datetime1">
              <a:rPr lang="en-US" smtClean="0"/>
              <a:pPr/>
              <a:t>12/12/2013</a:t>
            </a:fld>
            <a:endParaRPr 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E5C4C28-BD4B-4892-9A2D-6E19BD753A9A}" type="datetime1">
              <a:rPr lang="en-US" smtClean="0"/>
              <a:pPr/>
              <a:t>12/12/2013</a:t>
            </a:fld>
            <a:endParaRPr 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61FD9D02-426E-46C9-9EE9-0DE1EF8B2838}" type="datetime1">
              <a:rPr lang="en-US" smtClean="0"/>
              <a:pPr/>
              <a:t>12/12/2013</a:t>
            </a:fld>
            <a:endParaRPr lang="en-US"/>
          </a:p>
        </p:txBody>
      </p:sp>
      <p:sp>
        <p:nvSpPr>
          <p:cNvPr id="5" name="页脚占位符 4"/>
          <p:cNvSpPr>
            <a:spLocks noGrp="1"/>
          </p:cNvSpPr>
          <p:nvPr>
            <p:ph type="ftr" sz="quarter" idx="11"/>
          </p:nvPr>
        </p:nvSpPr>
        <p:spPr>
          <a:xfrm>
            <a:off x="5330952" y="6400800"/>
            <a:ext cx="3733800" cy="283800"/>
          </a:xfrm>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6FF6307-B08B-426E-84CD-15F95501A2C9}"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B8AEBBE-F8B2-42CF-9895-E86A608384EB}" type="datetime1">
              <a:rPr lang="en-US" smtClean="0"/>
              <a:pPr/>
              <a:t>12/12/2013</a:t>
            </a:fld>
            <a:endParaRPr 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E1FAA6B6-10E5-4810-BC9F-DA72D8452E73}" type="datetime1">
              <a:rPr lang="en-US" smtClean="0"/>
              <a:pPr/>
              <a:t>12/12/2013</a:t>
            </a:fld>
            <a:endParaRPr 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6D18D072-EF12-4AA2-BD71-ABC68B06D0E2}" type="datetime1">
              <a:rPr lang="en-US" smtClean="0"/>
              <a:pPr/>
              <a:t>12/12/2013</a:t>
            </a:fld>
            <a:endParaRPr 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8CDBF60-6CC3-4B74-A60D-3486985E4346}" type="datetime1">
              <a:rPr lang="en-US" smtClean="0"/>
              <a:pPr/>
              <a:t>12/12/2013</a:t>
            </a:fld>
            <a:endParaRPr 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714818-984F-4759-BF72-A33BDC1963BD}" type="datetime1">
              <a:rPr lang="en-US" smtClean="0"/>
              <a:pPr/>
              <a:t>12/12/2013</a:t>
            </a:fld>
            <a:endParaRPr 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EA7E191-5F94-4FC1-B823-BD7CABF7FA06}" type="datetime1">
              <a:rPr lang="en-US" smtClean="0"/>
              <a:pPr/>
              <a:t>12/12/2013</a:t>
            </a:fld>
            <a:endParaRPr 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856D55-EFBE-4F9B-8A5F-09D42CA22A9B}" type="datetime1">
              <a:rPr lang="en-US" smtClean="0"/>
              <a:pPr/>
              <a:t>12/12/2013</a:t>
            </a:fld>
            <a:endParaRPr 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7195DB6-1CD3-46FC-95AF-EF7158888113}"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9D1D110F-3F4E-48D9-B8AA-5D0E825AFDBA}" type="datetime1">
              <a:rPr lang="en-US" smtClean="0"/>
              <a:pPr/>
              <a:t>12/12/2013</a:t>
            </a:fld>
            <a:endParaRPr 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77195DB6-1CD3-46FC-95AF-EF7158888113}" type="slidenum">
              <a:rPr lang="zh-CN" altLang="en-US" smtClean="0"/>
              <a:pPr>
                <a:defRPr/>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ctrTitle"/>
          </p:nvPr>
        </p:nvSpPr>
        <p:spPr>
          <a:xfrm>
            <a:off x="2123728" y="1628800"/>
            <a:ext cx="5500687" cy="738187"/>
          </a:xfrm>
          <a:ln w="12700"/>
        </p:spPr>
        <p:txBody>
          <a:bodyPr>
            <a:normAutofit fontScale="90000"/>
          </a:bodyPr>
          <a:lstStyle/>
          <a:p>
            <a:pPr eaLnBrk="1" hangingPunct="1"/>
            <a:r>
              <a:rPr lang="zh-CN" altLang="en-US" dirty="0" smtClean="0"/>
              <a:t>性能测试</a:t>
            </a:r>
            <a:r>
              <a:rPr lang="zh-CN" altLang="en-US" dirty="0" smtClean="0"/>
              <a:t>培训</a:t>
            </a:r>
            <a:endParaRPr lang="zh-CN" altLang="en-US" dirty="0" smtClean="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smtClean="0"/>
              <a:t>3.1</a:t>
            </a:r>
            <a:r>
              <a:rPr lang="zh-CN" altLang="en-US" smtClean="0"/>
              <a:t>用户行为模拟流程</a:t>
            </a:r>
          </a:p>
        </p:txBody>
      </p:sp>
      <p:sp>
        <p:nvSpPr>
          <p:cNvPr id="12291" name="内容占位符 2"/>
          <p:cNvSpPr>
            <a:spLocks noGrp="1"/>
          </p:cNvSpPr>
          <p:nvPr>
            <p:ph idx="1"/>
          </p:nvPr>
        </p:nvSpPr>
        <p:spPr>
          <a:xfrm>
            <a:off x="179388" y="1268413"/>
            <a:ext cx="8964612" cy="4897437"/>
          </a:xfrm>
        </p:spPr>
        <p:txBody>
          <a:bodyPr/>
          <a:lstStyle/>
          <a:p>
            <a:r>
              <a:rPr lang="zh-CN" altLang="en-US" sz="2800" smtClean="0"/>
              <a:t>通常使用</a:t>
            </a:r>
            <a:r>
              <a:rPr lang="en-US" altLang="zh-CN" sz="2800" smtClean="0"/>
              <a:t>VuGen</a:t>
            </a:r>
            <a:r>
              <a:rPr lang="zh-CN" altLang="en-US" sz="2800" smtClean="0"/>
              <a:t>进行用户行为模拟的流程如图所示。创建用户脚本需要用到 </a:t>
            </a:r>
            <a:r>
              <a:rPr lang="en-US" altLang="zh-CN" sz="2800" smtClean="0"/>
              <a:t>VuGen </a:t>
            </a:r>
            <a:r>
              <a:rPr lang="zh-CN" altLang="en-US" sz="2800" smtClean="0"/>
              <a:t>。 提示： 运行 </a:t>
            </a:r>
            <a:r>
              <a:rPr lang="en-US" altLang="zh-CN" sz="2800" smtClean="0"/>
              <a:t>VuGen </a:t>
            </a:r>
            <a:r>
              <a:rPr lang="zh-CN" altLang="en-US" sz="2800" smtClean="0"/>
              <a:t>最好在 </a:t>
            </a:r>
            <a:r>
              <a:rPr lang="en-US" altLang="zh-CN" sz="2800" smtClean="0">
                <a:solidFill>
                  <a:srgbClr val="FF0000"/>
                </a:solidFill>
              </a:rPr>
              <a:t>1024*768 </a:t>
            </a:r>
            <a:r>
              <a:rPr lang="zh-CN" altLang="en-US" sz="2800" smtClean="0"/>
              <a:t>的分辨率下， 否则有些工具栏会看不到。 </a:t>
            </a:r>
          </a:p>
          <a:p>
            <a:endParaRPr lang="en-US" altLang="zh-CN" sz="2800" smtClean="0"/>
          </a:p>
          <a:p>
            <a:endParaRPr lang="en-US" altLang="zh-CN" sz="2800" smtClean="0"/>
          </a:p>
          <a:p>
            <a:endParaRPr lang="zh-CN" altLang="en-US" sz="2800" smtClean="0"/>
          </a:p>
        </p:txBody>
      </p:sp>
      <p:pic>
        <p:nvPicPr>
          <p:cNvPr id="12292" name="图片 3" descr="1.jpg"/>
          <p:cNvPicPr>
            <a:picLocks noChangeAspect="1"/>
          </p:cNvPicPr>
          <p:nvPr/>
        </p:nvPicPr>
        <p:blipFill>
          <a:blip r:embed="rId2"/>
          <a:srcRect/>
          <a:stretch>
            <a:fillRect/>
          </a:stretch>
        </p:blipFill>
        <p:spPr bwMode="auto">
          <a:xfrm>
            <a:off x="1547813" y="2781300"/>
            <a:ext cx="6653212" cy="38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20688" y="138113"/>
            <a:ext cx="7931150" cy="1200150"/>
          </a:xfrm>
        </p:spPr>
        <p:txBody>
          <a:bodyPr>
            <a:normAutofit fontScale="90000"/>
          </a:bodyPr>
          <a:lstStyle/>
          <a:p>
            <a:r>
              <a:rPr lang="en-US" altLang="zh-CN" smtClean="0"/>
              <a:t>3.2VuGen</a:t>
            </a:r>
            <a:r>
              <a:rPr lang="zh-CN" altLang="en-US" smtClean="0"/>
              <a:t>界面介绍内容</a:t>
            </a:r>
            <a:br>
              <a:rPr lang="zh-CN" altLang="en-US" smtClean="0"/>
            </a:br>
            <a:endParaRPr lang="zh-CN" altLang="en-US" smtClean="0"/>
          </a:p>
        </p:txBody>
      </p:sp>
      <p:sp>
        <p:nvSpPr>
          <p:cNvPr id="12291" name="内容占位符 2"/>
          <p:cNvSpPr>
            <a:spLocks noGrp="1"/>
          </p:cNvSpPr>
          <p:nvPr>
            <p:ph idx="1"/>
          </p:nvPr>
        </p:nvSpPr>
        <p:spPr>
          <a:xfrm>
            <a:off x="395536" y="1268760"/>
            <a:ext cx="8424862" cy="4897437"/>
          </a:xfrm>
        </p:spPr>
        <p:txBody>
          <a:bodyPr/>
          <a:lstStyle/>
          <a:p>
            <a:pPr>
              <a:defRPr/>
            </a:pPr>
            <a:r>
              <a:rPr lang="zh-CN" altLang="en-US" b="1" dirty="0" smtClean="0"/>
              <a:t>界面简介</a:t>
            </a:r>
            <a:endParaRPr lang="en-US" altLang="zh-CN" b="1" dirty="0" smtClean="0"/>
          </a:p>
          <a:p>
            <a:pPr>
              <a:defRPr/>
            </a:pPr>
            <a:r>
              <a:rPr lang="zh-CN" altLang="en-US" b="1" dirty="0" smtClean="0"/>
              <a:t>选择协议类型</a:t>
            </a:r>
            <a:endParaRPr lang="en-US" altLang="zh-CN" b="1" dirty="0" smtClean="0"/>
          </a:p>
          <a:p>
            <a:pPr>
              <a:defRPr/>
            </a:pPr>
            <a:r>
              <a:rPr lang="en-US" altLang="zh-CN" b="1" dirty="0" err="1" smtClean="0"/>
              <a:t>Task模式</a:t>
            </a:r>
            <a:endParaRPr lang="en-US" altLang="zh-CN" b="1" dirty="0" smtClean="0"/>
          </a:p>
          <a:p>
            <a:pPr>
              <a:buNone/>
              <a:defRPr/>
            </a:pPr>
            <a:endParaRPr lang="en-US" altLang="zh-CN" b="1" dirty="0" smtClean="0"/>
          </a:p>
          <a:p>
            <a:pPr>
              <a:defRPr/>
            </a:pPr>
            <a:endParaRPr lang="en-US" altLang="zh-CN"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20688" y="138113"/>
            <a:ext cx="7931150" cy="1200150"/>
          </a:xfrm>
        </p:spPr>
        <p:txBody>
          <a:bodyPr>
            <a:normAutofit fontScale="90000"/>
          </a:bodyPr>
          <a:lstStyle/>
          <a:p>
            <a:r>
              <a:rPr lang="en-US" altLang="zh-CN" smtClean="0"/>
              <a:t>3.2VuGen</a:t>
            </a:r>
            <a:r>
              <a:rPr lang="zh-CN" altLang="en-US" smtClean="0"/>
              <a:t>界面介绍</a:t>
            </a:r>
            <a:br>
              <a:rPr lang="zh-CN" altLang="en-US" smtClean="0"/>
            </a:br>
            <a:endParaRPr lang="zh-CN" altLang="en-US" smtClean="0"/>
          </a:p>
        </p:txBody>
      </p:sp>
      <p:sp>
        <p:nvSpPr>
          <p:cNvPr id="14339" name="内容占位符 2"/>
          <p:cNvSpPr>
            <a:spLocks noGrp="1"/>
          </p:cNvSpPr>
          <p:nvPr>
            <p:ph idx="1"/>
          </p:nvPr>
        </p:nvSpPr>
        <p:spPr/>
        <p:txBody>
          <a:bodyPr>
            <a:normAutofit lnSpcReduction="10000"/>
          </a:bodyPr>
          <a:lstStyle/>
          <a:p>
            <a:pPr>
              <a:buFont typeface="Wingdings" pitchFamily="2" charset="2"/>
              <a:buNone/>
            </a:pPr>
            <a:r>
              <a:rPr lang="zh-CN" altLang="en-US" sz="2400" smtClean="0"/>
              <a:t>    新建一个脚本，选择</a:t>
            </a:r>
            <a:r>
              <a:rPr lang="en-US" altLang="zh-CN" sz="2400" smtClean="0"/>
              <a:t>Web</a:t>
            </a:r>
            <a:r>
              <a:rPr lang="zh-CN" altLang="en-US" sz="2400" smtClean="0"/>
              <a:t>（</a:t>
            </a:r>
            <a:r>
              <a:rPr lang="en-US" altLang="zh-CN" sz="2400" smtClean="0"/>
              <a:t>HTTP/HTML</a:t>
            </a:r>
            <a:r>
              <a:rPr lang="zh-CN" altLang="en-US" sz="2400" smtClean="0"/>
              <a:t>）协议后，即可得到开发界面。在</a:t>
            </a:r>
            <a:r>
              <a:rPr lang="en-US" altLang="zh-CN" sz="2400" smtClean="0"/>
              <a:t>VuGen</a:t>
            </a:r>
            <a:r>
              <a:rPr lang="zh-CN" altLang="en-US" sz="2400" smtClean="0"/>
              <a:t>中提供了两种脚本视图方式（</a:t>
            </a:r>
            <a:r>
              <a:rPr lang="en-US" altLang="zh-CN" sz="2400" smtClean="0"/>
              <a:t>Script/Tree</a:t>
            </a:r>
            <a:r>
              <a:rPr lang="zh-CN" altLang="en-US" sz="2400" smtClean="0"/>
              <a:t>），可以通过菜单栏的对应按钮进行切换，</a:t>
            </a:r>
            <a:endParaRPr lang="en-US" altLang="zh-CN" sz="2400" smtClean="0"/>
          </a:p>
          <a:p>
            <a:pPr>
              <a:buFont typeface="Wingdings" pitchFamily="2" charset="2"/>
              <a:buNone/>
            </a:pPr>
            <a:r>
              <a:rPr lang="zh-CN" altLang="en-US" sz="2400" smtClean="0"/>
              <a:t>    </a:t>
            </a:r>
            <a:endParaRPr lang="en-US" altLang="zh-CN" sz="2400" smtClean="0"/>
          </a:p>
          <a:p>
            <a:pPr>
              <a:buFont typeface="Wingdings" pitchFamily="2" charset="2"/>
              <a:buNone/>
            </a:pPr>
            <a:r>
              <a:rPr lang="en-US" altLang="zh-CN" sz="2400" smtClean="0"/>
              <a:t>    </a:t>
            </a:r>
            <a:r>
              <a:rPr lang="zh-CN" altLang="en-US" sz="2400" smtClean="0"/>
              <a:t>也可以通过</a:t>
            </a:r>
            <a:r>
              <a:rPr lang="en-US" altLang="zh-CN" sz="2400" smtClean="0"/>
              <a:t>View</a:t>
            </a:r>
            <a:r>
              <a:rPr lang="zh-CN" altLang="en-US" sz="2400" smtClean="0"/>
              <a:t>菜单下的选项进行切换。</a:t>
            </a:r>
            <a:endParaRPr lang="en-US" altLang="zh-CN" sz="2400" smtClean="0"/>
          </a:p>
          <a:p>
            <a:pPr>
              <a:buFont typeface="Wingdings" pitchFamily="2" charset="2"/>
              <a:buNone/>
            </a:pPr>
            <a:endParaRPr lang="en-US" altLang="zh-CN" sz="2400" smtClean="0"/>
          </a:p>
          <a:p>
            <a:r>
              <a:rPr lang="en-US" altLang="zh-CN" b="1" smtClean="0"/>
              <a:t>Tree</a:t>
            </a:r>
            <a:r>
              <a:rPr lang="zh-CN" altLang="en-US" b="1" smtClean="0"/>
              <a:t>图形化模式</a:t>
            </a:r>
            <a:endParaRPr lang="en-US" altLang="zh-CN" b="1" smtClean="0"/>
          </a:p>
          <a:p>
            <a:pPr>
              <a:buFont typeface="Wingdings" pitchFamily="2" charset="2"/>
              <a:buNone/>
            </a:pPr>
            <a:endParaRPr lang="en-US" altLang="zh-CN" b="1" smtClean="0"/>
          </a:p>
          <a:p>
            <a:pPr>
              <a:buFont typeface="Wingdings" pitchFamily="2" charset="2"/>
              <a:buNone/>
            </a:pPr>
            <a:endParaRPr lang="en-US" altLang="zh-CN" b="1" smtClean="0"/>
          </a:p>
          <a:p>
            <a:r>
              <a:rPr lang="zh-CN" altLang="en-US" b="1" smtClean="0"/>
              <a:t>脚本模式</a:t>
            </a:r>
            <a:endParaRPr lang="zh-CN" altLang="en-US" smtClean="0"/>
          </a:p>
        </p:txBody>
      </p:sp>
      <p:pic>
        <p:nvPicPr>
          <p:cNvPr id="14340" name="图片 5" descr="1.png"/>
          <p:cNvPicPr>
            <a:picLocks noChangeAspect="1"/>
          </p:cNvPicPr>
          <p:nvPr/>
        </p:nvPicPr>
        <p:blipFill>
          <a:blip r:embed="rId2"/>
          <a:srcRect/>
          <a:stretch>
            <a:fillRect/>
          </a:stretch>
        </p:blipFill>
        <p:spPr bwMode="auto">
          <a:xfrm>
            <a:off x="971550" y="2420938"/>
            <a:ext cx="4071938" cy="360362"/>
          </a:xfrm>
          <a:prstGeom prst="rect">
            <a:avLst/>
          </a:prstGeom>
          <a:noFill/>
          <a:ln w="9525">
            <a:noFill/>
            <a:miter lim="800000"/>
            <a:headEnd/>
            <a:tailEnd/>
          </a:ln>
        </p:spPr>
      </p:pic>
      <p:pic>
        <p:nvPicPr>
          <p:cNvPr id="14341" name="图片 7" descr="2.png"/>
          <p:cNvPicPr>
            <a:picLocks noChangeAspect="1"/>
          </p:cNvPicPr>
          <p:nvPr/>
        </p:nvPicPr>
        <p:blipFill>
          <a:blip r:embed="rId3"/>
          <a:srcRect/>
          <a:stretch>
            <a:fillRect/>
          </a:stretch>
        </p:blipFill>
        <p:spPr bwMode="auto">
          <a:xfrm>
            <a:off x="6286500" y="2420938"/>
            <a:ext cx="28575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395288" y="188913"/>
            <a:ext cx="7931150" cy="641350"/>
          </a:xfrm>
        </p:spPr>
        <p:txBody>
          <a:bodyPr>
            <a:normAutofit fontScale="90000"/>
          </a:bodyPr>
          <a:lstStyle/>
          <a:p>
            <a:r>
              <a:rPr lang="en-US" altLang="zh-CN" smtClean="0"/>
              <a:t>3.2.1VuGen</a:t>
            </a:r>
            <a:r>
              <a:rPr lang="zh-CN" altLang="en-US" smtClean="0"/>
              <a:t>界面介绍</a:t>
            </a:r>
          </a:p>
        </p:txBody>
      </p:sp>
      <p:sp>
        <p:nvSpPr>
          <p:cNvPr id="15363" name="内容占位符 2"/>
          <p:cNvSpPr>
            <a:spLocks noGrp="1"/>
          </p:cNvSpPr>
          <p:nvPr>
            <p:ph idx="1"/>
          </p:nvPr>
        </p:nvSpPr>
        <p:spPr/>
        <p:txBody>
          <a:bodyPr>
            <a:normAutofit lnSpcReduction="10000"/>
          </a:bodyPr>
          <a:lstStyle/>
          <a:p>
            <a:r>
              <a:rPr lang="zh-CN" altLang="en-US" b="1" smtClean="0"/>
              <a:t>在</a:t>
            </a:r>
            <a:r>
              <a:rPr lang="en-US" altLang="zh-CN" b="1" smtClean="0"/>
              <a:t>Tree</a:t>
            </a:r>
            <a:r>
              <a:rPr lang="zh-CN" altLang="en-US" b="1" smtClean="0"/>
              <a:t>图形化模式</a:t>
            </a:r>
            <a:r>
              <a:rPr lang="zh-CN" altLang="en-US" smtClean="0"/>
              <a:t>下，左侧会列出该脚本使用的函数（双击可以直接使用图形化修改函数），右侧提供了该请求对应的截图（自行编写的脚本和部分协议不会带有</a:t>
            </a:r>
            <a:r>
              <a:rPr lang="en-US" altLang="zh-CN" smtClean="0"/>
              <a:t>Snapshot</a:t>
            </a:r>
            <a:r>
              <a:rPr lang="zh-CN" altLang="en-US" smtClean="0"/>
              <a:t>截图）。一般通过这种视图来检查录制是否正确或进行某些函数的图形化修改。</a:t>
            </a:r>
            <a:endParaRPr lang="en-US" altLang="zh-CN" smtClean="0"/>
          </a:p>
          <a:p>
            <a:r>
              <a:rPr lang="zh-CN" altLang="en-US" b="1" smtClean="0"/>
              <a:t>在脚本模式</a:t>
            </a:r>
            <a:r>
              <a:rPr lang="zh-CN" altLang="en-US" smtClean="0"/>
              <a:t>界面中，左侧是脚本</a:t>
            </a:r>
            <a:r>
              <a:rPr lang="en-US" altLang="zh-CN" smtClean="0"/>
              <a:t>Action</a:t>
            </a:r>
            <a:r>
              <a:rPr lang="zh-CN" altLang="en-US" smtClean="0"/>
              <a:t>的列表，右侧是代码部分。从开发方便的角度来说，一般使用这个模式的情况多一些。</a:t>
            </a:r>
          </a:p>
          <a:p>
            <a:pPr>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smtClean="0"/>
              <a:t>3.2.1VuGen</a:t>
            </a:r>
            <a:r>
              <a:rPr lang="zh-CN" altLang="en-US" smtClean="0"/>
              <a:t>界面介绍</a:t>
            </a:r>
          </a:p>
        </p:txBody>
      </p:sp>
      <p:sp>
        <p:nvSpPr>
          <p:cNvPr id="16387" name="内容占位符 2"/>
          <p:cNvSpPr>
            <a:spLocks noGrp="1"/>
          </p:cNvSpPr>
          <p:nvPr>
            <p:ph idx="1"/>
          </p:nvPr>
        </p:nvSpPr>
        <p:spPr/>
        <p:txBody>
          <a:bodyPr/>
          <a:lstStyle/>
          <a:p>
            <a:r>
              <a:rPr lang="zh-CN" altLang="en-US" smtClean="0"/>
              <a:t>在屏幕的下方提供了</a:t>
            </a:r>
            <a:r>
              <a:rPr lang="en-US" altLang="zh-CN" smtClean="0"/>
              <a:t>Output Window</a:t>
            </a:r>
            <a:r>
              <a:rPr lang="en-US" smtClean="0"/>
              <a:t>，</a:t>
            </a:r>
            <a:r>
              <a:rPr lang="zh-CN" altLang="en-US" smtClean="0"/>
              <a:t>包含录制、回放、关联等相关信息的输出管理。</a:t>
            </a:r>
            <a:endParaRPr lang="en-US" altLang="zh-CN" smtClean="0"/>
          </a:p>
          <a:p>
            <a:endParaRPr lang="zh-CN" altLang="en-US" smtClean="0"/>
          </a:p>
        </p:txBody>
      </p:sp>
      <p:pic>
        <p:nvPicPr>
          <p:cNvPr id="16388" name="图片 3" descr="2.png"/>
          <p:cNvPicPr>
            <a:picLocks noChangeAspect="1"/>
          </p:cNvPicPr>
          <p:nvPr/>
        </p:nvPicPr>
        <p:blipFill>
          <a:blip r:embed="rId2"/>
          <a:srcRect/>
          <a:stretch>
            <a:fillRect/>
          </a:stretch>
        </p:blipFill>
        <p:spPr bwMode="auto">
          <a:xfrm>
            <a:off x="1692275" y="2492375"/>
            <a:ext cx="5837238"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20688" y="138113"/>
            <a:ext cx="7931150" cy="1200150"/>
          </a:xfrm>
        </p:spPr>
        <p:txBody>
          <a:bodyPr>
            <a:normAutofit fontScale="90000"/>
          </a:bodyPr>
          <a:lstStyle/>
          <a:p>
            <a:r>
              <a:rPr lang="en-US" altLang="zh-CN" smtClean="0"/>
              <a:t>3.2.2</a:t>
            </a:r>
            <a:r>
              <a:rPr lang="zh-CN" altLang="en-US" smtClean="0"/>
              <a:t>选择录制协议</a:t>
            </a:r>
            <a:r>
              <a:rPr lang="en-US" altLang="zh-CN" smtClean="0"/>
              <a:t/>
            </a:r>
            <a:br>
              <a:rPr lang="en-US" altLang="zh-CN" smtClean="0"/>
            </a:br>
            <a:endParaRPr lang="zh-CN" altLang="en-US" smtClean="0"/>
          </a:p>
        </p:txBody>
      </p:sp>
      <p:sp>
        <p:nvSpPr>
          <p:cNvPr id="17411" name="内容占位符 2"/>
          <p:cNvSpPr>
            <a:spLocks noGrp="1"/>
          </p:cNvSpPr>
          <p:nvPr>
            <p:ph idx="1"/>
          </p:nvPr>
        </p:nvSpPr>
        <p:spPr/>
        <p:txBody>
          <a:bodyPr/>
          <a:lstStyle/>
          <a:p>
            <a:r>
              <a:rPr lang="en-US" altLang="zh-CN" smtClean="0"/>
              <a:t>1</a:t>
            </a:r>
            <a:r>
              <a:rPr lang="zh-CN" altLang="en-US" smtClean="0"/>
              <a:t>：默认的新建单协议版本</a:t>
            </a:r>
            <a:r>
              <a:rPr lang="en-US" altLang="zh-CN" smtClean="0"/>
              <a:t>---</a:t>
            </a:r>
            <a:r>
              <a:rPr lang="zh-CN" altLang="en-US" smtClean="0"/>
              <a:t>（所以协议选择非常重要）</a:t>
            </a:r>
            <a:endParaRPr lang="en-US" altLang="zh-CN" smtClean="0"/>
          </a:p>
          <a:p>
            <a:pPr lvl="1"/>
            <a:r>
              <a:rPr lang="zh-CN" altLang="en-US" smtClean="0"/>
              <a:t>可以查看所有协议或按类型来查看对应的可用协议 。</a:t>
            </a:r>
          </a:p>
          <a:p>
            <a:r>
              <a:rPr lang="en-US" altLang="zh-CN" smtClean="0"/>
              <a:t>2</a:t>
            </a:r>
            <a:r>
              <a:rPr lang="zh-CN" altLang="en-US" smtClean="0"/>
              <a:t>：新建多协议版本</a:t>
            </a:r>
            <a:endParaRPr lang="en-US" altLang="zh-CN" smtClean="0"/>
          </a:p>
          <a:p>
            <a:pPr lvl="1"/>
            <a:r>
              <a:rPr lang="zh-CN" altLang="en-US" smtClean="0"/>
              <a:t>创建多协议</a:t>
            </a:r>
            <a:r>
              <a:rPr lang="en-US" altLang="zh-CN" smtClean="0"/>
              <a:t>Vuser脚本，VuGen显示所有的可用协议，指定录制所需要的几组协议即可。</a:t>
            </a:r>
            <a:endParaRPr lang="zh-CN" altLang="en-US" smtClean="0"/>
          </a:p>
          <a:p>
            <a:r>
              <a:rPr lang="en-US" altLang="zh-CN" smtClean="0"/>
              <a:t>3</a:t>
            </a:r>
            <a:r>
              <a:rPr lang="zh-CN" altLang="en-US" smtClean="0"/>
              <a:t>：使用最近使用过的协议创建脚本</a:t>
            </a:r>
          </a:p>
          <a:p>
            <a:endParaRPr lang="zh-CN"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20688" y="138113"/>
            <a:ext cx="7931150" cy="1200150"/>
          </a:xfrm>
        </p:spPr>
        <p:txBody>
          <a:bodyPr>
            <a:normAutofit fontScale="90000"/>
          </a:bodyPr>
          <a:lstStyle/>
          <a:p>
            <a:r>
              <a:rPr lang="en-US" altLang="zh-CN" smtClean="0"/>
              <a:t>3.2.2</a:t>
            </a:r>
            <a:r>
              <a:rPr lang="zh-CN" altLang="en-US" smtClean="0"/>
              <a:t>协议类型说明</a:t>
            </a:r>
            <a:r>
              <a:rPr lang="en-US" altLang="zh-CN" smtClean="0"/>
              <a:t/>
            </a:r>
            <a:br>
              <a:rPr lang="en-US" altLang="zh-CN" smtClean="0"/>
            </a:br>
            <a:endParaRPr lang="zh-CN" altLang="en-US" smtClean="0"/>
          </a:p>
        </p:txBody>
      </p:sp>
      <p:pic>
        <p:nvPicPr>
          <p:cNvPr id="18435" name="内容占位符 3" descr="20090707053920303.jpg"/>
          <p:cNvPicPr>
            <a:picLocks noGrp="1" noChangeAspect="1"/>
          </p:cNvPicPr>
          <p:nvPr>
            <p:ph idx="1"/>
          </p:nvPr>
        </p:nvPicPr>
        <p:blipFill>
          <a:blip r:embed="rId2"/>
          <a:stretch>
            <a:fillRect/>
          </a:stretch>
        </p:blipFill>
        <p:spPr>
          <a:xfrm>
            <a:off x="1700212" y="2652712"/>
            <a:ext cx="5743575" cy="25812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20688" y="138113"/>
            <a:ext cx="7931150" cy="1200150"/>
          </a:xfrm>
        </p:spPr>
        <p:txBody>
          <a:bodyPr>
            <a:normAutofit fontScale="90000"/>
          </a:bodyPr>
          <a:lstStyle/>
          <a:p>
            <a:r>
              <a:rPr lang="en-US" altLang="zh-CN" smtClean="0"/>
              <a:t>3.2.3Task模式</a:t>
            </a:r>
            <a:br>
              <a:rPr lang="en-US" altLang="zh-CN" smtClean="0"/>
            </a:br>
            <a:endParaRPr lang="zh-CN" altLang="en-US" smtClean="0"/>
          </a:p>
        </p:txBody>
      </p:sp>
      <p:sp>
        <p:nvSpPr>
          <p:cNvPr id="19459" name="内容占位符 2"/>
          <p:cNvSpPr>
            <a:spLocks noGrp="1"/>
          </p:cNvSpPr>
          <p:nvPr>
            <p:ph idx="1"/>
          </p:nvPr>
        </p:nvSpPr>
        <p:spPr>
          <a:xfrm>
            <a:off x="468313" y="1268413"/>
            <a:ext cx="5543550" cy="4032250"/>
          </a:xfrm>
        </p:spPr>
        <p:txBody>
          <a:bodyPr/>
          <a:lstStyle/>
          <a:p>
            <a:r>
              <a:rPr lang="en-US" altLang="zh-CN" smtClean="0"/>
              <a:t>LoadRunner</a:t>
            </a:r>
            <a:r>
              <a:rPr lang="zh-CN" altLang="en-US" smtClean="0"/>
              <a:t>中的</a:t>
            </a:r>
            <a:r>
              <a:rPr lang="en-US" altLang="zh-CN" smtClean="0"/>
              <a:t>Task</a:t>
            </a:r>
            <a:r>
              <a:rPr lang="zh-CN" altLang="en-US" smtClean="0"/>
              <a:t>（称为</a:t>
            </a:r>
            <a:r>
              <a:rPr lang="en-US" altLang="zh-CN" smtClean="0"/>
              <a:t>“</a:t>
            </a:r>
            <a:r>
              <a:rPr lang="zh-CN" altLang="en-US" smtClean="0"/>
              <a:t>任务栏</a:t>
            </a:r>
            <a:r>
              <a:rPr lang="en-US" altLang="zh-CN" smtClean="0"/>
              <a:t>”</a:t>
            </a:r>
            <a:r>
              <a:rPr lang="zh-CN" altLang="en-US" smtClean="0"/>
              <a:t>或</a:t>
            </a:r>
            <a:r>
              <a:rPr lang="en-US" altLang="zh-CN" smtClean="0"/>
              <a:t>“</a:t>
            </a:r>
            <a:r>
              <a:rPr lang="zh-CN" altLang="en-US" smtClean="0"/>
              <a:t>工作流</a:t>
            </a:r>
            <a:r>
              <a:rPr lang="en-US" altLang="zh-CN" smtClean="0"/>
              <a:t>”</a:t>
            </a:r>
            <a:r>
              <a:rPr lang="zh-CN" altLang="en-US" smtClean="0"/>
              <a:t>），用于指导新手一步步按照标准的流程录制测试、编辑测试、回放运行测试，最后得到测试结果并进行分析。从</a:t>
            </a:r>
            <a:r>
              <a:rPr lang="en-US" altLang="zh-CN" smtClean="0"/>
              <a:t>View菜单选择task，加载task模式</a:t>
            </a:r>
            <a:r>
              <a:rPr lang="zh-CN" altLang="en-US" smtClean="0"/>
              <a:t>。</a:t>
            </a:r>
          </a:p>
        </p:txBody>
      </p:sp>
      <p:pic>
        <p:nvPicPr>
          <p:cNvPr id="19460" name="Picture 4"/>
          <p:cNvPicPr>
            <a:picLocks noChangeAspect="1" noChangeArrowheads="1"/>
          </p:cNvPicPr>
          <p:nvPr/>
        </p:nvPicPr>
        <p:blipFill>
          <a:blip r:embed="rId2"/>
          <a:srcRect/>
          <a:stretch>
            <a:fillRect/>
          </a:stretch>
        </p:blipFill>
        <p:spPr bwMode="auto">
          <a:xfrm>
            <a:off x="6156325" y="908050"/>
            <a:ext cx="1849438" cy="5641975"/>
          </a:xfrm>
          <a:prstGeom prst="rect">
            <a:avLst/>
          </a:prstGeom>
          <a:noFill/>
          <a:ln w="9525">
            <a:noFill/>
            <a:miter lim="800000"/>
            <a:headEnd/>
            <a:tailEnd/>
          </a:ln>
        </p:spPr>
      </p:pic>
      <p:pic>
        <p:nvPicPr>
          <p:cNvPr id="19461" name="Picture 6"/>
          <p:cNvPicPr>
            <a:picLocks noChangeAspect="1" noChangeArrowheads="1"/>
          </p:cNvPicPr>
          <p:nvPr/>
        </p:nvPicPr>
        <p:blipFill>
          <a:blip r:embed="rId3"/>
          <a:srcRect/>
          <a:stretch>
            <a:fillRect/>
          </a:stretch>
        </p:blipFill>
        <p:spPr bwMode="auto">
          <a:xfrm>
            <a:off x="1835150" y="5373688"/>
            <a:ext cx="3241675" cy="109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smtClean="0"/>
              <a:t>3.3.1录制基本的用户行为</a:t>
            </a:r>
            <a:endParaRPr lang="zh-CN" altLang="en-US" smtClean="0"/>
          </a:p>
        </p:txBody>
      </p:sp>
      <p:sp>
        <p:nvSpPr>
          <p:cNvPr id="22531" name="内容占位符 2"/>
          <p:cNvSpPr>
            <a:spLocks noGrp="1"/>
          </p:cNvSpPr>
          <p:nvPr>
            <p:ph idx="1"/>
          </p:nvPr>
        </p:nvSpPr>
        <p:spPr>
          <a:xfrm>
            <a:off x="179388" y="1052513"/>
            <a:ext cx="8713787" cy="3024187"/>
          </a:xfrm>
        </p:spPr>
        <p:txBody>
          <a:bodyPr>
            <a:normAutofit fontScale="70000" lnSpcReduction="20000"/>
          </a:bodyPr>
          <a:lstStyle/>
          <a:p>
            <a:r>
              <a:rPr lang="zh-CN" altLang="en-US" sz="2800" smtClean="0"/>
              <a:t>启动 </a:t>
            </a:r>
            <a:r>
              <a:rPr lang="en-US" altLang="zh-CN" sz="2800" smtClean="0"/>
              <a:t>Visual User Generator </a:t>
            </a:r>
            <a:r>
              <a:rPr lang="zh-CN" altLang="en-US" sz="2800" smtClean="0"/>
              <a:t>后， 通过菜单 </a:t>
            </a:r>
            <a:endParaRPr lang="en-US" altLang="zh-CN" sz="2800" smtClean="0"/>
          </a:p>
          <a:p>
            <a:endParaRPr lang="en-US" altLang="zh-CN" sz="2800" smtClean="0"/>
          </a:p>
          <a:p>
            <a:endParaRPr lang="en-US" altLang="zh-CN" sz="2800" smtClean="0"/>
          </a:p>
          <a:p>
            <a:endParaRPr lang="en-US" altLang="zh-CN" sz="2800" smtClean="0"/>
          </a:p>
          <a:p>
            <a:endParaRPr lang="en-US" altLang="zh-CN" sz="2800" smtClean="0"/>
          </a:p>
          <a:p>
            <a:endParaRPr lang="en-US" altLang="zh-CN" sz="2800" smtClean="0"/>
          </a:p>
          <a:p>
            <a:pPr>
              <a:buFont typeface="Wingdings" pitchFamily="2" charset="2"/>
              <a:buNone/>
            </a:pPr>
            <a:endParaRPr lang="en-US" altLang="zh-CN" sz="2800" smtClean="0"/>
          </a:p>
          <a:p>
            <a:pPr>
              <a:buFont typeface="Wingdings" pitchFamily="2" charset="2"/>
              <a:buNone/>
            </a:pPr>
            <a:endParaRPr lang="en-US" altLang="zh-CN" sz="2800" smtClean="0"/>
          </a:p>
          <a:p>
            <a:pPr>
              <a:buFont typeface="Wingdings" pitchFamily="2" charset="2"/>
              <a:buNone/>
            </a:pPr>
            <a:r>
              <a:rPr lang="zh-CN" altLang="en-US" sz="2800" smtClean="0"/>
              <a:t/>
            </a:r>
            <a:br>
              <a:rPr lang="zh-CN" altLang="en-US" sz="2800" smtClean="0"/>
            </a:br>
            <a:endParaRPr lang="zh-CN" altLang="en-US" sz="2800" smtClean="0"/>
          </a:p>
          <a:p>
            <a:endParaRPr lang="zh-CN" altLang="en-US" sz="2800" smtClean="0"/>
          </a:p>
        </p:txBody>
      </p:sp>
      <p:pic>
        <p:nvPicPr>
          <p:cNvPr id="22532" name="Picture 3"/>
          <p:cNvPicPr>
            <a:picLocks noChangeAspect="1" noChangeArrowheads="1"/>
          </p:cNvPicPr>
          <p:nvPr/>
        </p:nvPicPr>
        <p:blipFill>
          <a:blip r:embed="rId2"/>
          <a:srcRect/>
          <a:stretch>
            <a:fillRect/>
          </a:stretch>
        </p:blipFill>
        <p:spPr bwMode="auto">
          <a:xfrm>
            <a:off x="1835150" y="1844675"/>
            <a:ext cx="5111750" cy="350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CN" smtClean="0"/>
              <a:t>3.3.1录制基本的用户行为</a:t>
            </a:r>
            <a:endParaRPr lang="zh-CN" altLang="en-US" smtClean="0"/>
          </a:p>
        </p:txBody>
      </p:sp>
      <p:sp>
        <p:nvSpPr>
          <p:cNvPr id="23555" name="内容占位符 2"/>
          <p:cNvSpPr>
            <a:spLocks noGrp="1"/>
          </p:cNvSpPr>
          <p:nvPr>
            <p:ph idx="1"/>
          </p:nvPr>
        </p:nvSpPr>
        <p:spPr>
          <a:xfrm>
            <a:off x="179388" y="1052513"/>
            <a:ext cx="8713787" cy="3024187"/>
          </a:xfrm>
        </p:spPr>
        <p:txBody>
          <a:bodyPr/>
          <a:lstStyle/>
          <a:p>
            <a:r>
              <a:rPr lang="zh-CN" altLang="en-US" sz="2800" smtClean="0"/>
              <a:t>新建一个用户脚本， 选择系统通讯的协议。 </a:t>
            </a:r>
          </a:p>
          <a:p>
            <a:endParaRPr lang="zh-CN" altLang="en-US" sz="2800" smtClean="0"/>
          </a:p>
        </p:txBody>
      </p:sp>
      <p:pic>
        <p:nvPicPr>
          <p:cNvPr id="23556" name="Picture 2"/>
          <p:cNvPicPr>
            <a:picLocks noChangeAspect="1" noChangeArrowheads="1"/>
          </p:cNvPicPr>
          <p:nvPr/>
        </p:nvPicPr>
        <p:blipFill>
          <a:blip r:embed="rId2"/>
          <a:srcRect/>
          <a:stretch>
            <a:fillRect/>
          </a:stretch>
        </p:blipFill>
        <p:spPr bwMode="auto">
          <a:xfrm>
            <a:off x="2916238" y="1557338"/>
            <a:ext cx="3544887" cy="486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zh-CN" altLang="en-US" smtClean="0">
                <a:ea typeface="宋体" pitchFamily="2" charset="-122"/>
              </a:rPr>
              <a:t>培训目的</a:t>
            </a:r>
            <a:endParaRPr lang="en-US" altLang="zh-CN" smtClean="0">
              <a:ea typeface="宋体" pitchFamily="2" charset="-122"/>
            </a:endParaRPr>
          </a:p>
        </p:txBody>
      </p:sp>
      <p:sp>
        <p:nvSpPr>
          <p:cNvPr id="4098" name="内容占位符 2"/>
          <p:cNvSpPr>
            <a:spLocks noGrp="1"/>
          </p:cNvSpPr>
          <p:nvPr>
            <p:ph idx="1"/>
          </p:nvPr>
        </p:nvSpPr>
        <p:spPr>
          <a:xfrm>
            <a:off x="468313" y="1268413"/>
            <a:ext cx="8424862" cy="5303837"/>
          </a:xfrm>
        </p:spPr>
        <p:txBody>
          <a:bodyPr/>
          <a:lstStyle/>
          <a:p>
            <a:pPr lvl="1" eaLnBrk="1" hangingPunct="1"/>
            <a:r>
              <a:rPr lang="zh-CN" altLang="en-US" dirty="0" smtClean="0"/>
              <a:t>了解常用的性能测试工具</a:t>
            </a:r>
            <a:endParaRPr lang="en-US" altLang="zh-CN" dirty="0" smtClean="0"/>
          </a:p>
          <a:p>
            <a:pPr lvl="1" eaLnBrk="1" hangingPunct="1"/>
            <a:r>
              <a:rPr lang="en-US" dirty="0" err="1" smtClean="0"/>
              <a:t>了解</a:t>
            </a:r>
            <a:r>
              <a:rPr lang="en-US" altLang="zh-CN" dirty="0" err="1" smtClean="0"/>
              <a:t>Loadrunner</a:t>
            </a:r>
            <a:r>
              <a:rPr lang="zh-CN" altLang="en-US" dirty="0" smtClean="0"/>
              <a:t>目录</a:t>
            </a:r>
            <a:endParaRPr lang="en-US" altLang="zh-CN" dirty="0" smtClean="0"/>
          </a:p>
          <a:p>
            <a:pPr lvl="1" eaLnBrk="1" hangingPunct="1"/>
            <a:r>
              <a:rPr lang="zh-CN" altLang="en-US" dirty="0" smtClean="0"/>
              <a:t>了解</a:t>
            </a:r>
            <a:r>
              <a:rPr lang="en-US" altLang="zh-CN" dirty="0" err="1" smtClean="0"/>
              <a:t>Loadrunner的</a:t>
            </a:r>
            <a:r>
              <a:rPr lang="zh-CN" altLang="en-US" dirty="0" smtClean="0"/>
              <a:t>用户行为模拟相关操作</a:t>
            </a:r>
            <a:endParaRPr lang="en-US" altLang="zh-CN" dirty="0" smtClean="0"/>
          </a:p>
          <a:p>
            <a:pPr lvl="1" eaLnBrk="1" hangingPunct="1"/>
            <a:r>
              <a:rPr lang="en-US" altLang="zh-CN" dirty="0" err="1" smtClean="0"/>
              <a:t>Loadrunner解惑与经验</a:t>
            </a:r>
            <a:endParaRPr lang="en-US" altLang="zh-CN" dirty="0" smtClean="0"/>
          </a:p>
          <a:p>
            <a:pPr lvl="1" eaLnBrk="1" hangingPunct="1"/>
            <a:endParaRPr lang="en-US" altLang="zh-CN" dirty="0" smtClean="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mtClean="0"/>
              <a:t>3.3.1录制基本的用户行为</a:t>
            </a:r>
            <a:endParaRPr lang="zh-CN" altLang="en-US" smtClean="0"/>
          </a:p>
        </p:txBody>
      </p:sp>
      <p:sp>
        <p:nvSpPr>
          <p:cNvPr id="24579" name="内容占位符 2"/>
          <p:cNvSpPr>
            <a:spLocks noGrp="1"/>
          </p:cNvSpPr>
          <p:nvPr>
            <p:ph idx="1"/>
          </p:nvPr>
        </p:nvSpPr>
        <p:spPr>
          <a:xfrm>
            <a:off x="179388" y="1052513"/>
            <a:ext cx="8713787" cy="3024187"/>
          </a:xfrm>
        </p:spPr>
        <p:txBody>
          <a:bodyPr/>
          <a:lstStyle/>
          <a:p>
            <a:r>
              <a:rPr lang="zh-CN" altLang="en-US" sz="2800" smtClean="0"/>
              <a:t>这里我们主要需要测试的是 </a:t>
            </a:r>
            <a:r>
              <a:rPr lang="en-US" altLang="zh-CN" sz="2800" smtClean="0"/>
              <a:t>Web </a:t>
            </a:r>
            <a:r>
              <a:rPr lang="zh-CN" altLang="en-US" sz="2800" smtClean="0"/>
              <a:t>应用， 所以我们需要选择 </a:t>
            </a:r>
            <a:r>
              <a:rPr lang="en-US" altLang="zh-CN" sz="2800" smtClean="0"/>
              <a:t>Web(HTTP/HTML) </a:t>
            </a:r>
            <a:r>
              <a:rPr lang="zh-CN" altLang="en-US" sz="2800" smtClean="0"/>
              <a:t>协议， 确定后，进入主窗体。 </a:t>
            </a:r>
          </a:p>
          <a:p>
            <a:endParaRPr lang="zh-CN" altLang="en-US" sz="2800" smtClean="0"/>
          </a:p>
        </p:txBody>
      </p:sp>
      <p:pic>
        <p:nvPicPr>
          <p:cNvPr id="24580" name="Picture 2"/>
          <p:cNvPicPr>
            <a:picLocks noChangeAspect="1" noChangeArrowheads="1"/>
          </p:cNvPicPr>
          <p:nvPr/>
        </p:nvPicPr>
        <p:blipFill>
          <a:blip r:embed="rId2"/>
          <a:srcRect/>
          <a:stretch>
            <a:fillRect/>
          </a:stretch>
        </p:blipFill>
        <p:spPr bwMode="auto">
          <a:xfrm>
            <a:off x="1763713" y="1989138"/>
            <a:ext cx="60071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en-US" altLang="zh-CN" smtClean="0"/>
              <a:t>3.3.1录制基本的用户行为</a:t>
            </a:r>
            <a:endParaRPr lang="zh-CN" altLang="en-US" smtClean="0"/>
          </a:p>
        </p:txBody>
      </p:sp>
      <p:sp>
        <p:nvSpPr>
          <p:cNvPr id="25603" name="内容占位符 2"/>
          <p:cNvSpPr>
            <a:spLocks noGrp="1"/>
          </p:cNvSpPr>
          <p:nvPr>
            <p:ph idx="1"/>
          </p:nvPr>
        </p:nvSpPr>
        <p:spPr>
          <a:xfrm>
            <a:off x="179388" y="1052513"/>
            <a:ext cx="8713787" cy="1008062"/>
          </a:xfrm>
        </p:spPr>
        <p:txBody>
          <a:bodyPr>
            <a:normAutofit/>
          </a:bodyPr>
          <a:lstStyle/>
          <a:p>
            <a:r>
              <a:rPr lang="zh-CN" altLang="en-US" sz="2800" smtClean="0"/>
              <a:t>直接进入录入选项页，启动脚本录制。在此处选择应用的类型，浏览器类型，测试地址，以及工作目录等。</a:t>
            </a:r>
            <a:endParaRPr lang="en-US" altLang="zh-CN" sz="2800" smtClean="0"/>
          </a:p>
          <a:p>
            <a:endParaRPr lang="zh-CN" altLang="en-US" sz="2800" smtClean="0"/>
          </a:p>
          <a:p>
            <a:endParaRPr lang="zh-CN" altLang="en-US" sz="2800" smtClean="0"/>
          </a:p>
        </p:txBody>
      </p:sp>
      <p:pic>
        <p:nvPicPr>
          <p:cNvPr id="25604" name="Picture 5"/>
          <p:cNvPicPr>
            <a:picLocks noChangeAspect="1" noChangeArrowheads="1"/>
          </p:cNvPicPr>
          <p:nvPr/>
        </p:nvPicPr>
        <p:blipFill>
          <a:blip r:embed="rId2"/>
          <a:srcRect/>
          <a:stretch>
            <a:fillRect/>
          </a:stretch>
        </p:blipFill>
        <p:spPr bwMode="auto">
          <a:xfrm>
            <a:off x="1547813" y="2060575"/>
            <a:ext cx="5524500" cy="3313113"/>
          </a:xfrm>
          <a:prstGeom prst="rect">
            <a:avLst/>
          </a:prstGeom>
          <a:noFill/>
          <a:ln w="9525">
            <a:noFill/>
            <a:miter lim="800000"/>
            <a:headEnd/>
            <a:tailEnd/>
          </a:ln>
        </p:spPr>
      </p:pic>
      <p:sp>
        <p:nvSpPr>
          <p:cNvPr id="25605" name="矩形 7"/>
          <p:cNvSpPr>
            <a:spLocks noChangeArrowheads="1"/>
          </p:cNvSpPr>
          <p:nvPr/>
        </p:nvSpPr>
        <p:spPr bwMode="auto">
          <a:xfrm>
            <a:off x="539750" y="5589588"/>
            <a:ext cx="8604250" cy="368300"/>
          </a:xfrm>
          <a:prstGeom prst="rect">
            <a:avLst/>
          </a:prstGeom>
          <a:noFill/>
          <a:ln w="9525">
            <a:noFill/>
            <a:miter lim="800000"/>
            <a:headEnd/>
            <a:tailEnd/>
          </a:ln>
        </p:spPr>
        <p:txBody>
          <a:bodyPr>
            <a:spAutoFit/>
          </a:bodyPr>
          <a:lstStyle/>
          <a:p>
            <a:r>
              <a:rPr lang="zh-CN" altLang="en-US"/>
              <a:t>选择要把录制的脚本放到哪一个部分， 默认情况下是“ </a:t>
            </a:r>
            <a:r>
              <a:rPr lang="en-US" altLang="zh-CN"/>
              <a:t>Action ”</a:t>
            </a:r>
            <a:r>
              <a:rPr lang="zh-CN" alt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en-US" altLang="zh-CN" smtClean="0"/>
              <a:t>3.3.1录制基本的用户行为</a:t>
            </a:r>
            <a:endParaRPr lang="zh-CN" altLang="en-US" smtClean="0"/>
          </a:p>
        </p:txBody>
      </p:sp>
      <p:sp>
        <p:nvSpPr>
          <p:cNvPr id="26627" name="内容占位符 2"/>
          <p:cNvSpPr>
            <a:spLocks noGrp="1"/>
          </p:cNvSpPr>
          <p:nvPr>
            <p:ph idx="1"/>
          </p:nvPr>
        </p:nvSpPr>
        <p:spPr>
          <a:xfrm>
            <a:off x="179388" y="1052513"/>
            <a:ext cx="8713787" cy="3024187"/>
          </a:xfrm>
        </p:spPr>
        <p:txBody>
          <a:bodyPr/>
          <a:lstStyle/>
          <a:p>
            <a:r>
              <a:rPr lang="zh-CN" altLang="en-US" sz="2800" smtClean="0"/>
              <a:t>也通过菜单 ，来启动录制脚本的命令。</a:t>
            </a:r>
          </a:p>
        </p:txBody>
      </p:sp>
      <p:pic>
        <p:nvPicPr>
          <p:cNvPr id="26628" name="Picture 2"/>
          <p:cNvPicPr>
            <a:picLocks noChangeAspect="1" noChangeArrowheads="1"/>
          </p:cNvPicPr>
          <p:nvPr/>
        </p:nvPicPr>
        <p:blipFill>
          <a:blip r:embed="rId2"/>
          <a:srcRect/>
          <a:stretch>
            <a:fillRect/>
          </a:stretch>
        </p:blipFill>
        <p:spPr bwMode="auto">
          <a:xfrm>
            <a:off x="827088" y="2205038"/>
            <a:ext cx="71691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en-US" altLang="zh-CN" smtClean="0"/>
              <a:t>3.3.1录制基本的用户行为</a:t>
            </a:r>
            <a:endParaRPr lang="zh-CN" altLang="en-US" smtClean="0"/>
          </a:p>
        </p:txBody>
      </p:sp>
      <p:sp>
        <p:nvSpPr>
          <p:cNvPr id="27651" name="内容占位符 2"/>
          <p:cNvSpPr>
            <a:spLocks noGrp="1"/>
          </p:cNvSpPr>
          <p:nvPr>
            <p:ph idx="1"/>
          </p:nvPr>
        </p:nvSpPr>
        <p:spPr>
          <a:xfrm>
            <a:off x="0" y="1052513"/>
            <a:ext cx="8964613" cy="5256212"/>
          </a:xfrm>
        </p:spPr>
        <p:txBody>
          <a:bodyPr/>
          <a:lstStyle/>
          <a:p>
            <a:r>
              <a:rPr lang="zh-CN" altLang="en-US" sz="2800" dirty="0" smtClean="0"/>
              <a:t>这里简单说明一下： </a:t>
            </a:r>
            <a:r>
              <a:rPr lang="en-US" altLang="zh-CN" sz="2800" dirty="0" err="1" smtClean="0"/>
              <a:t>VuGen</a:t>
            </a:r>
            <a:r>
              <a:rPr lang="en-US" altLang="zh-CN" sz="2800" dirty="0" smtClean="0"/>
              <a:t> </a:t>
            </a:r>
            <a:r>
              <a:rPr lang="zh-CN" altLang="en-US" sz="2800" dirty="0" smtClean="0"/>
              <a:t>中的脚本分为三部分： </a:t>
            </a:r>
            <a:r>
              <a:rPr lang="en-US" altLang="zh-CN" sz="2800" dirty="0" err="1" smtClean="0">
                <a:solidFill>
                  <a:srgbClr val="FF0000"/>
                </a:solidFill>
              </a:rPr>
              <a:t>vuser_init</a:t>
            </a:r>
            <a:r>
              <a:rPr lang="en-US" altLang="zh-CN" sz="2800" dirty="0" smtClean="0">
                <a:solidFill>
                  <a:srgbClr val="FF0000"/>
                </a:solidFill>
              </a:rPr>
              <a:t> </a:t>
            </a:r>
            <a:r>
              <a:rPr lang="en-US" sz="2800" dirty="0" smtClean="0">
                <a:solidFill>
                  <a:srgbClr val="FF0000"/>
                </a:solidFill>
              </a:rPr>
              <a:t>、 </a:t>
            </a:r>
            <a:r>
              <a:rPr lang="en-US" altLang="zh-CN" sz="2800" dirty="0" err="1" smtClean="0">
                <a:solidFill>
                  <a:srgbClr val="FF0000"/>
                </a:solidFill>
              </a:rPr>
              <a:t>vuser_end</a:t>
            </a:r>
            <a:r>
              <a:rPr lang="en-US" altLang="zh-CN" sz="2800" dirty="0" smtClean="0">
                <a:solidFill>
                  <a:srgbClr val="FF0000"/>
                </a:solidFill>
              </a:rPr>
              <a:t> </a:t>
            </a:r>
            <a:r>
              <a:rPr lang="zh-CN" altLang="en-US" sz="2800" dirty="0" smtClean="0">
                <a:solidFill>
                  <a:srgbClr val="FF0000"/>
                </a:solidFill>
              </a:rPr>
              <a:t>和 </a:t>
            </a:r>
            <a:r>
              <a:rPr lang="en-US" altLang="zh-CN" sz="2800" dirty="0" smtClean="0">
                <a:solidFill>
                  <a:srgbClr val="FF0000"/>
                </a:solidFill>
              </a:rPr>
              <a:t>Action </a:t>
            </a:r>
            <a:r>
              <a:rPr lang="en-US" sz="2800" dirty="0" smtClean="0"/>
              <a:t>。</a:t>
            </a:r>
          </a:p>
          <a:p>
            <a:r>
              <a:rPr lang="en-US" altLang="zh-CN" sz="2800" dirty="0" smtClean="0"/>
              <a:t> </a:t>
            </a:r>
            <a:r>
              <a:rPr lang="zh-CN" altLang="en-US" sz="2800" dirty="0" smtClean="0"/>
              <a:t>其中 </a:t>
            </a:r>
            <a:r>
              <a:rPr lang="en-US" altLang="zh-CN" sz="2800" dirty="0" err="1" smtClean="0"/>
              <a:t>vuser_init</a:t>
            </a:r>
            <a:r>
              <a:rPr lang="en-US" altLang="zh-CN" sz="2800" dirty="0" smtClean="0"/>
              <a:t> </a:t>
            </a:r>
            <a:r>
              <a:rPr lang="zh-CN" altLang="en-US" sz="2800" dirty="0" smtClean="0"/>
              <a:t>和 </a:t>
            </a:r>
            <a:r>
              <a:rPr lang="en-US" altLang="zh-CN" sz="2800" dirty="0" err="1" smtClean="0"/>
              <a:t>vuser_end</a:t>
            </a:r>
            <a:r>
              <a:rPr lang="en-US" altLang="zh-CN" sz="2800" dirty="0" smtClean="0"/>
              <a:t> </a:t>
            </a:r>
            <a:r>
              <a:rPr lang="zh-CN" altLang="en-US" sz="2800" dirty="0" smtClean="0"/>
              <a:t>都只能存在一个， 不能再分割， 而 </a:t>
            </a:r>
            <a:r>
              <a:rPr lang="en-US" altLang="zh-CN" sz="2800" dirty="0" smtClean="0"/>
              <a:t>Action </a:t>
            </a:r>
            <a:r>
              <a:rPr lang="zh-CN" altLang="en-US" sz="2800" dirty="0" smtClean="0"/>
              <a:t>还可以分成无数多个部分（通过点击 </a:t>
            </a:r>
            <a:r>
              <a:rPr lang="en-US" altLang="zh-CN" sz="2800" dirty="0" smtClean="0"/>
              <a:t>New </a:t>
            </a:r>
            <a:r>
              <a:rPr lang="zh-CN" altLang="en-US" sz="2800" dirty="0" smtClean="0"/>
              <a:t>按钮， 新建 </a:t>
            </a:r>
            <a:r>
              <a:rPr lang="en-US" altLang="zh-CN" sz="2800" dirty="0" err="1" smtClean="0"/>
              <a:t>ActionXXX</a:t>
            </a:r>
            <a:r>
              <a:rPr lang="en-US" altLang="zh-CN" sz="2800" dirty="0" smtClean="0"/>
              <a:t> </a:t>
            </a:r>
            <a:r>
              <a:rPr lang="en-US" sz="2800" dirty="0" smtClean="0"/>
              <a:t>）。 </a:t>
            </a:r>
          </a:p>
          <a:p>
            <a:r>
              <a:rPr lang="zh-CN" altLang="en-US" sz="2800" dirty="0" smtClean="0"/>
              <a:t>注意： 在重复执行测试脚本时， </a:t>
            </a:r>
            <a:r>
              <a:rPr lang="en-US" altLang="zh-CN" sz="2800" dirty="0" err="1" smtClean="0"/>
              <a:t>vuser_init</a:t>
            </a:r>
            <a:r>
              <a:rPr lang="en-US" altLang="zh-CN" sz="2800" dirty="0" smtClean="0"/>
              <a:t> </a:t>
            </a:r>
            <a:r>
              <a:rPr lang="zh-CN" altLang="en-US" sz="2800" dirty="0" smtClean="0"/>
              <a:t>和</a:t>
            </a:r>
            <a:r>
              <a:rPr lang="en-US" altLang="zh-CN" sz="2800" dirty="0" err="1" smtClean="0"/>
              <a:t>user_end</a:t>
            </a:r>
            <a:r>
              <a:rPr lang="en-US" altLang="zh-CN" sz="2800" dirty="0" smtClean="0"/>
              <a:t> </a:t>
            </a:r>
            <a:r>
              <a:rPr lang="zh-CN" altLang="en-US" sz="2800" dirty="0" smtClean="0"/>
              <a:t>中的内容只会执行一次， 重复执行的只是 </a:t>
            </a:r>
            <a:r>
              <a:rPr lang="en-US" altLang="zh-CN" sz="2800" dirty="0" smtClean="0"/>
              <a:t>Action </a:t>
            </a:r>
            <a:r>
              <a:rPr lang="zh-CN" altLang="en-US" sz="2800" dirty="0" smtClean="0"/>
              <a:t>中的部分。 </a:t>
            </a:r>
          </a:p>
          <a:p>
            <a:endParaRPr lang="zh-CN"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smtClean="0"/>
              <a:t>3.3.1录制基本的用户行为</a:t>
            </a:r>
            <a:endParaRPr lang="zh-CN" altLang="en-US" smtClean="0"/>
          </a:p>
        </p:txBody>
      </p:sp>
      <p:sp>
        <p:nvSpPr>
          <p:cNvPr id="28675" name="内容占位符 2"/>
          <p:cNvSpPr>
            <a:spLocks noGrp="1"/>
          </p:cNvSpPr>
          <p:nvPr>
            <p:ph idx="1"/>
          </p:nvPr>
        </p:nvSpPr>
        <p:spPr>
          <a:xfrm>
            <a:off x="179388" y="1052513"/>
            <a:ext cx="8713787" cy="3024187"/>
          </a:xfrm>
        </p:spPr>
        <p:txBody>
          <a:bodyPr/>
          <a:lstStyle/>
          <a:p>
            <a:r>
              <a:rPr lang="zh-CN" altLang="en-US" sz="2800" dirty="0" smtClean="0"/>
              <a:t>“ </a:t>
            </a:r>
            <a:r>
              <a:rPr lang="en-US" altLang="zh-CN" sz="2800" dirty="0" smtClean="0"/>
              <a:t>Record the application startup ” </a:t>
            </a:r>
            <a:r>
              <a:rPr lang="zh-CN" altLang="en-US" sz="2800" dirty="0" smtClean="0"/>
              <a:t>默认情况下是选中的， 说明应用程序一旦启动， </a:t>
            </a:r>
            <a:r>
              <a:rPr lang="en-US" altLang="zh-CN" sz="2800" dirty="0" err="1" smtClean="0"/>
              <a:t>VuGen</a:t>
            </a:r>
            <a:r>
              <a:rPr lang="en-US" altLang="zh-CN" sz="2800" dirty="0" smtClean="0"/>
              <a:t> </a:t>
            </a:r>
            <a:r>
              <a:rPr lang="zh-CN" altLang="en-US" sz="2800" dirty="0" smtClean="0"/>
              <a:t>就会开始录制脚本； 如果没有选中， 应用程序启动后， </a:t>
            </a:r>
            <a:r>
              <a:rPr lang="en-US" altLang="zh-CN" sz="2800" dirty="0" err="1" smtClean="0"/>
              <a:t>VuGen</a:t>
            </a:r>
            <a:r>
              <a:rPr lang="en-US" altLang="zh-CN" sz="2800" dirty="0" smtClean="0"/>
              <a:t> </a:t>
            </a:r>
            <a:r>
              <a:rPr lang="zh-CN" altLang="en-US" sz="2800" dirty="0" smtClean="0"/>
              <a:t>出现以下对话框， 并且暂时不会开始录制脚本， 用户操作应用程序到需要录制的地方， 按下“ </a:t>
            </a:r>
            <a:r>
              <a:rPr lang="en-US" altLang="zh-CN" sz="2800" dirty="0" smtClean="0"/>
              <a:t>Record ” </a:t>
            </a:r>
            <a:r>
              <a:rPr lang="zh-CN" altLang="en-US" sz="2800" dirty="0" smtClean="0"/>
              <a:t>按钮， </a:t>
            </a:r>
            <a:r>
              <a:rPr lang="en-US" altLang="zh-CN" sz="2800" dirty="0" err="1" smtClean="0"/>
              <a:t>VuGen</a:t>
            </a:r>
            <a:r>
              <a:rPr lang="en-US" altLang="zh-CN" sz="2800" dirty="0" smtClean="0"/>
              <a:t> </a:t>
            </a:r>
            <a:r>
              <a:rPr lang="zh-CN" altLang="en-US" sz="2800" dirty="0" smtClean="0"/>
              <a:t>才开始录制。 </a:t>
            </a:r>
          </a:p>
          <a:p>
            <a:endParaRPr lang="zh-CN" altLang="en-US" sz="2800" dirty="0" smtClean="0"/>
          </a:p>
        </p:txBody>
      </p:sp>
      <p:pic>
        <p:nvPicPr>
          <p:cNvPr id="28676" name="Picture 2"/>
          <p:cNvPicPr>
            <a:picLocks noChangeAspect="1" noChangeArrowheads="1"/>
          </p:cNvPicPr>
          <p:nvPr/>
        </p:nvPicPr>
        <p:blipFill>
          <a:blip r:embed="rId3"/>
          <a:srcRect/>
          <a:stretch>
            <a:fillRect/>
          </a:stretch>
        </p:blipFill>
        <p:spPr bwMode="auto">
          <a:xfrm>
            <a:off x="2555875" y="4341813"/>
            <a:ext cx="4149725"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mtClean="0"/>
              <a:t>3.3.1录制基本的用户行为</a:t>
            </a:r>
            <a:endParaRPr lang="zh-CN" altLang="en-US" smtClean="0"/>
          </a:p>
        </p:txBody>
      </p:sp>
      <p:sp>
        <p:nvSpPr>
          <p:cNvPr id="29699" name="内容占位符 2"/>
          <p:cNvSpPr>
            <a:spLocks noGrp="1"/>
          </p:cNvSpPr>
          <p:nvPr>
            <p:ph idx="1"/>
          </p:nvPr>
        </p:nvSpPr>
        <p:spPr>
          <a:xfrm>
            <a:off x="179388" y="1052513"/>
            <a:ext cx="8713787" cy="3024187"/>
          </a:xfrm>
        </p:spPr>
        <p:txBody>
          <a:bodyPr/>
          <a:lstStyle/>
          <a:p>
            <a:r>
              <a:rPr lang="zh-CN" altLang="en-US" sz="2800" smtClean="0"/>
              <a:t>点 “ </a:t>
            </a:r>
            <a:r>
              <a:rPr lang="en-US" altLang="zh-CN" sz="2800" smtClean="0"/>
              <a:t>Options ” </a:t>
            </a:r>
            <a:r>
              <a:rPr lang="zh-CN" altLang="en-US" sz="2800" smtClean="0"/>
              <a:t>按钮， 进入录制的设置窗体， 这里一般情况下不需要改动。 </a:t>
            </a:r>
          </a:p>
          <a:p>
            <a:endParaRPr lang="zh-CN" altLang="en-US" sz="2800" smtClean="0"/>
          </a:p>
        </p:txBody>
      </p:sp>
      <p:pic>
        <p:nvPicPr>
          <p:cNvPr id="29700" name="Picture 3"/>
          <p:cNvPicPr>
            <a:picLocks noChangeAspect="1" noChangeArrowheads="1"/>
          </p:cNvPicPr>
          <p:nvPr/>
        </p:nvPicPr>
        <p:blipFill>
          <a:blip r:embed="rId2"/>
          <a:srcRect/>
          <a:stretch>
            <a:fillRect/>
          </a:stretch>
        </p:blipFill>
        <p:spPr bwMode="auto">
          <a:xfrm>
            <a:off x="1403350" y="2117725"/>
            <a:ext cx="6840538" cy="440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smtClean="0"/>
              <a:t>3.3.1录制基本的用户行为</a:t>
            </a:r>
            <a:endParaRPr lang="zh-CN" altLang="en-US" smtClean="0"/>
          </a:p>
        </p:txBody>
      </p:sp>
      <p:sp>
        <p:nvSpPr>
          <p:cNvPr id="30723" name="内容占位符 2"/>
          <p:cNvSpPr>
            <a:spLocks noGrp="1"/>
          </p:cNvSpPr>
          <p:nvPr>
            <p:ph idx="1"/>
          </p:nvPr>
        </p:nvSpPr>
        <p:spPr>
          <a:xfrm>
            <a:off x="0" y="1052513"/>
            <a:ext cx="9144000" cy="6121400"/>
          </a:xfrm>
        </p:spPr>
        <p:txBody>
          <a:bodyPr/>
          <a:lstStyle/>
          <a:p>
            <a:r>
              <a:rPr lang="en-US" altLang="zh-CN" sz="2800" b="1" dirty="0" smtClean="0"/>
              <a:t>Recording Options</a:t>
            </a:r>
            <a:r>
              <a:rPr lang="zh-CN" altLang="en-US" sz="2800" b="1" dirty="0" smtClean="0"/>
              <a:t>标签页： </a:t>
            </a:r>
            <a:endParaRPr lang="en-US" altLang="zh-CN" sz="2800" b="1" dirty="0" smtClean="0"/>
          </a:p>
          <a:p>
            <a:pPr lvl="1"/>
            <a:r>
              <a:rPr lang="zh-CN" altLang="en-US" sz="2400" dirty="0" smtClean="0"/>
              <a:t>默认情况下选择“ </a:t>
            </a:r>
            <a:r>
              <a:rPr lang="en-US" altLang="zh-CN" sz="2400" dirty="0" smtClean="0"/>
              <a:t>HTML-based Script ”</a:t>
            </a:r>
            <a:r>
              <a:rPr lang="en-US" sz="2400" dirty="0" smtClean="0"/>
              <a:t>， </a:t>
            </a:r>
            <a:r>
              <a:rPr lang="zh-CN" altLang="en-US" sz="2400" dirty="0" smtClean="0"/>
              <a:t>说明脚本中采用 </a:t>
            </a:r>
            <a:r>
              <a:rPr lang="en-US" altLang="zh-CN" sz="2400" dirty="0" smtClean="0"/>
              <a:t>HTML </a:t>
            </a:r>
            <a:r>
              <a:rPr lang="zh-CN" altLang="en-US" sz="2400" dirty="0" smtClean="0"/>
              <a:t>页面的形式来表示， 这种方式的 </a:t>
            </a:r>
            <a:r>
              <a:rPr lang="en-US" altLang="zh-CN" sz="2400" dirty="0" smtClean="0"/>
              <a:t>Script </a:t>
            </a:r>
            <a:r>
              <a:rPr lang="zh-CN" altLang="en-US" sz="2400" dirty="0" smtClean="0"/>
              <a:t>脚本容易维护， 容易理解， 推荐这种方式录制。</a:t>
            </a:r>
            <a:br>
              <a:rPr lang="zh-CN" altLang="en-US" sz="2400" dirty="0" smtClean="0"/>
            </a:br>
            <a:r>
              <a:rPr lang="zh-CN" altLang="en-US" sz="2400" dirty="0" smtClean="0"/>
              <a:t>“ </a:t>
            </a:r>
            <a:r>
              <a:rPr lang="en-US" altLang="zh-CN" sz="2400" dirty="0" smtClean="0"/>
              <a:t>URL-based Script ” </a:t>
            </a:r>
            <a:r>
              <a:rPr lang="zh-CN" altLang="en-US" sz="2400" dirty="0" smtClean="0"/>
              <a:t>说明脚本中的表示采用基于 </a:t>
            </a:r>
            <a:r>
              <a:rPr lang="en-US" altLang="zh-CN" sz="2400" dirty="0" smtClean="0"/>
              <a:t>URL </a:t>
            </a:r>
            <a:r>
              <a:rPr lang="zh-CN" altLang="en-US" sz="2400" dirty="0" smtClean="0"/>
              <a:t>的方式。 </a:t>
            </a:r>
            <a:br>
              <a:rPr lang="zh-CN" altLang="en-US" sz="2400" dirty="0" smtClean="0"/>
            </a:br>
            <a:r>
              <a:rPr lang="zh-CN" altLang="en-US" sz="2400" dirty="0" smtClean="0"/>
              <a:t>选择哪种方式录制， 有以下参考原则： </a:t>
            </a:r>
            <a:br>
              <a:rPr lang="zh-CN" altLang="en-US" sz="2400" dirty="0" smtClean="0"/>
            </a:br>
            <a:r>
              <a:rPr lang="en-US" altLang="zh-CN" sz="2400" dirty="0" smtClean="0"/>
              <a:t>1 </a:t>
            </a:r>
            <a:r>
              <a:rPr lang="zh-CN" altLang="en-US" sz="2400" dirty="0" smtClean="0"/>
              <a:t>基于浏览器的应用程序推荐使用 </a:t>
            </a:r>
            <a:r>
              <a:rPr lang="en-US" altLang="zh-CN" sz="2400" dirty="0" smtClean="0"/>
              <a:t>HTML-based Script </a:t>
            </a:r>
            <a:br>
              <a:rPr lang="en-US" altLang="zh-CN" sz="2400" dirty="0" smtClean="0"/>
            </a:br>
            <a:r>
              <a:rPr lang="en-US" altLang="zh-CN" sz="2400" dirty="0" smtClean="0"/>
              <a:t>2 </a:t>
            </a:r>
            <a:r>
              <a:rPr lang="zh-CN" altLang="en-US" sz="2400" dirty="0" smtClean="0"/>
              <a:t>不是基于浏览器的应用程序推荐使用 </a:t>
            </a:r>
            <a:r>
              <a:rPr lang="en-US" altLang="zh-CN" sz="2400" dirty="0" smtClean="0"/>
              <a:t>URL-based Script </a:t>
            </a:r>
            <a:r>
              <a:rPr lang="en-US" sz="2400" dirty="0" smtClean="0"/>
              <a:t>。 </a:t>
            </a:r>
            <a:br>
              <a:rPr lang="en-US" sz="2400" dirty="0" smtClean="0"/>
            </a:br>
            <a:r>
              <a:rPr lang="en-US" altLang="zh-CN" sz="2400" dirty="0" smtClean="0"/>
              <a:t>3 </a:t>
            </a:r>
            <a:r>
              <a:rPr lang="zh-CN" altLang="en-US" sz="2400" dirty="0" smtClean="0"/>
              <a:t>如果基于浏览器的应用程序中包含了 </a:t>
            </a:r>
            <a:r>
              <a:rPr lang="en-US" altLang="zh-CN" sz="2400" dirty="0" smtClean="0"/>
              <a:t>JavaScript </a:t>
            </a:r>
            <a:r>
              <a:rPr lang="zh-CN" altLang="en-US" sz="2400" dirty="0" smtClean="0"/>
              <a:t>并且该脚本向服务器产生了请求， 比如 </a:t>
            </a:r>
            <a:r>
              <a:rPr lang="en-US" altLang="zh-CN" sz="2400" dirty="0" err="1" smtClean="0"/>
              <a:t>DataGrid</a:t>
            </a:r>
            <a:r>
              <a:rPr lang="en-US" altLang="zh-CN" sz="2400" dirty="0" smtClean="0"/>
              <a:t> </a:t>
            </a:r>
            <a:r>
              <a:rPr lang="zh-CN" altLang="en-US" sz="2400" dirty="0" smtClean="0"/>
              <a:t>的分页按钮等， 也要使用 </a:t>
            </a:r>
            <a:r>
              <a:rPr lang="en-US" altLang="zh-CN" sz="2400" dirty="0" smtClean="0"/>
              <a:t>URL-based </a:t>
            </a:r>
            <a:r>
              <a:rPr lang="zh-CN" altLang="en-US" sz="2400" dirty="0" smtClean="0"/>
              <a:t>方式录制 </a:t>
            </a:r>
            <a:br>
              <a:rPr lang="zh-CN" altLang="en-US" sz="2400" dirty="0" smtClean="0"/>
            </a:br>
            <a:r>
              <a:rPr lang="en-US" altLang="zh-CN" sz="2400" dirty="0" smtClean="0"/>
              <a:t>4 </a:t>
            </a:r>
            <a:r>
              <a:rPr lang="zh-CN" altLang="en-US" sz="2400" dirty="0" smtClean="0"/>
              <a:t>基于浏览器的应用程序中使用了 </a:t>
            </a:r>
            <a:r>
              <a:rPr lang="en-US" altLang="zh-CN" sz="2400" dirty="0" smtClean="0"/>
              <a:t>HTTPS </a:t>
            </a:r>
            <a:r>
              <a:rPr lang="zh-CN" altLang="en-US" sz="2400" dirty="0" smtClean="0"/>
              <a:t>安全协议， 使用 </a:t>
            </a:r>
            <a:r>
              <a:rPr lang="en-US" altLang="zh-CN" sz="2400" dirty="0" smtClean="0"/>
              <a:t>URL-based </a:t>
            </a:r>
            <a:r>
              <a:rPr lang="zh-CN" altLang="en-US" sz="2400" dirty="0" smtClean="0"/>
              <a:t>方式录制 </a:t>
            </a:r>
          </a:p>
          <a:p>
            <a:endParaRPr lang="zh-CN" alt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US" altLang="zh-CN" smtClean="0"/>
              <a:t>3.3.1录制基本的用户行为</a:t>
            </a:r>
            <a:endParaRPr lang="zh-CN" altLang="en-US" smtClean="0"/>
          </a:p>
        </p:txBody>
      </p:sp>
      <p:sp>
        <p:nvSpPr>
          <p:cNvPr id="31747" name="内容占位符 2"/>
          <p:cNvSpPr>
            <a:spLocks noGrp="1"/>
          </p:cNvSpPr>
          <p:nvPr>
            <p:ph idx="1"/>
          </p:nvPr>
        </p:nvSpPr>
        <p:spPr>
          <a:xfrm>
            <a:off x="179388" y="1052513"/>
            <a:ext cx="8713787" cy="504279"/>
          </a:xfrm>
        </p:spPr>
        <p:txBody>
          <a:bodyPr>
            <a:normAutofit lnSpcReduction="10000"/>
          </a:bodyPr>
          <a:lstStyle/>
          <a:p>
            <a:r>
              <a:rPr lang="en-US" altLang="zh-CN" sz="2800" dirty="0" smtClean="0"/>
              <a:t>Advanced </a:t>
            </a:r>
            <a:r>
              <a:rPr lang="zh-CN" altLang="en-US" sz="2800" dirty="0" smtClean="0"/>
              <a:t>标签页： 一般取默认情况即可。</a:t>
            </a:r>
            <a:endParaRPr lang="en-US" altLang="zh-CN" sz="2800" dirty="0" smtClean="0"/>
          </a:p>
          <a:p>
            <a:endParaRPr lang="zh-CN" altLang="en-US" sz="2800" dirty="0" smtClean="0"/>
          </a:p>
        </p:txBody>
      </p:sp>
      <p:pic>
        <p:nvPicPr>
          <p:cNvPr id="31748" name="Picture 4"/>
          <p:cNvPicPr>
            <a:picLocks noChangeAspect="1" noChangeArrowheads="1"/>
          </p:cNvPicPr>
          <p:nvPr/>
        </p:nvPicPr>
        <p:blipFill>
          <a:blip r:embed="rId2"/>
          <a:srcRect/>
          <a:stretch>
            <a:fillRect/>
          </a:stretch>
        </p:blipFill>
        <p:spPr bwMode="auto">
          <a:xfrm>
            <a:off x="1403350" y="2133600"/>
            <a:ext cx="5761038" cy="444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smtClean="0"/>
              <a:t>3.3.1录制基本的用户行为</a:t>
            </a:r>
            <a:endParaRPr lang="zh-CN" altLang="en-US" smtClean="0"/>
          </a:p>
        </p:txBody>
      </p:sp>
      <p:sp>
        <p:nvSpPr>
          <p:cNvPr id="32771" name="内容占位符 2"/>
          <p:cNvSpPr>
            <a:spLocks noGrp="1"/>
          </p:cNvSpPr>
          <p:nvPr>
            <p:ph idx="1"/>
          </p:nvPr>
        </p:nvSpPr>
        <p:spPr>
          <a:xfrm>
            <a:off x="179388" y="1052513"/>
            <a:ext cx="8713787" cy="3024187"/>
          </a:xfrm>
        </p:spPr>
        <p:txBody>
          <a:bodyPr>
            <a:normAutofit fontScale="62500" lnSpcReduction="20000"/>
          </a:bodyPr>
          <a:lstStyle/>
          <a:p>
            <a:r>
              <a:rPr lang="en-US" altLang="zh-CN" sz="2800" dirty="0" smtClean="0"/>
              <a:t>Correlation </a:t>
            </a:r>
            <a:r>
              <a:rPr lang="zh-CN" altLang="en-US" sz="2800" dirty="0" smtClean="0"/>
              <a:t>标签页： 这里的内容比较重要， 需要定制， 主要是为了在录制过程中设置自动关联。</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pPr>
              <a:buNone/>
            </a:pPr>
            <a:endParaRPr lang="zh-CN" altLang="en-US" sz="2800" dirty="0" smtClean="0"/>
          </a:p>
          <a:p>
            <a:endParaRPr lang="en-US" altLang="zh-CN" sz="2800" dirty="0" smtClean="0"/>
          </a:p>
          <a:p>
            <a:pPr>
              <a:buNone/>
            </a:pPr>
            <a:r>
              <a:rPr lang="zh-CN" altLang="en-US" sz="2800" dirty="0" smtClean="0"/>
              <a:t/>
            </a:r>
            <a:br>
              <a:rPr lang="zh-CN" altLang="en-US" sz="2800" dirty="0" smtClean="0"/>
            </a:br>
            <a:endParaRPr lang="en-US" altLang="zh-CN" sz="2800" dirty="0" smtClean="0"/>
          </a:p>
          <a:p>
            <a:pPr>
              <a:buNone/>
            </a:pPr>
            <a:r>
              <a:rPr lang="zh-CN" altLang="en-US" sz="2400" dirty="0" smtClean="0">
                <a:solidFill>
                  <a:srgbClr val="FF0000"/>
                </a:solidFill>
              </a:rPr>
              <a:t>注意：在录制过程中， 不要使用浏览器的“后退” 功能， </a:t>
            </a:r>
            <a:r>
              <a:rPr lang="en-US" altLang="zh-CN" sz="2400" dirty="0" err="1" smtClean="0">
                <a:solidFill>
                  <a:srgbClr val="FF0000"/>
                </a:solidFill>
              </a:rPr>
              <a:t>LoadRunner</a:t>
            </a:r>
            <a:r>
              <a:rPr lang="en-US" altLang="zh-CN" sz="2400" dirty="0" smtClean="0">
                <a:solidFill>
                  <a:srgbClr val="FF0000"/>
                </a:solidFill>
              </a:rPr>
              <a:t> </a:t>
            </a:r>
            <a:r>
              <a:rPr lang="zh-CN" altLang="en-US" sz="2400" dirty="0" smtClean="0">
                <a:solidFill>
                  <a:srgbClr val="FF0000"/>
                </a:solidFill>
              </a:rPr>
              <a:t>支持不好！ </a:t>
            </a:r>
          </a:p>
          <a:p>
            <a:endParaRPr lang="zh-CN" altLang="en-US" sz="2800" dirty="0" smtClean="0"/>
          </a:p>
        </p:txBody>
      </p:sp>
      <p:pic>
        <p:nvPicPr>
          <p:cNvPr id="1026" name="Picture 2"/>
          <p:cNvPicPr>
            <a:picLocks noChangeAspect="1" noChangeArrowheads="1"/>
          </p:cNvPicPr>
          <p:nvPr/>
        </p:nvPicPr>
        <p:blipFill>
          <a:blip r:embed="rId2"/>
          <a:srcRect/>
          <a:stretch>
            <a:fillRect/>
          </a:stretch>
        </p:blipFill>
        <p:spPr bwMode="auto">
          <a:xfrm>
            <a:off x="1907704" y="2060848"/>
            <a:ext cx="4898100" cy="3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smtClean="0"/>
              <a:t>3.3.1录制基本的用户行为</a:t>
            </a:r>
            <a:endParaRPr lang="zh-CN" altLang="en-US" smtClean="0"/>
          </a:p>
        </p:txBody>
      </p:sp>
      <p:sp>
        <p:nvSpPr>
          <p:cNvPr id="33795" name="内容占位符 2"/>
          <p:cNvSpPr>
            <a:spLocks noGrp="1"/>
          </p:cNvSpPr>
          <p:nvPr>
            <p:ph idx="1"/>
          </p:nvPr>
        </p:nvSpPr>
        <p:spPr>
          <a:xfrm>
            <a:off x="179388" y="1052513"/>
            <a:ext cx="8713787" cy="3024187"/>
          </a:xfrm>
        </p:spPr>
        <p:txBody>
          <a:bodyPr/>
          <a:lstStyle/>
          <a:p>
            <a:r>
              <a:rPr lang="zh-CN" altLang="en-US" sz="2800" smtClean="0"/>
              <a:t>录制过程中， 在屏幕上会有一个工具条出现。 </a:t>
            </a:r>
            <a:br>
              <a:rPr lang="zh-CN" altLang="en-US" sz="2800" smtClean="0"/>
            </a:br>
            <a:r>
              <a:rPr lang="zh-CN" altLang="en-US" sz="2800" smtClean="0"/>
              <a:t>下面我们简单介绍一下各个按钮的功能。 </a:t>
            </a:r>
          </a:p>
          <a:p>
            <a:endParaRPr lang="zh-CN" altLang="en-US" sz="2800" smtClean="0"/>
          </a:p>
        </p:txBody>
      </p:sp>
      <p:pic>
        <p:nvPicPr>
          <p:cNvPr id="2051" name="Picture 3"/>
          <p:cNvPicPr>
            <a:picLocks noChangeAspect="1" noChangeArrowheads="1"/>
          </p:cNvPicPr>
          <p:nvPr/>
        </p:nvPicPr>
        <p:blipFill>
          <a:blip r:embed="rId2"/>
          <a:srcRect/>
          <a:stretch>
            <a:fillRect/>
          </a:stretch>
        </p:blipFill>
        <p:spPr bwMode="auto">
          <a:xfrm>
            <a:off x="0" y="2780928"/>
            <a:ext cx="8900864" cy="2853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smtClean="0">
                <a:ea typeface="宋体" pitchFamily="2" charset="-122"/>
              </a:rPr>
              <a:t>培训内容</a:t>
            </a:r>
            <a:endParaRPr lang="zh-CN" altLang="en-US" smtClean="0"/>
          </a:p>
        </p:txBody>
      </p:sp>
      <p:sp>
        <p:nvSpPr>
          <p:cNvPr id="3" name="内容占位符 2"/>
          <p:cNvSpPr>
            <a:spLocks noGrp="1"/>
          </p:cNvSpPr>
          <p:nvPr>
            <p:ph idx="1"/>
          </p:nvPr>
        </p:nvSpPr>
        <p:spPr>
          <a:xfrm>
            <a:off x="468313" y="981075"/>
            <a:ext cx="8424862" cy="5688013"/>
          </a:xfrm>
        </p:spPr>
        <p:txBody>
          <a:bodyPr>
            <a:normAutofit fontScale="92500" lnSpcReduction="10000"/>
          </a:bodyPr>
          <a:lstStyle/>
          <a:p>
            <a:pPr marL="342900" lvl="1" indent="-342900" eaLnBrk="1" hangingPunct="1">
              <a:buClr>
                <a:schemeClr val="bg2"/>
              </a:buClr>
              <a:buSzPct val="75000"/>
              <a:buFont typeface="Wingdings" pitchFamily="2" charset="2"/>
              <a:buChar char="n"/>
              <a:defRPr/>
            </a:pPr>
            <a:r>
              <a:rPr lang="zh-CN" altLang="en-US" sz="3000" dirty="0" smtClean="0"/>
              <a:t>常用的性能测试工具介绍</a:t>
            </a:r>
            <a:endParaRPr lang="en-US" altLang="zh-CN" sz="3000" dirty="0" smtClean="0"/>
          </a:p>
          <a:p>
            <a:pPr marL="342900" lvl="1" indent="-342900" eaLnBrk="1" hangingPunct="1">
              <a:buClr>
                <a:schemeClr val="bg2"/>
              </a:buClr>
              <a:buSzPct val="75000"/>
              <a:buFont typeface="Wingdings" pitchFamily="2" charset="2"/>
              <a:buChar char="n"/>
              <a:defRPr/>
            </a:pPr>
            <a:r>
              <a:rPr lang="en-US" sz="3000" dirty="0" err="1" smtClean="0"/>
              <a:t>Loadrunner</a:t>
            </a:r>
            <a:r>
              <a:rPr lang="zh-CN" altLang="en-US" sz="3000" dirty="0" smtClean="0"/>
              <a:t>目录分析</a:t>
            </a:r>
            <a:endParaRPr lang="en-US" altLang="zh-CN" sz="3000" dirty="0" smtClean="0"/>
          </a:p>
          <a:p>
            <a:pPr eaLnBrk="1" hangingPunct="1">
              <a:defRPr/>
            </a:pPr>
            <a:r>
              <a:rPr lang="en-US" altLang="zh-CN" sz="3000" dirty="0" err="1" smtClean="0"/>
              <a:t>Loadrunner用户行为模拟</a:t>
            </a:r>
            <a:endParaRPr lang="en-US" altLang="zh-CN" sz="3000" dirty="0" smtClean="0"/>
          </a:p>
          <a:p>
            <a:pPr lvl="1" eaLnBrk="1" hangingPunct="1">
              <a:defRPr/>
            </a:pPr>
            <a:r>
              <a:rPr lang="en-US" altLang="zh-CN" sz="2400" dirty="0" err="1" smtClean="0"/>
              <a:t>VuGen</a:t>
            </a:r>
            <a:r>
              <a:rPr lang="en-US" sz="2400" dirty="0" err="1" smtClean="0"/>
              <a:t>简介及录制流程</a:t>
            </a:r>
            <a:endParaRPr lang="en-US" sz="2400" dirty="0" smtClean="0"/>
          </a:p>
          <a:p>
            <a:pPr lvl="1" eaLnBrk="1" hangingPunct="1">
              <a:defRPr/>
            </a:pPr>
            <a:r>
              <a:rPr lang="zh-CN" altLang="en-US" sz="2400" dirty="0" smtClean="0"/>
              <a:t>界面介绍</a:t>
            </a:r>
            <a:endParaRPr lang="en-US" altLang="zh-CN" sz="2400" dirty="0" smtClean="0"/>
          </a:p>
          <a:p>
            <a:pPr lvl="1" eaLnBrk="1" hangingPunct="1">
              <a:defRPr/>
            </a:pPr>
            <a:r>
              <a:rPr lang="zh-CN" altLang="en-US" sz="2400" dirty="0" smtClean="0"/>
              <a:t>录制基本的用户行为</a:t>
            </a:r>
            <a:endParaRPr lang="en-US" altLang="zh-CN" sz="2400" dirty="0" smtClean="0"/>
          </a:p>
          <a:p>
            <a:pPr lvl="1" eaLnBrk="1" hangingPunct="1">
              <a:defRPr/>
            </a:pPr>
            <a:r>
              <a:rPr lang="zh-CN" altLang="en-US" sz="2400" dirty="0" smtClean="0"/>
              <a:t>完善测试脚本开发</a:t>
            </a:r>
            <a:endParaRPr lang="en-US" altLang="zh-CN" sz="2400" dirty="0" smtClean="0"/>
          </a:p>
          <a:p>
            <a:pPr lvl="1" eaLnBrk="1" hangingPunct="1">
              <a:defRPr/>
            </a:pPr>
            <a:r>
              <a:rPr lang="en-US" altLang="zh-CN" sz="2400" dirty="0" smtClean="0"/>
              <a:t>Runtime set</a:t>
            </a:r>
          </a:p>
          <a:p>
            <a:pPr lvl="1" eaLnBrk="1" hangingPunct="1">
              <a:defRPr/>
            </a:pPr>
            <a:r>
              <a:rPr lang="zh-CN" altLang="en-US" sz="2400" dirty="0" smtClean="0"/>
              <a:t>单机运行脚本</a:t>
            </a:r>
            <a:endParaRPr lang="en-US" altLang="zh-CN" sz="2400" dirty="0" smtClean="0"/>
          </a:p>
          <a:p>
            <a:pPr lvl="1" eaLnBrk="1" hangingPunct="1">
              <a:defRPr/>
            </a:pPr>
            <a:r>
              <a:rPr lang="zh-CN" altLang="en-US" sz="2400" dirty="0" smtClean="0"/>
              <a:t>其它</a:t>
            </a:r>
            <a:endParaRPr lang="en-US" altLang="zh-CN" sz="2400" dirty="0" smtClean="0"/>
          </a:p>
          <a:p>
            <a:pPr eaLnBrk="1" hangingPunct="1">
              <a:buNone/>
              <a:defRPr/>
            </a:pPr>
            <a:r>
              <a:rPr lang="zh-CN" altLang="en-US" dirty="0" smtClean="0"/>
              <a:t/>
            </a:r>
            <a:br>
              <a:rPr lang="zh-CN" altLang="en-US" dirty="0" smtClean="0"/>
            </a:br>
            <a:r>
              <a:rPr lang="zh-CN" altLang="en-US" dirty="0" smtClean="0"/>
              <a:t/>
            </a:r>
            <a:br>
              <a:rPr lang="zh-CN" altLang="en-US" dirty="0" smtClean="0"/>
            </a:b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en-US" altLang="zh-CN" smtClean="0"/>
              <a:t>3.3.1录制基本的用户行为</a:t>
            </a:r>
            <a:endParaRPr lang="zh-CN" altLang="en-US" smtClean="0"/>
          </a:p>
        </p:txBody>
      </p:sp>
      <p:sp>
        <p:nvSpPr>
          <p:cNvPr id="34819" name="内容占位符 2"/>
          <p:cNvSpPr>
            <a:spLocks noGrp="1"/>
          </p:cNvSpPr>
          <p:nvPr>
            <p:ph idx="1"/>
          </p:nvPr>
        </p:nvSpPr>
        <p:spPr>
          <a:xfrm>
            <a:off x="179388" y="1052513"/>
            <a:ext cx="8713787" cy="1439862"/>
          </a:xfrm>
        </p:spPr>
        <p:txBody>
          <a:bodyPr/>
          <a:lstStyle/>
          <a:p>
            <a:r>
              <a:rPr lang="zh-CN" altLang="en-US" sz="2800" smtClean="0"/>
              <a:t>录制完成后， 按下“结束录制” 按钮， </a:t>
            </a:r>
            <a:r>
              <a:rPr lang="en-US" altLang="zh-CN" sz="2800" smtClean="0"/>
              <a:t>VuGen </a:t>
            </a:r>
            <a:r>
              <a:rPr lang="zh-CN" altLang="en-US" sz="2800" smtClean="0"/>
              <a:t>自动生成用户脚本， 退出录制过程。 脚本参考下页的图。 </a:t>
            </a:r>
          </a:p>
          <a:p>
            <a:endParaRPr lang="zh-CN" altLang="en-US" sz="2800" smtClean="0"/>
          </a:p>
        </p:txBody>
      </p:sp>
      <p:pic>
        <p:nvPicPr>
          <p:cNvPr id="34820" name="Picture 2"/>
          <p:cNvPicPr>
            <a:picLocks noChangeAspect="1" noChangeArrowheads="1"/>
          </p:cNvPicPr>
          <p:nvPr/>
        </p:nvPicPr>
        <p:blipFill>
          <a:blip r:embed="rId2"/>
          <a:srcRect/>
          <a:stretch>
            <a:fillRect/>
          </a:stretch>
        </p:blipFill>
        <p:spPr bwMode="auto">
          <a:xfrm>
            <a:off x="1763713" y="2133600"/>
            <a:ext cx="543877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en-US" altLang="zh-CN" smtClean="0"/>
              <a:t>3.4完善测试脚本</a:t>
            </a:r>
            <a:endParaRPr lang="zh-CN" altLang="en-US" smtClean="0"/>
          </a:p>
        </p:txBody>
      </p:sp>
      <p:sp>
        <p:nvSpPr>
          <p:cNvPr id="35843" name="内容占位符 2"/>
          <p:cNvSpPr>
            <a:spLocks noGrp="1"/>
          </p:cNvSpPr>
          <p:nvPr>
            <p:ph idx="1"/>
          </p:nvPr>
        </p:nvSpPr>
        <p:spPr>
          <a:xfrm>
            <a:off x="179388" y="1052513"/>
            <a:ext cx="8713787" cy="4752975"/>
          </a:xfrm>
        </p:spPr>
        <p:txBody>
          <a:bodyPr/>
          <a:lstStyle/>
          <a:p>
            <a:r>
              <a:rPr lang="zh-CN" altLang="en-US" sz="2800" smtClean="0"/>
              <a:t>当录制完一个基本的用户脚本后， 在正式使用前我们还需要完善测试脚本， 增强脚本的灵活性。 一般情况下， 我们通过以下方法来完善测试脚本。</a:t>
            </a:r>
            <a:endParaRPr lang="en-US" altLang="zh-CN" sz="2800" smtClean="0"/>
          </a:p>
          <a:p>
            <a:pPr lvl="2" eaLnBrk="1" hangingPunct="1"/>
            <a:r>
              <a:rPr lang="zh-CN" altLang="en-US" smtClean="0"/>
              <a:t>插入事务</a:t>
            </a:r>
            <a:endParaRPr lang="en-US" altLang="zh-CN" smtClean="0"/>
          </a:p>
          <a:p>
            <a:pPr lvl="2" eaLnBrk="1" hangingPunct="1"/>
            <a:r>
              <a:rPr lang="zh-CN" altLang="en-US" smtClean="0"/>
              <a:t>插入集合点</a:t>
            </a:r>
            <a:endParaRPr lang="en-US" altLang="zh-CN" smtClean="0"/>
          </a:p>
          <a:p>
            <a:pPr lvl="2" eaLnBrk="1" hangingPunct="1"/>
            <a:r>
              <a:rPr lang="zh-CN" altLang="en-US" smtClean="0"/>
              <a:t>插入注释</a:t>
            </a:r>
            <a:endParaRPr lang="en-US" altLang="zh-CN" smtClean="0"/>
          </a:p>
          <a:p>
            <a:pPr lvl="2" eaLnBrk="1" hangingPunct="1"/>
            <a:r>
              <a:rPr lang="zh-CN" altLang="en-US" smtClean="0"/>
              <a:t>参数化输入</a:t>
            </a:r>
            <a:endParaRPr lang="en-US" altLang="zh-CN" smtClean="0"/>
          </a:p>
          <a:p>
            <a:pPr lvl="2" eaLnBrk="1" hangingPunct="1"/>
            <a:r>
              <a:rPr lang="zh-CN" altLang="en-US" smtClean="0"/>
              <a:t>插入函数</a:t>
            </a:r>
            <a:endParaRPr lang="en-US" altLang="zh-CN" smtClean="0"/>
          </a:p>
          <a:p>
            <a:pPr lvl="2" eaLnBrk="1" hangingPunct="1"/>
            <a:r>
              <a:rPr lang="zh-CN" altLang="en-US" smtClean="0"/>
              <a:t>插入检查点</a:t>
            </a:r>
            <a:endParaRPr lang="zh-CN" altLang="en-US" sz="2800" smtClean="0"/>
          </a:p>
          <a:p>
            <a:endParaRPr lang="zh-CN" alt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en-US" altLang="zh-CN" smtClean="0"/>
              <a:t>3.4.1插入事务</a:t>
            </a:r>
            <a:endParaRPr lang="zh-CN" altLang="en-US" smtClean="0"/>
          </a:p>
        </p:txBody>
      </p:sp>
      <p:sp>
        <p:nvSpPr>
          <p:cNvPr id="36867" name="内容占位符 2"/>
          <p:cNvSpPr>
            <a:spLocks noGrp="1"/>
          </p:cNvSpPr>
          <p:nvPr>
            <p:ph idx="1"/>
          </p:nvPr>
        </p:nvSpPr>
        <p:spPr>
          <a:xfrm>
            <a:off x="179388" y="1052513"/>
            <a:ext cx="8713787" cy="4752975"/>
          </a:xfrm>
        </p:spPr>
        <p:txBody>
          <a:bodyPr>
            <a:normAutofit lnSpcReduction="10000"/>
          </a:bodyPr>
          <a:lstStyle/>
          <a:p>
            <a:r>
              <a:rPr lang="zh-CN" altLang="en-US" sz="2800" dirty="0" smtClean="0"/>
              <a:t>事务（ </a:t>
            </a:r>
            <a:r>
              <a:rPr lang="en-US" altLang="zh-CN" sz="2800" dirty="0" smtClean="0"/>
              <a:t>Transaction </a:t>
            </a:r>
            <a:r>
              <a:rPr lang="zh-CN" altLang="en-US" sz="2800" dirty="0" smtClean="0"/>
              <a:t>）： 为了衡量服务器的性能， 我们需要定义事务。 比如： 我们在脚本中有一个数据查询操作， 为了衡量服务器执行查询操作的性能， 我们把这个操作定义为一个事务， 这样在运行测试脚本时， </a:t>
            </a:r>
            <a:r>
              <a:rPr lang="en-US" altLang="zh-CN" sz="2800" dirty="0" err="1" smtClean="0"/>
              <a:t>LoadRunner</a:t>
            </a:r>
            <a:r>
              <a:rPr lang="en-US" altLang="zh-CN" sz="2800" dirty="0" smtClean="0"/>
              <a:t> </a:t>
            </a:r>
            <a:r>
              <a:rPr lang="zh-CN" altLang="en-US" sz="2800" dirty="0" smtClean="0"/>
              <a:t>运行到该事务的开始点时， </a:t>
            </a:r>
            <a:r>
              <a:rPr lang="en-US" altLang="zh-CN" sz="2800" dirty="0" err="1" smtClean="0"/>
              <a:t>LoadRunner</a:t>
            </a:r>
            <a:r>
              <a:rPr lang="en-US" altLang="zh-CN" sz="2800" dirty="0" smtClean="0"/>
              <a:t> </a:t>
            </a:r>
            <a:r>
              <a:rPr lang="zh-CN" altLang="en-US" sz="2800" dirty="0" smtClean="0"/>
              <a:t>就会开始计时， 直到运行到该事务的结束点， 计时结束。 这个事务的运行时间在结果中会有反映。 </a:t>
            </a:r>
            <a:endParaRPr lang="en-US" altLang="zh-CN" sz="2800" dirty="0" smtClean="0"/>
          </a:p>
          <a:p>
            <a:r>
              <a:rPr lang="zh-CN" altLang="en-US" sz="2800" dirty="0" smtClean="0"/>
              <a:t>插入事务操作可以在录制过程中进行， 也可以在录制结束后进行。 </a:t>
            </a:r>
            <a:r>
              <a:rPr lang="en-US" altLang="zh-CN" sz="2800" dirty="0" err="1" smtClean="0"/>
              <a:t>LoadRunner</a:t>
            </a:r>
            <a:r>
              <a:rPr lang="en-US" altLang="zh-CN" sz="2800" dirty="0" smtClean="0"/>
              <a:t> </a:t>
            </a:r>
            <a:r>
              <a:rPr lang="zh-CN" altLang="en-US" sz="2800" dirty="0" smtClean="0"/>
              <a:t>运行在脚本中插入不限数量的事务。 </a:t>
            </a:r>
          </a:p>
          <a:p>
            <a:endParaRPr lang="zh-CN" alt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US" altLang="zh-CN" smtClean="0"/>
              <a:t>3.4.1插入事务</a:t>
            </a:r>
            <a:endParaRPr lang="zh-CN" altLang="en-US" smtClean="0"/>
          </a:p>
        </p:txBody>
      </p:sp>
      <p:sp>
        <p:nvSpPr>
          <p:cNvPr id="37891" name="内容占位符 2"/>
          <p:cNvSpPr>
            <a:spLocks noGrp="1"/>
          </p:cNvSpPr>
          <p:nvPr>
            <p:ph idx="1"/>
          </p:nvPr>
        </p:nvSpPr>
        <p:spPr>
          <a:xfrm>
            <a:off x="179388" y="1052513"/>
            <a:ext cx="8713787" cy="4752975"/>
          </a:xfrm>
        </p:spPr>
        <p:txBody>
          <a:bodyPr>
            <a:normAutofit lnSpcReduction="10000"/>
          </a:bodyPr>
          <a:lstStyle/>
          <a:p>
            <a:r>
              <a:rPr lang="zh-CN" altLang="en-US" sz="2800" dirty="0" smtClean="0"/>
              <a:t>事务（ </a:t>
            </a:r>
            <a:r>
              <a:rPr lang="en-US" altLang="zh-CN" sz="2800" dirty="0" smtClean="0"/>
              <a:t>Transaction </a:t>
            </a:r>
            <a:r>
              <a:rPr lang="zh-CN" altLang="en-US" sz="2800" dirty="0" smtClean="0"/>
              <a:t>）： 为了衡量服务器的性能， 我们需要定义事务。 比如： 我们在脚本中有一个数据查询操作， 为了衡量服务器执行查询操作的性能， 我们把这个操作定义为一个事务， 这样在运行测试脚本时， </a:t>
            </a:r>
            <a:r>
              <a:rPr lang="en-US" altLang="zh-CN" sz="2800" dirty="0" err="1" smtClean="0"/>
              <a:t>LoadRunner</a:t>
            </a:r>
            <a:r>
              <a:rPr lang="en-US" altLang="zh-CN" sz="2800" dirty="0" smtClean="0"/>
              <a:t> </a:t>
            </a:r>
            <a:r>
              <a:rPr lang="zh-CN" altLang="en-US" sz="2800" dirty="0" smtClean="0"/>
              <a:t>运行到该事务的开始点时， </a:t>
            </a:r>
            <a:r>
              <a:rPr lang="en-US" altLang="zh-CN" sz="2800" dirty="0" err="1" smtClean="0"/>
              <a:t>LoadRunner</a:t>
            </a:r>
            <a:r>
              <a:rPr lang="en-US" altLang="zh-CN" sz="2800" dirty="0" smtClean="0"/>
              <a:t> </a:t>
            </a:r>
            <a:r>
              <a:rPr lang="zh-CN" altLang="en-US" sz="2800" dirty="0" smtClean="0"/>
              <a:t>就会开始计时， 直到运行到该事务的结束点， 计时结束。 这个事务的运行时间在结果中会有反映。 </a:t>
            </a:r>
            <a:endParaRPr lang="en-US" altLang="zh-CN" sz="2800" dirty="0" smtClean="0"/>
          </a:p>
          <a:p>
            <a:r>
              <a:rPr lang="zh-CN" altLang="en-US" sz="2800" dirty="0" smtClean="0"/>
              <a:t>插入事务操作可以在录制过程中进行， 也可以在录制结束后进行。 </a:t>
            </a:r>
            <a:r>
              <a:rPr lang="en-US" altLang="zh-CN" sz="2800" dirty="0" err="1" smtClean="0"/>
              <a:t>LoadRunner</a:t>
            </a:r>
            <a:r>
              <a:rPr lang="en-US" altLang="zh-CN" sz="2800" dirty="0" smtClean="0"/>
              <a:t> </a:t>
            </a:r>
            <a:r>
              <a:rPr lang="zh-CN" altLang="en-US" sz="2800" dirty="0" smtClean="0"/>
              <a:t>运行在脚本中插入不限数量的事务。 </a:t>
            </a:r>
          </a:p>
          <a:p>
            <a:endParaRPr lang="zh-CN"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en-US" altLang="zh-CN" smtClean="0"/>
              <a:t>3.4.1插入事务</a:t>
            </a:r>
            <a:endParaRPr lang="zh-CN" altLang="en-US" smtClean="0"/>
          </a:p>
        </p:txBody>
      </p:sp>
      <p:sp>
        <p:nvSpPr>
          <p:cNvPr id="38915" name="内容占位符 2"/>
          <p:cNvSpPr>
            <a:spLocks noGrp="1"/>
          </p:cNvSpPr>
          <p:nvPr>
            <p:ph idx="1"/>
          </p:nvPr>
        </p:nvSpPr>
        <p:spPr>
          <a:xfrm>
            <a:off x="179388" y="1052513"/>
            <a:ext cx="8713787" cy="4752975"/>
          </a:xfrm>
        </p:spPr>
        <p:txBody>
          <a:bodyPr/>
          <a:lstStyle/>
          <a:p>
            <a:r>
              <a:rPr lang="zh-CN" altLang="en-US" sz="2800" smtClean="0"/>
              <a:t>具体的操作方法如下： 在需要定义事务的操作前面， 通过菜单或者工具栏插入。 </a:t>
            </a:r>
          </a:p>
          <a:p>
            <a:endParaRPr lang="zh-CN" altLang="en-US" sz="2800" smtClean="0"/>
          </a:p>
        </p:txBody>
      </p:sp>
      <p:pic>
        <p:nvPicPr>
          <p:cNvPr id="38916" name="Picture 3"/>
          <p:cNvPicPr>
            <a:picLocks noChangeAspect="1" noChangeArrowheads="1"/>
          </p:cNvPicPr>
          <p:nvPr/>
        </p:nvPicPr>
        <p:blipFill>
          <a:blip r:embed="rId2"/>
          <a:srcRect/>
          <a:stretch>
            <a:fillRect/>
          </a:stretch>
        </p:blipFill>
        <p:spPr bwMode="auto">
          <a:xfrm>
            <a:off x="1619250" y="1989138"/>
            <a:ext cx="5418138" cy="2071687"/>
          </a:xfrm>
          <a:prstGeom prst="rect">
            <a:avLst/>
          </a:prstGeom>
          <a:noFill/>
          <a:ln w="9525">
            <a:noFill/>
            <a:miter lim="800000"/>
            <a:headEnd/>
            <a:tailEnd/>
          </a:ln>
        </p:spPr>
      </p:pic>
      <p:sp>
        <p:nvSpPr>
          <p:cNvPr id="38917" name="矩形 5"/>
          <p:cNvSpPr>
            <a:spLocks noChangeArrowheads="1"/>
          </p:cNvSpPr>
          <p:nvPr/>
        </p:nvSpPr>
        <p:spPr bwMode="auto">
          <a:xfrm>
            <a:off x="323850" y="4221163"/>
            <a:ext cx="8280400" cy="1200150"/>
          </a:xfrm>
          <a:prstGeom prst="rect">
            <a:avLst/>
          </a:prstGeom>
          <a:noFill/>
          <a:ln w="9525">
            <a:noFill/>
            <a:miter lim="800000"/>
            <a:headEnd/>
            <a:tailEnd/>
          </a:ln>
        </p:spPr>
        <p:txBody>
          <a:bodyPr>
            <a:spAutoFit/>
          </a:bodyPr>
          <a:lstStyle/>
          <a:p>
            <a:r>
              <a:rPr lang="zh-CN" altLang="en-US"/>
              <a:t>出现以下对话框： </a:t>
            </a:r>
            <a:br>
              <a:rPr lang="zh-CN" altLang="en-US"/>
            </a:br>
            <a:endParaRPr lang="zh-CN" altLang="en-US"/>
          </a:p>
          <a:p>
            <a:r>
              <a:rPr lang="zh-CN" altLang="en-US"/>
              <a:t/>
            </a:r>
            <a:br>
              <a:rPr lang="zh-CN" altLang="en-US"/>
            </a:br>
            <a:endParaRPr lang="zh-CN" altLang="en-US"/>
          </a:p>
        </p:txBody>
      </p:sp>
      <p:sp>
        <p:nvSpPr>
          <p:cNvPr id="38918" name="矩形 6"/>
          <p:cNvSpPr>
            <a:spLocks noChangeArrowheads="1"/>
          </p:cNvSpPr>
          <p:nvPr/>
        </p:nvSpPr>
        <p:spPr bwMode="auto">
          <a:xfrm>
            <a:off x="395288" y="5949950"/>
            <a:ext cx="8021637" cy="646113"/>
          </a:xfrm>
          <a:prstGeom prst="rect">
            <a:avLst/>
          </a:prstGeom>
          <a:noFill/>
          <a:ln w="9525">
            <a:noFill/>
            <a:miter lim="800000"/>
            <a:headEnd/>
            <a:tailEnd/>
          </a:ln>
        </p:spPr>
        <p:txBody>
          <a:bodyPr>
            <a:spAutoFit/>
          </a:bodyPr>
          <a:lstStyle/>
          <a:p>
            <a:r>
              <a:rPr lang="zh-CN" altLang="en-US">
                <a:solidFill>
                  <a:srgbClr val="FF0000"/>
                </a:solidFill>
              </a:rPr>
              <a:t>输入该事务的名称。 注意： 事务的名称最好要有意义， 能够清楚的说明该事务完成的动 </a:t>
            </a:r>
          </a:p>
        </p:txBody>
      </p:sp>
      <p:pic>
        <p:nvPicPr>
          <p:cNvPr id="38919" name="Picture 4"/>
          <p:cNvPicPr>
            <a:picLocks noChangeAspect="1" noChangeArrowheads="1"/>
          </p:cNvPicPr>
          <p:nvPr/>
        </p:nvPicPr>
        <p:blipFill>
          <a:blip r:embed="rId3"/>
          <a:srcRect/>
          <a:stretch>
            <a:fillRect/>
          </a:stretch>
        </p:blipFill>
        <p:spPr bwMode="auto">
          <a:xfrm>
            <a:off x="2195513" y="4652963"/>
            <a:ext cx="3744912"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smtClean="0"/>
              <a:t>3.4.1插入事务</a:t>
            </a:r>
            <a:endParaRPr lang="zh-CN" altLang="en-US" smtClean="0"/>
          </a:p>
        </p:txBody>
      </p:sp>
      <p:sp>
        <p:nvSpPr>
          <p:cNvPr id="6" name="矩形 5"/>
          <p:cNvSpPr/>
          <p:nvPr/>
        </p:nvSpPr>
        <p:spPr>
          <a:xfrm>
            <a:off x="323850" y="1052513"/>
            <a:ext cx="8280400" cy="1939925"/>
          </a:xfrm>
          <a:prstGeom prst="rect">
            <a:avLst/>
          </a:prstGeom>
        </p:spPr>
        <p:txBody>
          <a:bodyPr>
            <a:spAutoFit/>
          </a:bodyPr>
          <a:lstStyle/>
          <a:p>
            <a:pPr>
              <a:defRPr/>
            </a:pPr>
            <a:r>
              <a:rPr lang="zh-CN" altLang="en-US" sz="2800" dirty="0">
                <a:latin typeface="+mn-lt"/>
                <a:ea typeface="+mn-ea"/>
              </a:rPr>
              <a:t>插入事务的开始点后， 下面需要在需要定义事务的操作后面插入事务的“结束点”。 同样通过菜单或者工具栏插入。 </a:t>
            </a:r>
          </a:p>
          <a:p>
            <a:pPr>
              <a:defRPr/>
            </a:pPr>
            <a:r>
              <a:rPr lang="zh-CN" altLang="en-US" dirty="0">
                <a:latin typeface="Arial" charset="0"/>
                <a:ea typeface="宋体" charset="-122"/>
              </a:rPr>
              <a:t/>
            </a:r>
            <a:br>
              <a:rPr lang="zh-CN" altLang="en-US" dirty="0">
                <a:latin typeface="Arial" charset="0"/>
                <a:ea typeface="宋体" charset="-122"/>
              </a:rPr>
            </a:br>
            <a:endParaRPr lang="zh-CN" altLang="en-US" dirty="0">
              <a:latin typeface="Arial" charset="0"/>
              <a:ea typeface="宋体" charset="-122"/>
            </a:endParaRPr>
          </a:p>
        </p:txBody>
      </p:sp>
      <p:pic>
        <p:nvPicPr>
          <p:cNvPr id="39940" name="Picture 2"/>
          <p:cNvPicPr>
            <a:picLocks noChangeAspect="1" noChangeArrowheads="1"/>
          </p:cNvPicPr>
          <p:nvPr/>
        </p:nvPicPr>
        <p:blipFill>
          <a:blip r:embed="rId2"/>
          <a:srcRect/>
          <a:stretch>
            <a:fillRect/>
          </a:stretch>
        </p:blipFill>
        <p:spPr bwMode="auto">
          <a:xfrm>
            <a:off x="1979613" y="2565400"/>
            <a:ext cx="5489575" cy="2076450"/>
          </a:xfrm>
          <a:prstGeom prst="rect">
            <a:avLst/>
          </a:prstGeom>
          <a:noFill/>
          <a:ln w="9525">
            <a:noFill/>
            <a:miter lim="800000"/>
            <a:headEnd/>
            <a:tailEnd/>
          </a:ln>
        </p:spPr>
      </p:pic>
      <p:sp>
        <p:nvSpPr>
          <p:cNvPr id="9" name="矩形 8"/>
          <p:cNvSpPr/>
          <p:nvPr/>
        </p:nvSpPr>
        <p:spPr>
          <a:xfrm>
            <a:off x="684213" y="4868863"/>
            <a:ext cx="8135937" cy="1570037"/>
          </a:xfrm>
          <a:prstGeom prst="rect">
            <a:avLst/>
          </a:prstGeom>
        </p:spPr>
        <p:txBody>
          <a:bodyPr>
            <a:spAutoFit/>
          </a:bodyPr>
          <a:lstStyle/>
          <a:p>
            <a:pPr>
              <a:defRPr/>
            </a:pPr>
            <a:r>
              <a:rPr lang="zh-CN" altLang="en-US" sz="2400" dirty="0">
                <a:latin typeface="+mn-lt"/>
                <a:ea typeface="+mn-ea"/>
              </a:rPr>
              <a:t>默认情况下， 事务的名称列出最近的一个事务名称。 一般情况下， 事务名称不用修改。 事务的状态默认情况下是 </a:t>
            </a:r>
            <a:r>
              <a:rPr lang="en-US" altLang="zh-CN" sz="2400" dirty="0">
                <a:latin typeface="+mn-lt"/>
                <a:ea typeface="+mn-ea"/>
              </a:rPr>
              <a:t>LR_AUTO </a:t>
            </a:r>
            <a:r>
              <a:rPr lang="zh-CN" altLang="en-US" sz="2400" dirty="0">
                <a:latin typeface="+mn-lt"/>
                <a:ea typeface="+mn-ea"/>
              </a:rPr>
              <a:t>。 一般情况下， 我们也不需要修改， 除非在手工编代码时， 有可能需要手动设置事务的状态。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smtClean="0"/>
              <a:t>3.4.2插入集合点</a:t>
            </a:r>
            <a:endParaRPr lang="zh-CN" altLang="en-US" smtClean="0"/>
          </a:p>
        </p:txBody>
      </p:sp>
      <p:sp>
        <p:nvSpPr>
          <p:cNvPr id="40963" name="内容占位符 2"/>
          <p:cNvSpPr>
            <a:spLocks noGrp="1"/>
          </p:cNvSpPr>
          <p:nvPr>
            <p:ph idx="1"/>
          </p:nvPr>
        </p:nvSpPr>
        <p:spPr>
          <a:xfrm>
            <a:off x="179388" y="1052513"/>
            <a:ext cx="8713787" cy="4752975"/>
          </a:xfrm>
        </p:spPr>
        <p:txBody>
          <a:bodyPr>
            <a:normAutofit fontScale="92500" lnSpcReduction="10000"/>
          </a:bodyPr>
          <a:lstStyle/>
          <a:p>
            <a:r>
              <a:rPr lang="zh-CN" altLang="en-US" sz="2800" dirty="0" smtClean="0"/>
              <a:t>插入集合点是为了衡量在加重负载的情况下服务器的性能情况。 在测试计划中， 可能会要求系统能够承受 </a:t>
            </a:r>
            <a:r>
              <a:rPr lang="en-US" altLang="zh-CN" sz="2800" dirty="0" smtClean="0"/>
              <a:t>1000 </a:t>
            </a:r>
            <a:r>
              <a:rPr lang="zh-CN" altLang="en-US" sz="2800" dirty="0" smtClean="0"/>
              <a:t>人同时提交数据， 在 </a:t>
            </a:r>
            <a:r>
              <a:rPr lang="en-US" altLang="zh-CN" sz="2800" dirty="0" err="1" smtClean="0"/>
              <a:t>LoadRunner</a:t>
            </a:r>
            <a:r>
              <a:rPr lang="en-US" altLang="zh-CN" sz="2800" dirty="0" smtClean="0"/>
              <a:t> </a:t>
            </a:r>
            <a:r>
              <a:rPr lang="zh-CN" altLang="en-US" sz="2800" dirty="0" smtClean="0"/>
              <a:t>中可以通过在提交数据操作前面加入集合点， 这样当虚拟用户运行到提交数据的集合点时， </a:t>
            </a:r>
            <a:r>
              <a:rPr lang="en-US" altLang="zh-CN" sz="2800" dirty="0" err="1" smtClean="0"/>
              <a:t>LoadRunner</a:t>
            </a:r>
            <a:r>
              <a:rPr lang="en-US" altLang="zh-CN" sz="2800" dirty="0" smtClean="0"/>
              <a:t> </a:t>
            </a:r>
            <a:r>
              <a:rPr lang="zh-CN" altLang="en-US" sz="2800" dirty="0" smtClean="0"/>
              <a:t>就会检查同时有多少用户运行到集合点， 如果不到 </a:t>
            </a:r>
            <a:r>
              <a:rPr lang="en-US" altLang="zh-CN" sz="2800" dirty="0" smtClean="0"/>
              <a:t>1000 </a:t>
            </a:r>
            <a:r>
              <a:rPr lang="zh-CN" altLang="en-US" sz="2800" dirty="0" smtClean="0"/>
              <a:t>人，</a:t>
            </a:r>
            <a:r>
              <a:rPr lang="en-US" altLang="zh-CN" sz="2800" dirty="0" err="1" smtClean="0"/>
              <a:t>LoadRunner</a:t>
            </a:r>
            <a:r>
              <a:rPr lang="en-US" altLang="zh-CN" sz="2800" dirty="0" smtClean="0"/>
              <a:t> </a:t>
            </a:r>
            <a:r>
              <a:rPr lang="zh-CN" altLang="en-US" sz="2800" dirty="0" smtClean="0"/>
              <a:t>就会命令已经到集合点的用户在此等待，当在集合点等待的用户达到 </a:t>
            </a:r>
            <a:r>
              <a:rPr lang="en-US" altLang="zh-CN" sz="2800" dirty="0" smtClean="0"/>
              <a:t>1000 </a:t>
            </a:r>
            <a:r>
              <a:rPr lang="zh-CN" altLang="en-US" sz="2800" dirty="0" smtClean="0"/>
              <a:t>人时， </a:t>
            </a:r>
            <a:r>
              <a:rPr lang="en-US" altLang="zh-CN" sz="2800" dirty="0" err="1" smtClean="0"/>
              <a:t>LoadRunner</a:t>
            </a:r>
            <a:r>
              <a:rPr lang="en-US" altLang="zh-CN" sz="2800" dirty="0" smtClean="0"/>
              <a:t> </a:t>
            </a:r>
            <a:r>
              <a:rPr lang="zh-CN" altLang="en-US" sz="2800" dirty="0" smtClean="0"/>
              <a:t>命令 </a:t>
            </a:r>
            <a:r>
              <a:rPr lang="en-US" altLang="zh-CN" sz="2800" dirty="0" smtClean="0"/>
              <a:t>1000 </a:t>
            </a:r>
            <a:r>
              <a:rPr lang="zh-CN" altLang="en-US" sz="2800" dirty="0" smtClean="0"/>
              <a:t>人同时去提交数据， 从而达到测试计划中的需求。 </a:t>
            </a:r>
            <a:br>
              <a:rPr lang="zh-CN" altLang="en-US" sz="2800" dirty="0" smtClean="0"/>
            </a:br>
            <a:r>
              <a:rPr lang="zh-CN" altLang="en-US" sz="2800" dirty="0" smtClean="0">
                <a:solidFill>
                  <a:srgbClr val="FF0000"/>
                </a:solidFill>
              </a:rPr>
              <a:t>注意： 集合点经常和事务结合起来使用。 集合点只能插入到 </a:t>
            </a:r>
            <a:r>
              <a:rPr lang="en-US" altLang="zh-CN" sz="2800" dirty="0" smtClean="0">
                <a:solidFill>
                  <a:srgbClr val="FF0000"/>
                </a:solidFill>
              </a:rPr>
              <a:t>Action </a:t>
            </a:r>
            <a:r>
              <a:rPr lang="zh-CN" altLang="en-US" sz="2800" dirty="0" smtClean="0">
                <a:solidFill>
                  <a:srgbClr val="FF0000"/>
                </a:solidFill>
              </a:rPr>
              <a:t>部分， </a:t>
            </a:r>
            <a:r>
              <a:rPr lang="en-US" altLang="zh-CN" sz="2800" dirty="0" err="1" smtClean="0">
                <a:solidFill>
                  <a:srgbClr val="FF0000"/>
                </a:solidFill>
              </a:rPr>
              <a:t>vuser_init</a:t>
            </a:r>
            <a:r>
              <a:rPr lang="en-US" altLang="zh-CN" sz="2800" dirty="0" smtClean="0">
                <a:solidFill>
                  <a:srgbClr val="FF0000"/>
                </a:solidFill>
              </a:rPr>
              <a:t> </a:t>
            </a:r>
            <a:r>
              <a:rPr lang="zh-CN" altLang="en-US" sz="2800" dirty="0" smtClean="0">
                <a:solidFill>
                  <a:srgbClr val="FF0000"/>
                </a:solidFill>
              </a:rPr>
              <a:t>和 </a:t>
            </a:r>
            <a:r>
              <a:rPr lang="en-US" altLang="zh-CN" sz="2800" dirty="0" err="1" smtClean="0">
                <a:solidFill>
                  <a:srgbClr val="FF0000"/>
                </a:solidFill>
              </a:rPr>
              <a:t>vuser_end</a:t>
            </a:r>
            <a:r>
              <a:rPr lang="en-US" altLang="zh-CN" sz="2800" dirty="0" smtClean="0">
                <a:solidFill>
                  <a:srgbClr val="FF0000"/>
                </a:solidFill>
              </a:rPr>
              <a:t> </a:t>
            </a:r>
            <a:r>
              <a:rPr lang="zh-CN" altLang="en-US" sz="2800" dirty="0" smtClean="0">
                <a:solidFill>
                  <a:srgbClr val="FF0000"/>
                </a:solidFill>
              </a:rPr>
              <a:t>中不能插入集合点。 </a:t>
            </a:r>
          </a:p>
          <a:p>
            <a:endParaRPr lang="zh-CN"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en-US" altLang="zh-CN" smtClean="0"/>
              <a:t>3.4.2插入集合点</a:t>
            </a:r>
            <a:endParaRPr lang="zh-CN" altLang="en-US" smtClean="0"/>
          </a:p>
        </p:txBody>
      </p:sp>
      <p:sp>
        <p:nvSpPr>
          <p:cNvPr id="41987" name="内容占位符 2"/>
          <p:cNvSpPr>
            <a:spLocks noGrp="1"/>
          </p:cNvSpPr>
          <p:nvPr>
            <p:ph idx="1"/>
          </p:nvPr>
        </p:nvSpPr>
        <p:spPr>
          <a:xfrm>
            <a:off x="179388" y="1052513"/>
            <a:ext cx="8713787" cy="3744912"/>
          </a:xfrm>
        </p:spPr>
        <p:txBody>
          <a:bodyPr/>
          <a:lstStyle/>
          <a:p>
            <a:r>
              <a:rPr lang="zh-CN" altLang="en-US" sz="2800" smtClean="0"/>
              <a:t>具体的操作方法如下： 在需要插入集合点的前面， 通过菜单或者工具栏操作 。</a:t>
            </a:r>
          </a:p>
          <a:p>
            <a:endParaRPr lang="zh-CN" altLang="en-US" sz="2800" smtClean="0"/>
          </a:p>
        </p:txBody>
      </p:sp>
      <p:pic>
        <p:nvPicPr>
          <p:cNvPr id="41988" name="Picture 3"/>
          <p:cNvPicPr>
            <a:picLocks noChangeAspect="1" noChangeArrowheads="1"/>
          </p:cNvPicPr>
          <p:nvPr/>
        </p:nvPicPr>
        <p:blipFill>
          <a:blip r:embed="rId2"/>
          <a:srcRect/>
          <a:stretch>
            <a:fillRect/>
          </a:stretch>
        </p:blipFill>
        <p:spPr bwMode="auto">
          <a:xfrm>
            <a:off x="1331913" y="2060575"/>
            <a:ext cx="6048375" cy="2382838"/>
          </a:xfrm>
          <a:prstGeom prst="rect">
            <a:avLst/>
          </a:prstGeom>
          <a:noFill/>
          <a:ln w="9525">
            <a:noFill/>
            <a:miter lim="800000"/>
            <a:headEnd/>
            <a:tailEnd/>
          </a:ln>
        </p:spPr>
      </p:pic>
      <p:sp>
        <p:nvSpPr>
          <p:cNvPr id="41989" name="矩形 5"/>
          <p:cNvSpPr>
            <a:spLocks noChangeArrowheads="1"/>
          </p:cNvSpPr>
          <p:nvPr/>
        </p:nvSpPr>
        <p:spPr bwMode="auto">
          <a:xfrm>
            <a:off x="395288" y="4611688"/>
            <a:ext cx="8748712" cy="2246312"/>
          </a:xfrm>
          <a:prstGeom prst="rect">
            <a:avLst/>
          </a:prstGeom>
          <a:noFill/>
          <a:ln w="9525">
            <a:noFill/>
            <a:miter lim="800000"/>
            <a:headEnd/>
            <a:tailEnd/>
          </a:ln>
        </p:spPr>
        <p:txBody>
          <a:bodyPr>
            <a:spAutoFit/>
          </a:bodyPr>
          <a:lstStyle/>
          <a:p>
            <a:r>
              <a:rPr lang="zh-CN" altLang="en-US" sz="2800"/>
              <a:t>出现对话框 输入该集合点的名称。</a:t>
            </a:r>
            <a:endParaRPr lang="en-US" altLang="zh-CN" sz="2800"/>
          </a:p>
          <a:p>
            <a:r>
              <a:rPr lang="zh-CN" altLang="en-US" sz="2800"/>
              <a:t> 如：</a:t>
            </a:r>
            <a:r>
              <a:rPr lang="en-US" altLang="zh-CN" sz="2800"/>
              <a:t>SubmitQueryData</a:t>
            </a:r>
          </a:p>
          <a:p>
            <a:r>
              <a:rPr lang="zh-CN" altLang="en-US" sz="2800">
                <a:solidFill>
                  <a:srgbClr val="FF0000"/>
                </a:solidFill>
              </a:rPr>
              <a:t>注意： 集合点的名称最好要有意义， 能够清楚的说明该集合点完成的动作。代码如下： </a:t>
            </a:r>
            <a:r>
              <a:rPr lang="zh-CN" altLang="en-US" sz="2800"/>
              <a:t/>
            </a:r>
            <a:br>
              <a:rPr lang="zh-CN" altLang="en-US" sz="2800"/>
            </a:br>
            <a:endParaRPr lang="zh-CN" altLang="en-US" sz="2800"/>
          </a:p>
        </p:txBody>
      </p:sp>
      <p:pic>
        <p:nvPicPr>
          <p:cNvPr id="41990" name="Picture 4"/>
          <p:cNvPicPr>
            <a:picLocks noChangeAspect="1" noChangeArrowheads="1"/>
          </p:cNvPicPr>
          <p:nvPr/>
        </p:nvPicPr>
        <p:blipFill>
          <a:blip r:embed="rId3"/>
          <a:srcRect/>
          <a:stretch>
            <a:fillRect/>
          </a:stretch>
        </p:blipFill>
        <p:spPr bwMode="auto">
          <a:xfrm>
            <a:off x="5724525" y="4365625"/>
            <a:ext cx="3100388" cy="906463"/>
          </a:xfrm>
          <a:prstGeom prst="rect">
            <a:avLst/>
          </a:prstGeom>
          <a:noFill/>
          <a:ln w="9525">
            <a:noFill/>
            <a:miter lim="800000"/>
            <a:headEnd/>
            <a:tailEnd/>
          </a:ln>
        </p:spPr>
      </p:pic>
      <p:pic>
        <p:nvPicPr>
          <p:cNvPr id="41991" name="Picture 5"/>
          <p:cNvPicPr>
            <a:picLocks noChangeAspect="1" noChangeArrowheads="1"/>
          </p:cNvPicPr>
          <p:nvPr/>
        </p:nvPicPr>
        <p:blipFill>
          <a:blip r:embed="rId4"/>
          <a:srcRect/>
          <a:stretch>
            <a:fillRect/>
          </a:stretch>
        </p:blipFill>
        <p:spPr bwMode="auto">
          <a:xfrm>
            <a:off x="5580063" y="5876925"/>
            <a:ext cx="382905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en-US" altLang="zh-CN" smtClean="0"/>
              <a:t>3.4.3插入注释</a:t>
            </a:r>
            <a:endParaRPr lang="zh-CN" altLang="en-US" smtClean="0"/>
          </a:p>
        </p:txBody>
      </p:sp>
      <p:sp>
        <p:nvSpPr>
          <p:cNvPr id="43011" name="内容占位符 2"/>
          <p:cNvSpPr>
            <a:spLocks noGrp="1"/>
          </p:cNvSpPr>
          <p:nvPr>
            <p:ph idx="1"/>
          </p:nvPr>
        </p:nvSpPr>
        <p:spPr>
          <a:xfrm>
            <a:off x="179388" y="1052513"/>
            <a:ext cx="8713787" cy="4752975"/>
          </a:xfrm>
        </p:spPr>
        <p:txBody>
          <a:bodyPr/>
          <a:lstStyle/>
          <a:p>
            <a:r>
              <a:rPr lang="zh-CN" altLang="en-US" sz="2800" smtClean="0"/>
              <a:t>注释的作用就不多说了， 不过插入注释最好是在录制过程中。 具体的操作方法如下： 在需要插入注释的前面， 通过菜单或者工具栏操作。</a:t>
            </a:r>
            <a:endParaRPr lang="en-US" altLang="zh-CN" sz="2800" smtClean="0"/>
          </a:p>
          <a:p>
            <a:endParaRPr lang="zh-CN" altLang="en-US" sz="2800" smtClean="0"/>
          </a:p>
          <a:p>
            <a:endParaRPr lang="zh-CN" altLang="en-US" sz="2800" smtClean="0"/>
          </a:p>
        </p:txBody>
      </p:sp>
      <p:pic>
        <p:nvPicPr>
          <p:cNvPr id="43012" name="Picture 3"/>
          <p:cNvPicPr>
            <a:picLocks noChangeAspect="1" noChangeArrowheads="1"/>
          </p:cNvPicPr>
          <p:nvPr/>
        </p:nvPicPr>
        <p:blipFill>
          <a:blip r:embed="rId2"/>
          <a:srcRect/>
          <a:stretch>
            <a:fillRect/>
          </a:stretch>
        </p:blipFill>
        <p:spPr bwMode="auto">
          <a:xfrm>
            <a:off x="827088" y="2781300"/>
            <a:ext cx="7853362"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en-US" altLang="zh-CN" smtClean="0"/>
              <a:t>3.4.3插入注释</a:t>
            </a:r>
            <a:endParaRPr lang="zh-CN" altLang="en-US" smtClean="0"/>
          </a:p>
        </p:txBody>
      </p:sp>
      <p:sp>
        <p:nvSpPr>
          <p:cNvPr id="44035" name="内容占位符 2"/>
          <p:cNvSpPr>
            <a:spLocks noGrp="1"/>
          </p:cNvSpPr>
          <p:nvPr>
            <p:ph idx="1"/>
          </p:nvPr>
        </p:nvSpPr>
        <p:spPr>
          <a:xfrm>
            <a:off x="179388" y="1052513"/>
            <a:ext cx="8713787" cy="4752975"/>
          </a:xfrm>
        </p:spPr>
        <p:txBody>
          <a:bodyPr/>
          <a:lstStyle/>
          <a:p>
            <a:r>
              <a:rPr lang="zh-CN" altLang="en-US" sz="2800" smtClean="0"/>
              <a:t>出现对话框 </a:t>
            </a:r>
          </a:p>
          <a:p>
            <a:endParaRPr lang="zh-CN" altLang="en-US" sz="2800" smtClean="0"/>
          </a:p>
        </p:txBody>
      </p:sp>
      <p:pic>
        <p:nvPicPr>
          <p:cNvPr id="44036" name="Picture 2"/>
          <p:cNvPicPr>
            <a:picLocks noChangeAspect="1" noChangeArrowheads="1"/>
          </p:cNvPicPr>
          <p:nvPr/>
        </p:nvPicPr>
        <p:blipFill>
          <a:blip r:embed="rId2"/>
          <a:srcRect/>
          <a:stretch>
            <a:fillRect/>
          </a:stretch>
        </p:blipFill>
        <p:spPr bwMode="auto">
          <a:xfrm>
            <a:off x="684213" y="1773238"/>
            <a:ext cx="6048375" cy="2006600"/>
          </a:xfrm>
          <a:prstGeom prst="rect">
            <a:avLst/>
          </a:prstGeom>
          <a:noFill/>
          <a:ln w="9525">
            <a:noFill/>
            <a:miter lim="800000"/>
            <a:headEnd/>
            <a:tailEnd/>
          </a:ln>
        </p:spPr>
      </p:pic>
      <p:sp>
        <p:nvSpPr>
          <p:cNvPr id="44037" name="矩形 5"/>
          <p:cNvSpPr>
            <a:spLocks noChangeArrowheads="1"/>
          </p:cNvSpPr>
          <p:nvPr/>
        </p:nvSpPr>
        <p:spPr bwMode="auto">
          <a:xfrm>
            <a:off x="250825" y="4149725"/>
            <a:ext cx="2789238" cy="368300"/>
          </a:xfrm>
          <a:prstGeom prst="rect">
            <a:avLst/>
          </a:prstGeom>
          <a:noFill/>
          <a:ln w="9525">
            <a:noFill/>
            <a:miter lim="800000"/>
            <a:headEnd/>
            <a:tailEnd/>
          </a:ln>
        </p:spPr>
        <p:txBody>
          <a:bodyPr wrap="none">
            <a:spAutoFit/>
          </a:bodyPr>
          <a:lstStyle/>
          <a:p>
            <a:r>
              <a:rPr lang="zh-CN" altLang="en-US"/>
              <a:t>脚本中注释的代码如下： </a:t>
            </a:r>
          </a:p>
        </p:txBody>
      </p:sp>
      <p:pic>
        <p:nvPicPr>
          <p:cNvPr id="44038" name="Picture 3"/>
          <p:cNvPicPr>
            <a:picLocks noChangeAspect="1" noChangeArrowheads="1"/>
          </p:cNvPicPr>
          <p:nvPr/>
        </p:nvPicPr>
        <p:blipFill>
          <a:blip r:embed="rId3"/>
          <a:srcRect/>
          <a:stretch>
            <a:fillRect/>
          </a:stretch>
        </p:blipFill>
        <p:spPr bwMode="auto">
          <a:xfrm>
            <a:off x="1547813" y="4797425"/>
            <a:ext cx="5062537"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smtClean="0"/>
              <a:t>1 </a:t>
            </a:r>
            <a:r>
              <a:rPr lang="zh-CN" altLang="en-US" smtClean="0"/>
              <a:t>常用的性能测试工具</a:t>
            </a:r>
            <a:r>
              <a:rPr lang="en-US" altLang="zh-CN" smtClean="0"/>
              <a:t>_开源工具</a:t>
            </a:r>
            <a:endParaRPr lang="zh-CN" altLang="en-US" smtClean="0"/>
          </a:p>
        </p:txBody>
      </p:sp>
      <p:sp>
        <p:nvSpPr>
          <p:cNvPr id="6147" name="内容占位符 2"/>
          <p:cNvSpPr>
            <a:spLocks noGrp="1"/>
          </p:cNvSpPr>
          <p:nvPr>
            <p:ph idx="1"/>
          </p:nvPr>
        </p:nvSpPr>
        <p:spPr/>
        <p:txBody>
          <a:bodyPr/>
          <a:lstStyle/>
          <a:p>
            <a:pPr lvl="1" eaLnBrk="1" hangingPunct="1"/>
            <a:r>
              <a:rPr lang="en-US" altLang="zh-CN" dirty="0" err="1" smtClean="0"/>
              <a:t>OpenSTA</a:t>
            </a:r>
            <a:r>
              <a:rPr lang="en-US" dirty="0" smtClean="0"/>
              <a:t>：</a:t>
            </a:r>
            <a:r>
              <a:rPr lang="zh-CN" altLang="en-US" dirty="0" smtClean="0"/>
              <a:t>开源项目，功能强大，自定义功能设置完备，但设置通过</a:t>
            </a:r>
            <a:r>
              <a:rPr lang="en-US" altLang="zh-CN" dirty="0" smtClean="0"/>
              <a:t>Script</a:t>
            </a:r>
            <a:r>
              <a:rPr lang="zh-CN" altLang="en-US" dirty="0" smtClean="0"/>
              <a:t>来完成。必须学习</a:t>
            </a:r>
            <a:r>
              <a:rPr lang="en-US" altLang="zh-CN" dirty="0" smtClean="0"/>
              <a:t>Script</a:t>
            </a:r>
            <a:r>
              <a:rPr lang="zh-CN" altLang="en-US" dirty="0" smtClean="0"/>
              <a:t>编写 。</a:t>
            </a:r>
            <a:endParaRPr lang="en-US" altLang="zh-CN" dirty="0" smtClean="0"/>
          </a:p>
          <a:p>
            <a:pPr lvl="1" eaLnBrk="1" hangingPunct="1"/>
            <a:r>
              <a:rPr lang="en-US" altLang="zh-CN" dirty="0" err="1" smtClean="0"/>
              <a:t>WAS</a:t>
            </a:r>
            <a:r>
              <a:rPr lang="en-US" dirty="0" err="1" smtClean="0"/>
              <a:t>（</a:t>
            </a:r>
            <a:r>
              <a:rPr lang="en-US" altLang="zh-CN" dirty="0" err="1" smtClean="0"/>
              <a:t>Web</a:t>
            </a:r>
            <a:r>
              <a:rPr lang="en-US" altLang="zh-CN" dirty="0" smtClean="0"/>
              <a:t> Application Stress Tool</a:t>
            </a:r>
            <a:r>
              <a:rPr lang="en-US" dirty="0" smtClean="0"/>
              <a:t>）：</a:t>
            </a:r>
            <a:r>
              <a:rPr lang="zh-CN" altLang="en-US" dirty="0" smtClean="0"/>
              <a:t>微软的工具，输出结果是纯文本的。</a:t>
            </a:r>
            <a:endParaRPr lang="en-US" altLang="zh-CN" dirty="0" smtClean="0"/>
          </a:p>
          <a:p>
            <a:endParaRPr lang="zh-CN"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en-US" altLang="zh-CN" smtClean="0"/>
              <a:t>3.4.4参数化</a:t>
            </a:r>
            <a:endParaRPr lang="zh-CN" altLang="en-US" smtClean="0"/>
          </a:p>
        </p:txBody>
      </p:sp>
      <p:sp>
        <p:nvSpPr>
          <p:cNvPr id="45059" name="内容占位符 2"/>
          <p:cNvSpPr>
            <a:spLocks noGrp="1"/>
          </p:cNvSpPr>
          <p:nvPr>
            <p:ph idx="1"/>
          </p:nvPr>
        </p:nvSpPr>
        <p:spPr>
          <a:xfrm>
            <a:off x="179388" y="1052513"/>
            <a:ext cx="8713787" cy="8137525"/>
          </a:xfrm>
        </p:spPr>
        <p:txBody>
          <a:bodyPr/>
          <a:lstStyle/>
          <a:p>
            <a:r>
              <a:rPr lang="zh-CN" altLang="en-US" sz="2800" dirty="0" smtClean="0"/>
              <a:t>如果用户在录制脚本过程中， 填写提交了一些数据， 比如要增加数据库记录。 这些操作都被记录到了脚本中。 当多个虚拟用户运行脚本时， 都会提交相同的记录， 这样不符合实际的运行情况， 而且有可能引起冲突。 为了更加真实的模拟实际环境， 需要各种各样的输入。参数化输入是一种不错的方法。</a:t>
            </a:r>
            <a:endParaRPr lang="en-US" altLang="zh-CN" sz="2800" dirty="0" smtClean="0"/>
          </a:p>
          <a:p>
            <a:r>
              <a:rPr lang="zh-CN" altLang="en-US" sz="2800" dirty="0" smtClean="0"/>
              <a:t>用参数表示用户的脚本有两个优点： </a:t>
            </a:r>
            <a:br>
              <a:rPr lang="zh-CN" altLang="en-US" sz="2800" dirty="0" smtClean="0"/>
            </a:br>
            <a:r>
              <a:rPr lang="zh-CN" altLang="en-US" sz="2800" dirty="0" smtClean="0"/>
              <a:t>① 可以使脚本的长度变短。 </a:t>
            </a:r>
            <a:br>
              <a:rPr lang="zh-CN" altLang="en-US" sz="2800" dirty="0" smtClean="0"/>
            </a:br>
            <a:r>
              <a:rPr lang="zh-CN" altLang="en-US" sz="2800" dirty="0" smtClean="0"/>
              <a:t>② 可以使用不同的数值来测试你的脚本。 </a:t>
            </a:r>
            <a:endParaRPr lang="en-US" altLang="zh-CN" sz="2800" dirty="0" smtClean="0"/>
          </a:p>
          <a:p>
            <a:r>
              <a:rPr lang="zh-CN" altLang="en-US" sz="2800" dirty="0" smtClean="0"/>
              <a:t>参数化包含以下两项任务： </a:t>
            </a:r>
            <a:br>
              <a:rPr lang="zh-CN" altLang="en-US" sz="2800" dirty="0" smtClean="0"/>
            </a:br>
            <a:r>
              <a:rPr lang="zh-CN" altLang="en-US" sz="2800" dirty="0" smtClean="0"/>
              <a:t>① 在脚本中用参数取代常量值。 </a:t>
            </a:r>
            <a:br>
              <a:rPr lang="zh-CN" altLang="en-US" sz="2800" dirty="0" smtClean="0"/>
            </a:br>
            <a:r>
              <a:rPr lang="zh-CN" altLang="en-US" sz="2800" dirty="0" smtClean="0"/>
              <a:t>② 设置参数的属性以及数据源</a:t>
            </a:r>
          </a:p>
          <a:p>
            <a:endParaRPr lang="zh-CN" alt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smtClean="0"/>
              <a:t>3.4.4参数化</a:t>
            </a:r>
            <a:endParaRPr lang="zh-CN" altLang="en-US" smtClean="0"/>
          </a:p>
        </p:txBody>
      </p:sp>
      <p:sp>
        <p:nvSpPr>
          <p:cNvPr id="46083" name="内容占位符 2"/>
          <p:cNvSpPr>
            <a:spLocks noGrp="1"/>
          </p:cNvSpPr>
          <p:nvPr>
            <p:ph idx="1"/>
          </p:nvPr>
        </p:nvSpPr>
        <p:spPr>
          <a:xfrm>
            <a:off x="179388" y="1052513"/>
            <a:ext cx="8713787" cy="2881312"/>
          </a:xfrm>
        </p:spPr>
        <p:txBody>
          <a:bodyPr/>
          <a:lstStyle/>
          <a:p>
            <a:r>
              <a:rPr lang="zh-CN" altLang="en-US" sz="2800" smtClean="0"/>
              <a:t>参数化仅可以用于一个函数中的变量。 你不能用参数表示非函数参数的字符串。 </a:t>
            </a:r>
            <a:br>
              <a:rPr lang="zh-CN" altLang="en-US" sz="2800" smtClean="0"/>
            </a:br>
            <a:r>
              <a:rPr lang="zh-CN" altLang="en-US" sz="2800" smtClean="0"/>
              <a:t>假如有以上的一个提交数据的窗体， 我们想参数化高亮显示的部分（ </a:t>
            </a:r>
            <a:r>
              <a:rPr lang="en-US" altLang="zh-CN" sz="2800" smtClean="0"/>
              <a:t>31 </a:t>
            </a:r>
            <a:r>
              <a:rPr lang="zh-CN" altLang="en-US" sz="2800" smtClean="0"/>
              <a:t>）。 操作方法很简单， 我们只要选中“ </a:t>
            </a:r>
            <a:r>
              <a:rPr lang="en-US" altLang="zh-CN" sz="2800" smtClean="0"/>
              <a:t>31 ”</a:t>
            </a:r>
            <a:r>
              <a:rPr lang="zh-CN" altLang="en-US" sz="2800" smtClean="0"/>
              <a:t>， 然后点鼠标右键 </a:t>
            </a:r>
          </a:p>
          <a:p>
            <a:endParaRPr lang="zh-CN" altLang="en-US" sz="2800" smtClean="0"/>
          </a:p>
        </p:txBody>
      </p:sp>
      <p:pic>
        <p:nvPicPr>
          <p:cNvPr id="46084" name="Picture 2"/>
          <p:cNvPicPr>
            <a:picLocks noChangeAspect="1" noChangeArrowheads="1"/>
          </p:cNvPicPr>
          <p:nvPr/>
        </p:nvPicPr>
        <p:blipFill>
          <a:blip r:embed="rId3"/>
          <a:srcRect/>
          <a:stretch>
            <a:fillRect/>
          </a:stretch>
        </p:blipFill>
        <p:spPr bwMode="auto">
          <a:xfrm>
            <a:off x="755650" y="3284538"/>
            <a:ext cx="6624638" cy="33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p:txBody>
          <a:bodyPr/>
          <a:lstStyle/>
          <a:p>
            <a:r>
              <a:rPr lang="en-US" altLang="zh-CN" smtClean="0"/>
              <a:t>3.4.4参数化</a:t>
            </a:r>
            <a:endParaRPr lang="zh-CN" altLang="en-US" smtClean="0"/>
          </a:p>
        </p:txBody>
      </p:sp>
      <p:sp>
        <p:nvSpPr>
          <p:cNvPr id="47107" name="内容占位符 2"/>
          <p:cNvSpPr>
            <a:spLocks noGrp="1"/>
          </p:cNvSpPr>
          <p:nvPr>
            <p:ph idx="1"/>
          </p:nvPr>
        </p:nvSpPr>
        <p:spPr>
          <a:xfrm>
            <a:off x="0" y="1052513"/>
            <a:ext cx="9144000" cy="5472112"/>
          </a:xfrm>
        </p:spPr>
        <p:txBody>
          <a:bodyPr>
            <a:normAutofit lnSpcReduction="10000"/>
          </a:bodyPr>
          <a:lstStyle/>
          <a:p>
            <a:r>
              <a:rPr lang="zh-CN" altLang="en-US" sz="2800" dirty="0" smtClean="0"/>
              <a:t>选择“ </a:t>
            </a:r>
            <a:r>
              <a:rPr lang="en-US" altLang="zh-CN" sz="2800" dirty="0" smtClean="0"/>
              <a:t>Replace with a parameter. ”</a:t>
            </a:r>
            <a:r>
              <a:rPr lang="en-US" sz="2800" dirty="0" smtClean="0"/>
              <a:t>， </a:t>
            </a:r>
            <a:r>
              <a:rPr lang="zh-CN" altLang="en-US" sz="2800" dirty="0" smtClean="0"/>
              <a:t>出现以下窗口：</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介绍一下参数的类型。</a:t>
            </a:r>
            <a:endParaRPr lang="en-US" altLang="zh-CN" sz="2800" dirty="0" smtClean="0"/>
          </a:p>
          <a:p>
            <a:pPr lvl="1"/>
            <a:r>
              <a:rPr lang="en-US" altLang="zh-CN" sz="2400" dirty="0" err="1" smtClean="0"/>
              <a:t>DateTime</a:t>
            </a:r>
            <a:r>
              <a:rPr lang="en-US" altLang="zh-CN" sz="2400" dirty="0" smtClean="0"/>
              <a:t> </a:t>
            </a:r>
            <a:r>
              <a:rPr lang="zh-CN" altLang="en-US" sz="2400" dirty="0" smtClean="0"/>
              <a:t>： 很简单， 在需要输入日期 </a:t>
            </a:r>
            <a:r>
              <a:rPr lang="en-US" altLang="zh-CN" sz="2400" dirty="0" smtClean="0"/>
              <a:t>/ </a:t>
            </a:r>
            <a:r>
              <a:rPr lang="zh-CN" altLang="en-US" sz="2400" dirty="0" smtClean="0"/>
              <a:t>时间的地方， 可以用 </a:t>
            </a:r>
            <a:r>
              <a:rPr lang="en-US" altLang="zh-CN" sz="2400" dirty="0" err="1" smtClean="0"/>
              <a:t>DateTime</a:t>
            </a:r>
            <a:r>
              <a:rPr lang="en-US" altLang="zh-CN" sz="2400" dirty="0" smtClean="0"/>
              <a:t> </a:t>
            </a:r>
            <a:r>
              <a:rPr lang="zh-CN" altLang="en-US" sz="2400" dirty="0" smtClean="0"/>
              <a:t>类型来替代。属性设置也很简单， 选择一种格式即可。 当然也可以定制格式。</a:t>
            </a:r>
            <a:endParaRPr lang="en-US" altLang="zh-CN" sz="2400" dirty="0" smtClean="0"/>
          </a:p>
          <a:p>
            <a:pPr lvl="1"/>
            <a:r>
              <a:rPr lang="en-US" altLang="zh-CN" sz="2400" dirty="0" smtClean="0"/>
              <a:t>Group Name </a:t>
            </a:r>
            <a:r>
              <a:rPr lang="zh-CN" altLang="en-US" sz="2400" dirty="0" smtClean="0"/>
              <a:t>： 暂时不知道何处能用到， 但设置比较简单。 在实际运行中， </a:t>
            </a:r>
            <a:r>
              <a:rPr lang="en-US" altLang="zh-CN" sz="2400" dirty="0" err="1" smtClean="0"/>
              <a:t>LoadRunner</a:t>
            </a:r>
            <a:r>
              <a:rPr lang="en-US" altLang="zh-CN" sz="2400" dirty="0" smtClean="0"/>
              <a:t> </a:t>
            </a:r>
            <a:r>
              <a:rPr lang="zh-CN" altLang="en-US" sz="2400" dirty="0" smtClean="0"/>
              <a:t>使用该虚拟用户所在的 </a:t>
            </a:r>
            <a:r>
              <a:rPr lang="en-US" altLang="zh-CN" sz="2400" dirty="0" err="1" smtClean="0"/>
              <a:t>Vuser</a:t>
            </a:r>
            <a:r>
              <a:rPr lang="en-US" altLang="zh-CN" sz="2400" dirty="0" smtClean="0"/>
              <a:t> Group </a:t>
            </a:r>
            <a:r>
              <a:rPr lang="zh-CN" altLang="en-US" sz="2400" dirty="0" smtClean="0"/>
              <a:t>来代替。 但是在 </a:t>
            </a:r>
            <a:r>
              <a:rPr lang="en-US" altLang="zh-CN" sz="2400" dirty="0" err="1" smtClean="0"/>
              <a:t>VuGen</a:t>
            </a:r>
            <a:r>
              <a:rPr lang="en-US" altLang="zh-CN" sz="2400" dirty="0" smtClean="0"/>
              <a:t> </a:t>
            </a:r>
            <a:r>
              <a:rPr lang="zh-CN" altLang="en-US" sz="2400" dirty="0" smtClean="0"/>
              <a:t>中运行时， </a:t>
            </a:r>
            <a:r>
              <a:rPr lang="en-US" altLang="zh-CN" sz="2400" dirty="0" smtClean="0"/>
              <a:t>Group Name </a:t>
            </a:r>
            <a:r>
              <a:rPr lang="zh-CN" altLang="en-US" sz="2400" dirty="0" smtClean="0"/>
              <a:t>将会是 </a:t>
            </a:r>
            <a:r>
              <a:rPr lang="en-US" altLang="zh-CN" sz="2400" dirty="0" smtClean="0"/>
              <a:t>None 。</a:t>
            </a:r>
          </a:p>
        </p:txBody>
      </p:sp>
      <p:pic>
        <p:nvPicPr>
          <p:cNvPr id="47108" name="Picture 2"/>
          <p:cNvPicPr>
            <a:picLocks noChangeAspect="1" noChangeArrowheads="1"/>
          </p:cNvPicPr>
          <p:nvPr/>
        </p:nvPicPr>
        <p:blipFill>
          <a:blip r:embed="rId3"/>
          <a:srcRect/>
          <a:stretch>
            <a:fillRect/>
          </a:stretch>
        </p:blipFill>
        <p:spPr bwMode="auto">
          <a:xfrm>
            <a:off x="971550" y="1484313"/>
            <a:ext cx="6985000" cy="2016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r>
              <a:rPr lang="en-US" altLang="zh-CN" smtClean="0"/>
              <a:t>3.4.4参数化</a:t>
            </a:r>
            <a:endParaRPr lang="zh-CN" altLang="en-US" smtClean="0"/>
          </a:p>
        </p:txBody>
      </p:sp>
      <p:sp>
        <p:nvSpPr>
          <p:cNvPr id="48131" name="内容占位符 3"/>
          <p:cNvSpPr>
            <a:spLocks noGrp="1"/>
          </p:cNvSpPr>
          <p:nvPr>
            <p:ph idx="1"/>
          </p:nvPr>
        </p:nvSpPr>
        <p:spPr>
          <a:xfrm>
            <a:off x="0" y="1052513"/>
            <a:ext cx="9144000" cy="5983176"/>
          </a:xfrm>
        </p:spPr>
        <p:txBody>
          <a:bodyPr wrap="square">
            <a:spAutoFit/>
          </a:bodyPr>
          <a:lstStyle/>
          <a:p>
            <a:pPr lvl="1"/>
            <a:r>
              <a:rPr lang="en-US" altLang="zh-CN" sz="2400" dirty="0" smtClean="0"/>
              <a:t>Load Generator Name </a:t>
            </a:r>
            <a:r>
              <a:rPr lang="en-US" sz="2400" dirty="0" smtClean="0"/>
              <a:t>： </a:t>
            </a:r>
            <a:r>
              <a:rPr lang="zh-CN" altLang="en-US" sz="2400" dirty="0" smtClean="0"/>
              <a:t>在实际运行中 ，</a:t>
            </a:r>
            <a:r>
              <a:rPr lang="en-US" altLang="zh-CN" sz="2400" dirty="0" err="1" smtClean="0"/>
              <a:t>LoadRunner</a:t>
            </a:r>
            <a:r>
              <a:rPr lang="en-US" altLang="zh-CN" sz="2400" dirty="0" smtClean="0"/>
              <a:t> </a:t>
            </a:r>
            <a:r>
              <a:rPr lang="zh-CN" altLang="en-US" sz="2400" dirty="0" smtClean="0"/>
              <a:t>使用该虚拟用户所在 </a:t>
            </a:r>
            <a:r>
              <a:rPr lang="en-US" altLang="zh-CN" sz="2400" dirty="0" smtClean="0"/>
              <a:t>Load Generator </a:t>
            </a:r>
            <a:r>
              <a:rPr lang="zh-CN" altLang="en-US" sz="2400" dirty="0" smtClean="0"/>
              <a:t>的机器名来代替。 </a:t>
            </a:r>
            <a:endParaRPr lang="en-US" altLang="zh-CN" sz="2400" dirty="0" smtClean="0"/>
          </a:p>
          <a:p>
            <a:pPr lvl="1"/>
            <a:r>
              <a:rPr lang="en-US" sz="2400" dirty="0" smtClean="0"/>
              <a:t> </a:t>
            </a:r>
            <a:r>
              <a:rPr lang="en-US" altLang="zh-CN" sz="2400" dirty="0" smtClean="0"/>
              <a:t>Iteration Number </a:t>
            </a:r>
            <a:r>
              <a:rPr lang="en-US" sz="2400" dirty="0" smtClean="0"/>
              <a:t>： </a:t>
            </a:r>
            <a:r>
              <a:rPr lang="zh-CN" altLang="en-US" sz="2400" dirty="0" smtClean="0"/>
              <a:t>在实际运行中， </a:t>
            </a:r>
            <a:r>
              <a:rPr lang="en-US" altLang="zh-CN" sz="2400" dirty="0" err="1" smtClean="0"/>
              <a:t>LoadRunner</a:t>
            </a:r>
            <a:r>
              <a:rPr lang="en-US" altLang="zh-CN" sz="2400" dirty="0" smtClean="0"/>
              <a:t> </a:t>
            </a:r>
            <a:r>
              <a:rPr lang="zh-CN" altLang="en-US" sz="2400" dirty="0" smtClean="0"/>
              <a:t>使用该测试脚本当前循环的次数来代替。 </a:t>
            </a:r>
            <a:endParaRPr lang="en-US" altLang="zh-CN" sz="2400" dirty="0" smtClean="0"/>
          </a:p>
          <a:p>
            <a:pPr lvl="1"/>
            <a:r>
              <a:rPr lang="en-US" altLang="zh-CN" sz="2400" dirty="0" smtClean="0"/>
              <a:t>Random Number </a:t>
            </a:r>
            <a:r>
              <a:rPr lang="en-US" sz="2400" dirty="0" smtClean="0"/>
              <a:t>： </a:t>
            </a:r>
            <a:r>
              <a:rPr lang="zh-CN" altLang="en-US" sz="2400" dirty="0" smtClean="0"/>
              <a:t>随机数。 很简单。 在属性设置中可以设置产生随机数的范围 </a:t>
            </a:r>
            <a:endParaRPr lang="en-US" altLang="zh-CN" sz="2400" dirty="0" smtClean="0"/>
          </a:p>
          <a:p>
            <a:pPr lvl="1"/>
            <a:r>
              <a:rPr lang="en-US" altLang="zh-CN" sz="2400" dirty="0" smtClean="0"/>
              <a:t>Unique Number </a:t>
            </a:r>
            <a:r>
              <a:rPr lang="en-US" sz="2400" dirty="0" smtClean="0"/>
              <a:t>： </a:t>
            </a:r>
            <a:r>
              <a:rPr lang="zh-CN" altLang="en-US" sz="2400" dirty="0" smtClean="0"/>
              <a:t>唯一的数。 在属性设置中可以设置第一个数以及递增的数的大小。</a:t>
            </a:r>
            <a:endParaRPr lang="en-US" altLang="zh-CN" sz="2400" dirty="0" smtClean="0"/>
          </a:p>
          <a:p>
            <a:r>
              <a:rPr lang="zh-CN" altLang="en-US" sz="1800" b="1" dirty="0" smtClean="0">
                <a:solidFill>
                  <a:srgbClr val="FF0000"/>
                </a:solidFill>
                <a:latin typeface="+mn-lt"/>
                <a:ea typeface="+mn-ea"/>
                <a:cs typeface="+mn-cs"/>
              </a:rPr>
              <a:t>注意：使用该参数类型必须注意可以接受的最大数。例如：某个文本框能接受的</a:t>
            </a:r>
            <a:r>
              <a:rPr lang="zh-CN" altLang="en-US" sz="1800" dirty="0" smtClean="0">
                <a:solidFill>
                  <a:srgbClr val="FF0000"/>
                </a:solidFill>
                <a:latin typeface="+mn-lt"/>
                <a:ea typeface="+mn-ea"/>
                <a:cs typeface="+mn-cs"/>
              </a:rPr>
              <a:t>最大数为</a:t>
            </a:r>
            <a:r>
              <a:rPr lang="en-US" altLang="zh-CN" sz="1800" dirty="0" smtClean="0">
                <a:solidFill>
                  <a:srgbClr val="FF0000"/>
                </a:solidFill>
                <a:latin typeface="+mn-lt"/>
                <a:ea typeface="+mn-ea"/>
                <a:cs typeface="+mn-cs"/>
              </a:rPr>
              <a:t>99</a:t>
            </a:r>
            <a:r>
              <a:rPr lang="zh-CN" altLang="en-US" sz="1800" dirty="0" smtClean="0">
                <a:solidFill>
                  <a:srgbClr val="FF0000"/>
                </a:solidFill>
                <a:latin typeface="+mn-lt"/>
                <a:ea typeface="+mn-ea"/>
                <a:cs typeface="+mn-cs"/>
              </a:rPr>
              <a:t>。当使用该参数类型时，设置第一个数为</a:t>
            </a:r>
            <a:r>
              <a:rPr lang="en-US" altLang="zh-CN" sz="1800" dirty="0" smtClean="0">
                <a:solidFill>
                  <a:srgbClr val="FF0000"/>
                </a:solidFill>
                <a:latin typeface="+mn-lt"/>
                <a:ea typeface="+mn-ea"/>
                <a:cs typeface="+mn-cs"/>
              </a:rPr>
              <a:t>1</a:t>
            </a:r>
            <a:r>
              <a:rPr lang="zh-CN" altLang="en-US" sz="1800" dirty="0" smtClean="0">
                <a:solidFill>
                  <a:srgbClr val="FF0000"/>
                </a:solidFill>
                <a:latin typeface="+mn-lt"/>
                <a:ea typeface="+mn-ea"/>
                <a:cs typeface="+mn-cs"/>
              </a:rPr>
              <a:t>，递增的数为</a:t>
            </a:r>
            <a:r>
              <a:rPr lang="en-US" altLang="zh-CN" sz="1800" dirty="0" smtClean="0">
                <a:solidFill>
                  <a:srgbClr val="FF0000"/>
                </a:solidFill>
                <a:latin typeface="+mn-lt"/>
                <a:ea typeface="+mn-ea"/>
                <a:cs typeface="+mn-cs"/>
              </a:rPr>
              <a:t>1</a:t>
            </a:r>
            <a:r>
              <a:rPr lang="zh-CN" altLang="en-US" sz="1800" dirty="0" smtClean="0">
                <a:solidFill>
                  <a:srgbClr val="FF0000"/>
                </a:solidFill>
                <a:latin typeface="+mn-lt"/>
                <a:ea typeface="+mn-ea"/>
                <a:cs typeface="+mn-cs"/>
              </a:rPr>
              <a:t>，但</a:t>
            </a:r>
            <a:r>
              <a:rPr lang="en-US" altLang="zh-CN" sz="1800" dirty="0" smtClean="0">
                <a:solidFill>
                  <a:srgbClr val="FF0000"/>
                </a:solidFill>
                <a:latin typeface="+mn-lt"/>
                <a:ea typeface="+mn-ea"/>
                <a:cs typeface="+mn-cs"/>
              </a:rPr>
              <a:t>100 </a:t>
            </a:r>
            <a:r>
              <a:rPr lang="zh-CN" altLang="en-US" sz="1800" dirty="0" smtClean="0">
                <a:solidFill>
                  <a:srgbClr val="FF0000"/>
                </a:solidFill>
                <a:latin typeface="+mn-lt"/>
                <a:ea typeface="+mn-ea"/>
                <a:cs typeface="+mn-cs"/>
              </a:rPr>
              <a:t>个虚拟用户同时运行时，第</a:t>
            </a:r>
            <a:r>
              <a:rPr lang="en-US" altLang="zh-CN" sz="1800" dirty="0" smtClean="0">
                <a:solidFill>
                  <a:srgbClr val="FF0000"/>
                </a:solidFill>
                <a:latin typeface="+mn-lt"/>
                <a:ea typeface="+mn-ea"/>
                <a:cs typeface="+mn-cs"/>
              </a:rPr>
              <a:t>100 </a:t>
            </a:r>
            <a:r>
              <a:rPr lang="zh-CN" altLang="en-US" sz="1800" dirty="0" smtClean="0">
                <a:solidFill>
                  <a:srgbClr val="FF0000"/>
                </a:solidFill>
                <a:latin typeface="+mn-lt"/>
                <a:ea typeface="+mn-ea"/>
                <a:cs typeface="+mn-cs"/>
              </a:rPr>
              <a:t>个虚拟用户输入的将是</a:t>
            </a:r>
            <a:r>
              <a:rPr lang="en-US" altLang="zh-CN" sz="1800" dirty="0" smtClean="0">
                <a:solidFill>
                  <a:srgbClr val="FF0000"/>
                </a:solidFill>
                <a:latin typeface="+mn-lt"/>
                <a:ea typeface="+mn-ea"/>
                <a:cs typeface="+mn-cs"/>
              </a:rPr>
              <a:t>100</a:t>
            </a:r>
            <a:r>
              <a:rPr lang="zh-CN" altLang="en-US" sz="1800" dirty="0" smtClean="0">
                <a:solidFill>
                  <a:srgbClr val="FF0000"/>
                </a:solidFill>
                <a:latin typeface="+mn-lt"/>
                <a:ea typeface="+mn-ea"/>
                <a:cs typeface="+mn-cs"/>
              </a:rPr>
              <a:t>，这样脚本运行将会出错。</a:t>
            </a:r>
          </a:p>
          <a:p>
            <a:r>
              <a:rPr lang="zh-CN" altLang="en-US" sz="1800" dirty="0" smtClean="0">
                <a:solidFill>
                  <a:srgbClr val="FF0000"/>
                </a:solidFill>
                <a:latin typeface="+mn-lt"/>
                <a:ea typeface="+mn-ea"/>
                <a:cs typeface="+mn-cs"/>
              </a:rPr>
              <a:t>注意：这里说的递增意思是各个用户取第一个值的递增数，每个用户相邻的两次循</a:t>
            </a:r>
          </a:p>
          <a:p>
            <a:r>
              <a:rPr lang="zh-CN" altLang="en-US" sz="1800" dirty="0" smtClean="0">
                <a:solidFill>
                  <a:srgbClr val="FF0000"/>
                </a:solidFill>
                <a:latin typeface="+mn-lt"/>
                <a:ea typeface="+mn-ea"/>
                <a:cs typeface="+mn-cs"/>
              </a:rPr>
              <a:t>环之间的差值为</a:t>
            </a:r>
            <a:r>
              <a:rPr lang="en-US" altLang="zh-CN" sz="1800" dirty="0" smtClean="0">
                <a:solidFill>
                  <a:srgbClr val="FF0000"/>
                </a:solidFill>
                <a:latin typeface="+mn-lt"/>
                <a:ea typeface="+mn-ea"/>
                <a:cs typeface="+mn-cs"/>
              </a:rPr>
              <a:t>1</a:t>
            </a:r>
            <a:r>
              <a:rPr lang="zh-CN" altLang="en-US" sz="1800" dirty="0" smtClean="0">
                <a:solidFill>
                  <a:srgbClr val="FF0000"/>
                </a:solidFill>
                <a:latin typeface="+mn-lt"/>
                <a:ea typeface="+mn-ea"/>
                <a:cs typeface="+mn-cs"/>
              </a:rPr>
              <a:t>。举例说明：假如起始数为</a:t>
            </a:r>
            <a:r>
              <a:rPr lang="en-US" altLang="zh-CN" sz="1800" dirty="0" smtClean="0">
                <a:solidFill>
                  <a:srgbClr val="FF0000"/>
                </a:solidFill>
                <a:latin typeface="+mn-lt"/>
                <a:ea typeface="+mn-ea"/>
                <a:cs typeface="+mn-cs"/>
              </a:rPr>
              <a:t>1</a:t>
            </a:r>
            <a:r>
              <a:rPr lang="zh-CN" altLang="en-US" sz="1800" dirty="0" smtClean="0">
                <a:solidFill>
                  <a:srgbClr val="FF0000"/>
                </a:solidFill>
                <a:latin typeface="+mn-lt"/>
                <a:ea typeface="+mn-ea"/>
                <a:cs typeface="+mn-cs"/>
              </a:rPr>
              <a:t>，递增为</a:t>
            </a:r>
            <a:r>
              <a:rPr lang="en-US" altLang="zh-CN" sz="1800" dirty="0" smtClean="0">
                <a:solidFill>
                  <a:srgbClr val="FF0000"/>
                </a:solidFill>
                <a:latin typeface="+mn-lt"/>
                <a:ea typeface="+mn-ea"/>
                <a:cs typeface="+mn-cs"/>
              </a:rPr>
              <a:t>5</a:t>
            </a:r>
            <a:r>
              <a:rPr lang="zh-CN" altLang="en-US" sz="1800" dirty="0" smtClean="0">
                <a:solidFill>
                  <a:srgbClr val="FF0000"/>
                </a:solidFill>
                <a:latin typeface="+mn-lt"/>
                <a:ea typeface="+mn-ea"/>
                <a:cs typeface="+mn-cs"/>
              </a:rPr>
              <a:t>，那么第一个用户第一</a:t>
            </a:r>
          </a:p>
          <a:p>
            <a:r>
              <a:rPr lang="zh-CN" altLang="en-US" sz="1800" dirty="0" smtClean="0">
                <a:solidFill>
                  <a:srgbClr val="FF0000"/>
                </a:solidFill>
                <a:latin typeface="+mn-lt"/>
                <a:ea typeface="+mn-ea"/>
                <a:cs typeface="+mn-cs"/>
              </a:rPr>
              <a:t>次循环取值</a:t>
            </a:r>
            <a:r>
              <a:rPr lang="en-US" altLang="zh-CN" sz="1800" dirty="0" smtClean="0">
                <a:solidFill>
                  <a:srgbClr val="FF0000"/>
                </a:solidFill>
                <a:latin typeface="+mn-lt"/>
                <a:ea typeface="+mn-ea"/>
                <a:cs typeface="+mn-cs"/>
              </a:rPr>
              <a:t>1</a:t>
            </a:r>
            <a:r>
              <a:rPr lang="zh-CN" altLang="en-US" sz="1800" dirty="0" smtClean="0">
                <a:solidFill>
                  <a:srgbClr val="FF0000"/>
                </a:solidFill>
                <a:latin typeface="+mn-lt"/>
                <a:ea typeface="+mn-ea"/>
                <a:cs typeface="+mn-cs"/>
              </a:rPr>
              <a:t>，第二次循环取值</a:t>
            </a:r>
            <a:r>
              <a:rPr lang="en-US" altLang="zh-CN" sz="1800" dirty="0" smtClean="0">
                <a:solidFill>
                  <a:srgbClr val="FF0000"/>
                </a:solidFill>
                <a:latin typeface="+mn-lt"/>
                <a:ea typeface="+mn-ea"/>
                <a:cs typeface="+mn-cs"/>
              </a:rPr>
              <a:t>2</a:t>
            </a:r>
            <a:r>
              <a:rPr lang="zh-CN" altLang="en-US" sz="1800" dirty="0" smtClean="0">
                <a:solidFill>
                  <a:srgbClr val="FF0000"/>
                </a:solidFill>
                <a:latin typeface="+mn-lt"/>
                <a:ea typeface="+mn-ea"/>
                <a:cs typeface="+mn-cs"/>
              </a:rPr>
              <a:t>；第二个用户第一次循环取值为</a:t>
            </a:r>
            <a:r>
              <a:rPr lang="en-US" altLang="zh-CN" sz="1800" dirty="0" smtClean="0">
                <a:solidFill>
                  <a:srgbClr val="FF0000"/>
                </a:solidFill>
                <a:latin typeface="+mn-lt"/>
                <a:ea typeface="+mn-ea"/>
                <a:cs typeface="+mn-cs"/>
              </a:rPr>
              <a:t>6</a:t>
            </a:r>
            <a:r>
              <a:rPr lang="zh-CN" altLang="en-US" sz="1800" dirty="0" smtClean="0">
                <a:solidFill>
                  <a:srgbClr val="FF0000"/>
                </a:solidFill>
                <a:latin typeface="+mn-lt"/>
                <a:ea typeface="+mn-ea"/>
                <a:cs typeface="+mn-cs"/>
              </a:rPr>
              <a:t>，第二次为</a:t>
            </a:r>
            <a:r>
              <a:rPr lang="en-US" altLang="zh-CN" sz="1800" dirty="0" smtClean="0">
                <a:solidFill>
                  <a:srgbClr val="FF0000"/>
                </a:solidFill>
                <a:latin typeface="+mn-lt"/>
                <a:ea typeface="+mn-ea"/>
                <a:cs typeface="+mn-cs"/>
              </a:rPr>
              <a:t>7</a:t>
            </a:r>
            <a:r>
              <a:rPr lang="zh-CN" altLang="en-US" sz="1800" dirty="0" smtClean="0">
                <a:solidFill>
                  <a:srgbClr val="FF0000"/>
                </a:solidFill>
                <a:latin typeface="+mn-lt"/>
                <a:ea typeface="+mn-ea"/>
                <a:cs typeface="+mn-cs"/>
              </a:rPr>
              <a:t>；依次类推。</a:t>
            </a:r>
            <a:r>
              <a:rPr lang="zh-CN" altLang="en-US" sz="1800" dirty="0" smtClean="0">
                <a:solidFill>
                  <a:srgbClr val="FF0000"/>
                </a:solidFill>
              </a:rPr>
              <a:t> </a:t>
            </a:r>
          </a:p>
          <a:p>
            <a:pPr lvl="1"/>
            <a:endParaRPr lang="zh-CN" alt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p:txBody>
          <a:bodyPr/>
          <a:lstStyle/>
          <a:p>
            <a:r>
              <a:rPr lang="en-US" altLang="zh-CN" smtClean="0"/>
              <a:t>3.4.4参数化</a:t>
            </a:r>
            <a:endParaRPr lang="zh-CN" altLang="en-US" smtClean="0"/>
          </a:p>
        </p:txBody>
      </p:sp>
      <p:sp>
        <p:nvSpPr>
          <p:cNvPr id="49155" name="内容占位符 2"/>
          <p:cNvSpPr>
            <a:spLocks noGrp="1"/>
          </p:cNvSpPr>
          <p:nvPr>
            <p:ph idx="1"/>
          </p:nvPr>
        </p:nvSpPr>
        <p:spPr>
          <a:xfrm>
            <a:off x="179388" y="1052512"/>
            <a:ext cx="8713787" cy="4824759"/>
          </a:xfrm>
        </p:spPr>
        <p:txBody>
          <a:bodyPr/>
          <a:lstStyle/>
          <a:p>
            <a:r>
              <a:rPr lang="en-US" altLang="zh-CN" sz="2800" dirty="0" err="1" smtClean="0">
                <a:solidFill>
                  <a:schemeClr val="tx1"/>
                </a:solidFill>
                <a:latin typeface="+mn-lt"/>
                <a:ea typeface="+mn-ea"/>
                <a:cs typeface="+mn-cs"/>
              </a:rPr>
              <a:t>Vuser</a:t>
            </a:r>
            <a:r>
              <a:rPr lang="en-US" altLang="zh-CN" sz="2800" dirty="0" smtClean="0">
                <a:solidFill>
                  <a:schemeClr val="tx1"/>
                </a:solidFill>
                <a:latin typeface="+mn-lt"/>
                <a:ea typeface="+mn-ea"/>
                <a:cs typeface="+mn-cs"/>
              </a:rPr>
              <a:t> ID</a:t>
            </a:r>
            <a:r>
              <a:rPr lang="zh-CN" altLang="en-US" sz="2800" dirty="0" smtClean="0">
                <a:solidFill>
                  <a:schemeClr val="tx1"/>
                </a:solidFill>
                <a:latin typeface="+mn-lt"/>
                <a:ea typeface="+mn-ea"/>
                <a:cs typeface="+mn-cs"/>
              </a:rPr>
              <a:t>：设置比较简单。在实际运行中，</a:t>
            </a:r>
            <a:r>
              <a:rPr lang="en-US" altLang="zh-CN" sz="2800" dirty="0" err="1" smtClean="0">
                <a:solidFill>
                  <a:schemeClr val="tx1"/>
                </a:solidFill>
                <a:latin typeface="+mn-lt"/>
                <a:ea typeface="+mn-ea"/>
                <a:cs typeface="+mn-cs"/>
              </a:rPr>
              <a:t>LoadRunner</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使用该虚拟用户的</a:t>
            </a:r>
            <a:r>
              <a:rPr lang="en-US" altLang="zh-CN" sz="2800" dirty="0" smtClean="0">
                <a:solidFill>
                  <a:schemeClr val="tx1"/>
                </a:solidFill>
                <a:latin typeface="+mn-lt"/>
                <a:ea typeface="+mn-ea"/>
                <a:cs typeface="+mn-cs"/>
              </a:rPr>
              <a:t>ID </a:t>
            </a:r>
            <a:r>
              <a:rPr lang="zh-CN" altLang="en-US" sz="2800" dirty="0" smtClean="0">
                <a:solidFill>
                  <a:schemeClr val="tx1"/>
                </a:solidFill>
                <a:latin typeface="+mn-lt"/>
                <a:ea typeface="+mn-ea"/>
                <a:cs typeface="+mn-cs"/>
              </a:rPr>
              <a:t>来代替，该</a:t>
            </a:r>
            <a:r>
              <a:rPr lang="en-US" altLang="zh-CN" sz="2800" dirty="0" smtClean="0">
                <a:solidFill>
                  <a:schemeClr val="tx1"/>
                </a:solidFill>
                <a:latin typeface="+mn-lt"/>
                <a:ea typeface="+mn-ea"/>
                <a:cs typeface="+mn-cs"/>
              </a:rPr>
              <a:t>ID </a:t>
            </a:r>
            <a:r>
              <a:rPr lang="zh-CN" altLang="en-US" sz="2800" dirty="0" smtClean="0">
                <a:solidFill>
                  <a:schemeClr val="tx1"/>
                </a:solidFill>
                <a:latin typeface="+mn-lt"/>
                <a:ea typeface="+mn-ea"/>
                <a:cs typeface="+mn-cs"/>
              </a:rPr>
              <a:t>是由</a:t>
            </a:r>
            <a:r>
              <a:rPr lang="en-US" altLang="zh-CN" sz="2800" dirty="0" smtClean="0">
                <a:solidFill>
                  <a:schemeClr val="tx1"/>
                </a:solidFill>
                <a:latin typeface="+mn-lt"/>
                <a:ea typeface="+mn-ea"/>
                <a:cs typeface="+mn-cs"/>
              </a:rPr>
              <a:t>Controller </a:t>
            </a:r>
            <a:r>
              <a:rPr lang="zh-CN" altLang="en-US" sz="2800" dirty="0" smtClean="0">
                <a:solidFill>
                  <a:schemeClr val="tx1"/>
                </a:solidFill>
                <a:latin typeface="+mn-lt"/>
                <a:ea typeface="+mn-ea"/>
                <a:cs typeface="+mn-cs"/>
              </a:rPr>
              <a:t>来控制的。但是在</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中运行时，</a:t>
            </a:r>
            <a:r>
              <a:rPr lang="en-US" altLang="zh-CN" sz="2800" dirty="0" err="1" smtClean="0">
                <a:solidFill>
                  <a:schemeClr val="tx1"/>
                </a:solidFill>
                <a:latin typeface="+mn-lt"/>
                <a:ea typeface="+mn-ea"/>
                <a:cs typeface="+mn-cs"/>
              </a:rPr>
              <a:t>Vuser</a:t>
            </a:r>
            <a:r>
              <a:rPr lang="en-US" altLang="zh-CN" sz="2800" dirty="0" smtClean="0">
                <a:solidFill>
                  <a:schemeClr val="tx1"/>
                </a:solidFill>
                <a:latin typeface="+mn-lt"/>
                <a:ea typeface="+mn-ea"/>
                <a:cs typeface="+mn-cs"/>
              </a:rPr>
              <a:t> ID </a:t>
            </a:r>
            <a:r>
              <a:rPr lang="zh-CN" altLang="en-US" sz="2800" dirty="0" smtClean="0">
                <a:solidFill>
                  <a:schemeClr val="tx1"/>
                </a:solidFill>
                <a:latin typeface="+mn-lt"/>
                <a:ea typeface="+mn-ea"/>
                <a:cs typeface="+mn-cs"/>
              </a:rPr>
              <a:t>将会是</a:t>
            </a:r>
            <a:r>
              <a:rPr lang="en-US" altLang="zh-CN" sz="2800" dirty="0" smtClean="0">
                <a:solidFill>
                  <a:schemeClr val="tx1"/>
                </a:solidFill>
                <a:latin typeface="+mn-lt"/>
                <a:ea typeface="+mn-ea"/>
                <a:cs typeface="+mn-cs"/>
              </a:rPr>
              <a:t>–1</a:t>
            </a:r>
            <a:r>
              <a:rPr lang="zh-CN" altLang="en-US" sz="2800" dirty="0" smtClean="0">
                <a:solidFill>
                  <a:schemeClr val="tx1"/>
                </a:solidFill>
                <a:latin typeface="+mn-lt"/>
                <a:ea typeface="+mn-ea"/>
                <a:cs typeface="+mn-cs"/>
              </a:rPr>
              <a:t>。</a:t>
            </a:r>
          </a:p>
          <a:p>
            <a:r>
              <a:rPr lang="en-US" altLang="zh-CN" sz="2800" dirty="0" smtClean="0">
                <a:solidFill>
                  <a:schemeClr val="tx1"/>
                </a:solidFill>
                <a:latin typeface="+mn-lt"/>
                <a:ea typeface="+mn-ea"/>
                <a:cs typeface="+mn-cs"/>
              </a:rPr>
              <a:t>File</a:t>
            </a:r>
            <a:r>
              <a:rPr lang="zh-CN" altLang="en-US" sz="2800" dirty="0" smtClean="0">
                <a:solidFill>
                  <a:schemeClr val="tx1"/>
                </a:solidFill>
                <a:latin typeface="+mn-lt"/>
                <a:ea typeface="+mn-ea"/>
                <a:cs typeface="+mn-cs"/>
              </a:rPr>
              <a:t>：需要在属性设置中编辑文件，添加内容，也可以从现成的数据库中取数据（下面我们将会介绍）</a:t>
            </a:r>
          </a:p>
          <a:p>
            <a:r>
              <a:rPr lang="en-US" altLang="zh-CN" sz="2800" dirty="0" smtClean="0">
                <a:solidFill>
                  <a:schemeClr val="tx1"/>
                </a:solidFill>
                <a:latin typeface="+mn-lt"/>
                <a:ea typeface="+mn-ea"/>
                <a:cs typeface="+mn-cs"/>
              </a:rPr>
              <a:t>User Defined Function</a:t>
            </a:r>
            <a:r>
              <a:rPr lang="zh-CN" altLang="en-US" sz="2800" dirty="0" smtClean="0">
                <a:solidFill>
                  <a:schemeClr val="tx1"/>
                </a:solidFill>
                <a:latin typeface="+mn-lt"/>
                <a:ea typeface="+mn-ea"/>
                <a:cs typeface="+mn-cs"/>
              </a:rPr>
              <a:t>：从用户开发的</a:t>
            </a:r>
            <a:r>
              <a:rPr lang="en-US" altLang="zh-CN" sz="2800" dirty="0" err="1" smtClean="0">
                <a:solidFill>
                  <a:schemeClr val="tx1"/>
                </a:solidFill>
                <a:latin typeface="+mn-lt"/>
                <a:ea typeface="+mn-ea"/>
                <a:cs typeface="+mn-cs"/>
              </a:rPr>
              <a:t>dll</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文件提取数据。就目前我认为，这种方式没有必要。</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支持</a:t>
            </a:r>
            <a:r>
              <a:rPr lang="en-US" altLang="zh-CN" sz="2800" dirty="0" smtClean="0">
                <a:solidFill>
                  <a:schemeClr val="tx1"/>
                </a:solidFill>
                <a:latin typeface="+mn-lt"/>
                <a:ea typeface="+mn-ea"/>
                <a:cs typeface="+mn-cs"/>
              </a:rPr>
              <a:t>C </a:t>
            </a:r>
            <a:r>
              <a:rPr lang="zh-CN" altLang="en-US" sz="2800" dirty="0" smtClean="0">
                <a:solidFill>
                  <a:schemeClr val="tx1"/>
                </a:solidFill>
                <a:latin typeface="+mn-lt"/>
                <a:ea typeface="+mn-ea"/>
                <a:cs typeface="+mn-cs"/>
              </a:rPr>
              <a:t>语言的语法，在</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中重新编写类似的函数应该不难。</a:t>
            </a:r>
            <a:endParaRPr lang="zh-CN" alt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p:txBody>
          <a:bodyPr/>
          <a:lstStyle/>
          <a:p>
            <a:r>
              <a:rPr lang="en-US" altLang="zh-CN" dirty="0" smtClean="0"/>
              <a:t>3.4.4参数化：取随机数</a:t>
            </a:r>
            <a:endParaRPr lang="zh-CN" altLang="en-US" dirty="0" smtClean="0"/>
          </a:p>
        </p:txBody>
      </p:sp>
      <p:sp>
        <p:nvSpPr>
          <p:cNvPr id="50179" name="内容占位符 2"/>
          <p:cNvSpPr>
            <a:spLocks noGrp="1"/>
          </p:cNvSpPr>
          <p:nvPr>
            <p:ph idx="1"/>
          </p:nvPr>
        </p:nvSpPr>
        <p:spPr>
          <a:xfrm>
            <a:off x="179388" y="1052513"/>
            <a:ext cx="8713787" cy="2881312"/>
          </a:xfrm>
        </p:spPr>
        <p:txBody>
          <a:bodyPr/>
          <a:lstStyle/>
          <a:p>
            <a:r>
              <a:rPr lang="zh-CN" altLang="en-US" sz="2800" dirty="0" smtClean="0">
                <a:solidFill>
                  <a:schemeClr val="tx1"/>
                </a:solidFill>
                <a:latin typeface="+mn-lt"/>
                <a:ea typeface="+mn-ea"/>
                <a:cs typeface="+mn-cs"/>
              </a:rPr>
              <a:t>点“</a:t>
            </a:r>
            <a:r>
              <a:rPr lang="en-US" altLang="zh-CN" sz="2800" dirty="0" smtClean="0">
                <a:solidFill>
                  <a:schemeClr val="tx1"/>
                </a:solidFill>
                <a:latin typeface="+mn-lt"/>
                <a:ea typeface="+mn-ea"/>
                <a:cs typeface="+mn-cs"/>
              </a:rPr>
              <a:t>Properties… ..”</a:t>
            </a:r>
            <a:r>
              <a:rPr lang="zh-CN" altLang="en-US" sz="2800" dirty="0" smtClean="0">
                <a:solidFill>
                  <a:schemeClr val="tx1"/>
                </a:solidFill>
                <a:latin typeface="+mn-lt"/>
                <a:ea typeface="+mn-ea"/>
                <a:cs typeface="+mn-cs"/>
              </a:rPr>
              <a:t>按钮，进行属性设置窗口</a:t>
            </a:r>
            <a:endParaRPr lang="en-US" altLang="zh-CN" sz="2800" dirty="0" smtClean="0">
              <a:solidFill>
                <a:schemeClr val="tx1"/>
              </a:solidFill>
              <a:latin typeface="+mn-lt"/>
              <a:ea typeface="+mn-ea"/>
              <a:cs typeface="+mn-cs"/>
            </a:endParaRPr>
          </a:p>
          <a:p>
            <a:endParaRPr lang="zh-CN" altLang="en-US" sz="2800" dirty="0" smtClean="0"/>
          </a:p>
        </p:txBody>
      </p:sp>
      <p:pic>
        <p:nvPicPr>
          <p:cNvPr id="50181" name="Picture 5"/>
          <p:cNvPicPr>
            <a:picLocks noChangeAspect="1" noChangeArrowheads="1"/>
          </p:cNvPicPr>
          <p:nvPr/>
        </p:nvPicPr>
        <p:blipFill>
          <a:blip r:embed="rId3"/>
          <a:srcRect/>
          <a:stretch>
            <a:fillRect/>
          </a:stretch>
        </p:blipFill>
        <p:spPr bwMode="auto">
          <a:xfrm>
            <a:off x="323528" y="1700808"/>
            <a:ext cx="3747083" cy="2160240"/>
          </a:xfrm>
          <a:prstGeom prst="rect">
            <a:avLst/>
          </a:prstGeom>
          <a:noFill/>
          <a:ln w="9525">
            <a:noFill/>
            <a:miter lim="800000"/>
            <a:headEnd/>
            <a:tailEnd/>
          </a:ln>
        </p:spPr>
      </p:pic>
      <p:pic>
        <p:nvPicPr>
          <p:cNvPr id="50182" name="Picture 6"/>
          <p:cNvPicPr>
            <a:picLocks noChangeAspect="1" noChangeArrowheads="1"/>
          </p:cNvPicPr>
          <p:nvPr/>
        </p:nvPicPr>
        <p:blipFill>
          <a:blip r:embed="rId4"/>
          <a:srcRect/>
          <a:stretch>
            <a:fillRect/>
          </a:stretch>
        </p:blipFill>
        <p:spPr bwMode="auto">
          <a:xfrm>
            <a:off x="4388287" y="1484784"/>
            <a:ext cx="4755713" cy="3456384"/>
          </a:xfrm>
          <a:prstGeom prst="rect">
            <a:avLst/>
          </a:prstGeom>
          <a:noFill/>
          <a:ln w="9525">
            <a:noFill/>
            <a:miter lim="800000"/>
            <a:headEnd/>
            <a:tailEnd/>
          </a:ln>
        </p:spPr>
      </p:pic>
      <p:sp>
        <p:nvSpPr>
          <p:cNvPr id="7" name="矩形 6"/>
          <p:cNvSpPr/>
          <p:nvPr/>
        </p:nvSpPr>
        <p:spPr>
          <a:xfrm>
            <a:off x="0" y="4797152"/>
            <a:ext cx="9721080" cy="1754326"/>
          </a:xfrm>
          <a:prstGeom prst="rect">
            <a:avLst/>
          </a:prstGeom>
        </p:spPr>
        <p:txBody>
          <a:bodyPr wrap="square">
            <a:spAutoFit/>
          </a:bodyPr>
          <a:lstStyle/>
          <a:p>
            <a:r>
              <a:rPr lang="zh-CN" altLang="en-US" dirty="0"/>
              <a:t>添入随机数的取值范围为（</a:t>
            </a:r>
            <a:r>
              <a:rPr lang="en-US" altLang="zh-CN" dirty="0"/>
              <a:t>1-50</a:t>
            </a:r>
            <a:r>
              <a:rPr lang="zh-CN" altLang="en-US" dirty="0"/>
              <a:t>），选择一种数据格式。在</a:t>
            </a:r>
            <a:r>
              <a:rPr lang="en-US" altLang="zh-CN" dirty="0"/>
              <a:t>Update Value on </a:t>
            </a:r>
            <a:r>
              <a:rPr lang="zh-CN" altLang="en-US" dirty="0"/>
              <a:t>中有以下几</a:t>
            </a:r>
          </a:p>
          <a:p>
            <a:r>
              <a:rPr lang="zh-CN" altLang="en-US" dirty="0"/>
              <a:t>个选项：</a:t>
            </a:r>
          </a:p>
          <a:p>
            <a:r>
              <a:rPr lang="en-US" altLang="zh-CN" dirty="0" smtClean="0"/>
              <a:t>    Each </a:t>
            </a:r>
            <a:r>
              <a:rPr lang="en-US" altLang="zh-CN" dirty="0"/>
              <a:t>Occurrence</a:t>
            </a:r>
            <a:r>
              <a:rPr lang="zh-CN" altLang="en-US" dirty="0"/>
              <a:t>：在运行时，每遇到一次该参数，便会取一个新的值</a:t>
            </a:r>
          </a:p>
          <a:p>
            <a:r>
              <a:rPr lang="en-US" altLang="zh-CN" dirty="0" smtClean="0"/>
              <a:t>    Each </a:t>
            </a:r>
            <a:r>
              <a:rPr lang="en-US" altLang="zh-CN" dirty="0"/>
              <a:t>iteration</a:t>
            </a:r>
            <a:r>
              <a:rPr lang="zh-CN" altLang="en-US" dirty="0"/>
              <a:t>：运行时，在每一次循环中都取相同的值</a:t>
            </a:r>
          </a:p>
          <a:p>
            <a:r>
              <a:rPr lang="en-US" altLang="zh-CN" dirty="0" smtClean="0"/>
              <a:t>    Once</a:t>
            </a:r>
            <a:r>
              <a:rPr lang="zh-CN" altLang="en-US" dirty="0"/>
              <a:t>：运行时，在每次循环中，该参数只取一次值</a:t>
            </a:r>
          </a:p>
          <a:p>
            <a:r>
              <a:rPr lang="zh-CN" altLang="en-US" dirty="0"/>
              <a:t>这里我们用的是随机数，选择</a:t>
            </a:r>
            <a:r>
              <a:rPr lang="en-US" altLang="zh-CN" dirty="0"/>
              <a:t>Each Occurrence </a:t>
            </a:r>
            <a:r>
              <a:rPr lang="zh-CN" altLang="en-US" dirty="0"/>
              <a:t>非常合适。</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r>
              <a:rPr lang="en-US" altLang="zh-CN" dirty="0" smtClean="0"/>
              <a:t>3.4.4参数化：</a:t>
            </a:r>
            <a:r>
              <a:rPr lang="zh-CN" altLang="en-US" dirty="0" smtClean="0"/>
              <a:t>参数化的数据</a:t>
            </a:r>
          </a:p>
        </p:txBody>
      </p:sp>
      <p:sp>
        <p:nvSpPr>
          <p:cNvPr id="51203" name="内容占位符 2"/>
          <p:cNvSpPr>
            <a:spLocks noGrp="1"/>
          </p:cNvSpPr>
          <p:nvPr>
            <p:ph idx="1"/>
          </p:nvPr>
        </p:nvSpPr>
        <p:spPr>
          <a:xfrm>
            <a:off x="179388" y="1052513"/>
            <a:ext cx="8713787" cy="2881312"/>
          </a:xfrm>
        </p:spPr>
        <p:txBody>
          <a:bodyPr/>
          <a:lstStyle/>
          <a:p>
            <a:r>
              <a:rPr lang="zh-CN" altLang="en-US" sz="2800" dirty="0" smtClean="0">
                <a:solidFill>
                  <a:schemeClr val="tx1"/>
                </a:solidFill>
                <a:latin typeface="+mn-lt"/>
                <a:ea typeface="+mn-ea"/>
                <a:cs typeface="+mn-cs"/>
              </a:rPr>
              <a:t>选择要参数化的数据，右键，选择“</a:t>
            </a:r>
            <a:r>
              <a:rPr lang="en-US" altLang="zh-CN" sz="2800" dirty="0" smtClean="0">
                <a:solidFill>
                  <a:schemeClr val="tx1"/>
                </a:solidFill>
                <a:latin typeface="+mn-lt"/>
                <a:ea typeface="+mn-ea"/>
                <a:cs typeface="+mn-cs"/>
              </a:rPr>
              <a:t>Replace with a parameter.”</a:t>
            </a:r>
            <a:r>
              <a:rPr lang="zh-CN" altLang="en-US" sz="2800" dirty="0" smtClean="0">
                <a:solidFill>
                  <a:schemeClr val="tx1"/>
                </a:solidFill>
                <a:latin typeface="+mn-lt"/>
                <a:ea typeface="+mn-ea"/>
                <a:cs typeface="+mn-cs"/>
              </a:rPr>
              <a:t>，出现以下窗口：</a:t>
            </a:r>
            <a:endParaRPr lang="zh-CN" altLang="en-US" sz="2800" dirty="0" smtClean="0"/>
          </a:p>
        </p:txBody>
      </p:sp>
      <p:pic>
        <p:nvPicPr>
          <p:cNvPr id="51204" name="Picture 4"/>
          <p:cNvPicPr>
            <a:picLocks noChangeAspect="1" noChangeArrowheads="1"/>
          </p:cNvPicPr>
          <p:nvPr/>
        </p:nvPicPr>
        <p:blipFill>
          <a:blip r:embed="rId3"/>
          <a:srcRect/>
          <a:stretch>
            <a:fillRect/>
          </a:stretch>
        </p:blipFill>
        <p:spPr bwMode="auto">
          <a:xfrm>
            <a:off x="539552" y="2276872"/>
            <a:ext cx="3211804" cy="1851645"/>
          </a:xfrm>
          <a:prstGeom prst="rect">
            <a:avLst/>
          </a:prstGeom>
          <a:noFill/>
          <a:ln w="9525">
            <a:noFill/>
            <a:miter lim="800000"/>
            <a:headEnd/>
            <a:tailEnd/>
          </a:ln>
        </p:spPr>
      </p:pic>
      <p:pic>
        <p:nvPicPr>
          <p:cNvPr id="51205" name="Picture 5"/>
          <p:cNvPicPr>
            <a:picLocks noChangeAspect="1" noChangeArrowheads="1"/>
          </p:cNvPicPr>
          <p:nvPr/>
        </p:nvPicPr>
        <p:blipFill>
          <a:blip r:embed="rId4"/>
          <a:srcRect/>
          <a:stretch>
            <a:fillRect/>
          </a:stretch>
        </p:blipFill>
        <p:spPr bwMode="auto">
          <a:xfrm>
            <a:off x="3810000" y="1988840"/>
            <a:ext cx="5334000" cy="3876675"/>
          </a:xfrm>
          <a:prstGeom prst="rect">
            <a:avLst/>
          </a:prstGeom>
          <a:noFill/>
          <a:ln w="9525">
            <a:noFill/>
            <a:miter lim="800000"/>
            <a:headEnd/>
            <a:tailEnd/>
          </a:ln>
        </p:spPr>
      </p:pic>
      <p:sp>
        <p:nvSpPr>
          <p:cNvPr id="6" name="矩形 5"/>
          <p:cNvSpPr/>
          <p:nvPr/>
        </p:nvSpPr>
        <p:spPr>
          <a:xfrm>
            <a:off x="683568" y="5877272"/>
            <a:ext cx="7848872" cy="369332"/>
          </a:xfrm>
          <a:prstGeom prst="rect">
            <a:avLst/>
          </a:prstGeom>
        </p:spPr>
        <p:txBody>
          <a:bodyPr wrap="square">
            <a:spAutoFit/>
          </a:bodyPr>
          <a:lstStyle/>
          <a:p>
            <a:r>
              <a:rPr lang="zh-CN" altLang="en-US" b="1" dirty="0">
                <a:solidFill>
                  <a:srgbClr val="FF0000"/>
                </a:solidFill>
              </a:rPr>
              <a:t>注意：参数的文件名不要使用</a:t>
            </a:r>
            <a:r>
              <a:rPr lang="en-US" altLang="zh-CN" b="1" dirty="0">
                <a:solidFill>
                  <a:srgbClr val="FF0000"/>
                </a:solidFill>
              </a:rPr>
              <a:t>con.dat</a:t>
            </a:r>
            <a:r>
              <a:rPr lang="zh-CN" altLang="en-US" b="1" dirty="0">
                <a:solidFill>
                  <a:srgbClr val="FF0000"/>
                </a:solidFill>
              </a:rPr>
              <a:t>、</a:t>
            </a:r>
            <a:r>
              <a:rPr lang="en-US" altLang="zh-CN" b="1" dirty="0">
                <a:solidFill>
                  <a:srgbClr val="FF0000"/>
                </a:solidFill>
              </a:rPr>
              <a:t>pm.dat </a:t>
            </a:r>
            <a:r>
              <a:rPr lang="zh-CN" altLang="en-US" b="1" dirty="0">
                <a:solidFill>
                  <a:srgbClr val="FF0000"/>
                </a:solidFill>
              </a:rPr>
              <a:t>或者</a:t>
            </a:r>
            <a:r>
              <a:rPr lang="en-US" altLang="zh-CN" b="1" dirty="0">
                <a:solidFill>
                  <a:srgbClr val="FF0000"/>
                </a:solidFill>
              </a:rPr>
              <a:t>lpt*.dat </a:t>
            </a:r>
            <a:r>
              <a:rPr lang="zh-CN" altLang="en-US" b="1" dirty="0">
                <a:solidFill>
                  <a:srgbClr val="FF0000"/>
                </a:solidFill>
              </a:rPr>
              <a:t>等系统装置名</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a:lstStyle/>
          <a:p>
            <a:r>
              <a:rPr lang="en-US" altLang="zh-CN" dirty="0" smtClean="0"/>
              <a:t>3.4.4参数化：</a:t>
            </a:r>
            <a:r>
              <a:rPr lang="zh-CN" altLang="en-US" dirty="0" smtClean="0"/>
              <a:t>参数化的数据</a:t>
            </a:r>
          </a:p>
        </p:txBody>
      </p:sp>
      <p:sp>
        <p:nvSpPr>
          <p:cNvPr id="52227" name="内容占位符 2"/>
          <p:cNvSpPr>
            <a:spLocks noGrp="1"/>
          </p:cNvSpPr>
          <p:nvPr>
            <p:ph idx="1"/>
          </p:nvPr>
        </p:nvSpPr>
        <p:spPr>
          <a:xfrm>
            <a:off x="179388" y="1052513"/>
            <a:ext cx="8713787" cy="2881312"/>
          </a:xfrm>
        </p:spPr>
        <p:txBody>
          <a:bodyPr/>
          <a:lstStyle/>
          <a:p>
            <a:r>
              <a:rPr lang="zh-CN" altLang="en-US" sz="2800" dirty="0" smtClean="0">
                <a:solidFill>
                  <a:schemeClr val="tx1"/>
                </a:solidFill>
                <a:latin typeface="+mn-lt"/>
                <a:ea typeface="+mn-ea"/>
                <a:cs typeface="+mn-cs"/>
              </a:rPr>
              <a:t>下面我们将会连接数据库，从数据表中选择用户名。点“</a:t>
            </a:r>
            <a:r>
              <a:rPr lang="en-US" altLang="zh-CN" sz="2800" dirty="0" smtClean="0">
                <a:solidFill>
                  <a:schemeClr val="tx1"/>
                </a:solidFill>
                <a:latin typeface="+mn-lt"/>
                <a:ea typeface="+mn-ea"/>
                <a:cs typeface="+mn-cs"/>
              </a:rPr>
              <a:t>Data Wizard</a:t>
            </a:r>
            <a:r>
              <a:rPr lang="zh-CN" altLang="en-US" sz="2800" dirty="0" smtClean="0">
                <a:solidFill>
                  <a:schemeClr val="tx1"/>
                </a:solidFill>
                <a:latin typeface="+mn-lt"/>
                <a:ea typeface="+mn-ea"/>
                <a:cs typeface="+mn-cs"/>
              </a:rPr>
              <a:t>”按钮</a:t>
            </a:r>
            <a:endParaRPr lang="zh-CN" altLang="en-US" sz="2800" dirty="0" smtClean="0"/>
          </a:p>
        </p:txBody>
      </p:sp>
      <p:pic>
        <p:nvPicPr>
          <p:cNvPr id="52228" name="Picture 4"/>
          <p:cNvPicPr>
            <a:picLocks noChangeAspect="1" noChangeArrowheads="1"/>
          </p:cNvPicPr>
          <p:nvPr/>
        </p:nvPicPr>
        <p:blipFill>
          <a:blip r:embed="rId3"/>
          <a:srcRect/>
          <a:stretch>
            <a:fillRect/>
          </a:stretch>
        </p:blipFill>
        <p:spPr bwMode="auto">
          <a:xfrm>
            <a:off x="323528" y="2276872"/>
            <a:ext cx="4355976" cy="3303201"/>
          </a:xfrm>
          <a:prstGeom prst="rect">
            <a:avLst/>
          </a:prstGeom>
          <a:noFill/>
          <a:ln w="9525">
            <a:noFill/>
            <a:miter lim="800000"/>
            <a:headEnd/>
            <a:tailEnd/>
          </a:ln>
        </p:spPr>
      </p:pic>
      <p:pic>
        <p:nvPicPr>
          <p:cNvPr id="52229" name="Picture 5"/>
          <p:cNvPicPr>
            <a:picLocks noChangeAspect="1" noChangeArrowheads="1"/>
          </p:cNvPicPr>
          <p:nvPr/>
        </p:nvPicPr>
        <p:blipFill>
          <a:blip r:embed="rId4"/>
          <a:srcRect/>
          <a:stretch>
            <a:fillRect/>
          </a:stretch>
        </p:blipFill>
        <p:spPr bwMode="auto">
          <a:xfrm>
            <a:off x="4867275" y="2204864"/>
            <a:ext cx="4276725" cy="3181350"/>
          </a:xfrm>
          <a:prstGeom prst="rect">
            <a:avLst/>
          </a:prstGeom>
          <a:noFill/>
          <a:ln w="9525">
            <a:noFill/>
            <a:miter lim="800000"/>
            <a:headEnd/>
            <a:tailEnd/>
          </a:ln>
        </p:spPr>
      </p:pic>
      <p:sp>
        <p:nvSpPr>
          <p:cNvPr id="6" name="矩形 5"/>
          <p:cNvSpPr/>
          <p:nvPr/>
        </p:nvSpPr>
        <p:spPr>
          <a:xfrm>
            <a:off x="467544" y="5661248"/>
            <a:ext cx="7344816" cy="369332"/>
          </a:xfrm>
          <a:prstGeom prst="rect">
            <a:avLst/>
          </a:prstGeom>
        </p:spPr>
        <p:txBody>
          <a:bodyPr wrap="square">
            <a:spAutoFit/>
          </a:bodyPr>
          <a:lstStyle/>
          <a:p>
            <a:r>
              <a:rPr lang="zh-CN" altLang="en-US" dirty="0"/>
              <a:t>添入连接字符串和 </a:t>
            </a:r>
            <a:r>
              <a:rPr lang="en-US" altLang="zh-CN" dirty="0"/>
              <a:t>SQL </a:t>
            </a:r>
            <a:r>
              <a:rPr lang="zh-CN" altLang="en-US" dirty="0"/>
              <a:t>语句后，点</a:t>
            </a:r>
            <a:r>
              <a:rPr lang="en-US" altLang="zh-CN" dirty="0"/>
              <a:t>Finish </a:t>
            </a:r>
            <a:r>
              <a:rPr lang="zh-CN" altLang="en-US" dirty="0"/>
              <a:t>按钮，出现查询结果。</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r>
              <a:rPr lang="en-US" altLang="zh-CN" dirty="0" smtClean="0"/>
              <a:t>3.4.4参数化：</a:t>
            </a:r>
            <a:r>
              <a:rPr lang="zh-CN" altLang="en-US" dirty="0" smtClean="0"/>
              <a:t>参数化的数据</a:t>
            </a:r>
          </a:p>
        </p:txBody>
      </p:sp>
      <p:pic>
        <p:nvPicPr>
          <p:cNvPr id="53252" name="Picture 4"/>
          <p:cNvPicPr>
            <a:picLocks noGrp="1" noChangeAspect="1" noChangeArrowheads="1"/>
          </p:cNvPicPr>
          <p:nvPr>
            <p:ph idx="1"/>
          </p:nvPr>
        </p:nvPicPr>
        <p:blipFill>
          <a:blip r:embed="rId3"/>
          <a:srcRect/>
          <a:stretch>
            <a:fillRect/>
          </a:stretch>
        </p:blipFill>
        <p:spPr bwMode="auto">
          <a:xfrm>
            <a:off x="1403648" y="1052736"/>
            <a:ext cx="5905949" cy="4293294"/>
          </a:xfrm>
          <a:prstGeom prst="rect">
            <a:avLst/>
          </a:prstGeom>
          <a:noFill/>
          <a:ln w="9525">
            <a:noFill/>
            <a:miter lim="800000"/>
            <a:headEnd/>
            <a:tailEnd/>
          </a:ln>
        </p:spPr>
      </p:pic>
      <p:sp>
        <p:nvSpPr>
          <p:cNvPr id="5" name="矩形 4"/>
          <p:cNvSpPr/>
          <p:nvPr/>
        </p:nvSpPr>
        <p:spPr>
          <a:xfrm>
            <a:off x="0" y="5661248"/>
            <a:ext cx="9144000" cy="646331"/>
          </a:xfrm>
          <a:prstGeom prst="rect">
            <a:avLst/>
          </a:prstGeom>
        </p:spPr>
        <p:txBody>
          <a:bodyPr wrap="square">
            <a:spAutoFit/>
          </a:bodyPr>
          <a:lstStyle/>
          <a:p>
            <a:r>
              <a:rPr lang="zh-CN" altLang="en-US" b="1" dirty="0">
                <a:solidFill>
                  <a:srgbClr val="FF0000"/>
                </a:solidFill>
              </a:rPr>
              <a:t>提醒：在参数数据显示区，最多只能看到</a:t>
            </a:r>
            <a:r>
              <a:rPr lang="en-US" altLang="zh-CN" b="1" dirty="0">
                <a:solidFill>
                  <a:srgbClr val="FF0000"/>
                </a:solidFill>
              </a:rPr>
              <a:t>100 </a:t>
            </a:r>
            <a:r>
              <a:rPr lang="zh-CN" altLang="en-US" b="1" dirty="0">
                <a:solidFill>
                  <a:srgbClr val="FF0000"/>
                </a:solidFill>
              </a:rPr>
              <a:t>行，如果数据超过</a:t>
            </a:r>
            <a:r>
              <a:rPr lang="en-US" altLang="zh-CN" b="1" dirty="0">
                <a:solidFill>
                  <a:srgbClr val="FF0000"/>
                </a:solidFill>
              </a:rPr>
              <a:t>100 </a:t>
            </a:r>
            <a:r>
              <a:rPr lang="zh-CN" altLang="en-US" b="1" dirty="0">
                <a:solidFill>
                  <a:srgbClr val="FF0000"/>
                </a:solidFill>
              </a:rPr>
              <a:t>行，只能点“</a:t>
            </a:r>
            <a:r>
              <a:rPr lang="en-US" altLang="zh-CN" b="1" dirty="0">
                <a:solidFill>
                  <a:srgbClr val="FF0000"/>
                </a:solidFill>
              </a:rPr>
              <a:t>Edit</a:t>
            </a:r>
            <a:r>
              <a:rPr lang="zh-CN" altLang="en-US" b="1" dirty="0">
                <a:solidFill>
                  <a:srgbClr val="FF0000"/>
                </a:solidFill>
              </a:rPr>
              <a:t>”</a:t>
            </a:r>
          </a:p>
          <a:p>
            <a:r>
              <a:rPr lang="zh-CN" altLang="en-US" b="1" dirty="0">
                <a:solidFill>
                  <a:srgbClr val="FF0000"/>
                </a:solidFill>
              </a:rPr>
              <a:t>按钮，进入记事本看。</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en-US" altLang="zh-CN" smtClean="0"/>
              <a:t>3.4.4参数化</a:t>
            </a:r>
            <a:endParaRPr lang="zh-CN" altLang="en-US" smtClean="0"/>
          </a:p>
        </p:txBody>
      </p:sp>
      <p:sp>
        <p:nvSpPr>
          <p:cNvPr id="54275" name="内容占位符 2"/>
          <p:cNvSpPr>
            <a:spLocks noGrp="1"/>
          </p:cNvSpPr>
          <p:nvPr>
            <p:ph idx="1"/>
          </p:nvPr>
        </p:nvSpPr>
        <p:spPr>
          <a:xfrm>
            <a:off x="179388" y="1052512"/>
            <a:ext cx="8713787" cy="5805487"/>
          </a:xfrm>
        </p:spPr>
        <p:txBody>
          <a:bodyPr/>
          <a:lstStyle/>
          <a:p>
            <a:r>
              <a:rPr lang="en-US" altLang="zh-CN" sz="2800" dirty="0" smtClean="0">
                <a:latin typeface="宋体"/>
              </a:rPr>
              <a:t>“</a:t>
            </a:r>
            <a:r>
              <a:rPr lang="en-US" altLang="zh-CN" sz="2800" dirty="0" smtClean="0">
                <a:latin typeface="Times New Roman"/>
              </a:rPr>
              <a:t>Select next row </a:t>
            </a:r>
            <a:r>
              <a:rPr lang="en-US" altLang="zh-CN" sz="2800" dirty="0" smtClean="0">
                <a:latin typeface="宋体"/>
              </a:rPr>
              <a:t>”</a:t>
            </a:r>
            <a:r>
              <a:rPr lang="zh-CN" altLang="en-US" sz="2800" dirty="0" smtClean="0">
                <a:latin typeface="宋体"/>
              </a:rPr>
              <a:t>有以下几种选择：</a:t>
            </a:r>
          </a:p>
          <a:p>
            <a:pPr lvl="1"/>
            <a:r>
              <a:rPr lang="en-US" altLang="zh-CN" sz="2400" dirty="0" smtClean="0">
                <a:latin typeface="Times New Roman"/>
              </a:rPr>
              <a:t>Sequential</a:t>
            </a:r>
            <a:r>
              <a:rPr lang="zh-CN" altLang="en-US" sz="2400" dirty="0" smtClean="0">
                <a:latin typeface="宋体"/>
              </a:rPr>
              <a:t>：按照顺序一行行的读取。每一个虚拟用户都会按照相同的顺序读取。</a:t>
            </a:r>
          </a:p>
          <a:p>
            <a:pPr lvl="1"/>
            <a:r>
              <a:rPr lang="en-US" altLang="zh-CN" sz="2400" dirty="0" smtClean="0">
                <a:latin typeface="Times New Roman"/>
              </a:rPr>
              <a:t>Random</a:t>
            </a:r>
            <a:r>
              <a:rPr lang="zh-CN" altLang="en-US" sz="2400" dirty="0" smtClean="0">
                <a:latin typeface="宋体"/>
              </a:rPr>
              <a:t>：在每次循环里随机的读取一个，但是在循环中一直保持不变。</a:t>
            </a:r>
            <a:endParaRPr lang="en-US" altLang="zh-CN" sz="2400" dirty="0" smtClean="0">
              <a:latin typeface="宋体"/>
            </a:endParaRPr>
          </a:p>
          <a:p>
            <a:pPr lvl="1"/>
            <a:r>
              <a:rPr lang="en-US" altLang="zh-CN" sz="2400" dirty="0" smtClean="0">
                <a:solidFill>
                  <a:srgbClr val="000000"/>
                </a:solidFill>
                <a:latin typeface="Times New Roman"/>
              </a:rPr>
              <a:t>Unique </a:t>
            </a:r>
            <a:r>
              <a:rPr lang="zh-CN" altLang="en-US" sz="2400" dirty="0" smtClean="0">
                <a:solidFill>
                  <a:srgbClr val="000000"/>
                </a:solidFill>
                <a:latin typeface="宋体"/>
              </a:rPr>
              <a:t>：唯一的数。</a:t>
            </a:r>
            <a:r>
              <a:rPr lang="zh-CN" altLang="en-US" sz="2400" b="1" dirty="0" smtClean="0">
                <a:solidFill>
                  <a:srgbClr val="FF0000"/>
                </a:solidFill>
                <a:latin typeface="宋体,Bold"/>
              </a:rPr>
              <a:t>注意：使用该类型必须注意数据表有足够多的数。比如</a:t>
            </a:r>
            <a:r>
              <a:rPr lang="en-US" altLang="zh-CN" sz="2400" b="1" baseline="0" dirty="0" smtClean="0">
                <a:solidFill>
                  <a:srgbClr val="FF0000"/>
                </a:solidFill>
                <a:latin typeface="Times New Roman"/>
              </a:rPr>
              <a:t>Controller </a:t>
            </a:r>
            <a:r>
              <a:rPr lang="zh-CN" altLang="en-US" sz="2400" b="1" baseline="0" dirty="0" smtClean="0">
                <a:solidFill>
                  <a:srgbClr val="FF0000"/>
                </a:solidFill>
                <a:latin typeface="宋体,Bold"/>
              </a:rPr>
              <a:t>中设定</a:t>
            </a:r>
            <a:r>
              <a:rPr lang="en-US" altLang="zh-CN" sz="2400" b="1" baseline="0" dirty="0" smtClean="0">
                <a:solidFill>
                  <a:srgbClr val="FF0000"/>
                </a:solidFill>
                <a:latin typeface="Times New Roman"/>
              </a:rPr>
              <a:t>20 </a:t>
            </a:r>
            <a:r>
              <a:rPr lang="zh-CN" altLang="en-US" sz="2400" b="1" baseline="0" dirty="0" smtClean="0">
                <a:solidFill>
                  <a:srgbClr val="FF0000"/>
                </a:solidFill>
                <a:latin typeface="宋体,Bold"/>
              </a:rPr>
              <a:t>个虚拟用户进行</a:t>
            </a:r>
            <a:r>
              <a:rPr lang="en-US" altLang="zh-CN" sz="2400" b="1" baseline="0" dirty="0" smtClean="0">
                <a:solidFill>
                  <a:srgbClr val="FF0000"/>
                </a:solidFill>
                <a:latin typeface="Times New Roman"/>
              </a:rPr>
              <a:t>5 </a:t>
            </a:r>
            <a:r>
              <a:rPr lang="zh-CN" altLang="en-US" sz="2400" b="1" baseline="0" dirty="0" smtClean="0">
                <a:solidFill>
                  <a:srgbClr val="FF0000"/>
                </a:solidFill>
                <a:latin typeface="宋体,Bold"/>
              </a:rPr>
              <a:t>次循环，那么编号为</a:t>
            </a:r>
            <a:r>
              <a:rPr lang="en-US" altLang="zh-CN" sz="2400" b="1" baseline="0" dirty="0" smtClean="0">
                <a:solidFill>
                  <a:srgbClr val="FF0000"/>
                </a:solidFill>
                <a:latin typeface="Times New Roman"/>
              </a:rPr>
              <a:t>1 </a:t>
            </a:r>
            <a:r>
              <a:rPr lang="zh-CN" altLang="en-US" sz="2400" b="1" baseline="0" dirty="0" smtClean="0">
                <a:solidFill>
                  <a:srgbClr val="FF0000"/>
                </a:solidFill>
                <a:latin typeface="宋体,Bold"/>
              </a:rPr>
              <a:t>的虚拟用户取前</a:t>
            </a:r>
            <a:r>
              <a:rPr lang="en-US" altLang="zh-CN" sz="2400" b="1" baseline="0" dirty="0" smtClean="0">
                <a:solidFill>
                  <a:srgbClr val="FF0000"/>
                </a:solidFill>
                <a:latin typeface="Times New Roman"/>
              </a:rPr>
              <a:t>5</a:t>
            </a:r>
            <a:r>
              <a:rPr lang="zh-CN" altLang="en-US" sz="2400" b="1" baseline="0" dirty="0" smtClean="0">
                <a:solidFill>
                  <a:srgbClr val="FF0000"/>
                </a:solidFill>
                <a:latin typeface="宋体,Bold"/>
              </a:rPr>
              <a:t>个数，编号为</a:t>
            </a:r>
            <a:r>
              <a:rPr lang="en-US" altLang="zh-CN" sz="2400" b="1" baseline="0" dirty="0" smtClean="0">
                <a:solidFill>
                  <a:srgbClr val="FF0000"/>
                </a:solidFill>
                <a:latin typeface="Times New Roman"/>
              </a:rPr>
              <a:t>2 </a:t>
            </a:r>
            <a:r>
              <a:rPr lang="zh-CN" altLang="en-US" sz="2400" b="1" baseline="0" dirty="0" smtClean="0">
                <a:solidFill>
                  <a:srgbClr val="FF0000"/>
                </a:solidFill>
                <a:latin typeface="宋体,Bold"/>
              </a:rPr>
              <a:t>的虚拟用户取</a:t>
            </a:r>
            <a:r>
              <a:rPr lang="en-US" altLang="zh-CN" sz="2400" b="1" baseline="0" dirty="0" smtClean="0">
                <a:solidFill>
                  <a:srgbClr val="FF0000"/>
                </a:solidFill>
                <a:latin typeface="Times New Roman"/>
              </a:rPr>
              <a:t>6-10 </a:t>
            </a:r>
            <a:r>
              <a:rPr lang="zh-CN" altLang="en-US" sz="2400" b="1" baseline="0" dirty="0" smtClean="0">
                <a:solidFill>
                  <a:srgbClr val="FF0000"/>
                </a:solidFill>
                <a:latin typeface="宋体,Bold"/>
              </a:rPr>
              <a:t>的数，依次类推，这样数据表中至少要有</a:t>
            </a:r>
            <a:r>
              <a:rPr lang="en-US" altLang="zh-CN" sz="2400" b="1" baseline="0" dirty="0" smtClean="0">
                <a:solidFill>
                  <a:srgbClr val="FF0000"/>
                </a:solidFill>
                <a:latin typeface="Times New Roman"/>
              </a:rPr>
              <a:t>100</a:t>
            </a:r>
            <a:r>
              <a:rPr lang="zh-CN" altLang="en-US" sz="2400" b="1" baseline="0" dirty="0" smtClean="0">
                <a:solidFill>
                  <a:srgbClr val="FF0000"/>
                </a:solidFill>
                <a:latin typeface="宋体,Bold"/>
              </a:rPr>
              <a:t>个数据，否则</a:t>
            </a:r>
            <a:r>
              <a:rPr lang="en-US" altLang="zh-CN" sz="2400" b="1" baseline="0" dirty="0" smtClean="0">
                <a:solidFill>
                  <a:srgbClr val="FF0000"/>
                </a:solidFill>
                <a:latin typeface="Times New Roman"/>
              </a:rPr>
              <a:t>Controller </a:t>
            </a:r>
            <a:r>
              <a:rPr lang="zh-CN" altLang="en-US" sz="2400" b="1" baseline="0" dirty="0" smtClean="0">
                <a:solidFill>
                  <a:srgbClr val="FF0000"/>
                </a:solidFill>
                <a:latin typeface="宋体,Bold"/>
              </a:rPr>
              <a:t>运行过程中会返回一个错误。</a:t>
            </a:r>
          </a:p>
          <a:p>
            <a:pPr lvl="1"/>
            <a:r>
              <a:rPr lang="en-US" altLang="zh-CN" sz="2400" dirty="0" smtClean="0">
                <a:solidFill>
                  <a:srgbClr val="000000"/>
                </a:solidFill>
                <a:latin typeface="Times New Roman"/>
              </a:rPr>
              <a:t>Same Line As </a:t>
            </a:r>
            <a:r>
              <a:rPr lang="zh-CN" altLang="en-US" sz="2400" dirty="0" smtClean="0">
                <a:solidFill>
                  <a:srgbClr val="000000"/>
                </a:solidFill>
                <a:latin typeface="宋体"/>
              </a:rPr>
              <a:t>某个参数（比如</a:t>
            </a:r>
            <a:r>
              <a:rPr lang="en-US" altLang="zh-CN" sz="2400" dirty="0" smtClean="0">
                <a:solidFill>
                  <a:srgbClr val="000000"/>
                </a:solidFill>
                <a:latin typeface="Times New Roman"/>
              </a:rPr>
              <a:t>Name</a:t>
            </a:r>
            <a:r>
              <a:rPr lang="zh-CN" altLang="en-US" sz="2400" dirty="0" smtClean="0">
                <a:solidFill>
                  <a:srgbClr val="000000"/>
                </a:solidFill>
                <a:latin typeface="宋体"/>
              </a:rPr>
              <a:t>）：和前面定义的参数</a:t>
            </a:r>
            <a:r>
              <a:rPr lang="en-US" altLang="zh-CN" sz="2400" dirty="0" smtClean="0">
                <a:solidFill>
                  <a:srgbClr val="000000"/>
                </a:solidFill>
                <a:latin typeface="Times New Roman"/>
              </a:rPr>
              <a:t>Name </a:t>
            </a:r>
            <a:r>
              <a:rPr lang="zh-CN" altLang="en-US" sz="2400" dirty="0" smtClean="0">
                <a:solidFill>
                  <a:srgbClr val="000000"/>
                </a:solidFill>
                <a:latin typeface="宋体"/>
              </a:rPr>
              <a:t>取同行的记录。通常用在有关联性的数据上面。</a:t>
            </a:r>
          </a:p>
          <a:p>
            <a:pPr lvl="2">
              <a:buNone/>
            </a:pPr>
            <a:r>
              <a:rPr lang="zh-CN" altLang="en-US" sz="2000" b="1" dirty="0" smtClean="0">
                <a:solidFill>
                  <a:srgbClr val="FF0000"/>
                </a:solidFill>
                <a:latin typeface="宋体"/>
              </a:rPr>
              <a:t>说明：一般情况下，我们这里取值 </a:t>
            </a:r>
            <a:r>
              <a:rPr lang="en-US" altLang="zh-CN" sz="2000" b="1" dirty="0" smtClean="0">
                <a:solidFill>
                  <a:srgbClr val="FF0000"/>
                </a:solidFill>
                <a:latin typeface="Times New Roman"/>
              </a:rPr>
              <a:t>Sequential </a:t>
            </a:r>
            <a:r>
              <a:rPr lang="zh-CN" altLang="en-US" sz="2000" b="1" dirty="0" smtClean="0">
                <a:solidFill>
                  <a:srgbClr val="FF0000"/>
                </a:solidFill>
                <a:latin typeface="宋体"/>
              </a:rPr>
              <a:t>即可。</a:t>
            </a:r>
          </a:p>
          <a:p>
            <a:r>
              <a:rPr lang="en-US" altLang="zh-CN" sz="2000" dirty="0" smtClean="0">
                <a:solidFill>
                  <a:srgbClr val="000000"/>
                </a:solidFill>
                <a:latin typeface="Times New Roman"/>
              </a:rPr>
              <a:t>Advance row each iteration </a:t>
            </a:r>
            <a:r>
              <a:rPr lang="zh-CN" altLang="en-US" sz="2000" dirty="0" smtClean="0">
                <a:solidFill>
                  <a:srgbClr val="000000"/>
                </a:solidFill>
                <a:latin typeface="宋体"/>
              </a:rPr>
              <a:t>选中即可，表示每一次循环都往前走一行。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en-US" altLang="zh-CN" smtClean="0"/>
              <a:t>1 </a:t>
            </a:r>
            <a:r>
              <a:rPr lang="zh-CN" altLang="en-US" smtClean="0"/>
              <a:t>常用的性能测试工具</a:t>
            </a:r>
            <a:r>
              <a:rPr lang="en-US" altLang="zh-CN" smtClean="0"/>
              <a:t>_商业工具</a:t>
            </a:r>
            <a:endParaRPr lang="zh-CN" altLang="en-US" smtClean="0"/>
          </a:p>
        </p:txBody>
      </p:sp>
      <p:sp>
        <p:nvSpPr>
          <p:cNvPr id="7171" name="内容占位符 2"/>
          <p:cNvSpPr>
            <a:spLocks noGrp="1"/>
          </p:cNvSpPr>
          <p:nvPr>
            <p:ph idx="1"/>
          </p:nvPr>
        </p:nvSpPr>
        <p:spPr>
          <a:xfrm>
            <a:off x="468313" y="1052513"/>
            <a:ext cx="8424862" cy="4897437"/>
          </a:xfrm>
        </p:spPr>
        <p:txBody>
          <a:bodyPr/>
          <a:lstStyle/>
          <a:p>
            <a:pPr eaLnBrk="1" hangingPunct="1">
              <a:buFont typeface="Wingdings" pitchFamily="2" charset="2"/>
              <a:buNone/>
            </a:pPr>
            <a:r>
              <a:rPr lang="zh-CN" altLang="en-US" smtClean="0"/>
              <a:t/>
            </a:r>
            <a:br>
              <a:rPr lang="zh-CN" altLang="en-US" smtClean="0"/>
            </a:br>
            <a:endParaRPr lang="zh-CN" altLang="en-US" smtClean="0"/>
          </a:p>
        </p:txBody>
      </p:sp>
      <p:graphicFrame>
        <p:nvGraphicFramePr>
          <p:cNvPr id="4" name="表格 3"/>
          <p:cNvGraphicFramePr>
            <a:graphicFrameLocks noGrp="1"/>
          </p:cNvGraphicFramePr>
          <p:nvPr/>
        </p:nvGraphicFramePr>
        <p:xfrm>
          <a:off x="395288" y="1052513"/>
          <a:ext cx="8496943" cy="5514580"/>
        </p:xfrm>
        <a:graphic>
          <a:graphicData uri="http://schemas.openxmlformats.org/drawingml/2006/table">
            <a:tbl>
              <a:tblPr firstRow="1" bandRow="1">
                <a:tableStyleId>{5C22544A-7EE6-4342-B048-85BDC9FD1C3A}</a:tableStyleId>
              </a:tblPr>
              <a:tblGrid>
                <a:gridCol w="1656184"/>
                <a:gridCol w="2304256"/>
                <a:gridCol w="2304256"/>
                <a:gridCol w="2232247"/>
              </a:tblGrid>
              <a:tr h="303578">
                <a:tc>
                  <a:txBody>
                    <a:bodyPr/>
                    <a:lstStyle/>
                    <a:p>
                      <a:pPr algn="ctr">
                        <a:spcAft>
                          <a:spcPts val="0"/>
                        </a:spcAft>
                      </a:pPr>
                      <a:r>
                        <a:rPr lang="zh-CN" altLang="en-US" sz="1600" b="1" kern="0" dirty="0" smtClean="0">
                          <a:latin typeface="Calibri"/>
                          <a:ea typeface="宋体"/>
                          <a:cs typeface="宋体"/>
                        </a:rPr>
                        <a:t>工具名称</a:t>
                      </a:r>
                      <a:endParaRPr lang="zh-CN" sz="1600" b="1" kern="100" dirty="0">
                        <a:latin typeface="Calibri"/>
                        <a:ea typeface="宋体"/>
                        <a:cs typeface="Times New Roman"/>
                      </a:endParaRPr>
                    </a:p>
                  </a:txBody>
                  <a:tcPr marL="9525" marR="9525" marT="9525" marB="9525" anchor="ctr"/>
                </a:tc>
                <a:tc>
                  <a:txBody>
                    <a:bodyPr/>
                    <a:lstStyle/>
                    <a:p>
                      <a:pPr algn="ctr">
                        <a:spcAft>
                          <a:spcPts val="0"/>
                        </a:spcAft>
                      </a:pPr>
                      <a:r>
                        <a:rPr lang="en-US" sz="1600" b="1" kern="0" dirty="0" err="1">
                          <a:latin typeface="宋体"/>
                          <a:ea typeface="宋体"/>
                          <a:cs typeface="宋体"/>
                        </a:rPr>
                        <a:t>LoadRunner</a:t>
                      </a:r>
                      <a:endParaRPr lang="zh-CN" sz="1600" b="1" kern="100" dirty="0">
                        <a:latin typeface="Calibri"/>
                        <a:ea typeface="宋体"/>
                        <a:cs typeface="Times New Roman"/>
                      </a:endParaRPr>
                    </a:p>
                  </a:txBody>
                  <a:tcPr marL="9525" marR="9525" marT="9525" marB="9525" anchor="ctr"/>
                </a:tc>
                <a:tc>
                  <a:txBody>
                    <a:bodyPr/>
                    <a:lstStyle/>
                    <a:p>
                      <a:pPr algn="ctr">
                        <a:spcAft>
                          <a:spcPts val="0"/>
                        </a:spcAft>
                      </a:pPr>
                      <a:r>
                        <a:rPr lang="en-US" sz="1600" b="1" kern="0" dirty="0" err="1">
                          <a:latin typeface="宋体"/>
                          <a:ea typeface="宋体"/>
                          <a:cs typeface="宋体"/>
                        </a:rPr>
                        <a:t>QALoad</a:t>
                      </a:r>
                      <a:endParaRPr lang="zh-CN" sz="1600" b="1" kern="100" dirty="0">
                        <a:latin typeface="Calibri"/>
                        <a:ea typeface="宋体"/>
                        <a:cs typeface="Times New Roman"/>
                      </a:endParaRPr>
                    </a:p>
                  </a:txBody>
                  <a:tcPr marL="9525" marR="9525" marT="9525" marB="9525" anchor="ctr"/>
                </a:tc>
                <a:tc>
                  <a:txBody>
                    <a:bodyPr/>
                    <a:lstStyle/>
                    <a:p>
                      <a:pPr algn="ctr">
                        <a:spcAft>
                          <a:spcPts val="0"/>
                        </a:spcAft>
                      </a:pPr>
                      <a:r>
                        <a:rPr lang="en-US" sz="1600" b="1" kern="0" dirty="0" err="1">
                          <a:latin typeface="宋体"/>
                          <a:ea typeface="宋体"/>
                          <a:cs typeface="宋体"/>
                        </a:rPr>
                        <a:t>WebLoad</a:t>
                      </a:r>
                      <a:endParaRPr lang="zh-CN" sz="1600" b="1" kern="100" dirty="0">
                        <a:latin typeface="Calibri"/>
                        <a:ea typeface="宋体"/>
                        <a:cs typeface="Times New Roman"/>
                      </a:endParaRPr>
                    </a:p>
                  </a:txBody>
                  <a:tcPr marL="9525" marR="9525" marT="9525" marB="9525" anchor="ctr"/>
                </a:tc>
              </a:tr>
              <a:tr h="303578">
                <a:tc>
                  <a:txBody>
                    <a:bodyPr/>
                    <a:lstStyle/>
                    <a:p>
                      <a:pPr algn="ctr">
                        <a:spcAft>
                          <a:spcPts val="0"/>
                        </a:spcAft>
                      </a:pPr>
                      <a:r>
                        <a:rPr lang="zh-CN" sz="1600" b="1" kern="0" dirty="0">
                          <a:latin typeface="Calibri"/>
                          <a:ea typeface="宋体"/>
                          <a:cs typeface="宋体"/>
                        </a:rPr>
                        <a:t>出品公司</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MI</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en-US" sz="1600" kern="0">
                          <a:latin typeface="宋体"/>
                          <a:ea typeface="宋体"/>
                          <a:cs typeface="宋体"/>
                        </a:rPr>
                        <a:t>Compuware</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en-US" sz="1600" kern="0">
                          <a:latin typeface="宋体"/>
                          <a:ea typeface="宋体"/>
                          <a:cs typeface="宋体"/>
                        </a:rPr>
                        <a:t>Radview</a:t>
                      </a:r>
                      <a:endParaRPr lang="zh-CN" sz="1600" kern="100">
                        <a:latin typeface="Calibri"/>
                        <a:ea typeface="宋体"/>
                        <a:cs typeface="Times New Roman"/>
                      </a:endParaRPr>
                    </a:p>
                  </a:txBody>
                  <a:tcPr marL="9525" marR="9525" marT="9525" marB="9525" anchor="ctr"/>
                </a:tc>
              </a:tr>
              <a:tr h="303578">
                <a:tc>
                  <a:txBody>
                    <a:bodyPr/>
                    <a:lstStyle/>
                    <a:p>
                      <a:pPr algn="ctr">
                        <a:spcAft>
                          <a:spcPts val="0"/>
                        </a:spcAft>
                      </a:pPr>
                      <a:r>
                        <a:rPr lang="zh-CN" sz="1600" b="1" kern="0" dirty="0">
                          <a:latin typeface="Calibri"/>
                          <a:ea typeface="宋体"/>
                          <a:cs typeface="宋体"/>
                        </a:rPr>
                        <a:t>价格</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昂贵</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较贵</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一般</a:t>
                      </a:r>
                      <a:endParaRPr lang="zh-CN" sz="1600" kern="100" dirty="0">
                        <a:latin typeface="Calibri"/>
                        <a:ea typeface="宋体"/>
                        <a:cs typeface="Times New Roman"/>
                      </a:endParaRPr>
                    </a:p>
                  </a:txBody>
                  <a:tcPr marL="9525" marR="9525" marT="9525" marB="9525" anchor="ctr"/>
                </a:tc>
              </a:tr>
              <a:tr h="303578">
                <a:tc>
                  <a:txBody>
                    <a:bodyPr/>
                    <a:lstStyle/>
                    <a:p>
                      <a:pPr algn="ctr">
                        <a:spcAft>
                          <a:spcPts val="0"/>
                        </a:spcAft>
                      </a:pPr>
                      <a:r>
                        <a:rPr lang="zh-CN" sz="1600" b="1" kern="0" dirty="0">
                          <a:latin typeface="Calibri"/>
                          <a:ea typeface="宋体"/>
                          <a:cs typeface="宋体"/>
                        </a:rPr>
                        <a:t>安装</a:t>
                      </a:r>
                      <a:r>
                        <a:rPr lang="zh-CN" sz="1600" b="1" kern="0" dirty="0" smtClean="0">
                          <a:latin typeface="Calibri"/>
                          <a:ea typeface="宋体"/>
                          <a:cs typeface="宋体"/>
                        </a:rPr>
                        <a:t>配置复杂性</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简单</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简单</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一般</a:t>
                      </a:r>
                      <a:endParaRPr lang="zh-CN" sz="1600" kern="100">
                        <a:latin typeface="Calibri"/>
                        <a:ea typeface="宋体"/>
                        <a:cs typeface="Times New Roman"/>
                      </a:endParaRPr>
                    </a:p>
                  </a:txBody>
                  <a:tcPr marL="9525" marR="9525" marT="9525" marB="9525" anchor="ctr"/>
                </a:tc>
              </a:tr>
              <a:tr h="303578">
                <a:tc>
                  <a:txBody>
                    <a:bodyPr/>
                    <a:lstStyle/>
                    <a:p>
                      <a:pPr algn="ctr">
                        <a:spcAft>
                          <a:spcPts val="0"/>
                        </a:spcAft>
                      </a:pPr>
                      <a:r>
                        <a:rPr lang="zh-CN" sz="1600" b="1" kern="0" dirty="0">
                          <a:latin typeface="Calibri"/>
                          <a:ea typeface="宋体"/>
                          <a:cs typeface="宋体"/>
                        </a:rPr>
                        <a:t>操作性</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较复杂</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简单</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简单</a:t>
                      </a:r>
                      <a:endParaRPr lang="zh-CN" sz="1600" kern="100">
                        <a:latin typeface="Calibri"/>
                        <a:ea typeface="宋体"/>
                        <a:cs typeface="Times New Roman"/>
                      </a:endParaRPr>
                    </a:p>
                  </a:txBody>
                  <a:tcPr marL="9525" marR="9525" marT="9525" marB="9525" anchor="ctr"/>
                </a:tc>
              </a:tr>
              <a:tr h="742664">
                <a:tc>
                  <a:txBody>
                    <a:bodyPr/>
                    <a:lstStyle/>
                    <a:p>
                      <a:pPr algn="ctr">
                        <a:spcAft>
                          <a:spcPts val="0"/>
                        </a:spcAft>
                      </a:pPr>
                      <a:r>
                        <a:rPr lang="zh-CN" sz="1600" b="1" kern="0" dirty="0">
                          <a:latin typeface="Calibri"/>
                          <a:ea typeface="宋体"/>
                          <a:cs typeface="宋体"/>
                        </a:rPr>
                        <a:t>支持测试对象</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各种中间件</a:t>
                      </a:r>
                      <a:r>
                        <a:rPr lang="en-US" sz="1600" kern="0" dirty="0">
                          <a:latin typeface="Calibri"/>
                          <a:ea typeface="宋体"/>
                          <a:cs typeface="宋体"/>
                        </a:rPr>
                        <a:t>/</a:t>
                      </a:r>
                      <a:r>
                        <a:rPr lang="zh-CN" sz="1600" kern="0" dirty="0">
                          <a:latin typeface="Calibri"/>
                          <a:ea typeface="宋体"/>
                          <a:cs typeface="宋体"/>
                        </a:rPr>
                        <a:t>数据库</a:t>
                      </a:r>
                      <a:r>
                        <a:rPr lang="en-US" sz="1600" kern="0" dirty="0">
                          <a:latin typeface="Calibri"/>
                          <a:ea typeface="宋体"/>
                          <a:cs typeface="宋体"/>
                        </a:rPr>
                        <a:t>/</a:t>
                      </a:r>
                      <a:r>
                        <a:rPr lang="zh-CN" sz="1600" kern="0" dirty="0">
                          <a:latin typeface="Calibri"/>
                          <a:ea typeface="宋体"/>
                          <a:cs typeface="宋体"/>
                        </a:rPr>
                        <a:t>应用服务器的性能监控</a:t>
                      </a:r>
                      <a:r>
                        <a:rPr lang="en-US" sz="1600" kern="0" dirty="0">
                          <a:latin typeface="Calibri"/>
                          <a:ea typeface="宋体"/>
                          <a:cs typeface="宋体"/>
                        </a:rPr>
                        <a:t>/</a:t>
                      </a:r>
                      <a:r>
                        <a:rPr lang="zh-CN" sz="1600" kern="0" dirty="0">
                          <a:latin typeface="Calibri"/>
                          <a:ea typeface="宋体"/>
                          <a:cs typeface="宋体"/>
                        </a:rPr>
                        <a:t>企业架构</a:t>
                      </a:r>
                      <a:r>
                        <a:rPr lang="en-US" sz="1600" kern="0" dirty="0">
                          <a:latin typeface="Calibri"/>
                          <a:ea typeface="宋体"/>
                          <a:cs typeface="宋体"/>
                        </a:rPr>
                        <a:t>(j2ee</a:t>
                      </a:r>
                      <a:r>
                        <a:rPr lang="zh-CN" sz="1600" kern="0" dirty="0">
                          <a:latin typeface="Calibri"/>
                          <a:ea typeface="宋体"/>
                          <a:cs typeface="宋体"/>
                        </a:rPr>
                        <a:t>和</a:t>
                      </a:r>
                      <a:r>
                        <a:rPr lang="en-US" sz="1600" kern="0" dirty="0" err="1">
                          <a:latin typeface="Calibri"/>
                          <a:ea typeface="宋体"/>
                          <a:cs typeface="宋体"/>
                        </a:rPr>
                        <a:t>.net</a:t>
                      </a:r>
                      <a:r>
                        <a:rPr lang="en-US" sz="1600" kern="0" dirty="0">
                          <a:latin typeface="Calibri"/>
                          <a:ea typeface="宋体"/>
                          <a:cs typeface="宋体"/>
                        </a:rPr>
                        <a:t>)</a:t>
                      </a:r>
                      <a:r>
                        <a:rPr lang="zh-CN" sz="1600" kern="0" dirty="0">
                          <a:latin typeface="Calibri"/>
                          <a:ea typeface="宋体"/>
                          <a:cs typeface="宋体"/>
                        </a:rPr>
                        <a:t>的测试</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客户</a:t>
                      </a:r>
                      <a:r>
                        <a:rPr lang="en-US" sz="1600" kern="0" dirty="0">
                          <a:latin typeface="Calibri"/>
                          <a:ea typeface="宋体"/>
                          <a:cs typeface="宋体"/>
                        </a:rPr>
                        <a:t>/</a:t>
                      </a:r>
                      <a:r>
                        <a:rPr lang="zh-CN" sz="1600" kern="0" dirty="0">
                          <a:latin typeface="Calibri"/>
                          <a:ea typeface="宋体"/>
                          <a:cs typeface="宋体"/>
                        </a:rPr>
                        <a:t>服务器系统、企业资源配置</a:t>
                      </a:r>
                      <a:r>
                        <a:rPr lang="en-US" sz="1600" kern="0" dirty="0">
                          <a:latin typeface="Calibri"/>
                          <a:ea typeface="宋体"/>
                          <a:cs typeface="宋体"/>
                        </a:rPr>
                        <a:t>(ERP)</a:t>
                      </a:r>
                      <a:r>
                        <a:rPr lang="zh-CN" sz="1600" kern="0" dirty="0">
                          <a:latin typeface="Calibri"/>
                          <a:ea typeface="宋体"/>
                          <a:cs typeface="宋体"/>
                        </a:rPr>
                        <a:t>和电子商务应用</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Web Application</a:t>
                      </a:r>
                      <a:endParaRPr lang="zh-CN" sz="1600" kern="100" dirty="0">
                        <a:latin typeface="Calibri"/>
                        <a:ea typeface="宋体"/>
                        <a:cs typeface="Times New Roman"/>
                      </a:endParaRPr>
                    </a:p>
                  </a:txBody>
                  <a:tcPr marL="9525" marR="9525" marT="9525" marB="9525" anchor="ctr"/>
                </a:tc>
              </a:tr>
              <a:tr h="502264">
                <a:tc>
                  <a:txBody>
                    <a:bodyPr/>
                    <a:lstStyle/>
                    <a:p>
                      <a:pPr algn="ctr">
                        <a:spcAft>
                          <a:spcPts val="0"/>
                        </a:spcAft>
                      </a:pPr>
                      <a:r>
                        <a:rPr lang="zh-CN" sz="1600" b="1" kern="0" dirty="0">
                          <a:latin typeface="Calibri"/>
                          <a:ea typeface="宋体"/>
                          <a:cs typeface="宋体"/>
                        </a:rPr>
                        <a:t>支持平台</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en-US" sz="1600" kern="0">
                          <a:latin typeface="宋体"/>
                          <a:ea typeface="宋体"/>
                          <a:cs typeface="宋体"/>
                        </a:rPr>
                        <a:t>windows,unix</a:t>
                      </a:r>
                      <a:r>
                        <a:rPr lang="zh-CN" sz="1600" kern="0">
                          <a:latin typeface="Calibri"/>
                          <a:ea typeface="宋体"/>
                          <a:cs typeface="宋体"/>
                        </a:rPr>
                        <a:t>或</a:t>
                      </a:r>
                      <a:r>
                        <a:rPr lang="en-US" sz="1600" kern="0">
                          <a:latin typeface="Calibri"/>
                          <a:ea typeface="宋体"/>
                          <a:cs typeface="宋体"/>
                        </a:rPr>
                        <a:t>linux</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HP-UX, IBM </a:t>
                      </a:r>
                      <a:r>
                        <a:rPr lang="en-US" sz="1600" kern="0" dirty="0" err="1">
                          <a:latin typeface="宋体"/>
                          <a:ea typeface="宋体"/>
                          <a:cs typeface="宋体"/>
                        </a:rPr>
                        <a:t>AIX,Sun</a:t>
                      </a:r>
                      <a:r>
                        <a:rPr lang="en-US" sz="1600" kern="0" dirty="0">
                          <a:latin typeface="宋体"/>
                          <a:ea typeface="宋体"/>
                          <a:cs typeface="宋体"/>
                        </a:rPr>
                        <a:t> Solaris, Linux, NT/2k</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Unix Windows</a:t>
                      </a:r>
                      <a:endParaRPr lang="zh-CN" sz="1600" kern="100" dirty="0">
                        <a:latin typeface="Calibri"/>
                        <a:ea typeface="宋体"/>
                        <a:cs typeface="Times New Roman"/>
                      </a:endParaRPr>
                    </a:p>
                  </a:txBody>
                  <a:tcPr marL="9525" marR="9525" marT="9525" marB="9525" anchor="ctr"/>
                </a:tc>
              </a:tr>
              <a:tr h="742664">
                <a:tc>
                  <a:txBody>
                    <a:bodyPr/>
                    <a:lstStyle/>
                    <a:p>
                      <a:pPr algn="ctr">
                        <a:spcAft>
                          <a:spcPts val="0"/>
                        </a:spcAft>
                      </a:pPr>
                      <a:r>
                        <a:rPr lang="zh-CN" sz="1600" b="1" kern="0">
                          <a:latin typeface="Calibri"/>
                          <a:ea typeface="宋体"/>
                          <a:cs typeface="宋体"/>
                        </a:rPr>
                        <a:t>支持数据库</a:t>
                      </a:r>
                      <a:endParaRPr lang="zh-CN" sz="1600" b="1" kern="10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DB2,SQLserver,Orcale,Sybase</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en-US" sz="1600" kern="0" dirty="0">
                          <a:latin typeface="宋体"/>
                          <a:ea typeface="宋体"/>
                          <a:cs typeface="宋体"/>
                        </a:rPr>
                        <a:t>ADO, DB2,Oracle,Sybase,SQLserver,Odbc</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en-US" sz="1600" kern="0" dirty="0" smtClean="0">
                          <a:latin typeface="宋体"/>
                          <a:ea typeface="宋体"/>
                          <a:cs typeface="宋体"/>
                        </a:rPr>
                        <a:t>ADO,DB2,Oracle,Sybase,SQLserver,Odbc</a:t>
                      </a:r>
                      <a:endParaRPr lang="zh-CN" sz="1600" kern="100" dirty="0">
                        <a:latin typeface="Calibri"/>
                        <a:ea typeface="宋体"/>
                        <a:cs typeface="Times New Roman"/>
                      </a:endParaRPr>
                    </a:p>
                  </a:txBody>
                  <a:tcPr marL="9525" marR="9525" marT="9525" marB="9525" anchor="ctr"/>
                </a:tc>
              </a:tr>
              <a:tr h="1223464">
                <a:tc>
                  <a:txBody>
                    <a:bodyPr/>
                    <a:lstStyle/>
                    <a:p>
                      <a:pPr algn="ctr">
                        <a:spcAft>
                          <a:spcPts val="0"/>
                        </a:spcAft>
                      </a:pPr>
                      <a:r>
                        <a:rPr lang="zh-CN" sz="1600" b="1" kern="0" dirty="0">
                          <a:latin typeface="Calibri"/>
                          <a:ea typeface="宋体"/>
                          <a:cs typeface="宋体"/>
                        </a:rPr>
                        <a:t>功能点</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创建虚拟用户，创建真实的负载，定位性能问题，分析结果以精确定位问题所在，重复测试保证系统发布的高性能等</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a:latin typeface="Calibri"/>
                          <a:ea typeface="宋体"/>
                          <a:cs typeface="宋体"/>
                        </a:rPr>
                        <a:t>预测系统性能、通过重复测试寻找瓶颈问题、从控制中心管理全局负载测试、快速创建仿真的测试、验证应用的可扩展性。</a:t>
                      </a:r>
                      <a:endParaRPr lang="zh-CN" sz="1600" kern="10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强大的专业网站性能测试，虚拟多用户</a:t>
                      </a:r>
                      <a:endParaRPr lang="zh-CN" sz="1600" kern="100" dirty="0">
                        <a:latin typeface="Calibri"/>
                        <a:ea typeface="宋体"/>
                        <a:cs typeface="Times New Roman"/>
                      </a:endParaRPr>
                    </a:p>
                  </a:txBody>
                  <a:tcPr marL="9525" marR="9525" marT="9525" marB="9525" anchor="ctr"/>
                </a:tc>
              </a:tr>
              <a:tr h="742664">
                <a:tc>
                  <a:txBody>
                    <a:bodyPr/>
                    <a:lstStyle/>
                    <a:p>
                      <a:pPr algn="ctr">
                        <a:spcAft>
                          <a:spcPts val="0"/>
                        </a:spcAft>
                      </a:pPr>
                      <a:r>
                        <a:rPr lang="zh-CN" sz="1600" b="1" kern="0" dirty="0">
                          <a:latin typeface="Calibri"/>
                          <a:ea typeface="宋体"/>
                          <a:cs typeface="宋体"/>
                        </a:rPr>
                        <a:t>虚拟</a:t>
                      </a:r>
                      <a:r>
                        <a:rPr lang="zh-CN" sz="1600" b="1" kern="0" dirty="0" smtClean="0">
                          <a:latin typeface="Calibri"/>
                          <a:ea typeface="宋体"/>
                          <a:cs typeface="宋体"/>
                        </a:rPr>
                        <a:t>用户数量</a:t>
                      </a:r>
                      <a:endParaRPr lang="zh-CN" sz="1600" b="1"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成千上万</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成百上千</a:t>
                      </a:r>
                      <a:endParaRPr lang="zh-CN" sz="1600" kern="100" dirty="0">
                        <a:latin typeface="Calibri"/>
                        <a:ea typeface="宋体"/>
                        <a:cs typeface="Times New Roman"/>
                      </a:endParaRPr>
                    </a:p>
                  </a:txBody>
                  <a:tcPr marL="9525" marR="9525" marT="9525" marB="9525" anchor="ctr"/>
                </a:tc>
                <a:tc>
                  <a:txBody>
                    <a:bodyPr/>
                    <a:lstStyle/>
                    <a:p>
                      <a:pPr algn="l">
                        <a:spcAft>
                          <a:spcPts val="0"/>
                        </a:spcAft>
                      </a:pPr>
                      <a:r>
                        <a:rPr lang="zh-CN" sz="1600" kern="0" dirty="0">
                          <a:latin typeface="Calibri"/>
                          <a:ea typeface="宋体"/>
                          <a:cs typeface="宋体"/>
                        </a:rPr>
                        <a:t>理论上无限，不过受机器的限制，同时运行太多影响结果的准确性</a:t>
                      </a:r>
                      <a:endParaRPr lang="zh-CN" sz="1600" kern="100" dirty="0">
                        <a:latin typeface="Calibri"/>
                        <a:ea typeface="宋体"/>
                        <a:cs typeface="Times New Roman"/>
                      </a:endParaRPr>
                    </a:p>
                  </a:txBody>
                  <a:tcPr marL="9525" marR="9525" marT="9525" marB="9525" anchor="ctr"/>
                </a:tc>
              </a:tr>
            </a:tbl>
          </a:graphicData>
        </a:graphic>
      </p:graphicFrame>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en-US" altLang="zh-CN" smtClean="0"/>
              <a:t>3.4.5插入函数</a:t>
            </a:r>
            <a:endParaRPr lang="zh-CN" altLang="en-US" smtClean="0"/>
          </a:p>
        </p:txBody>
      </p:sp>
      <p:sp>
        <p:nvSpPr>
          <p:cNvPr id="55299" name="内容占位符 2"/>
          <p:cNvSpPr>
            <a:spLocks noGrp="1"/>
          </p:cNvSpPr>
          <p:nvPr>
            <p:ph idx="1"/>
          </p:nvPr>
        </p:nvSpPr>
        <p:spPr>
          <a:xfrm>
            <a:off x="179388" y="1052513"/>
            <a:ext cx="8713787" cy="4752975"/>
          </a:xfrm>
        </p:spPr>
        <p:txBody>
          <a:bodyPr/>
          <a:lstStyle/>
          <a:p>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中可以使用</a:t>
            </a:r>
            <a:r>
              <a:rPr lang="en-US" altLang="zh-CN" sz="2800" dirty="0" smtClean="0">
                <a:solidFill>
                  <a:schemeClr val="tx1"/>
                </a:solidFill>
                <a:latin typeface="+mn-lt"/>
                <a:ea typeface="+mn-ea"/>
                <a:cs typeface="+mn-cs"/>
              </a:rPr>
              <a:t>C </a:t>
            </a:r>
            <a:r>
              <a:rPr lang="zh-CN" altLang="en-US" sz="2800" dirty="0" smtClean="0">
                <a:solidFill>
                  <a:schemeClr val="tx1"/>
                </a:solidFill>
                <a:latin typeface="+mn-lt"/>
                <a:ea typeface="+mn-ea"/>
                <a:cs typeface="+mn-cs"/>
              </a:rPr>
              <a:t>语言中比较标准的函数和数据类型，语法和</a:t>
            </a:r>
            <a:r>
              <a:rPr lang="en-US" altLang="zh-CN" sz="2800" dirty="0" smtClean="0">
                <a:solidFill>
                  <a:schemeClr val="tx1"/>
                </a:solidFill>
                <a:latin typeface="+mn-lt"/>
                <a:ea typeface="+mn-ea"/>
                <a:cs typeface="+mn-cs"/>
              </a:rPr>
              <a:t>C </a:t>
            </a:r>
            <a:r>
              <a:rPr lang="zh-CN" altLang="en-US" sz="2800" dirty="0" smtClean="0">
                <a:solidFill>
                  <a:schemeClr val="tx1"/>
                </a:solidFill>
                <a:latin typeface="+mn-lt"/>
                <a:ea typeface="+mn-ea"/>
                <a:cs typeface="+mn-cs"/>
              </a:rPr>
              <a:t>语言相同。下面简单介绍一下比较常用的函数和数据类型。</a:t>
            </a:r>
          </a:p>
          <a:p>
            <a:r>
              <a:rPr lang="en-US" altLang="zh-CN" sz="2800" dirty="0" smtClean="0">
                <a:solidFill>
                  <a:schemeClr val="tx1"/>
                </a:solidFill>
                <a:latin typeface="+mn-lt"/>
                <a:ea typeface="+mn-ea"/>
                <a:cs typeface="+mn-cs"/>
              </a:rPr>
              <a:t>1. </a:t>
            </a:r>
            <a:r>
              <a:rPr lang="zh-CN" altLang="en-US" sz="2800" dirty="0" smtClean="0">
                <a:solidFill>
                  <a:schemeClr val="tx1"/>
                </a:solidFill>
                <a:latin typeface="+mn-lt"/>
                <a:ea typeface="+mn-ea"/>
                <a:cs typeface="+mn-cs"/>
              </a:rPr>
              <a:t>控制脚本流程</a:t>
            </a:r>
          </a:p>
          <a:p>
            <a:pPr lvl="2">
              <a:buNone/>
            </a:pPr>
            <a:r>
              <a:rPr lang="en-US" altLang="zh-CN" dirty="0" smtClean="0">
                <a:solidFill>
                  <a:schemeClr val="tx1"/>
                </a:solidFill>
                <a:latin typeface="+mn-lt"/>
                <a:ea typeface="+mn-ea"/>
                <a:cs typeface="+mn-cs"/>
              </a:rPr>
              <a:t>if { } else { }</a:t>
            </a:r>
          </a:p>
          <a:p>
            <a:pPr lvl="2">
              <a:buNone/>
            </a:pPr>
            <a:r>
              <a:rPr lang="en-US" altLang="zh-CN" dirty="0" smtClean="0">
                <a:solidFill>
                  <a:schemeClr val="tx1"/>
                </a:solidFill>
                <a:latin typeface="+mn-lt"/>
                <a:ea typeface="+mn-ea"/>
                <a:cs typeface="+mn-cs"/>
              </a:rPr>
              <a:t>for{ }</a:t>
            </a:r>
          </a:p>
          <a:p>
            <a:pPr lvl="2">
              <a:buNone/>
            </a:pPr>
            <a:r>
              <a:rPr lang="en-US" altLang="zh-CN" dirty="0" smtClean="0">
                <a:solidFill>
                  <a:schemeClr val="tx1"/>
                </a:solidFill>
                <a:latin typeface="+mn-lt"/>
                <a:ea typeface="+mn-ea"/>
                <a:cs typeface="+mn-cs"/>
              </a:rPr>
              <a:t>while{ }</a:t>
            </a:r>
          </a:p>
          <a:p>
            <a:pPr lvl="2">
              <a:buNone/>
            </a:pPr>
            <a:r>
              <a:rPr lang="en-US" altLang="zh-CN" dirty="0" smtClean="0">
                <a:solidFill>
                  <a:schemeClr val="tx1"/>
                </a:solidFill>
                <a:latin typeface="+mn-lt"/>
                <a:ea typeface="+mn-ea"/>
                <a:cs typeface="+mn-cs"/>
              </a:rPr>
              <a:t>……………</a:t>
            </a:r>
          </a:p>
          <a:p>
            <a:pPr>
              <a:buNone/>
            </a:pPr>
            <a:r>
              <a:rPr lang="zh-CN" altLang="en-US" sz="2800" dirty="0" smtClean="0">
                <a:solidFill>
                  <a:schemeClr val="tx1"/>
                </a:solidFill>
                <a:latin typeface="+mn-lt"/>
                <a:ea typeface="+mn-ea"/>
                <a:cs typeface="+mn-cs"/>
              </a:rPr>
              <a:t>总之 </a:t>
            </a:r>
            <a:r>
              <a:rPr lang="en-US" altLang="zh-CN" sz="2800" dirty="0" smtClean="0">
                <a:solidFill>
                  <a:schemeClr val="tx1"/>
                </a:solidFill>
                <a:latin typeface="+mn-lt"/>
                <a:ea typeface="+mn-ea"/>
                <a:cs typeface="+mn-cs"/>
              </a:rPr>
              <a:t>C </a:t>
            </a:r>
            <a:r>
              <a:rPr lang="zh-CN" altLang="en-US" sz="2800" dirty="0" smtClean="0">
                <a:solidFill>
                  <a:schemeClr val="tx1"/>
                </a:solidFill>
                <a:latin typeface="+mn-lt"/>
                <a:ea typeface="+mn-ea"/>
                <a:cs typeface="+mn-cs"/>
              </a:rPr>
              <a:t>语言的控制流程的语句这里都可以直接使用</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en-US" altLang="zh-CN" smtClean="0"/>
              <a:t>3.4.5插入函数</a:t>
            </a:r>
            <a:endParaRPr lang="zh-CN" altLang="en-US" smtClean="0"/>
          </a:p>
        </p:txBody>
      </p:sp>
      <p:sp>
        <p:nvSpPr>
          <p:cNvPr id="55299" name="内容占位符 2"/>
          <p:cNvSpPr>
            <a:spLocks noGrp="1"/>
          </p:cNvSpPr>
          <p:nvPr>
            <p:ph idx="1"/>
          </p:nvPr>
        </p:nvSpPr>
        <p:spPr>
          <a:xfrm>
            <a:off x="179388" y="1052513"/>
            <a:ext cx="8713787" cy="4752975"/>
          </a:xfrm>
        </p:spPr>
        <p:txBody>
          <a:bodyPr>
            <a:normAutofit fontScale="92500"/>
          </a:bodyPr>
          <a:lstStyle/>
          <a:p>
            <a:r>
              <a:rPr lang="en-US" altLang="zh-CN" sz="2800" dirty="0" smtClean="0">
                <a:solidFill>
                  <a:schemeClr val="tx1"/>
                </a:solidFill>
                <a:latin typeface="+mn-lt"/>
                <a:ea typeface="+mn-ea"/>
                <a:cs typeface="+mn-cs"/>
              </a:rPr>
              <a:t>2. </a:t>
            </a:r>
            <a:r>
              <a:rPr lang="zh-CN" altLang="en-US" sz="2800" dirty="0" smtClean="0">
                <a:solidFill>
                  <a:schemeClr val="tx1"/>
                </a:solidFill>
                <a:latin typeface="+mn-lt"/>
                <a:ea typeface="+mn-ea"/>
                <a:cs typeface="+mn-cs"/>
              </a:rPr>
              <a:t>字符串函数</a:t>
            </a:r>
          </a:p>
          <a:p>
            <a:r>
              <a:rPr lang="zh-CN" altLang="en-US" sz="2800" dirty="0" smtClean="0">
                <a:solidFill>
                  <a:schemeClr val="tx1"/>
                </a:solidFill>
                <a:latin typeface="+mn-lt"/>
                <a:ea typeface="+mn-ea"/>
                <a:cs typeface="+mn-cs"/>
              </a:rPr>
              <a:t>由于在 </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脚本中使用最多的还是字符串，所以字符串函数在脚本中使用非常频繁。具体的语法请参考帮助说明。</a:t>
            </a:r>
          </a:p>
          <a:p>
            <a:pPr lvl="1">
              <a:buNone/>
            </a:pPr>
            <a:r>
              <a:rPr lang="en-US" altLang="zh-CN" sz="2400" dirty="0" err="1" smtClean="0">
                <a:solidFill>
                  <a:schemeClr val="tx1"/>
                </a:solidFill>
                <a:latin typeface="+mn-lt"/>
                <a:ea typeface="+mn-ea"/>
                <a:cs typeface="+mn-cs"/>
              </a:rPr>
              <a:t>strcmp</a:t>
            </a:r>
            <a:r>
              <a:rPr lang="en-US" altLang="zh-CN" sz="2400" dirty="0" smtClean="0">
                <a:solidFill>
                  <a:schemeClr val="tx1"/>
                </a:solidFill>
                <a:latin typeface="+mn-lt"/>
                <a:ea typeface="+mn-ea"/>
                <a:cs typeface="+mn-cs"/>
              </a:rPr>
              <a:t> </a:t>
            </a:r>
            <a:r>
              <a:rPr lang="zh-CN" altLang="en-US" sz="2400" dirty="0" smtClean="0">
                <a:solidFill>
                  <a:schemeClr val="tx1"/>
                </a:solidFill>
                <a:latin typeface="+mn-lt"/>
                <a:ea typeface="+mn-ea"/>
                <a:cs typeface="+mn-cs"/>
              </a:rPr>
              <a:t>比较两个字符串</a:t>
            </a:r>
          </a:p>
          <a:p>
            <a:pPr lvl="1">
              <a:buNone/>
            </a:pPr>
            <a:r>
              <a:rPr lang="en-US" altLang="zh-CN" sz="2400" dirty="0" err="1" smtClean="0">
                <a:solidFill>
                  <a:schemeClr val="tx1"/>
                </a:solidFill>
                <a:latin typeface="+mn-lt"/>
                <a:ea typeface="+mn-ea"/>
                <a:cs typeface="+mn-cs"/>
              </a:rPr>
              <a:t>strcat</a:t>
            </a:r>
            <a:r>
              <a:rPr lang="en-US" altLang="zh-CN" sz="2400" dirty="0" smtClean="0">
                <a:solidFill>
                  <a:schemeClr val="tx1"/>
                </a:solidFill>
                <a:latin typeface="+mn-lt"/>
                <a:ea typeface="+mn-ea"/>
                <a:cs typeface="+mn-cs"/>
              </a:rPr>
              <a:t> </a:t>
            </a:r>
            <a:r>
              <a:rPr lang="zh-CN" altLang="en-US" sz="2400" dirty="0" smtClean="0">
                <a:solidFill>
                  <a:schemeClr val="tx1"/>
                </a:solidFill>
                <a:latin typeface="+mn-lt"/>
                <a:ea typeface="+mn-ea"/>
                <a:cs typeface="+mn-cs"/>
              </a:rPr>
              <a:t>连接两个字符串</a:t>
            </a:r>
          </a:p>
          <a:p>
            <a:pPr lvl="1">
              <a:buNone/>
            </a:pPr>
            <a:r>
              <a:rPr lang="en-US" altLang="zh-CN" sz="2400" dirty="0" err="1" smtClean="0">
                <a:solidFill>
                  <a:schemeClr val="tx1"/>
                </a:solidFill>
                <a:latin typeface="+mn-lt"/>
                <a:ea typeface="+mn-ea"/>
                <a:cs typeface="+mn-cs"/>
              </a:rPr>
              <a:t>strcpy</a:t>
            </a:r>
            <a:r>
              <a:rPr lang="en-US" altLang="zh-CN" sz="2400" dirty="0" smtClean="0">
                <a:solidFill>
                  <a:schemeClr val="tx1"/>
                </a:solidFill>
                <a:latin typeface="+mn-lt"/>
                <a:ea typeface="+mn-ea"/>
                <a:cs typeface="+mn-cs"/>
              </a:rPr>
              <a:t> </a:t>
            </a:r>
            <a:r>
              <a:rPr lang="zh-CN" altLang="en-US" sz="2400" dirty="0" smtClean="0">
                <a:solidFill>
                  <a:schemeClr val="tx1"/>
                </a:solidFill>
                <a:latin typeface="+mn-lt"/>
                <a:ea typeface="+mn-ea"/>
                <a:cs typeface="+mn-cs"/>
              </a:rPr>
              <a:t>拷贝字符串</a:t>
            </a:r>
          </a:p>
          <a:p>
            <a:r>
              <a:rPr lang="zh-CN" altLang="en-US" sz="2800" dirty="0" smtClean="0">
                <a:solidFill>
                  <a:schemeClr val="tx1"/>
                </a:solidFill>
                <a:latin typeface="+mn-lt"/>
                <a:ea typeface="+mn-ea"/>
                <a:cs typeface="+mn-cs"/>
              </a:rPr>
              <a:t>注意：在</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中，以</a:t>
            </a:r>
            <a:r>
              <a:rPr lang="en-US" altLang="zh-CN" sz="2800" dirty="0" smtClean="0">
                <a:solidFill>
                  <a:schemeClr val="tx1"/>
                </a:solidFill>
                <a:latin typeface="+mn-lt"/>
                <a:ea typeface="+mn-ea"/>
                <a:cs typeface="+mn-cs"/>
              </a:rPr>
              <a:t>char*</a:t>
            </a:r>
            <a:r>
              <a:rPr lang="zh-CN" altLang="en-US" sz="2800" dirty="0" smtClean="0">
                <a:solidFill>
                  <a:schemeClr val="tx1"/>
                </a:solidFill>
                <a:latin typeface="+mn-lt"/>
                <a:ea typeface="+mn-ea"/>
                <a:cs typeface="+mn-cs"/>
              </a:rPr>
              <a:t>声明的字符串是只读的，如果试图给</a:t>
            </a:r>
            <a:r>
              <a:rPr lang="en-US" altLang="zh-CN" sz="2800" dirty="0" smtClean="0">
                <a:solidFill>
                  <a:schemeClr val="tx1"/>
                </a:solidFill>
                <a:latin typeface="+mn-lt"/>
                <a:ea typeface="+mn-ea"/>
                <a:cs typeface="+mn-cs"/>
              </a:rPr>
              <a:t>char*</a:t>
            </a:r>
            <a:r>
              <a:rPr lang="zh-CN" altLang="en-US" sz="2800" dirty="0" smtClean="0">
                <a:solidFill>
                  <a:schemeClr val="tx1"/>
                </a:solidFill>
                <a:latin typeface="+mn-lt"/>
                <a:ea typeface="+mn-ea"/>
                <a:cs typeface="+mn-cs"/>
              </a:rPr>
              <a:t>类型的字符串赋值的话，编译会通过，但在运行时会产生“</a:t>
            </a:r>
            <a:r>
              <a:rPr lang="en-US" altLang="zh-CN" sz="2800" dirty="0" smtClean="0">
                <a:solidFill>
                  <a:schemeClr val="tx1"/>
                </a:solidFill>
                <a:latin typeface="+mn-lt"/>
                <a:ea typeface="+mn-ea"/>
                <a:cs typeface="+mn-cs"/>
              </a:rPr>
              <a:t>Access Violation</a:t>
            </a:r>
            <a:r>
              <a:rPr lang="zh-CN" altLang="en-US" sz="2800" dirty="0" smtClean="0">
                <a:solidFill>
                  <a:schemeClr val="tx1"/>
                </a:solidFill>
                <a:latin typeface="+mn-lt"/>
                <a:ea typeface="+mn-ea"/>
                <a:cs typeface="+mn-cs"/>
              </a:rPr>
              <a:t>”的错误。解决这类问题，就是把字符串声明为字符数组，比如</a:t>
            </a:r>
            <a:r>
              <a:rPr lang="en-US" altLang="zh-CN" sz="2800" dirty="0" smtClean="0">
                <a:solidFill>
                  <a:schemeClr val="tx1"/>
                </a:solidFill>
                <a:latin typeface="+mn-lt"/>
                <a:ea typeface="+mn-ea"/>
                <a:cs typeface="+mn-cs"/>
              </a:rPr>
              <a:t>char[100]</a:t>
            </a:r>
            <a:r>
              <a:rPr lang="zh-CN" altLang="en-US" sz="2800" dirty="0" smtClean="0">
                <a:solidFill>
                  <a:schemeClr val="tx1"/>
                </a:solidFill>
                <a:latin typeface="+mn-lt"/>
                <a:ea typeface="+mn-ea"/>
                <a:cs typeface="+mn-cs"/>
              </a:rPr>
              <a:t>。</a:t>
            </a:r>
            <a:endParaRPr lang="zh-CN" altLang="en-US" sz="2800" dirty="0" smtClean="0"/>
          </a:p>
          <a:p>
            <a:endParaRPr lang="zh-CN" altLang="en-US"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en-US" altLang="zh-CN" smtClean="0"/>
              <a:t>3.4.5插入函数</a:t>
            </a:r>
            <a:endParaRPr lang="zh-CN" altLang="en-US" smtClean="0"/>
          </a:p>
        </p:txBody>
      </p:sp>
      <p:sp>
        <p:nvSpPr>
          <p:cNvPr id="55299" name="内容占位符 2"/>
          <p:cNvSpPr>
            <a:spLocks noGrp="1"/>
          </p:cNvSpPr>
          <p:nvPr>
            <p:ph idx="1"/>
          </p:nvPr>
        </p:nvSpPr>
        <p:spPr>
          <a:xfrm>
            <a:off x="179388" y="1052513"/>
            <a:ext cx="8964612" cy="5616847"/>
          </a:xfrm>
        </p:spPr>
        <p:txBody>
          <a:bodyPr/>
          <a:lstStyle/>
          <a:p>
            <a:r>
              <a:rPr lang="en-US" altLang="zh-CN" sz="2800" dirty="0" smtClean="0">
                <a:solidFill>
                  <a:schemeClr val="tx1"/>
                </a:solidFill>
                <a:latin typeface="+mn-lt"/>
                <a:ea typeface="+mn-ea"/>
                <a:cs typeface="+mn-cs"/>
              </a:rPr>
              <a:t>3. </a:t>
            </a:r>
            <a:r>
              <a:rPr lang="zh-CN" altLang="en-US" sz="2800" dirty="0" smtClean="0">
                <a:solidFill>
                  <a:schemeClr val="tx1"/>
                </a:solidFill>
                <a:latin typeface="+mn-lt"/>
                <a:ea typeface="+mn-ea"/>
                <a:cs typeface="+mn-cs"/>
              </a:rPr>
              <a:t>输出函数</a:t>
            </a:r>
          </a:p>
          <a:p>
            <a:pPr>
              <a:buNone/>
            </a:pPr>
            <a:r>
              <a:rPr lang="zh-CN" altLang="en-US" sz="2800" dirty="0" smtClean="0">
                <a:solidFill>
                  <a:schemeClr val="tx1"/>
                </a:solidFill>
                <a:latin typeface="+mn-lt"/>
                <a:ea typeface="+mn-ea"/>
                <a:cs typeface="+mn-cs"/>
              </a:rPr>
              <a:t>输出函数在调试脚本时非常有用。</a:t>
            </a:r>
          </a:p>
          <a:p>
            <a:pPr>
              <a:buNone/>
            </a:pPr>
            <a:r>
              <a:rPr lang="en-US" altLang="zh-CN" sz="2800" dirty="0" err="1" smtClean="0">
                <a:solidFill>
                  <a:schemeClr val="tx1"/>
                </a:solidFill>
                <a:latin typeface="+mn-lt"/>
                <a:ea typeface="+mn-ea"/>
                <a:cs typeface="+mn-cs"/>
              </a:rPr>
              <a:t>lr_output_message</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输出一条消息</a:t>
            </a:r>
            <a:endParaRPr lang="en-US" altLang="zh-CN" sz="2800" dirty="0" smtClean="0">
              <a:solidFill>
                <a:schemeClr val="tx1"/>
              </a:solidFill>
              <a:latin typeface="+mn-lt"/>
              <a:ea typeface="+mn-ea"/>
              <a:cs typeface="+mn-cs"/>
            </a:endParaRPr>
          </a:p>
          <a:p>
            <a:pPr>
              <a:buNone/>
            </a:pPr>
            <a:endParaRPr lang="zh-CN" altLang="en-US" sz="2800" dirty="0" smtClean="0">
              <a:solidFill>
                <a:schemeClr val="tx1"/>
              </a:solidFill>
              <a:latin typeface="+mn-lt"/>
              <a:ea typeface="+mn-ea"/>
              <a:cs typeface="+mn-cs"/>
            </a:endParaRPr>
          </a:p>
          <a:p>
            <a:r>
              <a:rPr lang="en-US" altLang="zh-CN" sz="2800" dirty="0" smtClean="0">
                <a:solidFill>
                  <a:schemeClr val="tx1"/>
                </a:solidFill>
                <a:latin typeface="+mn-lt"/>
                <a:ea typeface="+mn-ea"/>
                <a:cs typeface="+mn-cs"/>
              </a:rPr>
              <a:t>4. </a:t>
            </a:r>
            <a:r>
              <a:rPr lang="en-US" altLang="zh-CN" sz="2800" dirty="0" err="1" smtClean="0">
                <a:solidFill>
                  <a:schemeClr val="tx1"/>
                </a:solidFill>
                <a:latin typeface="+mn-lt"/>
                <a:ea typeface="+mn-ea"/>
                <a:cs typeface="+mn-cs"/>
              </a:rPr>
              <a:t>LoadRunner</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提供的标准函数</a:t>
            </a:r>
          </a:p>
          <a:p>
            <a:pPr>
              <a:buNone/>
            </a:pPr>
            <a:r>
              <a:rPr lang="en-US" altLang="zh-CN" sz="2800" dirty="0" err="1" smtClean="0">
                <a:solidFill>
                  <a:schemeClr val="tx1"/>
                </a:solidFill>
                <a:latin typeface="+mn-lt"/>
                <a:ea typeface="+mn-ea"/>
                <a:cs typeface="+mn-cs"/>
              </a:rPr>
              <a:t>lr_eval_string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该函数功能是得到参数（参数化输入中）当前的值</a:t>
            </a:r>
          </a:p>
          <a:p>
            <a:pPr>
              <a:buNone/>
            </a:pPr>
            <a:r>
              <a:rPr lang="en-US" altLang="zh-CN" sz="2800" dirty="0" err="1" smtClean="0">
                <a:solidFill>
                  <a:schemeClr val="tx1"/>
                </a:solidFill>
                <a:latin typeface="+mn-lt"/>
                <a:ea typeface="+mn-ea"/>
                <a:cs typeface="+mn-cs"/>
              </a:rPr>
              <a:t>exg</a:t>
            </a:r>
            <a:r>
              <a:rPr lang="en-US" altLang="zh-CN" sz="2800" dirty="0" smtClean="0">
                <a:solidFill>
                  <a:schemeClr val="tx1"/>
                </a:solidFill>
                <a:latin typeface="+mn-lt"/>
                <a:ea typeface="+mn-ea"/>
                <a:cs typeface="+mn-cs"/>
              </a:rPr>
              <a:t>: </a:t>
            </a:r>
            <a:r>
              <a:rPr lang="en-US" altLang="zh-CN" sz="2800" b="1" dirty="0" err="1" smtClean="0">
                <a:solidFill>
                  <a:schemeClr val="tx1"/>
                </a:solidFill>
                <a:latin typeface="+mn-lt"/>
                <a:ea typeface="+mn-ea"/>
                <a:cs typeface="+mn-cs"/>
              </a:rPr>
              <a:t>lr_output_message</a:t>
            </a:r>
            <a:r>
              <a:rPr lang="en-US" altLang="zh-CN" sz="2800" b="1" dirty="0" smtClean="0">
                <a:solidFill>
                  <a:schemeClr val="tx1"/>
                </a:solidFill>
                <a:latin typeface="+mn-lt"/>
                <a:ea typeface="+mn-ea"/>
                <a:cs typeface="+mn-cs"/>
              </a:rPr>
              <a:t>("temp = %s", </a:t>
            </a:r>
            <a:r>
              <a:rPr lang="en-US" altLang="zh-CN" sz="2800" b="1" dirty="0" err="1" smtClean="0">
                <a:solidFill>
                  <a:schemeClr val="tx1"/>
                </a:solidFill>
                <a:latin typeface="+mn-lt"/>
                <a:ea typeface="+mn-ea"/>
                <a:cs typeface="+mn-cs"/>
              </a:rPr>
              <a:t>lr_eval_string</a:t>
            </a:r>
            <a:r>
              <a:rPr lang="en-US" altLang="zh-CN" sz="2800" b="1" dirty="0" smtClean="0">
                <a:solidFill>
                  <a:schemeClr val="tx1"/>
                </a:solidFill>
                <a:latin typeface="+mn-lt"/>
                <a:ea typeface="+mn-ea"/>
                <a:cs typeface="+mn-cs"/>
              </a:rPr>
              <a:t>("{WCSParam2}"));</a:t>
            </a:r>
          </a:p>
          <a:p>
            <a:pPr>
              <a:buNone/>
            </a:pPr>
            <a:r>
              <a:rPr lang="en-US" altLang="zh-CN" sz="2800" dirty="0" err="1" smtClean="0">
                <a:solidFill>
                  <a:schemeClr val="tx1"/>
                </a:solidFill>
                <a:latin typeface="+mn-lt"/>
                <a:ea typeface="+mn-ea"/>
                <a:cs typeface="+mn-cs"/>
              </a:rPr>
              <a:t>lr_save_string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该函数功能是把一个字符串保存到参数中</a:t>
            </a:r>
            <a:r>
              <a:rPr lang="en-US" altLang="zh-CN" sz="2800" dirty="0" err="1" smtClean="0">
                <a:solidFill>
                  <a:schemeClr val="tx1"/>
                </a:solidFill>
                <a:latin typeface="+mn-lt"/>
                <a:ea typeface="+mn-ea"/>
                <a:cs typeface="+mn-cs"/>
              </a:rPr>
              <a:t>exg</a:t>
            </a:r>
            <a:r>
              <a:rPr lang="en-US" altLang="zh-CN" sz="2800" dirty="0" smtClean="0">
                <a:solidFill>
                  <a:schemeClr val="tx1"/>
                </a:solidFill>
                <a:latin typeface="+mn-lt"/>
                <a:ea typeface="+mn-ea"/>
                <a:cs typeface="+mn-cs"/>
              </a:rPr>
              <a:t>: </a:t>
            </a:r>
            <a:r>
              <a:rPr lang="en-US" altLang="zh-CN" sz="2800" b="1" dirty="0" err="1" smtClean="0">
                <a:solidFill>
                  <a:schemeClr val="tx1"/>
                </a:solidFill>
                <a:latin typeface="+mn-lt"/>
                <a:ea typeface="+mn-ea"/>
                <a:cs typeface="+mn-cs"/>
              </a:rPr>
              <a:t>lr_save_string</a:t>
            </a:r>
            <a:r>
              <a:rPr lang="en-US" altLang="zh-CN" sz="2800" b="1" dirty="0" smtClean="0">
                <a:solidFill>
                  <a:schemeClr val="tx1"/>
                </a:solidFill>
                <a:latin typeface="+mn-lt"/>
                <a:ea typeface="+mn-ea"/>
                <a:cs typeface="+mn-cs"/>
              </a:rPr>
              <a:t>("439","WCSParam3");</a:t>
            </a:r>
            <a:endParaRPr lang="zh-CN" alt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752975"/>
          </a:xfrm>
        </p:spPr>
        <p:txBody>
          <a:bodyPr>
            <a:normAutofit lnSpcReduction="10000"/>
          </a:bodyPr>
          <a:lstStyle/>
          <a:p>
            <a:r>
              <a:rPr lang="zh-CN" altLang="en-US" sz="2800" dirty="0" smtClean="0">
                <a:solidFill>
                  <a:schemeClr val="tx1"/>
                </a:solidFill>
                <a:latin typeface="+mn-lt"/>
                <a:ea typeface="+mn-ea"/>
                <a:cs typeface="+mn-cs"/>
              </a:rPr>
              <a:t>在进行压力测试时，为了检查</a:t>
            </a:r>
            <a:r>
              <a:rPr lang="en-US" altLang="zh-CN" sz="2800" dirty="0" smtClean="0">
                <a:solidFill>
                  <a:schemeClr val="tx1"/>
                </a:solidFill>
                <a:latin typeface="+mn-lt"/>
                <a:ea typeface="+mn-ea"/>
                <a:cs typeface="+mn-cs"/>
              </a:rPr>
              <a:t>Web </a:t>
            </a:r>
            <a:r>
              <a:rPr lang="zh-CN" altLang="en-US" sz="2800" dirty="0" smtClean="0">
                <a:solidFill>
                  <a:schemeClr val="tx1"/>
                </a:solidFill>
                <a:latin typeface="+mn-lt"/>
                <a:ea typeface="+mn-ea"/>
                <a:cs typeface="+mn-cs"/>
              </a:rPr>
              <a:t>服务器返回的网页是否正确，</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允许我们插入</a:t>
            </a:r>
            <a:r>
              <a:rPr lang="en-US" altLang="zh-CN" sz="2800" dirty="0" smtClean="0">
                <a:solidFill>
                  <a:schemeClr val="tx1"/>
                </a:solidFill>
                <a:latin typeface="+mn-lt"/>
                <a:ea typeface="+mn-ea"/>
                <a:cs typeface="+mn-cs"/>
              </a:rPr>
              <a:t>Text/</a:t>
            </a:r>
            <a:r>
              <a:rPr lang="en-US" altLang="zh-CN" sz="2800" dirty="0" err="1" smtClean="0">
                <a:solidFill>
                  <a:schemeClr val="tx1"/>
                </a:solidFill>
                <a:latin typeface="+mn-lt"/>
                <a:ea typeface="+mn-ea"/>
                <a:cs typeface="+mn-cs"/>
              </a:rPr>
              <a:t>Imag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检查点，这些检查点验证网页上是否存在指定的</a:t>
            </a:r>
            <a:r>
              <a:rPr lang="en-US" altLang="zh-CN" sz="2800" dirty="0" smtClean="0">
                <a:solidFill>
                  <a:schemeClr val="tx1"/>
                </a:solidFill>
                <a:latin typeface="+mn-lt"/>
                <a:ea typeface="+mn-ea"/>
                <a:cs typeface="+mn-cs"/>
              </a:rPr>
              <a:t>Text </a:t>
            </a:r>
            <a:r>
              <a:rPr lang="zh-CN" altLang="en-US" sz="2800" dirty="0" smtClean="0">
                <a:solidFill>
                  <a:schemeClr val="tx1"/>
                </a:solidFill>
                <a:latin typeface="+mn-lt"/>
                <a:ea typeface="+mn-ea"/>
                <a:cs typeface="+mn-cs"/>
              </a:rPr>
              <a:t>或者</a:t>
            </a:r>
            <a:r>
              <a:rPr lang="en-US" altLang="zh-CN" sz="2800" dirty="0" err="1" smtClean="0">
                <a:solidFill>
                  <a:schemeClr val="tx1"/>
                </a:solidFill>
                <a:latin typeface="+mn-lt"/>
                <a:ea typeface="+mn-ea"/>
                <a:cs typeface="+mn-cs"/>
              </a:rPr>
              <a:t>Imag</a:t>
            </a:r>
            <a:r>
              <a:rPr lang="zh-CN" altLang="en-US" sz="2800" dirty="0" smtClean="0">
                <a:solidFill>
                  <a:schemeClr val="tx1"/>
                </a:solidFill>
                <a:latin typeface="+mn-lt"/>
                <a:ea typeface="+mn-ea"/>
                <a:cs typeface="+mn-cs"/>
              </a:rPr>
              <a:t>，还可以测试在比较大的压力测试环境中，被测的网站功能是否保持正确。检查点的含义和</a:t>
            </a:r>
            <a:r>
              <a:rPr lang="en-US" altLang="zh-CN" sz="2800" dirty="0" err="1" smtClean="0">
                <a:solidFill>
                  <a:schemeClr val="tx1"/>
                </a:solidFill>
                <a:latin typeface="+mn-lt"/>
                <a:ea typeface="+mn-ea"/>
                <a:cs typeface="+mn-cs"/>
              </a:rPr>
              <a:t>WinRunner</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中的检查点功能基本上一致，这里就不再作过多的说明。</a:t>
            </a:r>
          </a:p>
          <a:p>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在测试</a:t>
            </a:r>
            <a:r>
              <a:rPr lang="en-US" altLang="zh-CN" sz="2800" dirty="0" smtClean="0">
                <a:solidFill>
                  <a:schemeClr val="tx1"/>
                </a:solidFill>
                <a:latin typeface="+mn-lt"/>
                <a:ea typeface="+mn-ea"/>
                <a:cs typeface="+mn-cs"/>
              </a:rPr>
              <a:t>Web </a:t>
            </a:r>
            <a:r>
              <a:rPr lang="zh-CN" altLang="en-US" sz="2800" dirty="0" smtClean="0">
                <a:solidFill>
                  <a:schemeClr val="tx1"/>
                </a:solidFill>
                <a:latin typeface="+mn-lt"/>
                <a:ea typeface="+mn-ea"/>
                <a:cs typeface="+mn-cs"/>
              </a:rPr>
              <a:t>时，有两种视图方式：</a:t>
            </a:r>
            <a:r>
              <a:rPr lang="en-US" altLang="zh-CN" sz="2800" dirty="0" err="1" smtClean="0">
                <a:solidFill>
                  <a:schemeClr val="tx1"/>
                </a:solidFill>
                <a:latin typeface="+mn-lt"/>
                <a:ea typeface="+mn-ea"/>
                <a:cs typeface="+mn-cs"/>
              </a:rPr>
              <a:t>TreeView</a:t>
            </a:r>
            <a:r>
              <a:rPr lang="en-US" altLang="zh-CN" sz="2800" dirty="0" smtClean="0">
                <a:solidFill>
                  <a:schemeClr val="tx1"/>
                </a:solidFill>
                <a:latin typeface="+mn-lt"/>
                <a:ea typeface="+mn-ea"/>
                <a:cs typeface="+mn-cs"/>
              </a:rPr>
              <a:t>/Script View</a:t>
            </a:r>
            <a:r>
              <a:rPr lang="zh-CN" altLang="en-US" sz="2800" dirty="0" smtClean="0">
                <a:solidFill>
                  <a:schemeClr val="tx1"/>
                </a:solidFill>
                <a:latin typeface="+mn-lt"/>
                <a:ea typeface="+mn-ea"/>
                <a:cs typeface="+mn-cs"/>
              </a:rPr>
              <a:t>。前面我们见到的一直都是</a:t>
            </a:r>
            <a:r>
              <a:rPr lang="en-US" altLang="zh-CN" sz="2800" dirty="0" smtClean="0">
                <a:solidFill>
                  <a:schemeClr val="tx1"/>
                </a:solidFill>
                <a:latin typeface="+mn-lt"/>
                <a:ea typeface="+mn-ea"/>
                <a:cs typeface="+mn-cs"/>
              </a:rPr>
              <a:t>Script View</a:t>
            </a:r>
            <a:r>
              <a:rPr lang="zh-CN" altLang="en-US" sz="2800" dirty="0" smtClean="0">
                <a:solidFill>
                  <a:schemeClr val="tx1"/>
                </a:solidFill>
                <a:latin typeface="+mn-lt"/>
                <a:ea typeface="+mn-ea"/>
                <a:cs typeface="+mn-cs"/>
              </a:rPr>
              <a:t>。在插入</a:t>
            </a:r>
            <a:r>
              <a:rPr lang="en-US" altLang="zh-CN" sz="2800" dirty="0" smtClean="0">
                <a:solidFill>
                  <a:schemeClr val="tx1"/>
                </a:solidFill>
                <a:latin typeface="+mn-lt"/>
                <a:ea typeface="+mn-ea"/>
                <a:cs typeface="+mn-cs"/>
              </a:rPr>
              <a:t>Text/</a:t>
            </a:r>
            <a:r>
              <a:rPr lang="en-US" altLang="zh-CN" sz="2800" dirty="0" err="1" smtClean="0">
                <a:solidFill>
                  <a:schemeClr val="tx1"/>
                </a:solidFill>
                <a:latin typeface="+mn-lt"/>
                <a:ea typeface="+mn-ea"/>
                <a:cs typeface="+mn-cs"/>
              </a:rPr>
              <a:t>Imag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检查点时，我觉得用</a:t>
            </a:r>
            <a:r>
              <a:rPr lang="en-US" altLang="zh-CN" sz="2800" dirty="0" err="1" smtClean="0">
                <a:solidFill>
                  <a:schemeClr val="tx1"/>
                </a:solidFill>
                <a:latin typeface="+mn-lt"/>
                <a:ea typeface="+mn-ea"/>
                <a:cs typeface="+mn-cs"/>
              </a:rPr>
              <a:t>TreeView</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视图会比较方便。在这种视图之间切换，可以通过菜单或者工具栏的方式</a:t>
            </a:r>
            <a:endParaRPr lang="zh-CN" alt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pic>
        <p:nvPicPr>
          <p:cNvPr id="72706" name="Picture 2"/>
          <p:cNvPicPr>
            <a:picLocks noGrp="1" noChangeAspect="1" noChangeArrowheads="1"/>
          </p:cNvPicPr>
          <p:nvPr>
            <p:ph idx="1"/>
          </p:nvPr>
        </p:nvPicPr>
        <p:blipFill>
          <a:blip r:embed="rId2"/>
          <a:stretch>
            <a:fillRect/>
          </a:stretch>
        </p:blipFill>
        <p:spPr bwMode="auto">
          <a:xfrm>
            <a:off x="2424112" y="2314575"/>
            <a:ext cx="429577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392711"/>
          </a:xfrm>
        </p:spPr>
        <p:txBody>
          <a:bodyPr/>
          <a:lstStyle/>
          <a:p>
            <a:r>
              <a:rPr lang="zh-CN" altLang="en-US" sz="2800" dirty="0" smtClean="0">
                <a:solidFill>
                  <a:schemeClr val="tx1"/>
                </a:solidFill>
                <a:latin typeface="+mn-lt"/>
                <a:ea typeface="+mn-ea"/>
                <a:cs typeface="+mn-cs"/>
              </a:rPr>
              <a:t>我们就切换到 </a:t>
            </a:r>
            <a:r>
              <a:rPr lang="en-US" altLang="zh-CN" sz="2800" dirty="0" err="1" smtClean="0">
                <a:solidFill>
                  <a:schemeClr val="tx1"/>
                </a:solidFill>
                <a:latin typeface="+mn-lt"/>
                <a:ea typeface="+mn-ea"/>
                <a:cs typeface="+mn-cs"/>
              </a:rPr>
              <a:t>TreeView</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视图</a:t>
            </a:r>
            <a:endParaRPr lang="en-US" altLang="zh-CN" sz="2800" dirty="0" smtClean="0">
              <a:solidFill>
                <a:schemeClr val="tx1"/>
              </a:solidFill>
              <a:latin typeface="+mn-lt"/>
              <a:ea typeface="+mn-ea"/>
              <a:cs typeface="+mn-cs"/>
            </a:endParaRPr>
          </a:p>
          <a:p>
            <a:endParaRPr lang="zh-CN" altLang="en-US" sz="2800" dirty="0" smtClean="0"/>
          </a:p>
        </p:txBody>
      </p:sp>
      <p:pic>
        <p:nvPicPr>
          <p:cNvPr id="73731" name="Picture 3"/>
          <p:cNvPicPr>
            <a:picLocks noChangeAspect="1" noChangeArrowheads="1"/>
          </p:cNvPicPr>
          <p:nvPr/>
        </p:nvPicPr>
        <p:blipFill>
          <a:blip r:embed="rId2"/>
          <a:srcRect/>
          <a:stretch>
            <a:fillRect/>
          </a:stretch>
        </p:blipFill>
        <p:spPr bwMode="auto">
          <a:xfrm>
            <a:off x="1115616" y="1628800"/>
            <a:ext cx="6912768" cy="3528392"/>
          </a:xfrm>
          <a:prstGeom prst="rect">
            <a:avLst/>
          </a:prstGeom>
          <a:noFill/>
          <a:ln w="9525">
            <a:noFill/>
            <a:miter lim="800000"/>
            <a:headEnd/>
            <a:tailEnd/>
          </a:ln>
        </p:spPr>
      </p:pic>
      <p:sp>
        <p:nvSpPr>
          <p:cNvPr id="6" name="矩形 5"/>
          <p:cNvSpPr/>
          <p:nvPr/>
        </p:nvSpPr>
        <p:spPr>
          <a:xfrm>
            <a:off x="539552" y="5229200"/>
            <a:ext cx="8604448" cy="1384995"/>
          </a:xfrm>
          <a:prstGeom prst="rect">
            <a:avLst/>
          </a:prstGeom>
        </p:spPr>
        <p:txBody>
          <a:bodyPr wrap="square">
            <a:spAutoFit/>
          </a:bodyPr>
          <a:lstStyle/>
          <a:p>
            <a:r>
              <a:rPr lang="zh-CN" altLang="en-US" sz="2800" dirty="0" smtClean="0"/>
              <a:t>插入检查点的步骤比较简单。添加</a:t>
            </a:r>
            <a:r>
              <a:rPr lang="en-US" altLang="zh-CN" sz="2800" dirty="0" smtClean="0"/>
              <a:t>Text/</a:t>
            </a:r>
            <a:r>
              <a:rPr lang="en-US" altLang="zh-CN" sz="2800" dirty="0" err="1" smtClean="0"/>
              <a:t>Imag</a:t>
            </a:r>
            <a:r>
              <a:rPr lang="en-US" altLang="zh-CN" sz="2800" dirty="0" smtClean="0"/>
              <a:t> </a:t>
            </a:r>
            <a:r>
              <a:rPr lang="zh-CN" altLang="en-US" sz="2800" dirty="0" smtClean="0"/>
              <a:t>检查点，可以在录制过程中，也可以在录制完成后进行。</a:t>
            </a:r>
            <a:r>
              <a:rPr lang="zh-CN" altLang="en-US" sz="2800" b="1" dirty="0" smtClean="0">
                <a:solidFill>
                  <a:srgbClr val="FF0000"/>
                </a:solidFill>
              </a:rPr>
              <a:t>推荐最好能在录制过程中添加</a:t>
            </a:r>
            <a:r>
              <a:rPr lang="en-US" altLang="zh-CN" sz="2800" b="1" dirty="0" smtClean="0">
                <a:solidFill>
                  <a:srgbClr val="FF0000"/>
                </a:solidFill>
              </a:rPr>
              <a:t>Text/</a:t>
            </a:r>
            <a:r>
              <a:rPr lang="en-US" altLang="zh-CN" sz="2800" b="1" dirty="0" err="1" smtClean="0">
                <a:solidFill>
                  <a:srgbClr val="FF0000"/>
                </a:solidFill>
              </a:rPr>
              <a:t>Imag</a:t>
            </a:r>
            <a:r>
              <a:rPr lang="en-US" altLang="zh-CN" sz="2800" b="1" dirty="0" smtClean="0">
                <a:solidFill>
                  <a:srgbClr val="FF0000"/>
                </a:solidFill>
              </a:rPr>
              <a:t> </a:t>
            </a:r>
            <a:r>
              <a:rPr lang="zh-CN" altLang="en-US" sz="2800" b="1" dirty="0" smtClean="0">
                <a:solidFill>
                  <a:srgbClr val="FF0000"/>
                </a:solidFill>
              </a:rPr>
              <a:t>检查点。</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9" y="1052513"/>
            <a:ext cx="3528515" cy="5328815"/>
          </a:xfrm>
        </p:spPr>
        <p:txBody>
          <a:bodyPr/>
          <a:lstStyle/>
          <a:p>
            <a:r>
              <a:rPr lang="zh-CN" altLang="en-US" sz="2800" dirty="0" smtClean="0">
                <a:solidFill>
                  <a:schemeClr val="tx1"/>
                </a:solidFill>
                <a:latin typeface="+mn-lt"/>
                <a:ea typeface="+mn-ea"/>
                <a:cs typeface="+mn-cs"/>
              </a:rPr>
              <a:t>先在树形菜单中选择需要插入检查点的一项，然后点鼠标右键，选择将检查点插到该操作执行前还是该操作执行后。如果在该操作执行前，则选择“</a:t>
            </a:r>
            <a:r>
              <a:rPr lang="en-US" altLang="zh-CN" sz="2800" dirty="0" smtClean="0">
                <a:solidFill>
                  <a:schemeClr val="tx1"/>
                </a:solidFill>
                <a:latin typeface="+mn-lt"/>
                <a:ea typeface="+mn-ea"/>
                <a:cs typeface="+mn-cs"/>
              </a:rPr>
              <a:t>Insert Before”</a:t>
            </a:r>
            <a:r>
              <a:rPr lang="zh-CN" altLang="en-US" sz="2800" dirty="0" smtClean="0">
                <a:solidFill>
                  <a:schemeClr val="tx1"/>
                </a:solidFill>
                <a:latin typeface="+mn-lt"/>
                <a:ea typeface="+mn-ea"/>
                <a:cs typeface="+mn-cs"/>
              </a:rPr>
              <a:t>，否则选择“</a:t>
            </a:r>
            <a:r>
              <a:rPr lang="en-US" altLang="zh-CN" sz="2800" dirty="0" err="1" smtClean="0">
                <a:solidFill>
                  <a:schemeClr val="tx1"/>
                </a:solidFill>
                <a:latin typeface="+mn-lt"/>
                <a:ea typeface="+mn-ea"/>
                <a:cs typeface="+mn-cs"/>
              </a:rPr>
              <a:t>InsertAfter</a:t>
            </a:r>
            <a:r>
              <a:rPr lang="en-US" altLang="zh-CN" sz="2800" dirty="0" smtClean="0">
                <a:solidFill>
                  <a:schemeClr val="tx1"/>
                </a:solidFill>
                <a:latin typeface="+mn-lt"/>
                <a:ea typeface="+mn-ea"/>
                <a:cs typeface="+mn-cs"/>
              </a:rPr>
              <a:t>”</a:t>
            </a:r>
            <a:r>
              <a:rPr lang="zh-CN" altLang="en-US" sz="2800" dirty="0" smtClean="0">
                <a:solidFill>
                  <a:schemeClr val="tx1"/>
                </a:solidFill>
                <a:latin typeface="+mn-lt"/>
                <a:ea typeface="+mn-ea"/>
                <a:cs typeface="+mn-cs"/>
              </a:rPr>
              <a:t>。</a:t>
            </a:r>
          </a:p>
          <a:p>
            <a:endParaRPr lang="zh-CN" altLang="en-US" sz="2800" dirty="0" smtClean="0"/>
          </a:p>
        </p:txBody>
      </p:sp>
      <p:pic>
        <p:nvPicPr>
          <p:cNvPr id="74754" name="Picture 2"/>
          <p:cNvPicPr>
            <a:picLocks noChangeAspect="1" noChangeArrowheads="1"/>
          </p:cNvPicPr>
          <p:nvPr/>
        </p:nvPicPr>
        <p:blipFill>
          <a:blip r:embed="rId2"/>
          <a:srcRect/>
          <a:stretch>
            <a:fillRect/>
          </a:stretch>
        </p:blipFill>
        <p:spPr bwMode="auto">
          <a:xfrm>
            <a:off x="3635897" y="1268760"/>
            <a:ext cx="5256584" cy="455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然后弹出对话框，如下，选择“</a:t>
            </a:r>
            <a:r>
              <a:rPr lang="en-US" altLang="zh-CN" sz="2800" dirty="0" smtClean="0">
                <a:solidFill>
                  <a:schemeClr val="tx1"/>
                </a:solidFill>
                <a:latin typeface="+mn-lt"/>
                <a:ea typeface="+mn-ea"/>
                <a:cs typeface="+mn-cs"/>
              </a:rPr>
              <a:t>Text Check</a:t>
            </a:r>
            <a:r>
              <a:rPr lang="zh-CN" altLang="en-US" sz="2800" dirty="0" smtClean="0">
                <a:solidFill>
                  <a:schemeClr val="tx1"/>
                </a:solidFill>
                <a:latin typeface="+mn-lt"/>
                <a:ea typeface="+mn-ea"/>
                <a:cs typeface="+mn-cs"/>
              </a:rPr>
              <a:t>”（这里以</a:t>
            </a:r>
            <a:r>
              <a:rPr lang="en-US" altLang="zh-CN" sz="2800" dirty="0" smtClean="0">
                <a:solidFill>
                  <a:schemeClr val="tx1"/>
                </a:solidFill>
                <a:latin typeface="+mn-lt"/>
                <a:ea typeface="+mn-ea"/>
                <a:cs typeface="+mn-cs"/>
              </a:rPr>
              <a:t>Text </a:t>
            </a:r>
            <a:r>
              <a:rPr lang="zh-CN" altLang="en-US" sz="2800" dirty="0" smtClean="0">
                <a:solidFill>
                  <a:schemeClr val="tx1"/>
                </a:solidFill>
                <a:latin typeface="+mn-lt"/>
                <a:ea typeface="+mn-ea"/>
                <a:cs typeface="+mn-cs"/>
              </a:rPr>
              <a:t>检查点为例说明）出现</a:t>
            </a:r>
            <a:r>
              <a:rPr lang="en-US" altLang="zh-CN" sz="2800" dirty="0" smtClean="0">
                <a:solidFill>
                  <a:schemeClr val="tx1"/>
                </a:solidFill>
                <a:latin typeface="+mn-lt"/>
                <a:ea typeface="+mn-ea"/>
                <a:cs typeface="+mn-cs"/>
              </a:rPr>
              <a:t>Text Check Properties </a:t>
            </a:r>
            <a:r>
              <a:rPr lang="zh-CN" altLang="en-US" sz="2800" dirty="0" smtClean="0">
                <a:solidFill>
                  <a:schemeClr val="tx1"/>
                </a:solidFill>
                <a:latin typeface="+mn-lt"/>
                <a:ea typeface="+mn-ea"/>
                <a:cs typeface="+mn-cs"/>
              </a:rPr>
              <a:t>对话框</a:t>
            </a:r>
            <a:endParaRPr lang="en-US" altLang="zh-CN" sz="2800" dirty="0" smtClean="0">
              <a:solidFill>
                <a:schemeClr val="tx1"/>
              </a:solidFill>
              <a:latin typeface="+mn-lt"/>
              <a:ea typeface="+mn-ea"/>
              <a:cs typeface="+mn-cs"/>
            </a:endParaRPr>
          </a:p>
          <a:p>
            <a:endParaRPr lang="zh-CN" altLang="en-US" sz="2800" dirty="0" smtClean="0"/>
          </a:p>
        </p:txBody>
      </p:sp>
      <p:pic>
        <p:nvPicPr>
          <p:cNvPr id="75779" name="Picture 3"/>
          <p:cNvPicPr>
            <a:picLocks noChangeAspect="1" noChangeArrowheads="1"/>
          </p:cNvPicPr>
          <p:nvPr/>
        </p:nvPicPr>
        <p:blipFill>
          <a:blip r:embed="rId2"/>
          <a:srcRect/>
          <a:stretch>
            <a:fillRect/>
          </a:stretch>
        </p:blipFill>
        <p:spPr bwMode="auto">
          <a:xfrm>
            <a:off x="179512" y="2708920"/>
            <a:ext cx="4032448" cy="2808312"/>
          </a:xfrm>
          <a:prstGeom prst="rect">
            <a:avLst/>
          </a:prstGeom>
          <a:noFill/>
          <a:ln w="9525">
            <a:noFill/>
            <a:miter lim="800000"/>
            <a:headEnd/>
            <a:tailEnd/>
          </a:ln>
        </p:spPr>
      </p:pic>
      <p:pic>
        <p:nvPicPr>
          <p:cNvPr id="75780" name="Picture 4"/>
          <p:cNvPicPr>
            <a:picLocks noChangeAspect="1" noChangeArrowheads="1"/>
          </p:cNvPicPr>
          <p:nvPr/>
        </p:nvPicPr>
        <p:blipFill>
          <a:blip r:embed="rId3"/>
          <a:srcRect/>
          <a:stretch>
            <a:fillRect/>
          </a:stretch>
        </p:blipFill>
        <p:spPr bwMode="auto">
          <a:xfrm>
            <a:off x="4283968" y="2060848"/>
            <a:ext cx="4324350" cy="4010025"/>
          </a:xfrm>
          <a:prstGeom prst="rect">
            <a:avLst/>
          </a:prstGeom>
          <a:noFill/>
          <a:ln w="9525">
            <a:noFill/>
            <a:miter lim="800000"/>
            <a:headEnd/>
            <a:tailEnd/>
          </a:ln>
        </p:spPr>
      </p:pic>
      <p:sp>
        <p:nvSpPr>
          <p:cNvPr id="7" name="矩形 6"/>
          <p:cNvSpPr/>
          <p:nvPr/>
        </p:nvSpPr>
        <p:spPr>
          <a:xfrm>
            <a:off x="251520" y="6021288"/>
            <a:ext cx="5832648" cy="369332"/>
          </a:xfrm>
          <a:prstGeom prst="rect">
            <a:avLst/>
          </a:prstGeom>
        </p:spPr>
        <p:txBody>
          <a:bodyPr wrap="square">
            <a:spAutoFit/>
          </a:bodyPr>
          <a:lstStyle/>
          <a:p>
            <a:r>
              <a:rPr lang="zh-CN" altLang="en-US" b="1" dirty="0">
                <a:solidFill>
                  <a:srgbClr val="FF0000"/>
                </a:solidFill>
              </a:rPr>
              <a:t>注意：这里要搜索的字符串可以使用正则表达式。</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然后切换到“</a:t>
            </a:r>
            <a:r>
              <a:rPr lang="en-US" altLang="zh-CN" sz="2800" dirty="0" smtClean="0">
                <a:solidFill>
                  <a:schemeClr val="tx1"/>
                </a:solidFill>
                <a:latin typeface="+mn-lt"/>
                <a:ea typeface="+mn-ea"/>
                <a:cs typeface="+mn-cs"/>
              </a:rPr>
              <a:t>General”</a:t>
            </a:r>
            <a:r>
              <a:rPr lang="zh-CN" altLang="en-US" sz="2800" dirty="0" smtClean="0">
                <a:solidFill>
                  <a:schemeClr val="tx1"/>
                </a:solidFill>
                <a:latin typeface="+mn-lt"/>
                <a:ea typeface="+mn-ea"/>
                <a:cs typeface="+mn-cs"/>
              </a:rPr>
              <a:t>标签页</a:t>
            </a:r>
            <a:endParaRPr lang="zh-CN" altLang="en-US" sz="2800" dirty="0" smtClean="0"/>
          </a:p>
        </p:txBody>
      </p:sp>
      <p:pic>
        <p:nvPicPr>
          <p:cNvPr id="76802" name="Picture 2"/>
          <p:cNvPicPr>
            <a:picLocks noChangeAspect="1" noChangeArrowheads="1"/>
          </p:cNvPicPr>
          <p:nvPr/>
        </p:nvPicPr>
        <p:blipFill>
          <a:blip r:embed="rId2"/>
          <a:srcRect/>
          <a:stretch>
            <a:fillRect/>
          </a:stretch>
        </p:blipFill>
        <p:spPr bwMode="auto">
          <a:xfrm>
            <a:off x="1763688" y="1700808"/>
            <a:ext cx="4324350" cy="4010025"/>
          </a:xfrm>
          <a:prstGeom prst="rect">
            <a:avLst/>
          </a:prstGeom>
          <a:noFill/>
          <a:ln w="9525">
            <a:noFill/>
            <a:miter lim="800000"/>
            <a:headEnd/>
            <a:tailEnd/>
          </a:ln>
        </p:spPr>
      </p:pic>
      <p:sp>
        <p:nvSpPr>
          <p:cNvPr id="5" name="矩形 4"/>
          <p:cNvSpPr/>
          <p:nvPr/>
        </p:nvSpPr>
        <p:spPr>
          <a:xfrm>
            <a:off x="539552" y="6093296"/>
            <a:ext cx="7047378" cy="523220"/>
          </a:xfrm>
          <a:prstGeom prst="rect">
            <a:avLst/>
          </a:prstGeom>
        </p:spPr>
        <p:txBody>
          <a:bodyPr wrap="none">
            <a:spAutoFit/>
          </a:bodyPr>
          <a:lstStyle/>
          <a:p>
            <a:r>
              <a:rPr lang="zh-CN" altLang="en-US" sz="2800" dirty="0"/>
              <a:t>确定后，即可完成添加</a:t>
            </a:r>
            <a:r>
              <a:rPr lang="en-US" altLang="zh-CN" sz="2800" dirty="0"/>
              <a:t>Text </a:t>
            </a:r>
            <a:r>
              <a:rPr lang="zh-CN" altLang="en-US" sz="2800" dirty="0"/>
              <a:t>检查点的任务。</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添加 </a:t>
            </a:r>
            <a:r>
              <a:rPr lang="en-US" altLang="zh-CN" sz="2800" dirty="0" err="1" smtClean="0">
                <a:solidFill>
                  <a:schemeClr val="tx1"/>
                </a:solidFill>
                <a:latin typeface="+mn-lt"/>
                <a:ea typeface="+mn-ea"/>
                <a:cs typeface="+mn-cs"/>
              </a:rPr>
              <a:t>Imag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检查点的操作步骤和</a:t>
            </a:r>
            <a:r>
              <a:rPr lang="en-US" altLang="zh-CN" sz="2800" dirty="0" smtClean="0">
                <a:solidFill>
                  <a:schemeClr val="tx1"/>
                </a:solidFill>
                <a:latin typeface="+mn-lt"/>
                <a:ea typeface="+mn-ea"/>
                <a:cs typeface="+mn-cs"/>
              </a:rPr>
              <a:t>Text </a:t>
            </a:r>
            <a:r>
              <a:rPr lang="zh-CN" altLang="en-US" sz="2800" dirty="0" smtClean="0">
                <a:solidFill>
                  <a:schemeClr val="tx1"/>
                </a:solidFill>
                <a:latin typeface="+mn-lt"/>
                <a:ea typeface="+mn-ea"/>
                <a:cs typeface="+mn-cs"/>
              </a:rPr>
              <a:t>检查点差不多，这里仅仅对</a:t>
            </a:r>
            <a:r>
              <a:rPr lang="en-US" altLang="zh-CN" sz="2800" dirty="0" err="1" smtClean="0">
                <a:solidFill>
                  <a:schemeClr val="tx1"/>
                </a:solidFill>
                <a:latin typeface="+mn-lt"/>
                <a:ea typeface="+mn-ea"/>
                <a:cs typeface="+mn-cs"/>
              </a:rPr>
              <a:t>Imag</a:t>
            </a:r>
            <a:r>
              <a:rPr lang="en-US" altLang="zh-CN" sz="2800" dirty="0" smtClean="0">
                <a:solidFill>
                  <a:schemeClr val="tx1"/>
                </a:solidFill>
                <a:latin typeface="+mn-lt"/>
                <a:ea typeface="+mn-ea"/>
                <a:cs typeface="+mn-cs"/>
              </a:rPr>
              <a:t> Check Properties </a:t>
            </a:r>
            <a:r>
              <a:rPr lang="zh-CN" altLang="en-US" sz="2800" dirty="0" smtClean="0">
                <a:solidFill>
                  <a:schemeClr val="tx1"/>
                </a:solidFill>
                <a:latin typeface="+mn-lt"/>
                <a:ea typeface="+mn-ea"/>
                <a:cs typeface="+mn-cs"/>
              </a:rPr>
              <a:t>窗口进行说明。其他的和</a:t>
            </a:r>
            <a:r>
              <a:rPr lang="en-US" altLang="zh-CN" sz="2800" dirty="0" smtClean="0">
                <a:solidFill>
                  <a:schemeClr val="tx1"/>
                </a:solidFill>
                <a:latin typeface="+mn-lt"/>
                <a:ea typeface="+mn-ea"/>
                <a:cs typeface="+mn-cs"/>
              </a:rPr>
              <a:t>Text </a:t>
            </a:r>
            <a:r>
              <a:rPr lang="zh-CN" altLang="en-US" sz="2800" dirty="0" smtClean="0">
                <a:solidFill>
                  <a:schemeClr val="tx1"/>
                </a:solidFill>
                <a:latin typeface="+mn-lt"/>
                <a:ea typeface="+mn-ea"/>
                <a:cs typeface="+mn-cs"/>
              </a:rPr>
              <a:t>检查点类似，不再详细说明。</a:t>
            </a:r>
            <a:endParaRPr lang="en-US" altLang="zh-CN" sz="2800" dirty="0" smtClean="0">
              <a:solidFill>
                <a:schemeClr val="tx1"/>
              </a:solidFill>
              <a:latin typeface="+mn-lt"/>
              <a:ea typeface="+mn-ea"/>
              <a:cs typeface="+mn-cs"/>
            </a:endParaRPr>
          </a:p>
          <a:p>
            <a:endParaRPr lang="zh-CN" altLang="en-US" sz="2800" dirty="0" smtClean="0"/>
          </a:p>
        </p:txBody>
      </p:sp>
      <p:pic>
        <p:nvPicPr>
          <p:cNvPr id="77827" name="Picture 3"/>
          <p:cNvPicPr>
            <a:picLocks noChangeAspect="1" noChangeArrowheads="1"/>
          </p:cNvPicPr>
          <p:nvPr/>
        </p:nvPicPr>
        <p:blipFill>
          <a:blip r:embed="rId2"/>
          <a:srcRect/>
          <a:stretch>
            <a:fillRect/>
          </a:stretch>
        </p:blipFill>
        <p:spPr bwMode="auto">
          <a:xfrm>
            <a:off x="2195736" y="2420888"/>
            <a:ext cx="4552950"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mtClean="0"/>
              <a:t>2 loadrunner目录分析</a:t>
            </a:r>
            <a:endParaRPr lang="zh-CN" altLang="en-US" smtClean="0"/>
          </a:p>
        </p:txBody>
      </p:sp>
      <p:sp>
        <p:nvSpPr>
          <p:cNvPr id="8195" name="内容占位符 2"/>
          <p:cNvSpPr>
            <a:spLocks noGrp="1"/>
          </p:cNvSpPr>
          <p:nvPr>
            <p:ph idx="1"/>
          </p:nvPr>
        </p:nvSpPr>
        <p:spPr>
          <a:xfrm>
            <a:off x="539750" y="1268413"/>
            <a:ext cx="8424863" cy="4897437"/>
          </a:xfrm>
        </p:spPr>
        <p:txBody>
          <a:bodyPr/>
          <a:lstStyle/>
          <a:p>
            <a:r>
              <a:rPr lang="en-US" altLang="zh-CN" sz="2400" dirty="0" err="1" smtClean="0"/>
              <a:t>AnalysisTemplates</a:t>
            </a:r>
            <a:r>
              <a:rPr lang="en-US" altLang="zh-CN" sz="2400" dirty="0" smtClean="0"/>
              <a:t>---- </a:t>
            </a:r>
            <a:r>
              <a:rPr lang="zh-CN" altLang="en-US" sz="2400" dirty="0" smtClean="0"/>
              <a:t>分析模板，可以自己建一个</a:t>
            </a:r>
          </a:p>
          <a:p>
            <a:r>
              <a:rPr lang="en-US" altLang="zh-CN" sz="2400" dirty="0" smtClean="0"/>
              <a:t>Bin-----</a:t>
            </a:r>
            <a:r>
              <a:rPr lang="zh-CN" altLang="en-US" sz="2400" dirty="0" smtClean="0"/>
              <a:t>可执行程序，注意里面的</a:t>
            </a:r>
            <a:r>
              <a:rPr lang="en-US" altLang="zh-CN" sz="2400" dirty="0" smtClean="0"/>
              <a:t>CHM</a:t>
            </a:r>
            <a:r>
              <a:rPr lang="zh-CN" altLang="en-US" sz="2400" dirty="0" smtClean="0"/>
              <a:t>帮助文档</a:t>
            </a:r>
          </a:p>
          <a:p>
            <a:r>
              <a:rPr lang="en-US" altLang="zh-CN" sz="2400" dirty="0" err="1" smtClean="0"/>
              <a:t>bincerts</a:t>
            </a:r>
            <a:r>
              <a:rPr lang="en-US" altLang="zh-CN" sz="2400" dirty="0" smtClean="0"/>
              <a:t>--</a:t>
            </a:r>
            <a:r>
              <a:rPr lang="zh-CN" altLang="en-US" sz="2400" dirty="0" smtClean="0"/>
              <a:t>安全证书</a:t>
            </a:r>
          </a:p>
          <a:p>
            <a:r>
              <a:rPr lang="en-US" altLang="zh-CN" sz="2400" dirty="0" smtClean="0"/>
              <a:t>classes--</a:t>
            </a:r>
            <a:r>
              <a:rPr lang="zh-CN" altLang="en-US" sz="2400" dirty="0" smtClean="0"/>
              <a:t>可能用到的一些</a:t>
            </a:r>
            <a:r>
              <a:rPr lang="en-US" altLang="zh-CN" sz="2400" dirty="0" smtClean="0"/>
              <a:t>jar</a:t>
            </a:r>
            <a:r>
              <a:rPr lang="zh-CN" altLang="en-US" sz="2400" dirty="0" smtClean="0"/>
              <a:t>包</a:t>
            </a:r>
          </a:p>
          <a:p>
            <a:r>
              <a:rPr lang="en-US" altLang="zh-CN" sz="2400" dirty="0" err="1" smtClean="0"/>
              <a:t>dat</a:t>
            </a:r>
            <a:r>
              <a:rPr lang="en-US" altLang="zh-CN" sz="2400" dirty="0" smtClean="0"/>
              <a:t>--</a:t>
            </a:r>
            <a:r>
              <a:rPr lang="zh-CN" altLang="en-US" sz="2400" dirty="0" smtClean="0"/>
              <a:t>备份文件和配置信息</a:t>
            </a:r>
          </a:p>
          <a:p>
            <a:r>
              <a:rPr lang="en-US" altLang="zh-CN" sz="2400" dirty="0" err="1" smtClean="0"/>
              <a:t>ejbcomponent</a:t>
            </a:r>
            <a:r>
              <a:rPr lang="en-US" altLang="zh-CN" sz="2400" dirty="0" smtClean="0"/>
              <a:t>--</a:t>
            </a:r>
            <a:r>
              <a:rPr lang="en-US" altLang="zh-CN" sz="2400" dirty="0" err="1" smtClean="0"/>
              <a:t>ejb</a:t>
            </a:r>
            <a:r>
              <a:rPr lang="zh-CN" altLang="en-US" sz="2400" dirty="0" smtClean="0"/>
              <a:t>用的一些组件，相关的</a:t>
            </a:r>
            <a:r>
              <a:rPr lang="en-US" altLang="zh-CN" sz="2400" dirty="0" err="1" smtClean="0"/>
              <a:t>jar</a:t>
            </a:r>
            <a:r>
              <a:rPr lang="en-US" sz="2400" dirty="0" err="1" smtClean="0"/>
              <a:t>包</a:t>
            </a:r>
            <a:endParaRPr lang="en-US" sz="2400" dirty="0" smtClean="0"/>
          </a:p>
          <a:p>
            <a:r>
              <a:rPr lang="en-US" altLang="zh-CN" sz="2400" dirty="0" smtClean="0"/>
              <a:t>help--</a:t>
            </a:r>
            <a:r>
              <a:rPr lang="zh-CN" altLang="en-US" sz="2400" dirty="0" smtClean="0"/>
              <a:t>帮助中心。</a:t>
            </a:r>
          </a:p>
          <a:p>
            <a:pPr>
              <a:buFont typeface="Wingdings" pitchFamily="2" charset="2"/>
              <a:buNone/>
            </a:pPr>
            <a:endParaRPr lang="zh-CN" altLang="en-US"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smtClean="0"/>
              <a:t>3.4.6插入检查点</a:t>
            </a:r>
            <a:endParaRPr lang="zh-CN" altLang="en-US"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当然 </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还允许插入其他类型的检查点函数，比如</a:t>
            </a:r>
            <a:r>
              <a:rPr lang="en-US" altLang="zh-CN" sz="2800" dirty="0" err="1" smtClean="0">
                <a:solidFill>
                  <a:schemeClr val="tx1"/>
                </a:solidFill>
                <a:latin typeface="+mn-lt"/>
                <a:ea typeface="+mn-ea"/>
                <a:cs typeface="+mn-cs"/>
              </a:rPr>
              <a:t>web_reg_find</a:t>
            </a:r>
            <a:r>
              <a:rPr lang="zh-CN" altLang="en-US" sz="2800" dirty="0" smtClean="0">
                <a:solidFill>
                  <a:schemeClr val="tx1"/>
                </a:solidFill>
                <a:latin typeface="+mn-lt"/>
                <a:ea typeface="+mn-ea"/>
                <a:cs typeface="+mn-cs"/>
              </a:rPr>
              <a:t>、</a:t>
            </a:r>
            <a:r>
              <a:rPr lang="en-US" altLang="zh-CN" sz="2800" dirty="0" err="1" smtClean="0">
                <a:solidFill>
                  <a:schemeClr val="tx1"/>
                </a:solidFill>
                <a:latin typeface="+mn-lt"/>
                <a:ea typeface="+mn-ea"/>
                <a:cs typeface="+mn-cs"/>
              </a:rPr>
              <a:t>Web_global_verification</a:t>
            </a:r>
            <a:r>
              <a:rPr lang="zh-CN" altLang="en-US" sz="2800" dirty="0" smtClean="0">
                <a:solidFill>
                  <a:schemeClr val="tx1"/>
                </a:solidFill>
                <a:latin typeface="+mn-lt"/>
                <a:ea typeface="+mn-ea"/>
                <a:cs typeface="+mn-cs"/>
              </a:rPr>
              <a:t>等。而且这里也可以对搜索</a:t>
            </a:r>
            <a:r>
              <a:rPr lang="en-US" altLang="zh-CN" sz="2800" dirty="0" smtClean="0">
                <a:solidFill>
                  <a:schemeClr val="tx1"/>
                </a:solidFill>
                <a:latin typeface="+mn-lt"/>
                <a:ea typeface="+mn-ea"/>
                <a:cs typeface="+mn-cs"/>
              </a:rPr>
              <a:t>Text/</a:t>
            </a:r>
            <a:r>
              <a:rPr lang="en-US" altLang="zh-CN" sz="2800" dirty="0" err="1" smtClean="0">
                <a:solidFill>
                  <a:schemeClr val="tx1"/>
                </a:solidFill>
                <a:latin typeface="+mn-lt"/>
                <a:ea typeface="+mn-ea"/>
                <a:cs typeface="+mn-cs"/>
              </a:rPr>
              <a:t>Imag</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值的参数化</a:t>
            </a:r>
            <a:endParaRPr lang="en-US" altLang="zh-CN" sz="2800" dirty="0" smtClean="0">
              <a:solidFill>
                <a:schemeClr val="tx1"/>
              </a:solidFill>
              <a:latin typeface="+mn-lt"/>
              <a:ea typeface="+mn-ea"/>
              <a:cs typeface="+mn-cs"/>
            </a:endParaRPr>
          </a:p>
          <a:p>
            <a:r>
              <a:rPr lang="zh-CN" altLang="en-US" sz="2800" b="1" dirty="0" smtClean="0">
                <a:solidFill>
                  <a:srgbClr val="FF0000"/>
                </a:solidFill>
                <a:latin typeface="+mn-lt"/>
                <a:ea typeface="+mn-ea"/>
                <a:cs typeface="+mn-cs"/>
              </a:rPr>
              <a:t>注：如果</a:t>
            </a:r>
            <a:r>
              <a:rPr lang="en-US" altLang="zh-CN" sz="2800" b="1" dirty="0" smtClean="0">
                <a:solidFill>
                  <a:srgbClr val="FF0000"/>
                </a:solidFill>
                <a:latin typeface="+mn-lt"/>
                <a:ea typeface="+mn-ea"/>
                <a:cs typeface="+mn-cs"/>
              </a:rPr>
              <a:t>Web</a:t>
            </a:r>
            <a:r>
              <a:rPr lang="zh-CN" altLang="en-US" sz="2800" b="1" dirty="0" smtClean="0">
                <a:solidFill>
                  <a:srgbClr val="FF0000"/>
                </a:solidFill>
                <a:latin typeface="+mn-lt"/>
                <a:ea typeface="+mn-ea"/>
                <a:cs typeface="+mn-cs"/>
              </a:rPr>
              <a:t>窗体中包含有</a:t>
            </a:r>
            <a:r>
              <a:rPr lang="en-US" altLang="zh-CN" sz="2800" b="1" dirty="0" smtClean="0">
                <a:solidFill>
                  <a:srgbClr val="FF0000"/>
                </a:solidFill>
                <a:latin typeface="+mn-lt"/>
                <a:ea typeface="+mn-ea"/>
                <a:cs typeface="+mn-cs"/>
              </a:rPr>
              <a:t>JavaScript </a:t>
            </a:r>
            <a:r>
              <a:rPr lang="zh-CN" altLang="en-US" sz="2800" b="1" dirty="0" smtClean="0">
                <a:solidFill>
                  <a:srgbClr val="FF0000"/>
                </a:solidFill>
                <a:latin typeface="+mn-lt"/>
                <a:ea typeface="+mn-ea"/>
                <a:cs typeface="+mn-cs"/>
              </a:rPr>
              <a:t>脚本，那么在</a:t>
            </a:r>
            <a:r>
              <a:rPr lang="en-US" altLang="zh-CN" sz="2800" b="1" dirty="0" err="1" smtClean="0">
                <a:solidFill>
                  <a:srgbClr val="FF0000"/>
                </a:solidFill>
                <a:latin typeface="+mn-lt"/>
                <a:ea typeface="+mn-ea"/>
                <a:cs typeface="+mn-cs"/>
              </a:rPr>
              <a:t>TreeView</a:t>
            </a:r>
            <a:r>
              <a:rPr lang="en-US" altLang="zh-CN" sz="2800" b="1" dirty="0" smtClean="0">
                <a:solidFill>
                  <a:srgbClr val="FF0000"/>
                </a:solidFill>
                <a:latin typeface="+mn-lt"/>
                <a:ea typeface="+mn-ea"/>
                <a:cs typeface="+mn-cs"/>
              </a:rPr>
              <a:t> </a:t>
            </a:r>
            <a:r>
              <a:rPr lang="zh-CN" altLang="en-US" sz="2800" b="1" dirty="0" smtClean="0">
                <a:solidFill>
                  <a:srgbClr val="FF0000"/>
                </a:solidFill>
                <a:latin typeface="+mn-lt"/>
                <a:ea typeface="+mn-ea"/>
                <a:cs typeface="+mn-cs"/>
              </a:rPr>
              <a:t>视图中显示可能会有问题。解决这个问题，可以设置一下。</a:t>
            </a:r>
            <a:endParaRPr lang="zh-CN" altLang="en-US" sz="2800" dirty="0" smtClean="0">
              <a:solidFill>
                <a:srgbClr val="FF0000"/>
              </a:solidFill>
            </a:endParaRPr>
          </a:p>
        </p:txBody>
      </p:sp>
      <p:pic>
        <p:nvPicPr>
          <p:cNvPr id="78850" name="Picture 2"/>
          <p:cNvPicPr>
            <a:picLocks noChangeAspect="1" noChangeArrowheads="1"/>
          </p:cNvPicPr>
          <p:nvPr/>
        </p:nvPicPr>
        <p:blipFill>
          <a:blip r:embed="rId2"/>
          <a:srcRect/>
          <a:stretch>
            <a:fillRect/>
          </a:stretch>
        </p:blipFill>
        <p:spPr bwMode="auto">
          <a:xfrm>
            <a:off x="683568" y="3861048"/>
            <a:ext cx="2371725" cy="2676525"/>
          </a:xfrm>
          <a:prstGeom prst="rect">
            <a:avLst/>
          </a:prstGeom>
          <a:noFill/>
          <a:ln w="9525">
            <a:noFill/>
            <a:miter lim="800000"/>
            <a:headEnd/>
            <a:tailEnd/>
          </a:ln>
        </p:spPr>
      </p:pic>
      <p:pic>
        <p:nvPicPr>
          <p:cNvPr id="78851" name="Picture 3"/>
          <p:cNvPicPr>
            <a:picLocks noChangeAspect="1" noChangeArrowheads="1"/>
          </p:cNvPicPr>
          <p:nvPr/>
        </p:nvPicPr>
        <p:blipFill>
          <a:blip r:embed="rId3"/>
          <a:srcRect/>
          <a:stretch>
            <a:fillRect/>
          </a:stretch>
        </p:blipFill>
        <p:spPr bwMode="auto">
          <a:xfrm>
            <a:off x="3995936" y="3501008"/>
            <a:ext cx="447675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打开 </a:t>
            </a:r>
            <a:r>
              <a:rPr lang="en-US" altLang="zh-CN" sz="2800" dirty="0" smtClean="0">
                <a:solidFill>
                  <a:schemeClr val="tx1"/>
                </a:solidFill>
                <a:latin typeface="+mn-lt"/>
                <a:ea typeface="+mn-ea"/>
                <a:cs typeface="+mn-cs"/>
              </a:rPr>
              <a:t>Run-Time Setting </a:t>
            </a:r>
            <a:r>
              <a:rPr lang="zh-CN" altLang="en-US" sz="2800" dirty="0" smtClean="0">
                <a:solidFill>
                  <a:schemeClr val="tx1"/>
                </a:solidFill>
                <a:latin typeface="+mn-lt"/>
                <a:ea typeface="+mn-ea"/>
                <a:cs typeface="+mn-cs"/>
              </a:rPr>
              <a:t>窗口，可以通过菜单或者工具栏进行。</a:t>
            </a:r>
            <a:endParaRPr lang="zh-CN" altLang="en-US" sz="2800" dirty="0" smtClean="0">
              <a:solidFill>
                <a:srgbClr val="FF0000"/>
              </a:solidFill>
            </a:endParaRPr>
          </a:p>
        </p:txBody>
      </p:sp>
      <p:pic>
        <p:nvPicPr>
          <p:cNvPr id="83970" name="Picture 2"/>
          <p:cNvPicPr>
            <a:picLocks noChangeAspect="1" noChangeArrowheads="1"/>
          </p:cNvPicPr>
          <p:nvPr/>
        </p:nvPicPr>
        <p:blipFill>
          <a:blip r:embed="rId2"/>
          <a:srcRect/>
          <a:stretch>
            <a:fillRect/>
          </a:stretch>
        </p:blipFill>
        <p:spPr bwMode="auto">
          <a:xfrm>
            <a:off x="755576" y="2204864"/>
            <a:ext cx="7391400" cy="3257550"/>
          </a:xfrm>
          <a:prstGeom prst="rect">
            <a:avLst/>
          </a:prstGeom>
          <a:noFill/>
          <a:ln w="9525">
            <a:noFill/>
            <a:miter lim="800000"/>
            <a:headEnd/>
            <a:tailEnd/>
          </a:ln>
        </p:spPr>
      </p:pic>
      <p:sp>
        <p:nvSpPr>
          <p:cNvPr id="7" name="矩形 6"/>
          <p:cNvSpPr/>
          <p:nvPr/>
        </p:nvSpPr>
        <p:spPr>
          <a:xfrm>
            <a:off x="1043608" y="5301208"/>
            <a:ext cx="7416824" cy="954107"/>
          </a:xfrm>
          <a:prstGeom prst="rect">
            <a:avLst/>
          </a:prstGeom>
        </p:spPr>
        <p:txBody>
          <a:bodyPr wrap="square">
            <a:spAutoFit/>
          </a:bodyPr>
          <a:lstStyle/>
          <a:p>
            <a:r>
              <a:rPr lang="zh-CN" altLang="en-US" sz="2800" dirty="0"/>
              <a:t>操作后出现 </a:t>
            </a:r>
            <a:r>
              <a:rPr lang="en-US" altLang="zh-CN" sz="2800" dirty="0"/>
              <a:t>Run-Time Setting </a:t>
            </a:r>
            <a:r>
              <a:rPr lang="zh-CN" altLang="en-US" sz="2800" dirty="0"/>
              <a:t>窗口，打开“</a:t>
            </a:r>
            <a:r>
              <a:rPr lang="en-US" altLang="zh-CN" sz="2800" dirty="0"/>
              <a:t>General”</a:t>
            </a:r>
            <a:r>
              <a:rPr lang="zh-CN" altLang="en-US" sz="2800" dirty="0"/>
              <a:t>标签页</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en-US" altLang="zh-CN" sz="2800" dirty="0" smtClean="0"/>
              <a:t>Run logics </a:t>
            </a:r>
            <a:r>
              <a:rPr lang="zh-CN" altLang="en-US" sz="2800" dirty="0" smtClean="0"/>
              <a:t>迭代次数，</a:t>
            </a:r>
            <a:r>
              <a:rPr lang="en-US" altLang="zh-CN" sz="2800" dirty="0" smtClean="0"/>
              <a:t>Insert Block </a:t>
            </a:r>
            <a:r>
              <a:rPr lang="zh-CN" altLang="en-US" sz="2800" dirty="0" smtClean="0"/>
              <a:t>（可以把好几个</a:t>
            </a:r>
            <a:r>
              <a:rPr lang="en-US" altLang="zh-CN" sz="2800" dirty="0" smtClean="0"/>
              <a:t>action</a:t>
            </a:r>
            <a:r>
              <a:rPr lang="zh-CN" altLang="en-US" sz="2800" dirty="0" smtClean="0"/>
              <a:t>放在一个</a:t>
            </a:r>
            <a:r>
              <a:rPr lang="en-US" altLang="zh-CN" sz="2800" dirty="0" smtClean="0"/>
              <a:t>Block</a:t>
            </a:r>
            <a:r>
              <a:rPr lang="zh-CN" altLang="en-US" sz="2800" dirty="0" smtClean="0"/>
              <a:t>里面）</a:t>
            </a:r>
          </a:p>
          <a:p>
            <a:endParaRPr lang="zh-CN" altLang="en-US" sz="2800" dirty="0" smtClean="0">
              <a:solidFill>
                <a:srgbClr val="FF0000"/>
              </a:solidFill>
            </a:endParaRPr>
          </a:p>
        </p:txBody>
      </p:sp>
      <p:pic>
        <p:nvPicPr>
          <p:cNvPr id="84994" name="Picture 2"/>
          <p:cNvPicPr>
            <a:picLocks noChangeAspect="1" noChangeArrowheads="1"/>
          </p:cNvPicPr>
          <p:nvPr/>
        </p:nvPicPr>
        <p:blipFill>
          <a:blip r:embed="rId2"/>
          <a:srcRect/>
          <a:stretch>
            <a:fillRect/>
          </a:stretch>
        </p:blipFill>
        <p:spPr bwMode="auto">
          <a:xfrm>
            <a:off x="1907704" y="2348880"/>
            <a:ext cx="5184576" cy="3846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5544839"/>
          </a:xfrm>
        </p:spPr>
        <p:txBody>
          <a:bodyPr/>
          <a:lstStyle/>
          <a:p>
            <a:r>
              <a:rPr lang="en-US" altLang="zh-CN" sz="2800" dirty="0" smtClean="0"/>
              <a:t>Pacing</a:t>
            </a:r>
            <a:r>
              <a:rPr lang="zh-CN" altLang="en-US" sz="2800" dirty="0" smtClean="0"/>
              <a:t>迭代的设置，设置以一种怎么样的方式开始下一次反复。</a:t>
            </a:r>
          </a:p>
          <a:p>
            <a:endParaRPr lang="zh-CN" altLang="en-US" sz="2800" dirty="0" smtClean="0"/>
          </a:p>
          <a:p>
            <a:endParaRPr lang="zh-CN" altLang="en-US" sz="2800" dirty="0" smtClean="0">
              <a:solidFill>
                <a:srgbClr val="FF0000"/>
              </a:solidFill>
            </a:endParaRPr>
          </a:p>
        </p:txBody>
      </p:sp>
      <p:pic>
        <p:nvPicPr>
          <p:cNvPr id="86018" name="Picture 2"/>
          <p:cNvPicPr>
            <a:picLocks noChangeAspect="1" noChangeArrowheads="1"/>
          </p:cNvPicPr>
          <p:nvPr/>
        </p:nvPicPr>
        <p:blipFill>
          <a:blip r:embed="rId2"/>
          <a:srcRect/>
          <a:stretch>
            <a:fillRect/>
          </a:stretch>
        </p:blipFill>
        <p:spPr bwMode="auto">
          <a:xfrm>
            <a:off x="1187624" y="2060848"/>
            <a:ext cx="6264696" cy="441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en-US" altLang="zh-CN" sz="2800" dirty="0" smtClean="0"/>
              <a:t>Log </a:t>
            </a:r>
            <a:r>
              <a:rPr lang="zh-CN" altLang="en-US" sz="2800" dirty="0" smtClean="0"/>
              <a:t>日志的设置，设置成是否启动。以及日志级别</a:t>
            </a:r>
          </a:p>
          <a:p>
            <a:endParaRPr lang="zh-CN" altLang="en-US" sz="2800" dirty="0" smtClean="0">
              <a:solidFill>
                <a:srgbClr val="FF0000"/>
              </a:solidFill>
            </a:endParaRPr>
          </a:p>
        </p:txBody>
      </p:sp>
      <p:pic>
        <p:nvPicPr>
          <p:cNvPr id="87042" name="Picture 2"/>
          <p:cNvPicPr>
            <a:picLocks noChangeAspect="1" noChangeArrowheads="1"/>
          </p:cNvPicPr>
          <p:nvPr/>
        </p:nvPicPr>
        <p:blipFill>
          <a:blip r:embed="rId2"/>
          <a:srcRect/>
          <a:stretch>
            <a:fillRect/>
          </a:stretch>
        </p:blipFill>
        <p:spPr bwMode="auto">
          <a:xfrm>
            <a:off x="1187625" y="1771650"/>
            <a:ext cx="6264696" cy="4691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en-US" altLang="zh-CN" sz="2800" dirty="0" smtClean="0"/>
              <a:t>Think Time</a:t>
            </a:r>
            <a:r>
              <a:rPr lang="zh-CN" altLang="en-US" sz="2800" dirty="0" smtClean="0"/>
              <a:t>脚本中思考时间设置。</a:t>
            </a:r>
          </a:p>
        </p:txBody>
      </p:sp>
      <p:pic>
        <p:nvPicPr>
          <p:cNvPr id="88067" name="Picture 3"/>
          <p:cNvPicPr>
            <a:picLocks noChangeAspect="1" noChangeArrowheads="1"/>
          </p:cNvPicPr>
          <p:nvPr/>
        </p:nvPicPr>
        <p:blipFill>
          <a:blip r:embed="rId2"/>
          <a:srcRect/>
          <a:stretch>
            <a:fillRect/>
          </a:stretch>
        </p:blipFill>
        <p:spPr bwMode="auto">
          <a:xfrm>
            <a:off x="1259632" y="1628800"/>
            <a:ext cx="6536035" cy="4544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en-US" altLang="zh-CN" sz="2800" dirty="0" err="1" smtClean="0"/>
              <a:t>msicellaneous</a:t>
            </a:r>
            <a:r>
              <a:rPr lang="zh-CN" altLang="en-US" sz="2800" dirty="0" smtClean="0"/>
              <a:t>这个里面，线程还是进程。出现错误后的处理方式，主要配置其他运行时候的设置</a:t>
            </a:r>
          </a:p>
          <a:p>
            <a:endParaRPr lang="zh-CN" altLang="en-US" sz="2800" dirty="0" smtClean="0">
              <a:solidFill>
                <a:srgbClr val="FF0000"/>
              </a:solidFill>
            </a:endParaRPr>
          </a:p>
        </p:txBody>
      </p:sp>
      <p:pic>
        <p:nvPicPr>
          <p:cNvPr id="89090" name="Picture 2"/>
          <p:cNvPicPr>
            <a:picLocks noChangeAspect="1" noChangeArrowheads="1"/>
          </p:cNvPicPr>
          <p:nvPr/>
        </p:nvPicPr>
        <p:blipFill>
          <a:blip r:embed="rId2"/>
          <a:srcRect/>
          <a:stretch>
            <a:fillRect/>
          </a:stretch>
        </p:blipFill>
        <p:spPr bwMode="auto">
          <a:xfrm>
            <a:off x="1403648" y="2060848"/>
            <a:ext cx="6495811" cy="450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en-US" altLang="zh-CN" sz="2800" dirty="0" smtClean="0"/>
              <a:t>speed </a:t>
            </a:r>
            <a:r>
              <a:rPr lang="en-US" altLang="zh-CN" sz="2800" dirty="0" err="1" smtClean="0"/>
              <a:t>slimulation</a:t>
            </a:r>
            <a:r>
              <a:rPr lang="zh-CN" altLang="en-US" sz="2800" dirty="0" smtClean="0"/>
              <a:t>用来模拟网速</a:t>
            </a:r>
          </a:p>
          <a:p>
            <a:endParaRPr lang="zh-CN" altLang="en-US" sz="2800" dirty="0" smtClean="0">
              <a:solidFill>
                <a:srgbClr val="FF0000"/>
              </a:solidFill>
            </a:endParaRPr>
          </a:p>
        </p:txBody>
      </p:sp>
      <p:pic>
        <p:nvPicPr>
          <p:cNvPr id="90114" name="Picture 2"/>
          <p:cNvPicPr>
            <a:picLocks noChangeAspect="1" noChangeArrowheads="1"/>
          </p:cNvPicPr>
          <p:nvPr/>
        </p:nvPicPr>
        <p:blipFill>
          <a:blip r:embed="rId2"/>
          <a:srcRect/>
          <a:stretch>
            <a:fillRect/>
          </a:stretch>
        </p:blipFill>
        <p:spPr bwMode="auto">
          <a:xfrm>
            <a:off x="1475656" y="1844824"/>
            <a:ext cx="6522608"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切换到“</a:t>
            </a:r>
            <a:r>
              <a:rPr lang="en-US" altLang="zh-CN" sz="2800" dirty="0" smtClean="0">
                <a:solidFill>
                  <a:schemeClr val="tx1"/>
                </a:solidFill>
                <a:latin typeface="+mn-lt"/>
                <a:ea typeface="+mn-ea"/>
                <a:cs typeface="+mn-cs"/>
              </a:rPr>
              <a:t>Preferences </a:t>
            </a:r>
            <a:r>
              <a:rPr lang="zh-CN" altLang="en-US" sz="2800" dirty="0" smtClean="0">
                <a:solidFill>
                  <a:schemeClr val="tx1"/>
                </a:solidFill>
                <a:latin typeface="+mn-lt"/>
                <a:ea typeface="+mn-ea"/>
                <a:cs typeface="+mn-cs"/>
              </a:rPr>
              <a:t>”标签页，这里仅仅对两个经常需要改动的选项进行说明。 </a:t>
            </a:r>
            <a:endParaRPr lang="zh-CN" altLang="en-US" sz="2800" dirty="0" smtClean="0">
              <a:solidFill>
                <a:srgbClr val="FF0000"/>
              </a:solidFill>
            </a:endParaRPr>
          </a:p>
          <a:p>
            <a:endParaRPr lang="zh-CN" altLang="en-US" sz="2800" dirty="0" smtClean="0">
              <a:solidFill>
                <a:srgbClr val="FF0000"/>
              </a:solidFill>
            </a:endParaRPr>
          </a:p>
        </p:txBody>
      </p:sp>
      <p:pic>
        <p:nvPicPr>
          <p:cNvPr id="91139" name="Picture 3"/>
          <p:cNvPicPr>
            <a:picLocks noChangeAspect="1" noChangeArrowheads="1"/>
          </p:cNvPicPr>
          <p:nvPr/>
        </p:nvPicPr>
        <p:blipFill>
          <a:blip r:embed="rId2"/>
          <a:srcRect/>
          <a:stretch>
            <a:fillRect/>
          </a:stretch>
        </p:blipFill>
        <p:spPr bwMode="auto">
          <a:xfrm>
            <a:off x="1835696" y="2132856"/>
            <a:ext cx="5910444"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3.5 Run-Time Setting</a:t>
            </a:r>
            <a:endParaRPr lang="zh-CN" altLang="en-US" dirty="0" smtClean="0"/>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a:t>
            </a:r>
            <a:r>
              <a:rPr lang="en-US" altLang="zh-CN" sz="2800" dirty="0" err="1" smtClean="0">
                <a:solidFill>
                  <a:schemeClr val="tx1"/>
                </a:solidFill>
                <a:latin typeface="+mn-lt"/>
                <a:ea typeface="+mn-ea"/>
                <a:cs typeface="+mn-cs"/>
              </a:rPr>
              <a:t>ContentCheck</a:t>
            </a:r>
            <a:r>
              <a:rPr lang="zh-CN" altLang="en-US" sz="2800" dirty="0" smtClean="0">
                <a:solidFill>
                  <a:schemeClr val="tx1"/>
                </a:solidFill>
                <a:latin typeface="+mn-lt"/>
                <a:ea typeface="+mn-ea"/>
                <a:cs typeface="+mn-cs"/>
              </a:rPr>
              <a:t>”标签。这里的设置是为了让</a:t>
            </a:r>
            <a:r>
              <a:rPr lang="en-US" altLang="zh-CN" sz="2800" dirty="0" err="1" smtClean="0">
                <a:solidFill>
                  <a:schemeClr val="tx1"/>
                </a:solidFill>
                <a:latin typeface="+mn-lt"/>
                <a:ea typeface="+mn-ea"/>
                <a:cs typeface="+mn-cs"/>
              </a:rPr>
              <a:t>VuGen</a:t>
            </a:r>
            <a:r>
              <a:rPr lang="en-US" altLang="zh-CN" sz="2800" dirty="0" smtClean="0">
                <a:solidFill>
                  <a:schemeClr val="tx1"/>
                </a:solidFill>
                <a:latin typeface="+mn-lt"/>
                <a:ea typeface="+mn-ea"/>
                <a:cs typeface="+mn-cs"/>
              </a:rPr>
              <a:t> </a:t>
            </a:r>
            <a:r>
              <a:rPr lang="zh-CN" altLang="en-US" sz="2800" dirty="0" smtClean="0">
                <a:solidFill>
                  <a:schemeClr val="tx1"/>
                </a:solidFill>
                <a:latin typeface="+mn-lt"/>
                <a:ea typeface="+mn-ea"/>
                <a:cs typeface="+mn-cs"/>
              </a:rPr>
              <a:t>检测何种页面为错误页面</a:t>
            </a:r>
            <a:endParaRPr lang="zh-CN" altLang="en-US" sz="2800" dirty="0" smtClean="0">
              <a:solidFill>
                <a:srgbClr val="FF0000"/>
              </a:solidFill>
            </a:endParaRPr>
          </a:p>
        </p:txBody>
      </p:sp>
      <p:pic>
        <p:nvPicPr>
          <p:cNvPr id="92162" name="Picture 2"/>
          <p:cNvPicPr>
            <a:picLocks noChangeAspect="1" noChangeArrowheads="1"/>
          </p:cNvPicPr>
          <p:nvPr/>
        </p:nvPicPr>
        <p:blipFill>
          <a:blip r:embed="rId2"/>
          <a:srcRect/>
          <a:stretch>
            <a:fillRect/>
          </a:stretch>
        </p:blipFill>
        <p:spPr bwMode="auto">
          <a:xfrm>
            <a:off x="1763688" y="2420888"/>
            <a:ext cx="501967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smtClean="0"/>
              <a:t>2 loadrunner目录分析</a:t>
            </a:r>
            <a:endParaRPr lang="zh-CN" altLang="en-US" smtClean="0"/>
          </a:p>
        </p:txBody>
      </p:sp>
      <p:sp>
        <p:nvSpPr>
          <p:cNvPr id="9219" name="内容占位符 2"/>
          <p:cNvSpPr>
            <a:spLocks noGrp="1"/>
          </p:cNvSpPr>
          <p:nvPr>
            <p:ph idx="1"/>
          </p:nvPr>
        </p:nvSpPr>
        <p:spPr/>
        <p:txBody>
          <a:bodyPr/>
          <a:lstStyle/>
          <a:p>
            <a:r>
              <a:rPr lang="en-US" altLang="zh-CN" sz="2400" dirty="0" smtClean="0"/>
              <a:t>include--</a:t>
            </a:r>
            <a:r>
              <a:rPr lang="zh-CN" altLang="en-US" sz="2400" dirty="0" smtClean="0"/>
              <a:t>头文件（可以编写自定义函数，保存为</a:t>
            </a:r>
            <a:r>
              <a:rPr lang="en-US" altLang="zh-CN" sz="2400" dirty="0" smtClean="0"/>
              <a:t>.h</a:t>
            </a:r>
            <a:r>
              <a:rPr lang="zh-CN" altLang="en-US" sz="2400" dirty="0" smtClean="0"/>
              <a:t>的头文件格式，并放在这个目录，以后只需要调用这个头文件就可以正常使用了）</a:t>
            </a:r>
          </a:p>
          <a:p>
            <a:r>
              <a:rPr lang="en-US" altLang="zh-CN" sz="2400" dirty="0" smtClean="0"/>
              <a:t>samples---</a:t>
            </a:r>
            <a:r>
              <a:rPr lang="zh-CN" altLang="en-US" sz="2400" dirty="0" smtClean="0"/>
              <a:t>一些实例，有</a:t>
            </a:r>
            <a:r>
              <a:rPr lang="en-US" altLang="zh-CN" sz="2400" dirty="0" smtClean="0"/>
              <a:t>java</a:t>
            </a:r>
            <a:r>
              <a:rPr lang="zh-CN" altLang="en-US" sz="2400" dirty="0" smtClean="0"/>
              <a:t>的</a:t>
            </a:r>
          </a:p>
          <a:p>
            <a:r>
              <a:rPr lang="en-US" altLang="zh-CN" sz="2400" dirty="0" smtClean="0"/>
              <a:t>tutorial---</a:t>
            </a:r>
            <a:r>
              <a:rPr lang="zh-CN" altLang="en-US" sz="2400" dirty="0" smtClean="0"/>
              <a:t>快速入门的实例，可以直接使用</a:t>
            </a:r>
          </a:p>
          <a:p>
            <a:r>
              <a:rPr lang="en-US" altLang="zh-CN" sz="2400" dirty="0" err="1" smtClean="0"/>
              <a:t>WebTours</a:t>
            </a:r>
            <a:r>
              <a:rPr lang="en-US" altLang="zh-CN" sz="2400" dirty="0" smtClean="0"/>
              <a:t>--</a:t>
            </a:r>
            <a:r>
              <a:rPr lang="zh-CN" altLang="en-US" sz="2400" dirty="0" smtClean="0"/>
              <a:t>实例网站</a:t>
            </a:r>
          </a:p>
          <a:p>
            <a:r>
              <a:rPr lang="en-US" altLang="zh-CN" sz="2400" dirty="0" smtClean="0"/>
              <a:t>template--</a:t>
            </a:r>
            <a:r>
              <a:rPr lang="zh-CN" altLang="en-US" sz="2400" dirty="0" smtClean="0"/>
              <a:t>这个目录好像好多东西。</a:t>
            </a:r>
          </a:p>
          <a:p>
            <a:r>
              <a:rPr lang="en-US" altLang="zh-CN" sz="2400" dirty="0" err="1" smtClean="0"/>
              <a:t>winpcap</a:t>
            </a:r>
            <a:r>
              <a:rPr lang="en-US" altLang="zh-CN" sz="2400" dirty="0" smtClean="0"/>
              <a:t>--</a:t>
            </a:r>
            <a:r>
              <a:rPr lang="zh-CN" altLang="en-US" sz="2400" dirty="0" smtClean="0"/>
              <a:t>一个网络协议驱动的安装程序</a:t>
            </a:r>
          </a:p>
          <a:p>
            <a:endParaRPr lang="zh-CN" altLang="en-US"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3.6</a:t>
            </a:r>
            <a:r>
              <a:rPr lang="zh-CN" altLang="en-US" dirty="0" smtClean="0"/>
              <a:t>单机运行测试脚本</a:t>
            </a:r>
          </a:p>
        </p:txBody>
      </p:sp>
      <p:sp>
        <p:nvSpPr>
          <p:cNvPr id="56323" name="内容占位符 2"/>
          <p:cNvSpPr>
            <a:spLocks noGrp="1"/>
          </p:cNvSpPr>
          <p:nvPr>
            <p:ph idx="1"/>
          </p:nvPr>
        </p:nvSpPr>
        <p:spPr>
          <a:xfrm>
            <a:off x="179388" y="1052513"/>
            <a:ext cx="8713787" cy="4752975"/>
          </a:xfrm>
        </p:spPr>
        <p:txBody>
          <a:bodyPr/>
          <a:lstStyle/>
          <a:p>
            <a:r>
              <a:rPr lang="zh-CN" altLang="en-US" sz="2800" dirty="0" smtClean="0">
                <a:solidFill>
                  <a:schemeClr val="tx1"/>
                </a:solidFill>
                <a:latin typeface="+mn-lt"/>
                <a:ea typeface="+mn-ea"/>
                <a:cs typeface="+mn-cs"/>
              </a:rPr>
              <a:t>运行脚本可以通过菜单或者工具栏来操作。</a:t>
            </a:r>
            <a:endParaRPr lang="zh-CN" altLang="en-US" sz="2800" dirty="0" smtClean="0">
              <a:solidFill>
                <a:srgbClr val="FF0000"/>
              </a:solidFill>
            </a:endParaRPr>
          </a:p>
        </p:txBody>
      </p:sp>
      <p:pic>
        <p:nvPicPr>
          <p:cNvPr id="79874" name="Picture 2"/>
          <p:cNvPicPr>
            <a:picLocks noChangeAspect="1" noChangeArrowheads="1"/>
          </p:cNvPicPr>
          <p:nvPr/>
        </p:nvPicPr>
        <p:blipFill>
          <a:blip r:embed="rId2"/>
          <a:srcRect/>
          <a:stretch>
            <a:fillRect/>
          </a:stretch>
        </p:blipFill>
        <p:spPr bwMode="auto">
          <a:xfrm>
            <a:off x="611560" y="1700808"/>
            <a:ext cx="7902236" cy="3168352"/>
          </a:xfrm>
          <a:prstGeom prst="rect">
            <a:avLst/>
          </a:prstGeom>
          <a:noFill/>
          <a:ln w="9525">
            <a:noFill/>
            <a:miter lim="800000"/>
            <a:headEnd/>
            <a:tailEnd/>
          </a:ln>
        </p:spPr>
      </p:pic>
      <p:sp>
        <p:nvSpPr>
          <p:cNvPr id="5" name="矩形 4"/>
          <p:cNvSpPr/>
          <p:nvPr/>
        </p:nvSpPr>
        <p:spPr>
          <a:xfrm>
            <a:off x="0" y="5013176"/>
            <a:ext cx="9144000" cy="1569660"/>
          </a:xfrm>
          <a:prstGeom prst="rect">
            <a:avLst/>
          </a:prstGeom>
        </p:spPr>
        <p:txBody>
          <a:bodyPr wrap="square">
            <a:spAutoFit/>
          </a:bodyPr>
          <a:lstStyle/>
          <a:p>
            <a:r>
              <a:rPr lang="zh-CN" altLang="en-US" sz="2400" dirty="0"/>
              <a:t>执行“运行”命令后，</a:t>
            </a:r>
            <a:r>
              <a:rPr lang="en-US" altLang="zh-CN" sz="2400" dirty="0" err="1"/>
              <a:t>VuGen</a:t>
            </a:r>
            <a:r>
              <a:rPr lang="en-US" altLang="zh-CN" sz="2400" dirty="0"/>
              <a:t> </a:t>
            </a:r>
            <a:r>
              <a:rPr lang="zh-CN" altLang="en-US" sz="2400" dirty="0"/>
              <a:t>先编译脚本，检查是否有语法等错误。如果有错误，</a:t>
            </a:r>
            <a:r>
              <a:rPr lang="en-US" altLang="zh-CN" sz="2400" dirty="0" err="1" smtClean="0"/>
              <a:t>VuGen</a:t>
            </a:r>
            <a:r>
              <a:rPr lang="zh-CN" altLang="en-US" sz="2400" dirty="0" smtClean="0"/>
              <a:t>将</a:t>
            </a:r>
            <a:r>
              <a:rPr lang="zh-CN" altLang="en-US" sz="2400" dirty="0"/>
              <a:t>会提示错误。双击错误提示，</a:t>
            </a:r>
            <a:r>
              <a:rPr lang="en-US" altLang="zh-CN" sz="2400" dirty="0" err="1"/>
              <a:t>VuGen</a:t>
            </a:r>
            <a:r>
              <a:rPr lang="en-US" altLang="zh-CN" sz="2400" dirty="0"/>
              <a:t> </a:t>
            </a:r>
            <a:r>
              <a:rPr lang="zh-CN" altLang="en-US" sz="2400" dirty="0"/>
              <a:t>能够定位到出现错误的那一行。为了验证脚本的</a:t>
            </a:r>
            <a:r>
              <a:rPr lang="zh-CN" altLang="en-US" sz="2400" dirty="0" smtClean="0"/>
              <a:t>正确性</a:t>
            </a:r>
            <a:r>
              <a:rPr lang="zh-CN" altLang="en-US" sz="2400" dirty="0"/>
              <a:t>，我们还可以调试脚本，比如在脚本中加断点等，操作和在</a:t>
            </a:r>
            <a:r>
              <a:rPr lang="en-US" altLang="zh-CN" sz="2400" dirty="0"/>
              <a:t>VC </a:t>
            </a:r>
            <a:r>
              <a:rPr lang="zh-CN" altLang="en-US" sz="2400" dirty="0"/>
              <a:t>中完全</a:t>
            </a:r>
            <a:r>
              <a:rPr lang="zh-CN" altLang="en-US" sz="2400" dirty="0" smtClean="0"/>
              <a:t>一样。</a:t>
            </a:r>
            <a:endParaRPr lang="zh-CN" alt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3.6 </a:t>
            </a:r>
            <a:r>
              <a:rPr lang="zh-CN" altLang="en-US" dirty="0" smtClean="0"/>
              <a:t>单机运行测试脚本</a:t>
            </a:r>
          </a:p>
        </p:txBody>
      </p:sp>
      <p:sp>
        <p:nvSpPr>
          <p:cNvPr id="56323" name="内容占位符 2"/>
          <p:cNvSpPr>
            <a:spLocks noGrp="1"/>
          </p:cNvSpPr>
          <p:nvPr>
            <p:ph idx="1"/>
          </p:nvPr>
        </p:nvSpPr>
        <p:spPr>
          <a:xfrm>
            <a:off x="179388" y="1052513"/>
            <a:ext cx="8713787" cy="4752975"/>
          </a:xfrm>
        </p:spPr>
        <p:txBody>
          <a:bodyPr/>
          <a:lstStyle/>
          <a:p>
            <a:endParaRPr lang="zh-CN" altLang="en-US" sz="2800" dirty="0" smtClean="0">
              <a:solidFill>
                <a:srgbClr val="FF0000"/>
              </a:solidFill>
            </a:endParaRPr>
          </a:p>
        </p:txBody>
      </p:sp>
      <p:pic>
        <p:nvPicPr>
          <p:cNvPr id="80898" name="Picture 2"/>
          <p:cNvPicPr>
            <a:picLocks noChangeAspect="1" noChangeArrowheads="1"/>
          </p:cNvPicPr>
          <p:nvPr/>
        </p:nvPicPr>
        <p:blipFill>
          <a:blip r:embed="rId2"/>
          <a:srcRect/>
          <a:stretch>
            <a:fillRect/>
          </a:stretch>
        </p:blipFill>
        <p:spPr bwMode="auto">
          <a:xfrm>
            <a:off x="762000" y="1104900"/>
            <a:ext cx="7620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3.7 </a:t>
            </a:r>
            <a:r>
              <a:rPr lang="zh-CN" altLang="en-US" dirty="0" smtClean="0"/>
              <a:t>其它功能</a:t>
            </a:r>
          </a:p>
        </p:txBody>
      </p:sp>
      <p:sp>
        <p:nvSpPr>
          <p:cNvPr id="56323" name="内容占位符 2"/>
          <p:cNvSpPr>
            <a:spLocks noGrp="1"/>
          </p:cNvSpPr>
          <p:nvPr>
            <p:ph idx="1"/>
          </p:nvPr>
        </p:nvSpPr>
        <p:spPr>
          <a:xfrm>
            <a:off x="179388" y="1052513"/>
            <a:ext cx="8713787" cy="4752975"/>
          </a:xfrm>
        </p:spPr>
        <p:txBody>
          <a:bodyPr/>
          <a:lstStyle/>
          <a:p>
            <a:r>
              <a:rPr lang="zh-CN" altLang="en-US" sz="2800" b="1" dirty="0" smtClean="0">
                <a:solidFill>
                  <a:schemeClr val="tx1"/>
                </a:solidFill>
                <a:latin typeface="+mn-lt"/>
                <a:ea typeface="+mn-ea"/>
                <a:cs typeface="+mn-cs"/>
              </a:rPr>
              <a:t>压缩脚本文件</a:t>
            </a:r>
            <a:endParaRPr lang="zh-CN" altLang="en-US" sz="2800" dirty="0" smtClean="0">
              <a:solidFill>
                <a:srgbClr val="FF0000"/>
              </a:solidFill>
            </a:endParaRPr>
          </a:p>
        </p:txBody>
      </p:sp>
      <p:pic>
        <p:nvPicPr>
          <p:cNvPr id="81922" name="Picture 2"/>
          <p:cNvPicPr>
            <a:picLocks noChangeAspect="1" noChangeArrowheads="1"/>
          </p:cNvPicPr>
          <p:nvPr/>
        </p:nvPicPr>
        <p:blipFill>
          <a:blip r:embed="rId2"/>
          <a:srcRect/>
          <a:stretch>
            <a:fillRect/>
          </a:stretch>
        </p:blipFill>
        <p:spPr bwMode="auto">
          <a:xfrm>
            <a:off x="1187624" y="1772816"/>
            <a:ext cx="41148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smtClean="0"/>
              <a:t>3.7 </a:t>
            </a:r>
            <a:r>
              <a:rPr lang="zh-CN" altLang="en-US" dirty="0" smtClean="0"/>
              <a:t>其它功能</a:t>
            </a:r>
          </a:p>
        </p:txBody>
      </p:sp>
      <p:sp>
        <p:nvSpPr>
          <p:cNvPr id="56323" name="内容占位符 2"/>
          <p:cNvSpPr>
            <a:spLocks noGrp="1"/>
          </p:cNvSpPr>
          <p:nvPr>
            <p:ph idx="1"/>
          </p:nvPr>
        </p:nvSpPr>
        <p:spPr>
          <a:xfrm>
            <a:off x="179388" y="1052513"/>
            <a:ext cx="8713787" cy="4752975"/>
          </a:xfrm>
        </p:spPr>
        <p:txBody>
          <a:bodyPr/>
          <a:lstStyle/>
          <a:p>
            <a:r>
              <a:rPr lang="en-US" altLang="zh-CN" sz="2800" b="1" dirty="0" smtClean="0">
                <a:solidFill>
                  <a:schemeClr val="tx1"/>
                </a:solidFill>
                <a:latin typeface="+mn-lt"/>
                <a:ea typeface="+mn-ea"/>
                <a:cs typeface="+mn-cs"/>
              </a:rPr>
              <a:t>tools </a:t>
            </a:r>
            <a:r>
              <a:rPr lang="zh-CN" altLang="en-US" sz="2800" b="1" dirty="0" smtClean="0">
                <a:solidFill>
                  <a:schemeClr val="tx1"/>
                </a:solidFill>
                <a:latin typeface="+mn-lt"/>
                <a:ea typeface="+mn-ea"/>
                <a:cs typeface="+mn-cs"/>
              </a:rPr>
              <a:t>菜单</a:t>
            </a:r>
            <a:endParaRPr lang="zh-CN" altLang="en-US" sz="2800" dirty="0" smtClean="0">
              <a:solidFill>
                <a:srgbClr val="FF0000"/>
              </a:solidFill>
            </a:endParaRPr>
          </a:p>
        </p:txBody>
      </p:sp>
      <p:pic>
        <p:nvPicPr>
          <p:cNvPr id="82946" name="Picture 2"/>
          <p:cNvPicPr>
            <a:picLocks noChangeAspect="1" noChangeArrowheads="1"/>
          </p:cNvPicPr>
          <p:nvPr/>
        </p:nvPicPr>
        <p:blipFill>
          <a:blip r:embed="rId2"/>
          <a:srcRect/>
          <a:stretch>
            <a:fillRect/>
          </a:stretch>
        </p:blipFill>
        <p:spPr bwMode="auto">
          <a:xfrm>
            <a:off x="395535" y="1556792"/>
            <a:ext cx="4752529" cy="3384376"/>
          </a:xfrm>
          <a:prstGeom prst="rect">
            <a:avLst/>
          </a:prstGeom>
          <a:noFill/>
          <a:ln w="9525">
            <a:noFill/>
            <a:miter lim="800000"/>
            <a:headEnd/>
            <a:tailEnd/>
          </a:ln>
        </p:spPr>
      </p:pic>
      <p:pic>
        <p:nvPicPr>
          <p:cNvPr id="82947" name="Picture 3"/>
          <p:cNvPicPr>
            <a:picLocks noChangeAspect="1" noChangeArrowheads="1"/>
          </p:cNvPicPr>
          <p:nvPr/>
        </p:nvPicPr>
        <p:blipFill>
          <a:blip r:embed="rId3"/>
          <a:srcRect/>
          <a:stretch>
            <a:fillRect/>
          </a:stretch>
        </p:blipFill>
        <p:spPr bwMode="auto">
          <a:xfrm>
            <a:off x="4644008" y="3212976"/>
            <a:ext cx="413995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187624" y="1844824"/>
            <a:ext cx="4320480" cy="3600401"/>
          </a:xfrm>
          <a:prstGeom prst="rect">
            <a:avLst/>
          </a:prstGeom>
          <a:noFill/>
          <a:ln w="9525">
            <a:noFill/>
            <a:miter lim="800000"/>
            <a:headEnd/>
            <a:tailEnd/>
          </a:ln>
        </p:spPr>
        <p:txBody>
          <a:bodyPr/>
          <a:lstStyle/>
          <a:p>
            <a:pPr algn="r" fontAlgn="auto">
              <a:spcBef>
                <a:spcPts val="0"/>
              </a:spcBef>
              <a:spcAft>
                <a:spcPts val="0"/>
              </a:spcAft>
              <a:defRPr/>
            </a:pPr>
            <a:endParaRPr lang="en-US" altLang="zh-CN" sz="3600" b="1" dirty="0" smtClean="0">
              <a:latin typeface="+mn-lt"/>
              <a:ea typeface="宋体" charset="-122"/>
            </a:endParaRPr>
          </a:p>
          <a:p>
            <a:pPr algn="r" fontAlgn="auto">
              <a:spcBef>
                <a:spcPts val="0"/>
              </a:spcBef>
              <a:spcAft>
                <a:spcPts val="0"/>
              </a:spcAft>
              <a:defRPr/>
            </a:pPr>
            <a:endParaRPr lang="en-US" altLang="zh-CN" sz="3600" b="1" dirty="0">
              <a:latin typeface="+mn-lt"/>
              <a:ea typeface="宋体" charset="-122"/>
            </a:endParaRPr>
          </a:p>
          <a:p>
            <a:pPr algn="r" fontAlgn="auto">
              <a:spcBef>
                <a:spcPts val="0"/>
              </a:spcBef>
              <a:spcAft>
                <a:spcPts val="0"/>
              </a:spcAft>
              <a:defRPr/>
            </a:pPr>
            <a:endParaRPr lang="en-US" altLang="zh-CN" sz="3600" b="1" dirty="0" smtClean="0">
              <a:latin typeface="+mn-lt"/>
              <a:ea typeface="宋体" charset="-122"/>
            </a:endParaRPr>
          </a:p>
          <a:p>
            <a:pPr algn="r" fontAlgn="auto">
              <a:spcBef>
                <a:spcPts val="0"/>
              </a:spcBef>
              <a:spcAft>
                <a:spcPts val="0"/>
              </a:spcAft>
              <a:defRPr/>
            </a:pPr>
            <a:endParaRPr lang="en-US" altLang="zh-CN" sz="3600" b="1" dirty="0">
              <a:latin typeface="+mn-lt"/>
              <a:ea typeface="宋体" charset="-122"/>
            </a:endParaRPr>
          </a:p>
          <a:p>
            <a:pPr algn="r" fontAlgn="auto">
              <a:spcBef>
                <a:spcPts val="0"/>
              </a:spcBef>
              <a:spcAft>
                <a:spcPts val="0"/>
              </a:spcAft>
              <a:defRPr/>
            </a:pPr>
            <a:r>
              <a:rPr lang="en-US" altLang="zh-CN" sz="3600" b="1" dirty="0" smtClean="0">
                <a:latin typeface="+mn-lt"/>
                <a:ea typeface="宋体" charset="-122"/>
              </a:rPr>
              <a:t>THANK                                                      </a:t>
            </a:r>
            <a:r>
              <a:rPr lang="en-US" altLang="zh-CN" sz="3600" b="1" dirty="0">
                <a:latin typeface="+mn-lt"/>
                <a:ea typeface="宋体" charset="-122"/>
              </a:rPr>
              <a:t>YOU</a:t>
            </a:r>
            <a:endParaRPr lang="en-US" altLang="zh-CN" sz="3200" b="1" kern="0" dirty="0">
              <a:latin typeface="+mn-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mtClean="0"/>
              <a:t>3.Loadrunner</a:t>
            </a:r>
            <a:r>
              <a:rPr lang="zh-CN" altLang="en-US" smtClean="0"/>
              <a:t>用户行为模拟内容</a:t>
            </a:r>
          </a:p>
        </p:txBody>
      </p:sp>
      <p:sp>
        <p:nvSpPr>
          <p:cNvPr id="10243" name="内容占位符 2"/>
          <p:cNvSpPr>
            <a:spLocks noGrp="1"/>
          </p:cNvSpPr>
          <p:nvPr>
            <p:ph idx="1"/>
          </p:nvPr>
        </p:nvSpPr>
        <p:spPr>
          <a:xfrm>
            <a:off x="468313" y="981075"/>
            <a:ext cx="8424862" cy="5616575"/>
          </a:xfrm>
        </p:spPr>
        <p:txBody>
          <a:bodyPr>
            <a:normAutofit lnSpcReduction="10000"/>
          </a:bodyPr>
          <a:lstStyle/>
          <a:p>
            <a:pPr lvl="1" eaLnBrk="1" hangingPunct="1"/>
            <a:r>
              <a:rPr lang="en-US" altLang="zh-CN" sz="2400" dirty="0" err="1" smtClean="0"/>
              <a:t>VuGen</a:t>
            </a:r>
            <a:r>
              <a:rPr lang="en-US" sz="2400" dirty="0" err="1" smtClean="0"/>
              <a:t>简介及录制流程</a:t>
            </a:r>
            <a:endParaRPr lang="en-US" sz="2400" dirty="0" smtClean="0"/>
          </a:p>
          <a:p>
            <a:pPr lvl="1" eaLnBrk="1" hangingPunct="1"/>
            <a:r>
              <a:rPr lang="zh-CN" altLang="en-US" sz="2400" dirty="0" smtClean="0"/>
              <a:t>界面介绍</a:t>
            </a:r>
            <a:endParaRPr lang="en-US" altLang="zh-CN" sz="2400" dirty="0" smtClean="0"/>
          </a:p>
          <a:p>
            <a:pPr lvl="1" eaLnBrk="1" hangingPunct="1"/>
            <a:r>
              <a:rPr lang="zh-CN" altLang="en-US" sz="2400" dirty="0" smtClean="0"/>
              <a:t>录制基本的用户行为</a:t>
            </a:r>
            <a:endParaRPr lang="en-US" altLang="zh-CN" sz="2400" dirty="0" smtClean="0"/>
          </a:p>
          <a:p>
            <a:pPr lvl="1" eaLnBrk="1" hangingPunct="1"/>
            <a:r>
              <a:rPr lang="zh-CN" altLang="en-US" sz="2400" dirty="0" smtClean="0"/>
              <a:t>完善测试脚本开发</a:t>
            </a:r>
            <a:endParaRPr lang="en-US" altLang="zh-CN" sz="2400" dirty="0" smtClean="0"/>
          </a:p>
          <a:p>
            <a:pPr lvl="2" eaLnBrk="1" hangingPunct="1"/>
            <a:r>
              <a:rPr lang="zh-CN" altLang="en-US" dirty="0" smtClean="0"/>
              <a:t>插入事务</a:t>
            </a:r>
            <a:endParaRPr lang="en-US" altLang="zh-CN" dirty="0" smtClean="0"/>
          </a:p>
          <a:p>
            <a:pPr lvl="2" eaLnBrk="1" hangingPunct="1"/>
            <a:r>
              <a:rPr lang="zh-CN" altLang="en-US" dirty="0" smtClean="0"/>
              <a:t>插入集合点</a:t>
            </a:r>
            <a:endParaRPr lang="en-US" altLang="zh-CN" dirty="0" smtClean="0"/>
          </a:p>
          <a:p>
            <a:pPr lvl="2" eaLnBrk="1" hangingPunct="1"/>
            <a:r>
              <a:rPr lang="zh-CN" altLang="en-US" dirty="0" smtClean="0"/>
              <a:t>插入注释</a:t>
            </a:r>
            <a:endParaRPr lang="en-US" altLang="zh-CN" dirty="0" smtClean="0"/>
          </a:p>
          <a:p>
            <a:pPr lvl="2" eaLnBrk="1" hangingPunct="1"/>
            <a:r>
              <a:rPr lang="zh-CN" altLang="en-US" dirty="0" smtClean="0"/>
              <a:t>参数化输入</a:t>
            </a:r>
            <a:endParaRPr lang="en-US" altLang="zh-CN" dirty="0" smtClean="0"/>
          </a:p>
          <a:p>
            <a:pPr lvl="2" eaLnBrk="1" hangingPunct="1"/>
            <a:r>
              <a:rPr lang="zh-CN" altLang="en-US" dirty="0" smtClean="0"/>
              <a:t>插入函数</a:t>
            </a:r>
            <a:endParaRPr lang="en-US" altLang="zh-CN" dirty="0" smtClean="0"/>
          </a:p>
          <a:p>
            <a:pPr lvl="2" eaLnBrk="1" hangingPunct="1"/>
            <a:r>
              <a:rPr lang="zh-CN" altLang="en-US" dirty="0" smtClean="0"/>
              <a:t>插入检查点</a:t>
            </a:r>
            <a:endParaRPr lang="en-US" altLang="zh-CN" dirty="0" smtClean="0"/>
          </a:p>
          <a:p>
            <a:pPr lvl="1" eaLnBrk="1" hangingPunct="1"/>
            <a:r>
              <a:rPr lang="en-US" altLang="zh-CN" sz="2400" dirty="0" smtClean="0"/>
              <a:t>Runtime set</a:t>
            </a:r>
          </a:p>
          <a:p>
            <a:pPr lvl="1" eaLnBrk="1" hangingPunct="1"/>
            <a:r>
              <a:rPr lang="zh-CN" altLang="en-US" sz="2400" dirty="0" smtClean="0"/>
              <a:t>单机运行脚本</a:t>
            </a:r>
            <a:endParaRPr lang="en-US" altLang="zh-CN" sz="2400" dirty="0" smtClean="0"/>
          </a:p>
          <a:p>
            <a:pPr lvl="1" eaLnBrk="1" hangingPunct="1"/>
            <a:r>
              <a:rPr lang="zh-CN" altLang="en-US" sz="2400" dirty="0" smtClean="0"/>
              <a:t>其它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1"/>
          <p:cNvSpPr>
            <a:spLocks noGrp="1"/>
          </p:cNvSpPr>
          <p:nvPr>
            <p:ph type="title"/>
          </p:nvPr>
        </p:nvSpPr>
        <p:spPr>
          <a:xfrm>
            <a:off x="420688" y="138113"/>
            <a:ext cx="7931150" cy="646112"/>
          </a:xfrm>
        </p:spPr>
        <p:txBody>
          <a:bodyPr>
            <a:normAutofit fontScale="90000"/>
          </a:bodyPr>
          <a:lstStyle/>
          <a:p>
            <a:pPr marL="342900" indent="-342900" eaLnBrk="1" hangingPunct="1"/>
            <a:r>
              <a:rPr lang="en-US" altLang="zh-CN" smtClean="0"/>
              <a:t>3.1Loadrunner</a:t>
            </a:r>
            <a:r>
              <a:rPr lang="zh-CN" altLang="en-US" smtClean="0"/>
              <a:t>用户行为模拟简介</a:t>
            </a:r>
          </a:p>
        </p:txBody>
      </p:sp>
      <p:sp>
        <p:nvSpPr>
          <p:cNvPr id="11266" name="内容占位符 2"/>
          <p:cNvSpPr>
            <a:spLocks noGrp="1"/>
          </p:cNvSpPr>
          <p:nvPr>
            <p:ph idx="1"/>
          </p:nvPr>
        </p:nvSpPr>
        <p:spPr>
          <a:xfrm>
            <a:off x="468313" y="908050"/>
            <a:ext cx="8424862" cy="5589588"/>
          </a:xfrm>
        </p:spPr>
        <p:txBody>
          <a:bodyPr/>
          <a:lstStyle/>
          <a:p>
            <a:pPr>
              <a:buFont typeface="Wingdings" pitchFamily="2" charset="2"/>
              <a:buNone/>
            </a:pPr>
            <a:r>
              <a:rPr lang="en-US" altLang="zh-CN" sz="3000" dirty="0" smtClean="0"/>
              <a:t>   Virtual User Generator</a:t>
            </a:r>
            <a:r>
              <a:rPr lang="zh-CN" altLang="en-US" sz="3000" dirty="0" smtClean="0"/>
              <a:t>是一种基于录制回放的工具，</a:t>
            </a:r>
            <a:r>
              <a:rPr lang="en-US" altLang="zh-CN" sz="3000" dirty="0" err="1" smtClean="0"/>
              <a:t>loadrunner拥有各种Vuser类型，每一种类型都</a:t>
            </a:r>
            <a:r>
              <a:rPr lang="en-US" altLang="zh-CN" sz="3000" dirty="0" smtClean="0"/>
              <a:t> </a:t>
            </a:r>
            <a:r>
              <a:rPr lang="en-US" altLang="zh-CN" sz="3000" dirty="0" err="1" smtClean="0"/>
              <a:t>适合于特定的负载测试环境</a:t>
            </a:r>
            <a:r>
              <a:rPr lang="zh-CN" altLang="en-US" sz="3000" dirty="0" smtClean="0"/>
              <a:t>。</a:t>
            </a:r>
            <a:endParaRPr lang="en-US" altLang="zh-CN" sz="3000" dirty="0" smtClean="0"/>
          </a:p>
          <a:p>
            <a:pPr>
              <a:buFont typeface="Wingdings" pitchFamily="2" charset="2"/>
              <a:buNone/>
            </a:pPr>
            <a:endParaRPr lang="en-US" altLang="zh-CN" sz="1000" dirty="0" smtClean="0"/>
          </a:p>
          <a:p>
            <a:pPr>
              <a:buFont typeface="Wingdings" pitchFamily="2" charset="2"/>
              <a:buNone/>
            </a:pPr>
            <a:r>
              <a:rPr lang="zh-CN" altLang="en-US" sz="3000" b="1" dirty="0" smtClean="0"/>
              <a:t>   性能测试</a:t>
            </a:r>
            <a:r>
              <a:rPr lang="zh-CN" altLang="en-US" sz="3000" dirty="0" smtClean="0"/>
              <a:t>的第一步也是最重要的一步就是生成虚拟用户脚本（</a:t>
            </a:r>
            <a:r>
              <a:rPr lang="en-US" altLang="zh-CN" sz="3000" dirty="0" err="1" smtClean="0"/>
              <a:t>Vuser</a:t>
            </a:r>
            <a:r>
              <a:rPr lang="en-US" altLang="zh-CN" sz="3000" dirty="0" smtClean="0"/>
              <a:t> Script</a:t>
            </a:r>
            <a:r>
              <a:rPr lang="zh-CN" altLang="en-US" sz="3000" dirty="0" smtClean="0"/>
              <a:t>）。在</a:t>
            </a:r>
            <a:r>
              <a:rPr lang="en-US" altLang="zh-CN" sz="3000" dirty="0" err="1" smtClean="0"/>
              <a:t>VuGen</a:t>
            </a:r>
            <a:r>
              <a:rPr lang="zh-CN" altLang="en-US" sz="3000" dirty="0" smtClean="0"/>
              <a:t>中录制得到用户的行为就好比虚拟了一个用户的行为，所以我们称该模拟的用户为</a:t>
            </a:r>
            <a:r>
              <a:rPr lang="en-US" altLang="zh-CN" sz="3000" dirty="0" err="1" smtClean="0"/>
              <a:t>Vuser</a:t>
            </a:r>
            <a:r>
              <a:rPr lang="zh-CN" altLang="en-US" sz="3000" dirty="0" smtClean="0"/>
              <a:t>，这个脚本称为</a:t>
            </a:r>
            <a:r>
              <a:rPr lang="en-US" altLang="zh-CN" sz="3000" dirty="0" err="1" smtClean="0"/>
              <a:t>Vuser</a:t>
            </a:r>
            <a:r>
              <a:rPr lang="en-US" altLang="zh-CN" sz="3000" dirty="0" smtClean="0"/>
              <a:t> Script</a:t>
            </a:r>
            <a:r>
              <a:rPr lang="zh-CN" altLang="en-US" sz="3000" dirty="0" smtClean="0"/>
              <a:t>。</a:t>
            </a:r>
            <a:endParaRPr lang="en-US" altLang="zh-CN" sz="3000" dirty="0" smtClean="0"/>
          </a:p>
          <a:p>
            <a:pPr>
              <a:buFont typeface="Wingdings" pitchFamily="2" charset="2"/>
              <a:buNone/>
            </a:pPr>
            <a:r>
              <a:rPr lang="zh-CN" altLang="en-US" dirty="0" smtClean="0">
                <a:solidFill>
                  <a:srgbClr val="FF0000"/>
                </a:solidFill>
              </a:rPr>
              <a:t>    注意：</a:t>
            </a:r>
            <a:r>
              <a:rPr lang="en-US" altLang="zh-CN" dirty="0" smtClean="0">
                <a:solidFill>
                  <a:srgbClr val="FF0000"/>
                </a:solidFill>
              </a:rPr>
              <a:t>Vuser仅能录制Windows平台上的会话，但录制的Vuser脚本既可以在Windows平台上运行，也可以在UNIX平台上运行</a:t>
            </a:r>
            <a:endParaRPr lang="zh-CN" altLang="en-US" dirty="0" smtClean="0">
              <a:solidFill>
                <a:srgbClr val="FF0000"/>
              </a:solidFill>
            </a:endParaRPr>
          </a:p>
          <a:p>
            <a:pPr>
              <a:buFont typeface="Wingdings" pitchFamily="2" charset="2"/>
              <a:buNone/>
            </a:pPr>
            <a:endParaRPr lang="zh-CN" altLang="en-US" dirty="0" smtClean="0"/>
          </a:p>
          <a:p>
            <a:pPr eaLnBrk="1" hangingPunct="1"/>
            <a:endParaRPr lang="zh-CN" altLang="en-US" dirty="0" smtClean="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2532</TotalTime>
  <Words>4018</Words>
  <Application>Microsoft Office PowerPoint</Application>
  <PresentationFormat>全屏显示(4:3)</PresentationFormat>
  <Paragraphs>350</Paragraphs>
  <Slides>74</Slides>
  <Notes>12</Notes>
  <HiddenSlides>0</HiddenSlides>
  <MMClips>0</MMClips>
  <ScaleCrop>false</ScaleCrop>
  <HeadingPairs>
    <vt:vector size="4" baseType="variant">
      <vt:variant>
        <vt:lpstr>主题</vt:lpstr>
      </vt:variant>
      <vt:variant>
        <vt:i4>1</vt:i4>
      </vt:variant>
      <vt:variant>
        <vt:lpstr>幻灯片标题</vt:lpstr>
      </vt:variant>
      <vt:variant>
        <vt:i4>74</vt:i4>
      </vt:variant>
    </vt:vector>
  </HeadingPairs>
  <TitlesOfParts>
    <vt:vector size="75" baseType="lpstr">
      <vt:lpstr>暗香扑面</vt:lpstr>
      <vt:lpstr>性能测试培训</vt:lpstr>
      <vt:lpstr>培训目的</vt:lpstr>
      <vt:lpstr>培训内容</vt:lpstr>
      <vt:lpstr>1 常用的性能测试工具_开源工具</vt:lpstr>
      <vt:lpstr>1 常用的性能测试工具_商业工具</vt:lpstr>
      <vt:lpstr>2 loadrunner目录分析</vt:lpstr>
      <vt:lpstr>2 loadrunner目录分析</vt:lpstr>
      <vt:lpstr>3.Loadrunner用户行为模拟内容</vt:lpstr>
      <vt:lpstr>3.1Loadrunner用户行为模拟简介</vt:lpstr>
      <vt:lpstr>3.1用户行为模拟流程</vt:lpstr>
      <vt:lpstr>3.2VuGen界面介绍内容 </vt:lpstr>
      <vt:lpstr>3.2VuGen界面介绍 </vt:lpstr>
      <vt:lpstr>3.2.1VuGen界面介绍</vt:lpstr>
      <vt:lpstr>3.2.1VuGen界面介绍</vt:lpstr>
      <vt:lpstr>3.2.2选择录制协议 </vt:lpstr>
      <vt:lpstr>3.2.2协议类型说明 </vt:lpstr>
      <vt:lpstr>3.2.3Task模式 </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3.3.1录制基本的用户行为</vt:lpstr>
      <vt:lpstr>3.4完善测试脚本</vt:lpstr>
      <vt:lpstr>3.4.1插入事务</vt:lpstr>
      <vt:lpstr>3.4.1插入事务</vt:lpstr>
      <vt:lpstr>3.4.1插入事务</vt:lpstr>
      <vt:lpstr>3.4.1插入事务</vt:lpstr>
      <vt:lpstr>3.4.2插入集合点</vt:lpstr>
      <vt:lpstr>3.4.2插入集合点</vt:lpstr>
      <vt:lpstr>3.4.3插入注释</vt:lpstr>
      <vt:lpstr>3.4.3插入注释</vt:lpstr>
      <vt:lpstr>3.4.4参数化</vt:lpstr>
      <vt:lpstr>3.4.4参数化</vt:lpstr>
      <vt:lpstr>3.4.4参数化</vt:lpstr>
      <vt:lpstr>3.4.4参数化</vt:lpstr>
      <vt:lpstr>3.4.4参数化</vt:lpstr>
      <vt:lpstr>3.4.4参数化：取随机数</vt:lpstr>
      <vt:lpstr>3.4.4参数化：参数化的数据</vt:lpstr>
      <vt:lpstr>3.4.4参数化：参数化的数据</vt:lpstr>
      <vt:lpstr>3.4.4参数化：参数化的数据</vt:lpstr>
      <vt:lpstr>3.4.4参数化</vt:lpstr>
      <vt:lpstr>3.4.5插入函数</vt:lpstr>
      <vt:lpstr>3.4.5插入函数</vt:lpstr>
      <vt:lpstr>3.4.5插入函数</vt:lpstr>
      <vt:lpstr>3.4.6插入检查点</vt:lpstr>
      <vt:lpstr>3.4.6插入检查点</vt:lpstr>
      <vt:lpstr>3.4.6插入检查点</vt:lpstr>
      <vt:lpstr>3.4.6插入检查点</vt:lpstr>
      <vt:lpstr>3.4.6插入检查点</vt:lpstr>
      <vt:lpstr>3.4.6插入检查点</vt:lpstr>
      <vt:lpstr>3.4.6插入检查点</vt:lpstr>
      <vt:lpstr>3.4.6插入检查点</vt:lpstr>
      <vt:lpstr>3.5 Run-Time Setting</vt:lpstr>
      <vt:lpstr>3.5 Run-Time Setting</vt:lpstr>
      <vt:lpstr>3.5 Run-Time Setting</vt:lpstr>
      <vt:lpstr>3.5 Run-Time Setting</vt:lpstr>
      <vt:lpstr>3.5 Run-Time Setting</vt:lpstr>
      <vt:lpstr>3.5 Run-Time Setting</vt:lpstr>
      <vt:lpstr>3.5 Run-Time Setting</vt:lpstr>
      <vt:lpstr>3.5 Run-Time Setting</vt:lpstr>
      <vt:lpstr>3.5 Run-Time Setting</vt:lpstr>
      <vt:lpstr>3.6单机运行测试脚本</vt:lpstr>
      <vt:lpstr>3.6 单机运行测试脚本</vt:lpstr>
      <vt:lpstr>3.7 其它功能</vt:lpstr>
      <vt:lpstr>3.7 其它功能</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276</cp:revision>
  <dcterms:created xsi:type="dcterms:W3CDTF">2010-05-25T14:41:37Z</dcterms:created>
  <dcterms:modified xsi:type="dcterms:W3CDTF">2013-12-12T08:27:11Z</dcterms:modified>
</cp:coreProperties>
</file>