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6657975" cy="432435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0"/>
            <a:r>
              <a:rPr lang="en-US" smtClean="0"/>
              <a:t>Third level</a:t>
            </a:r>
          </a:p>
          <a:p>
            <a:pPr lvl="0"/>
            <a:r>
              <a:rPr lang="en-US" smtClean="0"/>
              <a:t>Fourth level</a:t>
            </a:r>
          </a:p>
          <a:p>
            <a:pPr lvl="0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9/30/2014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‹#›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7100" y="812800"/>
            <a:ext cx="4847481" cy="1200329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800"/>
              </a:lnSpc>
              <a:tabLst>
                <a:tab pos="457200" algn="l"/>
              </a:tabLst>
            </a:pPr>
            <a:r>
              <a:rPr lang="zh-CN" altLang="en-US" smtClean="0"/>
              <a:t>	测试管理工具：可以帮助完成测试计划、跟</a:t>
            </a:r>
          </a:p>
          <a:p>
            <a:pPr>
              <a:lnSpc>
                <a:spcPts val="1800"/>
              </a:lnSpc>
              <a:tabLst>
                <a:tab pos="457200" algn="l"/>
              </a:tabLst>
            </a:pPr>
            <a:endParaRPr lang="zh-CN" altLang="en-US" smtClean="0"/>
          </a:p>
          <a:p>
            <a:pPr>
              <a:lnSpc>
                <a:spcPts val="1800"/>
              </a:lnSpc>
              <a:tabLst>
                <a:tab pos="457200" algn="l"/>
              </a:tabLst>
            </a:pPr>
            <a:r>
              <a:rPr lang="zh-CN" altLang="en-US" smtClean="0"/>
              <a:t>踪测试运行结果等的工具。这类工具还包括有助</a:t>
            </a:r>
          </a:p>
          <a:p>
            <a:pPr>
              <a:lnSpc>
                <a:spcPts val="1800"/>
              </a:lnSpc>
              <a:tabLst>
                <a:tab pos="457200" algn="l"/>
              </a:tabLst>
            </a:pPr>
            <a:endParaRPr lang="zh-CN" altLang="en-US" smtClean="0"/>
          </a:p>
          <a:p>
            <a:pPr>
              <a:lnSpc>
                <a:spcPts val="1800"/>
              </a:lnSpc>
              <a:tabLst>
                <a:tab pos="457200" algn="l"/>
              </a:tabLst>
            </a:pPr>
            <a:r>
              <a:rPr lang="zh-CN" altLang="en-US" smtClean="0"/>
              <a:t>于需求、设计、编码测试及缺陷跟踪的工具；</a:t>
            </a:r>
            <a:endParaRPr lang="en-US" altLang="zh-CN" sz="1804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1"/>
          <p:cNvSpPr txBox="1"/>
          <p:nvPr/>
        </p:nvSpPr>
        <p:spPr>
          <a:xfrm>
            <a:off x="927100" y="2197100"/>
            <a:ext cx="4847481" cy="1200329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800"/>
              </a:lnSpc>
              <a:tabLst>
                <a:tab pos="457200" algn="l"/>
              </a:tabLst>
            </a:pPr>
            <a:r>
              <a:rPr lang="zh-CN" altLang="en-US" smtClean="0"/>
              <a:t>	静态分析工具：分析代码而不执行代码。这</a:t>
            </a:r>
          </a:p>
          <a:p>
            <a:pPr>
              <a:lnSpc>
                <a:spcPts val="1800"/>
              </a:lnSpc>
              <a:tabLst>
                <a:tab pos="457200" algn="l"/>
              </a:tabLst>
            </a:pPr>
            <a:endParaRPr lang="zh-CN" altLang="en-US" smtClean="0"/>
          </a:p>
          <a:p>
            <a:pPr>
              <a:lnSpc>
                <a:spcPts val="1800"/>
              </a:lnSpc>
              <a:tabLst>
                <a:tab pos="457200" algn="l"/>
              </a:tabLst>
            </a:pPr>
            <a:r>
              <a:rPr lang="zh-CN" altLang="en-US" smtClean="0"/>
              <a:t>种工具检测某些缺陷比用其它方法更有效，开销</a:t>
            </a:r>
          </a:p>
          <a:p>
            <a:pPr>
              <a:lnSpc>
                <a:spcPts val="1800"/>
              </a:lnSpc>
              <a:tabLst>
                <a:tab pos="457200" algn="l"/>
              </a:tabLst>
            </a:pPr>
            <a:endParaRPr lang="zh-CN" altLang="en-US" smtClean="0"/>
          </a:p>
          <a:p>
            <a:pPr>
              <a:lnSpc>
                <a:spcPts val="1800"/>
              </a:lnSpc>
              <a:tabLst>
                <a:tab pos="457200" algn="l"/>
              </a:tabLst>
            </a:pPr>
            <a:r>
              <a:rPr lang="zh-CN" altLang="en-US" smtClean="0"/>
              <a:t>也更小。这种工具一般可以度量代码的各种指</a:t>
            </a:r>
            <a:endParaRPr lang="en-US" altLang="zh-CN" sz="1804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7100" y="812800"/>
            <a:ext cx="4918013" cy="738664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800"/>
              </a:lnSpc>
              <a:tabLst/>
            </a:pPr>
            <a:r>
              <a:rPr lang="zh-CN" altLang="en-US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标，如 </a:t>
            </a:r>
            <a:r>
              <a:rPr lang="en-US" altLang="zh-CN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McCabe </a:t>
            </a:r>
            <a:r>
              <a:rPr lang="zh-CN" altLang="en-US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测定复杂度，</a:t>
            </a:r>
            <a:r>
              <a:rPr lang="en-US" altLang="zh-CN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Logiscope </a:t>
            </a:r>
            <a:r>
              <a:rPr lang="zh-CN" altLang="en-US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度量代码</a:t>
            </a:r>
          </a:p>
          <a:p>
            <a:pPr>
              <a:lnSpc>
                <a:spcPts val="1800"/>
              </a:lnSpc>
              <a:tabLst/>
            </a:pPr>
            <a:endParaRPr lang="zh-CN" altLang="en-US" sz="1804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1800"/>
              </a:lnSpc>
              <a:tabLst/>
            </a:pPr>
            <a:r>
              <a:rPr lang="zh-CN" altLang="en-US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和规范的复合度等等；</a:t>
            </a:r>
            <a:endParaRPr lang="en-US" altLang="zh-CN" sz="1804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1"/>
          <p:cNvSpPr txBox="1"/>
          <p:nvPr/>
        </p:nvSpPr>
        <p:spPr>
          <a:xfrm>
            <a:off x="927100" y="1803400"/>
            <a:ext cx="5002652" cy="1661993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800"/>
              </a:lnSpc>
              <a:tabLst>
                <a:tab pos="457200" algn="l"/>
              </a:tabLst>
            </a:pPr>
            <a:r>
              <a:rPr lang="zh-CN" altLang="en-US" smtClean="0"/>
              <a:t>	覆盖率工具：这种工具评估通过一系列测试</a:t>
            </a:r>
          </a:p>
          <a:p>
            <a:pPr>
              <a:lnSpc>
                <a:spcPts val="1800"/>
              </a:lnSpc>
              <a:tabLst>
                <a:tab pos="457200" algn="l"/>
              </a:tabLst>
            </a:pPr>
            <a:endParaRPr lang="zh-CN" altLang="en-US" smtClean="0"/>
          </a:p>
          <a:p>
            <a:pPr>
              <a:lnSpc>
                <a:spcPts val="1800"/>
              </a:lnSpc>
              <a:tabLst>
                <a:tab pos="457200" algn="l"/>
              </a:tabLst>
            </a:pPr>
            <a:r>
              <a:rPr lang="zh-CN" altLang="en-US" smtClean="0"/>
              <a:t>后，软件被执行的程度。这种工具大量的被应用</a:t>
            </a:r>
          </a:p>
          <a:p>
            <a:pPr>
              <a:lnSpc>
                <a:spcPts val="1800"/>
              </a:lnSpc>
              <a:tabLst>
                <a:tab pos="457200" algn="l"/>
              </a:tabLst>
            </a:pPr>
            <a:endParaRPr lang="zh-CN" altLang="en-US" smtClean="0"/>
          </a:p>
          <a:p>
            <a:pPr>
              <a:lnSpc>
                <a:spcPts val="1800"/>
              </a:lnSpc>
              <a:tabLst>
                <a:tab pos="457200" algn="l"/>
              </a:tabLst>
            </a:pPr>
            <a:r>
              <a:rPr lang="zh-CN" altLang="en-US" smtClean="0"/>
              <a:t>于单元测试中，如 </a:t>
            </a:r>
            <a:r>
              <a:rPr lang="en-US" altLang="zh-CN" smtClean="0"/>
              <a:t>PureCoverage</a:t>
            </a:r>
            <a:r>
              <a:rPr lang="zh-CN" altLang="en-US" smtClean="0"/>
              <a:t>、 </a:t>
            </a:r>
            <a:r>
              <a:rPr lang="en-US" altLang="zh-CN" smtClean="0"/>
              <a:t>TrueCoverage</a:t>
            </a:r>
            <a:r>
              <a:rPr lang="zh-CN" altLang="en-US" smtClean="0"/>
              <a:t>、</a:t>
            </a:r>
          </a:p>
          <a:p>
            <a:pPr>
              <a:lnSpc>
                <a:spcPts val="1800"/>
              </a:lnSpc>
              <a:tabLst>
                <a:tab pos="457200" algn="l"/>
              </a:tabLst>
            </a:pPr>
            <a:endParaRPr lang="zh-CN" altLang="en-US" smtClean="0"/>
          </a:p>
          <a:p>
            <a:pPr>
              <a:lnSpc>
                <a:spcPts val="1800"/>
              </a:lnSpc>
              <a:tabLst>
                <a:tab pos="457200" algn="l"/>
              </a:tabLst>
            </a:pPr>
            <a:r>
              <a:rPr lang="en-US" altLang="zh-CN" smtClean="0"/>
              <a:t>Logiscope </a:t>
            </a:r>
            <a:r>
              <a:rPr lang="zh-CN" altLang="en-US" smtClean="0"/>
              <a:t>等；</a:t>
            </a:r>
            <a:endParaRPr lang="en-US" altLang="zh-CN" sz="1804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49900" y="520700"/>
            <a:ext cx="173124" cy="58991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00"/>
              </a:lnSpc>
              <a:tabLst/>
            </a:pPr>
            <a:r>
              <a:rPr lang="zh-CN" altLang="en-US" sz="15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我短暂迷恋的美丽。</a:t>
            </a:r>
            <a:endParaRPr lang="en-US" altLang="zh-CN" sz="15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1"/>
          <p:cNvSpPr txBox="1"/>
          <p:nvPr/>
        </p:nvSpPr>
        <p:spPr>
          <a:xfrm>
            <a:off x="5384800" y="571500"/>
            <a:ext cx="346249" cy="58991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00"/>
              </a:lnSpc>
              <a:tabLst/>
            </a:pPr>
            <a:r>
              <a:rPr lang="zh-CN" altLang="en-US" sz="15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我憧憬远方的风景，我向往未知的美好。</a:t>
            </a:r>
            <a:endParaRPr lang="en-US" altLang="zh-CN" sz="15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1"/>
          <p:cNvSpPr txBox="1"/>
          <p:nvPr/>
        </p:nvSpPr>
        <p:spPr>
          <a:xfrm>
            <a:off x="5499100" y="622300"/>
            <a:ext cx="230832" cy="58991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00"/>
              </a:lnSpc>
              <a:tabLst/>
            </a:pPr>
            <a:r>
              <a:rPr lang="zh-CN" altLang="en-US" sz="15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我会飘到哪一个陌生的国度</a:t>
            </a:r>
            <a:endParaRPr lang="en-US" altLang="zh-CN" sz="15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1"/>
          <p:cNvSpPr txBox="1"/>
          <p:nvPr/>
        </p:nvSpPr>
        <p:spPr>
          <a:xfrm>
            <a:off x="1384300" y="812800"/>
            <a:ext cx="4385816" cy="276999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800"/>
              </a:lnSpc>
              <a:tabLst/>
            </a:pPr>
            <a:r>
              <a:rPr lang="zh-CN" altLang="en-US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动态分析工具：这种工具评估正在运行的系</a:t>
            </a:r>
            <a:endParaRPr lang="en-US" altLang="zh-CN" sz="1804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1"/>
          <p:cNvSpPr txBox="1"/>
          <p:nvPr/>
        </p:nvSpPr>
        <p:spPr>
          <a:xfrm>
            <a:off x="927100" y="1193800"/>
            <a:ext cx="5078313" cy="1200329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800"/>
              </a:lnSpc>
              <a:tabLst/>
            </a:pPr>
            <a:r>
              <a:rPr lang="zh-CN" altLang="en-US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统。例如，检查系统运行过程中的内存使用情况，</a:t>
            </a:r>
          </a:p>
          <a:p>
            <a:pPr>
              <a:lnSpc>
                <a:spcPts val="1800"/>
              </a:lnSpc>
              <a:tabLst/>
            </a:pPr>
            <a:endParaRPr lang="zh-CN" altLang="en-US" sz="1804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1800"/>
              </a:lnSpc>
              <a:tabLst/>
            </a:pPr>
            <a:r>
              <a:rPr lang="zh-CN" altLang="en-US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是否有内存越界、内存泄露等等，这类工具有</a:t>
            </a:r>
          </a:p>
          <a:p>
            <a:pPr>
              <a:lnSpc>
                <a:spcPts val="1800"/>
              </a:lnSpc>
              <a:tabLst/>
            </a:pPr>
            <a:endParaRPr lang="zh-CN" altLang="en-US" sz="1804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1800"/>
              </a:lnSpc>
              <a:tabLst/>
            </a:pPr>
            <a:r>
              <a:rPr lang="en-US" altLang="zh-CN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Purify</a:t>
            </a:r>
            <a:r>
              <a:rPr lang="zh-CN" altLang="en-US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、</a:t>
            </a:r>
            <a:r>
              <a:rPr lang="en-US" altLang="zh-CN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BoundChecker </a:t>
            </a:r>
            <a:r>
              <a:rPr lang="zh-CN" altLang="en-US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等；</a:t>
            </a:r>
            <a:endParaRPr lang="en-US" altLang="zh-CN" sz="1804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1"/>
          <p:cNvSpPr txBox="1"/>
          <p:nvPr/>
        </p:nvSpPr>
        <p:spPr>
          <a:xfrm>
            <a:off x="927100" y="2590800"/>
            <a:ext cx="4847481" cy="738664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800"/>
              </a:lnSpc>
              <a:tabLst>
                <a:tab pos="457200" algn="l"/>
              </a:tabLst>
            </a:pPr>
            <a:r>
              <a:rPr lang="zh-CN" altLang="en-US" smtClean="0"/>
              <a:t>	测试执行工具：这类工具可使测试能够自动</a:t>
            </a:r>
          </a:p>
          <a:p>
            <a:pPr>
              <a:lnSpc>
                <a:spcPts val="1800"/>
              </a:lnSpc>
              <a:tabLst>
                <a:tab pos="457200" algn="l"/>
              </a:tabLst>
            </a:pPr>
            <a:endParaRPr lang="zh-CN" altLang="en-US" smtClean="0"/>
          </a:p>
          <a:p>
            <a:pPr>
              <a:lnSpc>
                <a:spcPts val="1800"/>
              </a:lnSpc>
              <a:tabLst>
                <a:tab pos="457200" algn="l"/>
              </a:tabLst>
            </a:pPr>
            <a:r>
              <a:rPr lang="zh-CN" altLang="en-US" smtClean="0"/>
              <a:t>化进行，并且各个层次（单元测试、集成测试、</a:t>
            </a:r>
            <a:endParaRPr lang="en-US" altLang="zh-CN" sz="1804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7100" y="812800"/>
            <a:ext cx="4946739" cy="1661993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800"/>
              </a:lnSpc>
              <a:tabLst/>
            </a:pPr>
            <a:r>
              <a:rPr lang="zh-CN" altLang="en-US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系统测试）的执行工具都有。例如系统测试阶段</a:t>
            </a:r>
          </a:p>
          <a:p>
            <a:pPr>
              <a:lnSpc>
                <a:spcPts val="1800"/>
              </a:lnSpc>
              <a:tabLst/>
            </a:pPr>
            <a:endParaRPr lang="zh-CN" altLang="en-US" sz="1804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1800"/>
              </a:lnSpc>
              <a:tabLst/>
            </a:pPr>
            <a:r>
              <a:rPr lang="zh-CN" altLang="en-US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有功能测试自动化工具，如 </a:t>
            </a:r>
            <a:r>
              <a:rPr lang="en-US" altLang="zh-CN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Robot</a:t>
            </a:r>
            <a:r>
              <a:rPr lang="zh-CN" altLang="en-US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、</a:t>
            </a:r>
            <a:r>
              <a:rPr lang="en-US" altLang="zh-CN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Winrunner</a:t>
            </a:r>
            <a:r>
              <a:rPr lang="zh-CN" altLang="en-US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、</a:t>
            </a:r>
          </a:p>
          <a:p>
            <a:pPr>
              <a:lnSpc>
                <a:spcPts val="1800"/>
              </a:lnSpc>
              <a:tabLst/>
            </a:pPr>
            <a:endParaRPr lang="zh-CN" altLang="en-US" sz="1804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1800"/>
              </a:lnSpc>
              <a:tabLst/>
            </a:pPr>
            <a:r>
              <a:rPr lang="en-US" altLang="zh-CN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SilkTest </a:t>
            </a:r>
            <a:r>
              <a:rPr lang="zh-CN" altLang="en-US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等；还有性能测试工具，如 </a:t>
            </a:r>
            <a:r>
              <a:rPr lang="en-US" altLang="zh-CN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Loadrunner</a:t>
            </a:r>
            <a:r>
              <a:rPr lang="zh-CN" altLang="en-US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、</a:t>
            </a:r>
          </a:p>
          <a:p>
            <a:pPr>
              <a:lnSpc>
                <a:spcPts val="1800"/>
              </a:lnSpc>
              <a:tabLst/>
            </a:pPr>
            <a:endParaRPr lang="zh-CN" altLang="en-US" sz="1804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1800"/>
              </a:lnSpc>
              <a:tabLst/>
            </a:pPr>
            <a:r>
              <a:rPr lang="en-US" altLang="zh-CN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SilKPerformer </a:t>
            </a:r>
            <a:r>
              <a:rPr lang="zh-CN" altLang="en-US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等。</a:t>
            </a:r>
            <a:endParaRPr lang="en-US" altLang="zh-CN" sz="1804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1"/>
          <p:cNvSpPr txBox="1"/>
          <p:nvPr/>
        </p:nvSpPr>
        <p:spPr>
          <a:xfrm>
            <a:off x="927100" y="2590800"/>
            <a:ext cx="4964501" cy="738664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800"/>
              </a:lnSpc>
              <a:tabLst>
                <a:tab pos="457200" algn="l"/>
              </a:tabLst>
            </a:pPr>
            <a:r>
              <a:rPr lang="zh-CN" altLang="en-US" smtClean="0"/>
              <a:t>	白盒测试工具主要有：（</a:t>
            </a:r>
            <a:r>
              <a:rPr lang="en-US" altLang="zh-CN" smtClean="0"/>
              <a:t>1</a:t>
            </a:r>
            <a:r>
              <a:rPr lang="zh-CN" altLang="en-US" smtClean="0"/>
              <a:t>）内存资源泄漏检</a:t>
            </a:r>
          </a:p>
          <a:p>
            <a:pPr>
              <a:lnSpc>
                <a:spcPts val="1800"/>
              </a:lnSpc>
              <a:tabLst>
                <a:tab pos="457200" algn="l"/>
              </a:tabLst>
            </a:pPr>
            <a:endParaRPr lang="zh-CN" altLang="en-US" smtClean="0"/>
          </a:p>
          <a:p>
            <a:pPr>
              <a:lnSpc>
                <a:spcPts val="1800"/>
              </a:lnSpc>
              <a:tabLst>
                <a:tab pos="457200" algn="l"/>
              </a:tabLst>
            </a:pPr>
            <a:r>
              <a:rPr lang="zh-CN" altLang="en-US" smtClean="0"/>
              <a:t>查：</a:t>
            </a:r>
            <a:r>
              <a:rPr lang="en-US" altLang="zh-CN" smtClean="0"/>
              <a:t>Numega  </a:t>
            </a:r>
            <a:r>
              <a:rPr lang="zh-CN" altLang="en-US" smtClean="0"/>
              <a:t>中的  </a:t>
            </a:r>
            <a:r>
              <a:rPr lang="en-US" altLang="zh-CN" smtClean="0"/>
              <a:t>bouncechecker,Rational  </a:t>
            </a:r>
            <a:r>
              <a:rPr lang="zh-CN" altLang="en-US" smtClean="0"/>
              <a:t>的</a:t>
            </a:r>
            <a:endParaRPr lang="en-US" altLang="zh-CN" sz="1804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49900" y="520700"/>
            <a:ext cx="173124" cy="58991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00"/>
              </a:lnSpc>
              <a:tabLst/>
            </a:pPr>
            <a:r>
              <a:rPr lang="zh-CN" altLang="en-US" sz="15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我短暂迷恋的美丽。</a:t>
            </a:r>
            <a:endParaRPr lang="en-US" altLang="zh-CN" sz="15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1"/>
          <p:cNvSpPr txBox="1"/>
          <p:nvPr/>
        </p:nvSpPr>
        <p:spPr>
          <a:xfrm>
            <a:off x="5384800" y="571500"/>
            <a:ext cx="346249" cy="58991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00"/>
              </a:lnSpc>
              <a:tabLst/>
            </a:pPr>
            <a:r>
              <a:rPr lang="zh-CN" altLang="en-US" sz="15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我憧憬远方的风景，我向往未知的美好。</a:t>
            </a:r>
            <a:endParaRPr lang="en-US" altLang="zh-CN" sz="15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1"/>
          <p:cNvSpPr txBox="1"/>
          <p:nvPr/>
        </p:nvSpPr>
        <p:spPr>
          <a:xfrm>
            <a:off x="5499100" y="622300"/>
            <a:ext cx="230832" cy="58991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00"/>
              </a:lnSpc>
              <a:tabLst/>
            </a:pPr>
            <a:r>
              <a:rPr lang="zh-CN" altLang="en-US" sz="15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我会飘到哪一个陌生的国度</a:t>
            </a:r>
            <a:endParaRPr lang="en-US" altLang="zh-CN" sz="15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1"/>
          <p:cNvSpPr txBox="1"/>
          <p:nvPr/>
        </p:nvSpPr>
        <p:spPr>
          <a:xfrm>
            <a:off x="927100" y="812800"/>
            <a:ext cx="4744889" cy="2585323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800"/>
              </a:lnSpc>
              <a:tabLst/>
            </a:pPr>
            <a:r>
              <a:rPr lang="en-US" altLang="zh-CN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Purify</a:t>
            </a:r>
            <a:r>
              <a:rPr lang="zh-CN" altLang="en-US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（</a:t>
            </a:r>
            <a:r>
              <a:rPr lang="en-US" altLang="zh-CN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zh-CN" altLang="en-US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）代码覆盖率检查：</a:t>
            </a:r>
            <a:r>
              <a:rPr lang="en-US" altLang="zh-CN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Numega   </a:t>
            </a:r>
            <a:r>
              <a:rPr lang="zh-CN" altLang="en-US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中的</a:t>
            </a:r>
          </a:p>
          <a:p>
            <a:pPr>
              <a:lnSpc>
                <a:spcPts val="1800"/>
              </a:lnSpc>
              <a:tabLst/>
            </a:pPr>
            <a:endParaRPr lang="zh-CN" altLang="en-US" sz="1804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1800"/>
              </a:lnSpc>
              <a:tabLst/>
            </a:pPr>
            <a:r>
              <a:rPr lang="en-US" altLang="zh-CN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truecoverage,Rational    </a:t>
            </a:r>
            <a:r>
              <a:rPr lang="zh-CN" altLang="en-US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的    </a:t>
            </a:r>
            <a:r>
              <a:rPr lang="en-US" altLang="zh-CN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Purecoverage  </a:t>
            </a:r>
            <a:r>
              <a:rPr lang="zh-CN" altLang="en-US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，</a:t>
            </a:r>
          </a:p>
          <a:p>
            <a:pPr>
              <a:lnSpc>
                <a:spcPts val="1800"/>
              </a:lnSpc>
              <a:tabLst/>
            </a:pPr>
            <a:endParaRPr lang="zh-CN" altLang="en-US" sz="1804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1800"/>
              </a:lnSpc>
              <a:tabLst/>
            </a:pPr>
            <a:r>
              <a:rPr lang="en-US" altLang="zh-CN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Telelogic </a:t>
            </a:r>
            <a:r>
              <a:rPr lang="zh-CN" altLang="en-US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的 </a:t>
            </a:r>
            <a:r>
              <a:rPr lang="en-US" altLang="zh-CN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logiscope,Macabe </a:t>
            </a:r>
            <a:r>
              <a:rPr lang="zh-CN" altLang="en-US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的 </a:t>
            </a:r>
            <a:r>
              <a:rPr lang="en-US" altLang="zh-CN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Macabe</a:t>
            </a:r>
            <a:r>
              <a:rPr lang="zh-CN" altLang="en-US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（</a:t>
            </a:r>
            <a:r>
              <a:rPr lang="en-US" altLang="zh-CN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zh-CN" altLang="en-US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）</a:t>
            </a:r>
          </a:p>
          <a:p>
            <a:pPr>
              <a:lnSpc>
                <a:spcPts val="1800"/>
              </a:lnSpc>
              <a:tabLst/>
            </a:pPr>
            <a:endParaRPr lang="zh-CN" altLang="en-US" sz="1804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1800"/>
              </a:lnSpc>
              <a:tabLst/>
            </a:pPr>
            <a:r>
              <a:rPr lang="zh-CN" altLang="en-US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代码性能检查：</a:t>
            </a:r>
            <a:r>
              <a:rPr lang="en-US" altLang="zh-CN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Numega </a:t>
            </a:r>
            <a:r>
              <a:rPr lang="zh-CN" altLang="en-US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中的 </a:t>
            </a:r>
            <a:r>
              <a:rPr lang="en-US" altLang="zh-CN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truetime,Rational</a:t>
            </a:r>
          </a:p>
          <a:p>
            <a:pPr>
              <a:lnSpc>
                <a:spcPts val="1800"/>
              </a:lnSpc>
              <a:tabLst/>
            </a:pPr>
            <a:endParaRPr lang="en-US" altLang="zh-CN" sz="1804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1800"/>
              </a:lnSpc>
              <a:tabLst/>
            </a:pPr>
            <a:r>
              <a:rPr lang="zh-CN" altLang="en-US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的  </a:t>
            </a:r>
            <a:r>
              <a:rPr lang="en-US" altLang="zh-CN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Quantify</a:t>
            </a:r>
            <a:r>
              <a:rPr lang="zh-CN" altLang="en-US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（</a:t>
            </a:r>
            <a:r>
              <a:rPr lang="en-US" altLang="zh-CN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zh-CN" altLang="en-US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）代码静态度量分析质量检查工</a:t>
            </a:r>
          </a:p>
          <a:p>
            <a:pPr>
              <a:lnSpc>
                <a:spcPts val="1800"/>
              </a:lnSpc>
              <a:tabLst/>
            </a:pPr>
            <a:endParaRPr lang="zh-CN" altLang="en-US" sz="1804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1800"/>
              </a:lnSpc>
              <a:tabLst/>
            </a:pPr>
            <a:r>
              <a:rPr lang="zh-CN" altLang="en-US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具：</a:t>
            </a:r>
            <a:r>
              <a:rPr lang="en-US" altLang="zh-CN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logiscope </a:t>
            </a:r>
            <a:r>
              <a:rPr lang="zh-CN" altLang="en-US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和 </a:t>
            </a:r>
            <a:r>
              <a:rPr lang="en-US" altLang="zh-CN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Macabe</a:t>
            </a:r>
            <a:endParaRPr lang="en-US" altLang="zh-CN" sz="1804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7100" y="812800"/>
            <a:ext cx="4988545" cy="3046988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800"/>
              </a:lnSpc>
              <a:tabLst>
                <a:tab pos="457200" algn="l"/>
              </a:tabLst>
            </a:pPr>
            <a:r>
              <a:rPr lang="zh-CN" altLang="en-US" smtClean="0"/>
              <a:t>	黑盒测试工具主要有：（</a:t>
            </a:r>
            <a:r>
              <a:rPr lang="en-US" altLang="zh-CN" smtClean="0"/>
              <a:t>1</a:t>
            </a:r>
            <a:r>
              <a:rPr lang="zh-CN" altLang="en-US" smtClean="0"/>
              <a:t>）端功能测试：</a:t>
            </a:r>
            <a:r>
              <a:rPr lang="en-US" altLang="zh-CN" smtClean="0"/>
              <a:t>MI</a:t>
            </a:r>
          </a:p>
          <a:p>
            <a:pPr>
              <a:lnSpc>
                <a:spcPts val="1800"/>
              </a:lnSpc>
              <a:tabLst>
                <a:tab pos="457200" algn="l"/>
              </a:tabLst>
            </a:pPr>
            <a:endParaRPr lang="en-US" altLang="zh-CN" smtClean="0"/>
          </a:p>
          <a:p>
            <a:pPr>
              <a:lnSpc>
                <a:spcPts val="1800"/>
              </a:lnSpc>
              <a:tabLst>
                <a:tab pos="457200" algn="l"/>
              </a:tabLst>
            </a:pPr>
            <a:r>
              <a:rPr lang="zh-CN" altLang="en-US" smtClean="0"/>
              <a:t>的   </a:t>
            </a:r>
            <a:r>
              <a:rPr lang="en-US" altLang="zh-CN" smtClean="0"/>
              <a:t>winrunner,puware   </a:t>
            </a:r>
            <a:r>
              <a:rPr lang="zh-CN" altLang="en-US" smtClean="0"/>
              <a:t>的   </a:t>
            </a:r>
            <a:r>
              <a:rPr lang="en-US" altLang="zh-CN" smtClean="0"/>
              <a:t>qarun,Rational   </a:t>
            </a:r>
            <a:r>
              <a:rPr lang="zh-CN" altLang="en-US" smtClean="0"/>
              <a:t>的</a:t>
            </a:r>
          </a:p>
          <a:p>
            <a:pPr>
              <a:lnSpc>
                <a:spcPts val="1800"/>
              </a:lnSpc>
              <a:tabLst>
                <a:tab pos="457200" algn="l"/>
              </a:tabLst>
            </a:pPr>
            <a:endParaRPr lang="zh-CN" altLang="en-US" smtClean="0"/>
          </a:p>
          <a:p>
            <a:pPr>
              <a:lnSpc>
                <a:spcPts val="1800"/>
              </a:lnSpc>
              <a:tabLst>
                <a:tab pos="457200" algn="l"/>
              </a:tabLst>
            </a:pPr>
            <a:r>
              <a:rPr lang="en-US" altLang="zh-CN" smtClean="0"/>
              <a:t>robot</a:t>
            </a:r>
            <a:r>
              <a:rPr lang="zh-CN" altLang="en-US" smtClean="0"/>
              <a:t>（</a:t>
            </a:r>
            <a:r>
              <a:rPr lang="en-US" altLang="zh-CN" smtClean="0"/>
              <a:t>2</a:t>
            </a:r>
            <a:r>
              <a:rPr lang="zh-CN" altLang="en-US" smtClean="0"/>
              <a:t>）服务器端压力性能测试：</a:t>
            </a:r>
            <a:r>
              <a:rPr lang="en-US" altLang="zh-CN" smtClean="0"/>
              <a:t>MI   </a:t>
            </a:r>
            <a:r>
              <a:rPr lang="zh-CN" altLang="en-US" smtClean="0"/>
              <a:t>的</a:t>
            </a:r>
          </a:p>
          <a:p>
            <a:pPr>
              <a:lnSpc>
                <a:spcPts val="1800"/>
              </a:lnSpc>
              <a:tabLst>
                <a:tab pos="457200" algn="l"/>
              </a:tabLst>
            </a:pPr>
            <a:endParaRPr lang="zh-CN" altLang="en-US" smtClean="0"/>
          </a:p>
          <a:p>
            <a:pPr>
              <a:lnSpc>
                <a:spcPts val="1800"/>
              </a:lnSpc>
              <a:tabLst>
                <a:tab pos="457200" algn="l"/>
              </a:tabLst>
            </a:pPr>
            <a:r>
              <a:rPr lang="en-US" altLang="zh-CN" smtClean="0"/>
              <a:t>winload,puware </a:t>
            </a:r>
            <a:r>
              <a:rPr lang="zh-CN" altLang="en-US" smtClean="0"/>
              <a:t>的 </a:t>
            </a:r>
            <a:r>
              <a:rPr lang="en-US" altLang="zh-CN" smtClean="0"/>
              <a:t>qaload,Rational </a:t>
            </a:r>
            <a:r>
              <a:rPr lang="zh-CN" altLang="en-US" smtClean="0"/>
              <a:t>的 </a:t>
            </a:r>
            <a:r>
              <a:rPr lang="en-US" altLang="zh-CN" smtClean="0"/>
              <a:t>SQAload</a:t>
            </a:r>
          </a:p>
          <a:p>
            <a:pPr>
              <a:lnSpc>
                <a:spcPts val="1800"/>
              </a:lnSpc>
              <a:tabLst>
                <a:tab pos="457200" algn="l"/>
              </a:tabLst>
            </a:pPr>
            <a:endParaRPr lang="en-US" altLang="zh-CN" smtClean="0"/>
          </a:p>
          <a:p>
            <a:pPr>
              <a:lnSpc>
                <a:spcPts val="1800"/>
              </a:lnSpc>
              <a:tabLst>
                <a:tab pos="457200" algn="l"/>
              </a:tabLst>
            </a:pPr>
            <a:r>
              <a:rPr lang="zh-CN" altLang="en-US" smtClean="0"/>
              <a:t>等等（</a:t>
            </a:r>
            <a:r>
              <a:rPr lang="en-US" altLang="zh-CN" smtClean="0"/>
              <a:t>3</a:t>
            </a:r>
            <a:r>
              <a:rPr lang="zh-CN" altLang="en-US" smtClean="0"/>
              <a:t>）</a:t>
            </a:r>
            <a:r>
              <a:rPr lang="en-US" altLang="zh-CN" smtClean="0"/>
              <a:t>Web </a:t>
            </a:r>
            <a:r>
              <a:rPr lang="zh-CN" altLang="en-US" smtClean="0"/>
              <a:t>测试工具：</a:t>
            </a:r>
            <a:r>
              <a:rPr lang="en-US" altLang="zh-CN" smtClean="0"/>
              <a:t>MI </a:t>
            </a:r>
            <a:r>
              <a:rPr lang="zh-CN" altLang="en-US" smtClean="0"/>
              <a:t>的 </a:t>
            </a:r>
            <a:r>
              <a:rPr lang="en-US" altLang="zh-CN" smtClean="0"/>
              <a:t>Astra </a:t>
            </a:r>
            <a:r>
              <a:rPr lang="zh-CN" altLang="en-US" smtClean="0"/>
              <a:t>系列，</a:t>
            </a:r>
            <a:r>
              <a:rPr lang="en-US" altLang="zh-CN" smtClean="0"/>
              <a:t>rsw</a:t>
            </a:r>
          </a:p>
          <a:p>
            <a:pPr>
              <a:lnSpc>
                <a:spcPts val="1800"/>
              </a:lnSpc>
              <a:tabLst>
                <a:tab pos="457200" algn="l"/>
              </a:tabLst>
            </a:pPr>
            <a:endParaRPr lang="en-US" altLang="zh-CN" smtClean="0"/>
          </a:p>
          <a:p>
            <a:pPr>
              <a:lnSpc>
                <a:spcPts val="1800"/>
              </a:lnSpc>
              <a:tabLst>
                <a:tab pos="457200" algn="l"/>
              </a:tabLst>
            </a:pPr>
            <a:r>
              <a:rPr lang="zh-CN" altLang="en-US" smtClean="0"/>
              <a:t>的  </a:t>
            </a:r>
            <a:r>
              <a:rPr lang="en-US" altLang="zh-CN" smtClean="0"/>
              <a:t>e-testsuite</a:t>
            </a:r>
            <a:r>
              <a:rPr lang="zh-CN" altLang="en-US" smtClean="0"/>
              <a:t>（</a:t>
            </a:r>
            <a:r>
              <a:rPr lang="en-US" altLang="zh-CN" smtClean="0"/>
              <a:t>4</a:t>
            </a:r>
            <a:r>
              <a:rPr lang="zh-CN" altLang="en-US" smtClean="0"/>
              <a:t>）测试管理工具：</a:t>
            </a:r>
            <a:r>
              <a:rPr lang="en-US" altLang="zh-CN" smtClean="0"/>
              <a:t>rational</a:t>
            </a:r>
          </a:p>
          <a:p>
            <a:pPr>
              <a:lnSpc>
                <a:spcPts val="1800"/>
              </a:lnSpc>
              <a:tabLst>
                <a:tab pos="457200" algn="l"/>
              </a:tabLst>
            </a:pPr>
            <a:endParaRPr lang="en-US" altLang="zh-CN" smtClean="0"/>
          </a:p>
          <a:p>
            <a:pPr>
              <a:lnSpc>
                <a:spcPts val="1800"/>
              </a:lnSpc>
              <a:tabLst>
                <a:tab pos="457200" algn="l"/>
              </a:tabLst>
            </a:pPr>
            <a:r>
              <a:rPr lang="zh-CN" altLang="en-US" smtClean="0"/>
              <a:t>的 </a:t>
            </a:r>
            <a:r>
              <a:rPr lang="en-US" altLang="zh-CN" smtClean="0"/>
              <a:t>testmanager,puware </a:t>
            </a:r>
            <a:r>
              <a:rPr lang="zh-CN" altLang="en-US" smtClean="0"/>
              <a:t>的 </a:t>
            </a:r>
            <a:r>
              <a:rPr lang="en-US" altLang="zh-CN" smtClean="0"/>
              <a:t>qadirector </a:t>
            </a:r>
            <a:r>
              <a:rPr lang="zh-CN" altLang="en-US" smtClean="0"/>
              <a:t>等（</a:t>
            </a:r>
            <a:r>
              <a:rPr lang="en-US" altLang="zh-CN" smtClean="0"/>
              <a:t>5</a:t>
            </a:r>
            <a:r>
              <a:rPr lang="zh-CN" altLang="en-US" smtClean="0"/>
              <a:t>）</a:t>
            </a:r>
            <a:endParaRPr lang="en-US" altLang="zh-CN" sz="1804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49900" y="520700"/>
            <a:ext cx="173124" cy="58991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00"/>
              </a:lnSpc>
              <a:tabLst/>
            </a:pPr>
            <a:r>
              <a:rPr lang="zh-CN" altLang="en-US" sz="15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我短暂迷恋的美丽。</a:t>
            </a:r>
            <a:endParaRPr lang="en-US" altLang="zh-CN" sz="15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1"/>
          <p:cNvSpPr txBox="1"/>
          <p:nvPr/>
        </p:nvSpPr>
        <p:spPr>
          <a:xfrm>
            <a:off x="5384800" y="571500"/>
            <a:ext cx="346249" cy="58991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00"/>
              </a:lnSpc>
              <a:tabLst/>
            </a:pPr>
            <a:r>
              <a:rPr lang="zh-CN" altLang="en-US" sz="15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我憧憬远方的风景，我向往未知的美好。</a:t>
            </a:r>
            <a:endParaRPr lang="en-US" altLang="zh-CN" sz="15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1"/>
          <p:cNvSpPr txBox="1"/>
          <p:nvPr/>
        </p:nvSpPr>
        <p:spPr>
          <a:xfrm>
            <a:off x="5499100" y="622300"/>
            <a:ext cx="230832" cy="58991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00"/>
              </a:lnSpc>
              <a:tabLst/>
            </a:pPr>
            <a:r>
              <a:rPr lang="zh-CN" altLang="en-US" sz="15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我会飘到哪一个陌生的国度</a:t>
            </a:r>
            <a:endParaRPr lang="en-US" altLang="zh-CN" sz="15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1"/>
          <p:cNvSpPr txBox="1"/>
          <p:nvPr/>
        </p:nvSpPr>
        <p:spPr>
          <a:xfrm>
            <a:off x="927100" y="812800"/>
            <a:ext cx="3741281" cy="276999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800"/>
              </a:lnSpc>
              <a:tabLst/>
            </a:pPr>
            <a:r>
              <a:rPr lang="zh-CN" altLang="en-US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缺陷跟踪工具：</a:t>
            </a:r>
            <a:r>
              <a:rPr lang="en-US" altLang="zh-CN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trackrecord</a:t>
            </a:r>
            <a:r>
              <a:rPr lang="zh-CN" altLang="en-US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en-US" altLang="zh-CN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Testtrack</a:t>
            </a:r>
            <a:endParaRPr lang="en-US" altLang="zh-CN" sz="1804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1"/>
          <p:cNvSpPr txBox="1"/>
          <p:nvPr/>
        </p:nvSpPr>
        <p:spPr>
          <a:xfrm>
            <a:off x="2832100" y="1397000"/>
            <a:ext cx="230832" cy="276999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800"/>
              </a:lnSpc>
              <a:tabLst/>
            </a:pPr>
            <a:r>
              <a:rPr lang="zh-CN" altLang="en-US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（</a:t>
            </a:r>
            <a:endParaRPr lang="en-US" altLang="zh-CN" sz="1804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1"/>
          <p:cNvSpPr txBox="1"/>
          <p:nvPr/>
        </p:nvSpPr>
        <p:spPr>
          <a:xfrm>
            <a:off x="927100" y="1397000"/>
            <a:ext cx="4714432" cy="1200329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800"/>
              </a:lnSpc>
              <a:tabLst>
                <a:tab pos="457200" algn="l"/>
              </a:tabLst>
            </a:pPr>
            <a:r>
              <a:rPr lang="zh-CN" altLang="en-US" smtClean="0"/>
              <a:t>	单元测试工具： </a:t>
            </a:r>
            <a:r>
              <a:rPr lang="en-US" altLang="zh-CN" smtClean="0"/>
              <a:t>1</a:t>
            </a:r>
            <a:r>
              <a:rPr lang="zh-CN" altLang="en-US" smtClean="0"/>
              <a:t>）测试框架：</a:t>
            </a:r>
            <a:r>
              <a:rPr lang="en-US" altLang="zh-CN" smtClean="0"/>
              <a:t>delphidunit</a:t>
            </a:r>
          </a:p>
          <a:p>
            <a:pPr>
              <a:lnSpc>
                <a:spcPts val="1800"/>
              </a:lnSpc>
              <a:tabLst>
                <a:tab pos="457200" algn="l"/>
              </a:tabLst>
            </a:pPr>
            <a:endParaRPr lang="en-US" altLang="zh-CN" smtClean="0"/>
          </a:p>
          <a:p>
            <a:pPr>
              <a:lnSpc>
                <a:spcPts val="1800"/>
              </a:lnSpc>
              <a:tabLst>
                <a:tab pos="457200" algn="l"/>
              </a:tabLst>
            </a:pPr>
            <a:r>
              <a:rPr lang="zh-CN" altLang="en-US" smtClean="0"/>
              <a:t>（ </a:t>
            </a:r>
            <a:r>
              <a:rPr lang="en-US" altLang="zh-CN" smtClean="0"/>
              <a:t>2 </a:t>
            </a:r>
            <a:r>
              <a:rPr lang="zh-CN" altLang="en-US" smtClean="0"/>
              <a:t>） </a:t>
            </a:r>
            <a:r>
              <a:rPr lang="en-US" altLang="zh-CN" smtClean="0"/>
              <a:t>javajunit </a:t>
            </a:r>
            <a:r>
              <a:rPr lang="zh-CN" altLang="en-US" smtClean="0"/>
              <a:t>（  </a:t>
            </a:r>
            <a:r>
              <a:rPr lang="en-US" altLang="zh-CN" smtClean="0"/>
              <a:t>3 </a:t>
            </a:r>
            <a:r>
              <a:rPr lang="zh-CN" altLang="en-US" smtClean="0"/>
              <a:t>） </a:t>
            </a:r>
            <a:r>
              <a:rPr lang="en-US" altLang="zh-CN" smtClean="0"/>
              <a:t>c++cppunit </a:t>
            </a:r>
            <a:r>
              <a:rPr lang="zh-CN" altLang="en-US" smtClean="0"/>
              <a:t>（  </a:t>
            </a:r>
            <a:r>
              <a:rPr lang="en-US" altLang="zh-CN" smtClean="0"/>
              <a:t>4 </a:t>
            </a:r>
            <a:r>
              <a:rPr lang="zh-CN" altLang="en-US" smtClean="0"/>
              <a:t>）</a:t>
            </a:r>
          </a:p>
          <a:p>
            <a:pPr>
              <a:lnSpc>
                <a:spcPts val="1800"/>
              </a:lnSpc>
              <a:tabLst>
                <a:tab pos="457200" algn="l"/>
              </a:tabLst>
            </a:pPr>
            <a:endParaRPr lang="zh-CN" altLang="en-US" smtClean="0"/>
          </a:p>
          <a:p>
            <a:pPr>
              <a:lnSpc>
                <a:spcPts val="1800"/>
              </a:lnSpc>
              <a:tabLst>
                <a:tab pos="457200" algn="l"/>
              </a:tabLst>
            </a:pPr>
            <a:r>
              <a:rPr lang="en-US" altLang="zh-CN" smtClean="0"/>
              <a:t>VisualBasicVBUnit</a:t>
            </a:r>
            <a:r>
              <a:rPr lang="zh-CN" altLang="en-US" smtClean="0"/>
              <a:t>（</a:t>
            </a:r>
            <a:r>
              <a:rPr lang="en-US" altLang="zh-CN" smtClean="0"/>
              <a:t>5</a:t>
            </a:r>
            <a:r>
              <a:rPr lang="zh-CN" altLang="en-US" smtClean="0"/>
              <a:t>）</a:t>
            </a:r>
            <a:r>
              <a:rPr lang="en-US" altLang="zh-CN" smtClean="0"/>
              <a:t>(.NETplatform)NUnit</a:t>
            </a:r>
            <a:endParaRPr lang="en-US" altLang="zh-CN" sz="1804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1"/>
          <p:cNvSpPr txBox="1"/>
          <p:nvPr/>
        </p:nvSpPr>
        <p:spPr>
          <a:xfrm>
            <a:off x="927100" y="2971800"/>
            <a:ext cx="605935" cy="84639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300"/>
              </a:lnSpc>
              <a:tabLst/>
            </a:pPr>
            <a:r>
              <a:rPr lang="en-US" altLang="zh-CN" sz="30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1c03f1ca  </a:t>
            </a:r>
            <a:r>
              <a:rPr lang="zh-CN" altLang="en-US" sz="30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易博</a:t>
            </a:r>
            <a:r>
              <a:rPr lang="en-US" altLang="zh-CN" sz="30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http://www.webet9.net/</a:t>
            </a:r>
            <a:endParaRPr lang="en-US" altLang="zh-CN" sz="30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242</Words>
  <Application>Microsoft Office PowerPoint</Application>
  <PresentationFormat>自定义</PresentationFormat>
  <Paragraphs>80</Paragraphs>
  <Slides>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8" baseType="lpstr">
      <vt:lpstr>Office Theme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Word Home</cp:lastModifiedBy>
  <cp:revision>4</cp:revision>
  <dcterms:created xsi:type="dcterms:W3CDTF">2006-08-16T00:00:00Z</dcterms:created>
  <dcterms:modified xsi:type="dcterms:W3CDTF">2014-09-30T01:29:42Z</dcterms:modified>
</cp:coreProperties>
</file>