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7" r:id="rId2"/>
    <p:sldId id="258" r:id="rId3"/>
    <p:sldId id="259" r:id="rId4"/>
    <p:sldId id="261" r:id="rId5"/>
    <p:sldId id="260" r:id="rId6"/>
    <p:sldId id="262" r:id="rId7"/>
    <p:sldId id="264"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4" r:id="rId28"/>
    <p:sldId id="285" r:id="rId29"/>
    <p:sldId id="286" r:id="rId30"/>
    <p:sldId id="282" r:id="rId3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lang="zh-CN" altLang="en-US" smtClean="0"/>
              <a:t>单击此处编辑母版标题样式</a:t>
            </a:r>
            <a:endParaRPr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a:p>
        </p:txBody>
      </p:sp>
      <p:sp>
        <p:nvSpPr>
          <p:cNvPr id="4" name="日期占位符 3"/>
          <p:cNvSpPr>
            <a:spLocks noGrp="1"/>
          </p:cNvSpPr>
          <p:nvPr>
            <p:ph type="dt" sz="half" idx="10"/>
          </p:nvPr>
        </p:nvSpPr>
        <p:spPr/>
        <p:txBody>
          <a:bodyPr/>
          <a:lstStyle>
            <a:lvl1pPr>
              <a:defRPr/>
            </a:lvl1pPr>
          </a:lstStyle>
          <a:p>
            <a:pPr>
              <a:defRPr/>
            </a:pPr>
            <a:fld id="{AB9DD3B1-AE67-4B57-9DFC-8DC17F61C677}" type="datetimeFigureOut">
              <a:rPr lang="zh-CN" altLang="en-US"/>
              <a:pPr>
                <a:defRPr/>
              </a:pPr>
              <a:t>2020/2/29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317DD88-9B88-4C72-9ECD-5D024A014DC1}" type="slidenum">
              <a:rPr lang="zh-CN" alt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pPr>
              <a:defRPr/>
            </a:pPr>
            <a:fld id="{ACC03DFB-5D89-4475-8AB7-865FF4BDC0D4}" type="datetimeFigureOut">
              <a:rPr lang="zh-CN" altLang="en-US"/>
              <a:pPr>
                <a:defRPr/>
              </a:pPr>
              <a:t>2020/2/29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D1C69A9-DA09-405E-9795-8BFECEC8AC01}"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39"/>
            <a:ext cx="661513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pPr>
              <a:defRPr/>
            </a:pPr>
            <a:fld id="{1D62756F-C26D-422A-8F39-1DCAC02B3824}" type="datetimeFigureOut">
              <a:rPr lang="zh-CN" altLang="en-US"/>
              <a:pPr>
                <a:defRPr/>
              </a:pPr>
              <a:t>2020/2/29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13D94D4-4FEC-4AF4-99FB-5F3E79651DB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pPr>
              <a:defRPr/>
            </a:pPr>
            <a:fld id="{4A21B0C5-9C4D-44AE-A055-18E3CDCF2076}" type="datetimeFigureOut">
              <a:rPr lang="zh-CN" altLang="en-US"/>
              <a:pPr>
                <a:defRPr/>
              </a:pPr>
              <a:t>2020/2/29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CE09EE5-9CF0-4571-A434-5378B1FD7F32}"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lang="zh-CN" altLang="en-US" smtClean="0"/>
              <a:t>单击此处编辑母版标题样式</a:t>
            </a:r>
            <a:endParaRPr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pPr>
              <a:defRPr/>
            </a:pPr>
            <a:fld id="{590B0EF8-2341-48D7-9BD9-9C417EAD12B2}" type="datetimeFigureOut">
              <a:rPr lang="zh-CN" altLang="en-US"/>
              <a:pPr>
                <a:defRPr/>
              </a:pPr>
              <a:t>2020/2/29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62180A7-3EA1-4F3D-9271-608874DD47B0}" type="slidenum">
              <a:rPr lang="zh-CN" alt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3"/>
          <p:cNvSpPr>
            <a:spLocks noGrp="1"/>
          </p:cNvSpPr>
          <p:nvPr>
            <p:ph type="dt" sz="half" idx="10"/>
          </p:nvPr>
        </p:nvSpPr>
        <p:spPr/>
        <p:txBody>
          <a:bodyPr/>
          <a:lstStyle>
            <a:lvl1pPr>
              <a:defRPr/>
            </a:lvl1pPr>
          </a:lstStyle>
          <a:p>
            <a:pPr>
              <a:defRPr/>
            </a:pPr>
            <a:fld id="{5D1F0011-1E9B-4A77-B297-01BB85A728A2}" type="datetimeFigureOut">
              <a:rPr lang="zh-CN" altLang="en-US"/>
              <a:pPr>
                <a:defRPr/>
              </a:pPr>
              <a:t>2020/2/29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373E9D90-398E-4B05-B56C-4599B235DDC7}"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3"/>
          <p:cNvSpPr>
            <a:spLocks noGrp="1"/>
          </p:cNvSpPr>
          <p:nvPr>
            <p:ph type="dt" sz="half" idx="10"/>
          </p:nvPr>
        </p:nvSpPr>
        <p:spPr/>
        <p:txBody>
          <a:bodyPr/>
          <a:lstStyle>
            <a:lvl1pPr>
              <a:defRPr/>
            </a:lvl1pPr>
          </a:lstStyle>
          <a:p>
            <a:pPr>
              <a:defRPr/>
            </a:pPr>
            <a:fld id="{07BD236F-42B6-49E3-BE31-52350D630584}" type="datetimeFigureOut">
              <a:rPr lang="zh-CN" altLang="en-US"/>
              <a:pPr>
                <a:defRPr/>
              </a:pPr>
              <a:t>2020/2/29</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48BDF5BD-2103-43FD-ACA4-095D2EDCFC3E}"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日期占位符 3"/>
          <p:cNvSpPr>
            <a:spLocks noGrp="1"/>
          </p:cNvSpPr>
          <p:nvPr>
            <p:ph type="dt" sz="half" idx="10"/>
          </p:nvPr>
        </p:nvSpPr>
        <p:spPr/>
        <p:txBody>
          <a:bodyPr/>
          <a:lstStyle>
            <a:lvl1pPr>
              <a:defRPr/>
            </a:lvl1pPr>
          </a:lstStyle>
          <a:p>
            <a:pPr>
              <a:defRPr/>
            </a:pPr>
            <a:fld id="{C60BA333-5FBC-41A2-84C5-10176972F3AC}" type="datetimeFigureOut">
              <a:rPr lang="zh-CN" altLang="en-US"/>
              <a:pPr>
                <a:defRPr/>
              </a:pPr>
              <a:t>2020/2/29</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76F95AFA-A326-49DA-9D1F-6B913673C37C}"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AD89F3C8-0DD9-4F30-91E6-75DC4D98569E}" type="datetimeFigureOut">
              <a:rPr lang="zh-CN" altLang="en-US"/>
              <a:pPr>
                <a:defRPr/>
              </a:pPr>
              <a:t>2020/2/29</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B5755DE5-2C1C-4A8D-98C8-A3026D5B3226}"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2" name="标题 1"/>
          <p:cNvSpPr>
            <a:spLocks noGrp="1"/>
          </p:cNvSpPr>
          <p:nvPr>
            <p:ph type="title"/>
          </p:nvPr>
        </p:nvSpPr>
        <p:spPr>
          <a:xfrm>
            <a:off x="457205" y="285728"/>
            <a:ext cx="8230993" cy="696626"/>
          </a:xfrm>
        </p:spPr>
        <p:txBody>
          <a:bodyPr/>
          <a:lstStyle>
            <a:lvl1pPr algn="ctr">
              <a:defRPr sz="3600" b="0"/>
            </a:lvl1pPr>
          </a:lstStyle>
          <a:p>
            <a:r>
              <a:rPr lang="zh-CN" altLang="en-US" smtClean="0"/>
              <a:t>单击此处编辑母版标题样式</a:t>
            </a:r>
            <a:endParaRPr lang="en-US"/>
          </a:p>
        </p:txBody>
      </p:sp>
      <p:sp>
        <p:nvSpPr>
          <p:cNvPr id="5" name="日期占位符 3"/>
          <p:cNvSpPr>
            <a:spLocks noGrp="1"/>
          </p:cNvSpPr>
          <p:nvPr>
            <p:ph type="dt" sz="half" idx="10"/>
          </p:nvPr>
        </p:nvSpPr>
        <p:spPr/>
        <p:txBody>
          <a:bodyPr/>
          <a:lstStyle>
            <a:lvl1pPr>
              <a:defRPr/>
            </a:lvl1pPr>
          </a:lstStyle>
          <a:p>
            <a:pPr>
              <a:defRPr/>
            </a:pPr>
            <a:fld id="{6822153E-B16C-4BA2-B597-C575D2D6018C}" type="datetimeFigureOut">
              <a:rPr lang="zh-CN" altLang="en-US"/>
              <a:pPr>
                <a:defRPr/>
              </a:pPr>
              <a:t>2020/2/29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C957347-DCA8-43EE-A002-ED321745CD08}"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lstStyle>
            <a:lvl1pPr algn="l">
              <a:defRPr sz="2400" b="0"/>
            </a:lvl1pPr>
          </a:lstStyle>
          <a:p>
            <a:r>
              <a:rPr lang="zh-CN" altLang="en-US" smtClean="0"/>
              <a:t>单击此处编辑母版标题样式</a:t>
            </a:r>
            <a:endParaRPr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3"/>
          <p:cNvSpPr>
            <a:spLocks noGrp="1"/>
          </p:cNvSpPr>
          <p:nvPr>
            <p:ph type="dt" sz="half" idx="10"/>
          </p:nvPr>
        </p:nvSpPr>
        <p:spPr/>
        <p:txBody>
          <a:bodyPr/>
          <a:lstStyle>
            <a:lvl1pPr>
              <a:defRPr/>
            </a:lvl1pPr>
          </a:lstStyle>
          <a:p>
            <a:pPr>
              <a:defRPr/>
            </a:pPr>
            <a:fld id="{2204042A-AB0F-43EA-B478-5E31B252FB72}" type="datetimeFigureOut">
              <a:rPr lang="zh-CN" altLang="en-US"/>
              <a:pPr>
                <a:defRPr/>
              </a:pPr>
              <a:t>2020/2/29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6A3F6434-2EDA-434C-B939-BD8CD002A808}"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1026" name="图片 7"/>
          <p:cNvPicPr>
            <a:picLocks noChangeAspect="1"/>
          </p:cNvPicPr>
          <p:nvPr/>
        </p:nvPicPr>
        <p:blipFill>
          <a:blip r:embed="rId13">
            <a:lum bright="12000" contrast="40000"/>
          </a:blip>
          <a:srcRect/>
          <a:stretch>
            <a:fillRect/>
          </a:stretch>
        </p:blipFill>
        <p:spPr bwMode="auto">
          <a:xfrm>
            <a:off x="6667500" y="4914900"/>
            <a:ext cx="2476500" cy="1943100"/>
          </a:xfrm>
          <a:prstGeom prst="rect">
            <a:avLst/>
          </a:prstGeom>
          <a:noFill/>
          <a:ln w="9525">
            <a:noFill/>
            <a:miter lim="800000"/>
            <a:headEnd/>
            <a:tailEnd/>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zh-CN" altLang="en-US"/>
          </a:p>
        </p:txBody>
      </p:sp>
      <p:pic>
        <p:nvPicPr>
          <p:cNvPr id="1033" name="图片 8"/>
          <p:cNvPicPr>
            <a:picLocks noChangeAspect="1"/>
          </p:cNvPicPr>
          <p:nvPr/>
        </p:nvPicPr>
        <p:blipFill>
          <a:blip r:embed="rId14">
            <a:lum bright="34000" contrast="40000"/>
          </a:blip>
          <a:srcRect/>
          <a:stretch>
            <a:fillRect/>
          </a:stretch>
        </p:blipFill>
        <p:spPr bwMode="auto">
          <a:xfrm>
            <a:off x="0" y="6419850"/>
            <a:ext cx="9144000" cy="438150"/>
          </a:xfrm>
          <a:prstGeom prst="rect">
            <a:avLst/>
          </a:prstGeom>
          <a:noFill/>
          <a:ln w="9525">
            <a:noFill/>
            <a:miter lim="800000"/>
            <a:headEnd/>
            <a:tailEnd/>
          </a:ln>
        </p:spPr>
      </p:pic>
      <p:sp>
        <p:nvSpPr>
          <p:cNvPr id="1034"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smtClean="0"/>
          </a:p>
        </p:txBody>
      </p:sp>
      <p:sp>
        <p:nvSpPr>
          <p:cNvPr id="1035"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fontAlgn="auto" latinLnBrk="0" hangingPunct="1">
              <a:spcBef>
                <a:spcPts val="0"/>
              </a:spcBef>
              <a:spcAft>
                <a:spcPts val="0"/>
              </a:spcAft>
              <a:defRPr kumimoji="0" sz="1200">
                <a:solidFill>
                  <a:schemeClr val="tx1">
                    <a:tint val="75000"/>
                  </a:schemeClr>
                </a:solidFill>
                <a:latin typeface="+mn-lt"/>
                <a:ea typeface="+mn-ea"/>
              </a:defRPr>
            </a:lvl1pPr>
          </a:lstStyle>
          <a:p>
            <a:pPr>
              <a:defRPr/>
            </a:pPr>
            <a:fld id="{005C8068-463B-438B-8722-96E93AF154E9}" type="datetimeFigureOut">
              <a:rPr lang="zh-CN" altLang="en-US"/>
              <a:pPr>
                <a:defRPr/>
              </a:pPr>
              <a:t>2020/2/29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fontAlgn="auto" latinLnBrk="0" hangingPunct="1">
              <a:spcBef>
                <a:spcPts val="0"/>
              </a:spcBef>
              <a:spcAft>
                <a:spcPts val="0"/>
              </a:spcAft>
              <a:defRPr kumimoji="0"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fontAlgn="auto" latinLnBrk="0" hangingPunct="1">
              <a:spcBef>
                <a:spcPts val="0"/>
              </a:spcBef>
              <a:spcAft>
                <a:spcPts val="0"/>
              </a:spcAft>
              <a:defRPr kumimoji="0" sz="1200">
                <a:solidFill>
                  <a:schemeClr val="tx1">
                    <a:tint val="75000"/>
                  </a:schemeClr>
                </a:solidFill>
                <a:latin typeface="+mn-lt"/>
                <a:ea typeface="+mn-ea"/>
              </a:defRPr>
            </a:lvl1pPr>
          </a:lstStyle>
          <a:p>
            <a:pPr>
              <a:defRPr/>
            </a:pPr>
            <a:fld id="{B498C051-B2EB-4C4C-B65C-4A606396068F}"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864" r:id="rId1"/>
    <p:sldLayoutId id="2147483863" r:id="rId2"/>
    <p:sldLayoutId id="2147483865" r:id="rId3"/>
    <p:sldLayoutId id="2147483862" r:id="rId4"/>
    <p:sldLayoutId id="2147483861" r:id="rId5"/>
    <p:sldLayoutId id="2147483860" r:id="rId6"/>
    <p:sldLayoutId id="2147483859" r:id="rId7"/>
    <p:sldLayoutId id="2147483858" r:id="rId8"/>
    <p:sldLayoutId id="2147483857" r:id="rId9"/>
    <p:sldLayoutId id="2147483856" r:id="rId10"/>
    <p:sldLayoutId id="2147483855"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Maiandra GD" pitchFamily="34" charset="0"/>
          <a:ea typeface="隶书" pitchFamily="49" charset="-122"/>
        </a:defRPr>
      </a:lvl2pPr>
      <a:lvl3pPr algn="ctr" rtl="0" eaLnBrk="0" fontAlgn="base" hangingPunct="0">
        <a:spcBef>
          <a:spcPct val="0"/>
        </a:spcBef>
        <a:spcAft>
          <a:spcPct val="0"/>
        </a:spcAft>
        <a:defRPr sz="4400">
          <a:solidFill>
            <a:schemeClr val="tx2"/>
          </a:solidFill>
          <a:latin typeface="Maiandra GD" pitchFamily="34" charset="0"/>
          <a:ea typeface="隶书" pitchFamily="49" charset="-122"/>
        </a:defRPr>
      </a:lvl3pPr>
      <a:lvl4pPr algn="ctr" rtl="0" eaLnBrk="0" fontAlgn="base" hangingPunct="0">
        <a:spcBef>
          <a:spcPct val="0"/>
        </a:spcBef>
        <a:spcAft>
          <a:spcPct val="0"/>
        </a:spcAft>
        <a:defRPr sz="4400">
          <a:solidFill>
            <a:schemeClr val="tx2"/>
          </a:solidFill>
          <a:latin typeface="Maiandra GD" pitchFamily="34" charset="0"/>
          <a:ea typeface="隶书" pitchFamily="49" charset="-122"/>
        </a:defRPr>
      </a:lvl4pPr>
      <a:lvl5pPr algn="ctr" rtl="0" eaLnBrk="0" fontAlgn="base" hangingPunct="0">
        <a:spcBef>
          <a:spcPct val="0"/>
        </a:spcBef>
        <a:spcAft>
          <a:spcPct val="0"/>
        </a:spcAft>
        <a:defRPr sz="4400">
          <a:solidFill>
            <a:schemeClr val="tx2"/>
          </a:solidFill>
          <a:latin typeface="Maiandra GD" pitchFamily="34" charset="0"/>
          <a:ea typeface="隶书" pitchFamily="49" charset="-122"/>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0" fontAlgn="base" hangingPunct="0">
        <a:spcBef>
          <a:spcPct val="20000"/>
        </a:spcBef>
        <a:spcAft>
          <a:spcPct val="0"/>
        </a:spcAft>
        <a:buClr>
          <a:schemeClr val="accent1"/>
        </a:buClr>
        <a:buSzPct val="50000"/>
        <a:buFont typeface="Wingdings 2" pitchFamily="18"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0000"/>
        <a:buFont typeface="Wingdings 2" pitchFamily="18" charset="2"/>
        <a:buChar char="³"/>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B9B57"/>
        </a:buClr>
        <a:buSzPct val="60000"/>
        <a:buFont typeface="Wingdings 2" pitchFamily="18"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8B7396"/>
        </a:buClr>
        <a:buSzPct val="45000"/>
        <a:buFont typeface="Wingdings 2" pitchFamily="18"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E89A53"/>
        </a:buClr>
        <a:buFont typeface="Wingdings 2" pitchFamily="18" charset="2"/>
        <a:buChar char=""/>
        <a:defRPr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2"/>
          <p:cNvSpPr>
            <a:spLocks noGrp="1"/>
          </p:cNvSpPr>
          <p:nvPr>
            <p:ph type="title"/>
          </p:nvPr>
        </p:nvSpPr>
        <p:spPr/>
        <p:txBody>
          <a:bodyPr/>
          <a:lstStyle/>
          <a:p>
            <a:pPr eaLnBrk="1" hangingPunct="1"/>
            <a:r>
              <a:rPr lang="zh-CN" altLang="en-US" smtClean="0"/>
              <a:t>操作系统的发展史</a:t>
            </a:r>
          </a:p>
        </p:txBody>
      </p:sp>
      <p:sp>
        <p:nvSpPr>
          <p:cNvPr id="14" name="内容占位符 13"/>
          <p:cNvSpPr>
            <a:spLocks noGrp="1"/>
          </p:cNvSpPr>
          <p:nvPr>
            <p:ph idx="1"/>
          </p:nvPr>
        </p:nvSpPr>
        <p:spPr/>
        <p:txBody>
          <a:bodyPr rtlCol="0">
            <a:normAutofit lnSpcReduction="10000"/>
          </a:bodyPr>
          <a:lstStyle/>
          <a:p>
            <a:pPr eaLnBrk="1" fontAlgn="auto" hangingPunct="1">
              <a:spcAft>
                <a:spcPts val="0"/>
              </a:spcAft>
              <a:buFont typeface="Wingdings 2"/>
              <a:buChar char=""/>
              <a:defRPr/>
            </a:pPr>
            <a:r>
              <a:rPr lang="zh-CN" altLang="zh-CN" b="1" dirty="0"/>
              <a:t>背景</a:t>
            </a:r>
            <a:endParaRPr lang="zh-CN" altLang="zh-CN" dirty="0"/>
          </a:p>
          <a:p>
            <a:pPr eaLnBrk="1" fontAlgn="auto" hangingPunct="1">
              <a:spcAft>
                <a:spcPts val="0"/>
              </a:spcAft>
              <a:buFont typeface="Wingdings 2"/>
              <a:buChar char=""/>
              <a:defRPr/>
            </a:pPr>
            <a:r>
              <a:rPr lang="zh-CN" altLang="zh-CN" b="1" dirty="0"/>
              <a:t>手工操作（无操作系统）</a:t>
            </a:r>
            <a:endParaRPr lang="zh-CN" altLang="zh-CN" dirty="0"/>
          </a:p>
          <a:p>
            <a:pPr eaLnBrk="1" fontAlgn="auto" hangingPunct="1">
              <a:spcAft>
                <a:spcPts val="0"/>
              </a:spcAft>
              <a:buFont typeface="Wingdings 2"/>
              <a:buChar char=""/>
              <a:defRPr/>
            </a:pPr>
            <a:r>
              <a:rPr lang="zh-CN" altLang="zh-CN" b="1" dirty="0"/>
              <a:t>批处理</a:t>
            </a:r>
            <a:r>
              <a:rPr lang="zh-CN" altLang="zh-CN" b="1" dirty="0" smtClean="0"/>
              <a:t>系统</a:t>
            </a:r>
            <a:endParaRPr lang="en-US" altLang="zh-CN" b="1" dirty="0" smtClean="0"/>
          </a:p>
          <a:p>
            <a:pPr eaLnBrk="1" fontAlgn="auto" hangingPunct="1">
              <a:spcAft>
                <a:spcPts val="0"/>
              </a:spcAft>
              <a:buFont typeface="Wingdings 2"/>
              <a:buChar char=""/>
              <a:defRPr/>
            </a:pPr>
            <a:r>
              <a:rPr lang="zh-CN" altLang="zh-CN" b="1" dirty="0"/>
              <a:t>多道程序系统</a:t>
            </a:r>
            <a:endParaRPr lang="zh-CN" altLang="zh-CN" dirty="0"/>
          </a:p>
          <a:p>
            <a:pPr eaLnBrk="1" fontAlgn="auto" hangingPunct="1">
              <a:spcAft>
                <a:spcPts val="0"/>
              </a:spcAft>
              <a:buFont typeface="Wingdings 2"/>
              <a:buChar char=""/>
              <a:defRPr/>
            </a:pPr>
            <a:r>
              <a:rPr lang="zh-CN" altLang="zh-CN" b="1" dirty="0"/>
              <a:t>分时系统</a:t>
            </a:r>
            <a:endParaRPr lang="zh-CN" altLang="zh-CN" dirty="0"/>
          </a:p>
          <a:p>
            <a:pPr eaLnBrk="1" fontAlgn="auto" hangingPunct="1">
              <a:spcAft>
                <a:spcPts val="0"/>
              </a:spcAft>
              <a:buFont typeface="Wingdings 2"/>
              <a:buChar char=""/>
              <a:defRPr/>
            </a:pPr>
            <a:r>
              <a:rPr lang="zh-CN" altLang="zh-CN" b="1" dirty="0"/>
              <a:t>实时系统</a:t>
            </a:r>
            <a:endParaRPr lang="zh-CN" altLang="zh-CN" dirty="0"/>
          </a:p>
          <a:p>
            <a:pPr eaLnBrk="1" fontAlgn="auto" hangingPunct="1">
              <a:spcAft>
                <a:spcPts val="0"/>
              </a:spcAft>
              <a:buFont typeface="Wingdings 2"/>
              <a:buChar char=""/>
              <a:defRPr/>
            </a:pPr>
            <a:r>
              <a:rPr lang="zh-CN" altLang="zh-CN" b="1" dirty="0"/>
              <a:t>通用操作系统</a:t>
            </a:r>
            <a:endParaRPr lang="zh-CN" altLang="zh-CN" dirty="0"/>
          </a:p>
          <a:p>
            <a:pPr eaLnBrk="1" fontAlgn="auto" hangingPunct="1">
              <a:spcAft>
                <a:spcPts val="0"/>
              </a:spcAft>
              <a:buFont typeface="Wingdings 2"/>
              <a:buChar char=""/>
              <a:defRPr/>
            </a:pPr>
            <a:r>
              <a:rPr lang="zh-CN" altLang="zh-CN" b="1" dirty="0"/>
              <a:t>操作系统的进一步发展</a:t>
            </a:r>
            <a:endParaRPr lang="zh-CN" altLang="zh-CN" dirty="0"/>
          </a:p>
          <a:p>
            <a:pPr eaLnBrk="1" fontAlgn="auto" hangingPunct="1">
              <a:spcAft>
                <a:spcPts val="0"/>
              </a:spcAft>
              <a:buFont typeface="Wingdings 2"/>
              <a:buChar char=""/>
              <a:defRPr/>
            </a:pPr>
            <a:endParaRPr lang="zh-CN" altLang="zh-C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normAutofit fontScale="90000"/>
          </a:bodyPr>
          <a:lstStyle/>
          <a:p>
            <a:pPr eaLnBrk="1" fontAlgn="auto" hangingPunct="1">
              <a:spcAft>
                <a:spcPts val="0"/>
              </a:spcAft>
              <a:defRPr/>
            </a:pPr>
            <a:r>
              <a:rPr lang="en-US" altLang="zh-CN" b="1" dirty="0" smtClean="0"/>
              <a:t/>
            </a:r>
            <a:br>
              <a:rPr lang="en-US" altLang="zh-CN" b="1" dirty="0" smtClean="0"/>
            </a:br>
            <a:r>
              <a:rPr lang="zh-CN" altLang="zh-CN" b="1" dirty="0" smtClean="0"/>
              <a:t>多道程序</a:t>
            </a:r>
            <a:r>
              <a:rPr lang="zh-CN" altLang="zh-CN" b="1" dirty="0"/>
              <a:t>系统</a:t>
            </a:r>
            <a:r>
              <a:rPr lang="zh-CN" altLang="zh-CN" dirty="0"/>
              <a:t/>
            </a:r>
            <a:br>
              <a:rPr lang="zh-CN" altLang="zh-CN" dirty="0"/>
            </a:br>
            <a:endParaRPr lang="zh-CN" altLang="en-US" dirty="0"/>
          </a:p>
        </p:txBody>
      </p:sp>
      <p:sp>
        <p:nvSpPr>
          <p:cNvPr id="23554" name="内容占位符 2"/>
          <p:cNvSpPr>
            <a:spLocks noGrp="1"/>
          </p:cNvSpPr>
          <p:nvPr>
            <p:ph idx="1"/>
          </p:nvPr>
        </p:nvSpPr>
        <p:spPr/>
        <p:txBody>
          <a:bodyPr/>
          <a:lstStyle/>
          <a:p>
            <a:pPr eaLnBrk="1" hangingPunct="1"/>
            <a:r>
              <a:rPr lang="zh-CN" altLang="zh-CN" b="1" smtClean="0"/>
              <a:t>多道程序设计技术</a:t>
            </a:r>
            <a:endParaRPr lang="zh-CN" altLang="zh-CN" smtClean="0"/>
          </a:p>
          <a:p>
            <a:pPr eaLnBrk="1" hangingPunct="1"/>
            <a:r>
              <a:rPr lang="zh-CN" altLang="zh-CN" smtClean="0"/>
              <a:t>　　所谓</a:t>
            </a:r>
            <a:r>
              <a:rPr lang="zh-CN" altLang="en-US" smtClean="0"/>
              <a:t>多道程序设计技术</a:t>
            </a:r>
            <a:r>
              <a:rPr lang="zh-CN" altLang="zh-CN" smtClean="0"/>
              <a:t>，就是指允许多个程序同时进入内存并运行。即同时把多个程序放入内存，并允许它们交替在</a:t>
            </a:r>
            <a:r>
              <a:rPr lang="en-US" altLang="zh-CN" smtClean="0"/>
              <a:t>CPU</a:t>
            </a:r>
            <a:r>
              <a:rPr lang="zh-CN" altLang="zh-CN" smtClean="0"/>
              <a:t>中运行，它们共享系统中的各种硬、</a:t>
            </a:r>
            <a:r>
              <a:rPr lang="zh-CN" altLang="en-US" smtClean="0"/>
              <a:t>软件</a:t>
            </a:r>
            <a:r>
              <a:rPr lang="zh-CN" altLang="zh-CN" smtClean="0"/>
              <a:t>资源。当一道程序因</a:t>
            </a:r>
            <a:r>
              <a:rPr lang="en-US" altLang="zh-CN" smtClean="0"/>
              <a:t>I/O</a:t>
            </a:r>
            <a:r>
              <a:rPr lang="zh-CN" altLang="zh-CN" smtClean="0"/>
              <a:t>请求而暂停运行时，</a:t>
            </a:r>
            <a:r>
              <a:rPr lang="en-US" altLang="zh-CN" smtClean="0"/>
              <a:t>CPU</a:t>
            </a:r>
            <a:r>
              <a:rPr lang="zh-CN" altLang="zh-CN" smtClean="0"/>
              <a:t>便立即转去运行另一道程序。</a:t>
            </a:r>
            <a:endParaRPr lang="zh-CN"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3"/>
          <p:cNvSpPr>
            <a:spLocks noGrp="1"/>
          </p:cNvSpPr>
          <p:nvPr>
            <p:ph type="title"/>
          </p:nvPr>
        </p:nvSpPr>
        <p:spPr/>
        <p:txBody>
          <a:bodyPr/>
          <a:lstStyle/>
          <a:p>
            <a:pPr eaLnBrk="1" hangingPunct="1"/>
            <a:r>
              <a:rPr lang="zh-CN" altLang="zh-CN" smtClean="0"/>
              <a:t>单道程序的运行过程：</a:t>
            </a:r>
            <a:endParaRPr lang="zh-CN" altLang="en-US" smtClean="0"/>
          </a:p>
        </p:txBody>
      </p:sp>
      <p:sp>
        <p:nvSpPr>
          <p:cNvPr id="24578" name="内容占位符 5"/>
          <p:cNvSpPr>
            <a:spLocks noGrp="1"/>
          </p:cNvSpPr>
          <p:nvPr>
            <p:ph sz="half" idx="2"/>
          </p:nvPr>
        </p:nvSpPr>
        <p:spPr/>
        <p:txBody>
          <a:bodyPr/>
          <a:lstStyle/>
          <a:p>
            <a:pPr eaLnBrk="1" hangingPunct="1"/>
            <a:r>
              <a:rPr lang="zh-CN" altLang="zh-CN" smtClean="0"/>
              <a:t>在</a:t>
            </a:r>
            <a:r>
              <a:rPr lang="en-US" altLang="zh-CN" smtClean="0"/>
              <a:t>A</a:t>
            </a:r>
            <a:r>
              <a:rPr lang="zh-CN" altLang="zh-CN" smtClean="0"/>
              <a:t>程序计算时，</a:t>
            </a:r>
            <a:r>
              <a:rPr lang="en-US" altLang="zh-CN" smtClean="0"/>
              <a:t>I/O</a:t>
            </a:r>
            <a:r>
              <a:rPr lang="zh-CN" altLang="zh-CN" smtClean="0"/>
              <a:t>空闲， </a:t>
            </a:r>
            <a:r>
              <a:rPr lang="en-US" altLang="zh-CN" smtClean="0"/>
              <a:t>A</a:t>
            </a:r>
            <a:r>
              <a:rPr lang="zh-CN" altLang="zh-CN" smtClean="0"/>
              <a:t>程序</a:t>
            </a:r>
            <a:r>
              <a:rPr lang="en-US" altLang="zh-CN" smtClean="0"/>
              <a:t>I/O</a:t>
            </a:r>
            <a:r>
              <a:rPr lang="zh-CN" altLang="zh-CN" smtClean="0"/>
              <a:t>操作时，</a:t>
            </a:r>
            <a:r>
              <a:rPr lang="en-US" altLang="zh-CN" smtClean="0"/>
              <a:t>CPU</a:t>
            </a:r>
            <a:r>
              <a:rPr lang="zh-CN" altLang="zh-CN" smtClean="0"/>
              <a:t>空闲（</a:t>
            </a:r>
            <a:r>
              <a:rPr lang="en-US" altLang="zh-CN" smtClean="0"/>
              <a:t>B</a:t>
            </a:r>
            <a:r>
              <a:rPr lang="zh-CN" altLang="zh-CN" smtClean="0"/>
              <a:t>程序也是同样）；必须</a:t>
            </a:r>
            <a:r>
              <a:rPr lang="en-US" altLang="zh-CN" smtClean="0"/>
              <a:t>A</a:t>
            </a:r>
            <a:r>
              <a:rPr lang="zh-CN" altLang="zh-CN" smtClean="0"/>
              <a:t>工作完成后，</a:t>
            </a:r>
            <a:r>
              <a:rPr lang="en-US" altLang="zh-CN" smtClean="0"/>
              <a:t>B</a:t>
            </a:r>
            <a:r>
              <a:rPr lang="zh-CN" altLang="zh-CN" smtClean="0"/>
              <a:t>才能进入内存中开始工作，两者是串行的，全部完成共需时间</a:t>
            </a:r>
            <a:r>
              <a:rPr lang="en-US" altLang="zh-CN" smtClean="0"/>
              <a:t>=T1+T2</a:t>
            </a:r>
            <a:r>
              <a:rPr lang="zh-CN" altLang="zh-CN" smtClean="0"/>
              <a:t>。</a:t>
            </a:r>
            <a:endParaRPr lang="zh-CN" altLang="en-US" smtClean="0"/>
          </a:p>
        </p:txBody>
      </p:sp>
      <p:pic>
        <p:nvPicPr>
          <p:cNvPr id="24579" name="内容占位符 10"/>
          <p:cNvPicPr>
            <a:picLocks noGrp="1" noChangeAspect="1"/>
          </p:cNvPicPr>
          <p:nvPr>
            <p:ph sz="half" idx="1"/>
          </p:nvPr>
        </p:nvPicPr>
        <p:blipFill>
          <a:blip r:embed="rId2"/>
          <a:srcRect/>
          <a:stretch>
            <a:fillRect/>
          </a:stretch>
        </p:blipFill>
        <p:spPr>
          <a:xfrm>
            <a:off x="457200" y="1700213"/>
            <a:ext cx="4038600" cy="4249737"/>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4"/>
          <p:cNvSpPr>
            <a:spLocks noGrp="1"/>
          </p:cNvSpPr>
          <p:nvPr>
            <p:ph type="title"/>
          </p:nvPr>
        </p:nvSpPr>
        <p:spPr/>
        <p:txBody>
          <a:bodyPr/>
          <a:lstStyle/>
          <a:p>
            <a:pPr eaLnBrk="1" hangingPunct="1"/>
            <a:r>
              <a:rPr lang="zh-CN" altLang="zh-CN" smtClean="0"/>
              <a:t>多道程序的运行过程：</a:t>
            </a:r>
            <a:endParaRPr lang="zh-CN" altLang="en-US" smtClean="0"/>
          </a:p>
        </p:txBody>
      </p:sp>
      <p:sp>
        <p:nvSpPr>
          <p:cNvPr id="7" name="内容占位符 6"/>
          <p:cNvSpPr>
            <a:spLocks noGrp="1"/>
          </p:cNvSpPr>
          <p:nvPr>
            <p:ph sz="half" idx="2"/>
          </p:nvPr>
        </p:nvSpPr>
        <p:spPr/>
        <p:txBody>
          <a:bodyPr rtlCol="0">
            <a:normAutofit fontScale="62500" lnSpcReduction="20000"/>
          </a:bodyPr>
          <a:lstStyle/>
          <a:p>
            <a:pPr eaLnBrk="1" fontAlgn="auto" hangingPunct="1">
              <a:spcAft>
                <a:spcPts val="0"/>
              </a:spcAft>
              <a:buFont typeface="Wingdings 2"/>
              <a:buChar char=""/>
              <a:defRPr/>
            </a:pPr>
            <a:r>
              <a:rPr lang="zh-CN" altLang="zh-CN" dirty="0"/>
              <a:t>将</a:t>
            </a:r>
            <a:r>
              <a:rPr lang="en-US" altLang="zh-CN" dirty="0"/>
              <a:t>A</a:t>
            </a:r>
            <a:r>
              <a:rPr lang="zh-CN" altLang="zh-CN" dirty="0"/>
              <a:t>、</a:t>
            </a:r>
            <a:r>
              <a:rPr lang="en-US" altLang="zh-CN" dirty="0"/>
              <a:t>B</a:t>
            </a:r>
            <a:r>
              <a:rPr lang="zh-CN" altLang="zh-CN" dirty="0"/>
              <a:t>两道程序同时存放在内存中，它们在系统的控制下，可相互穿插、交替地在</a:t>
            </a:r>
            <a:r>
              <a:rPr lang="en-US" altLang="zh-CN" dirty="0"/>
              <a:t>CPU</a:t>
            </a:r>
            <a:r>
              <a:rPr lang="zh-CN" altLang="zh-CN" dirty="0"/>
              <a:t>上运行：当</a:t>
            </a:r>
            <a:r>
              <a:rPr lang="en-US" altLang="zh-CN" dirty="0"/>
              <a:t>A</a:t>
            </a:r>
            <a:r>
              <a:rPr lang="zh-CN" altLang="zh-CN" dirty="0"/>
              <a:t>程序因请求</a:t>
            </a:r>
            <a:r>
              <a:rPr lang="en-US" altLang="zh-CN" dirty="0"/>
              <a:t>I/O</a:t>
            </a:r>
            <a:r>
              <a:rPr lang="zh-CN" altLang="zh-CN" dirty="0"/>
              <a:t>操作而放弃</a:t>
            </a:r>
            <a:r>
              <a:rPr lang="en-US" altLang="zh-CN" dirty="0"/>
              <a:t>CPU</a:t>
            </a:r>
            <a:r>
              <a:rPr lang="zh-CN" altLang="zh-CN" dirty="0"/>
              <a:t>时，</a:t>
            </a:r>
            <a:r>
              <a:rPr lang="en-US" altLang="zh-CN" dirty="0"/>
              <a:t>B</a:t>
            </a:r>
            <a:r>
              <a:rPr lang="zh-CN" altLang="zh-CN" dirty="0"/>
              <a:t>程序就可占用</a:t>
            </a:r>
            <a:r>
              <a:rPr lang="en-US" altLang="zh-CN" dirty="0"/>
              <a:t>CPU</a:t>
            </a:r>
            <a:r>
              <a:rPr lang="zh-CN" altLang="zh-CN" dirty="0"/>
              <a:t>运行，这样</a:t>
            </a:r>
            <a:r>
              <a:rPr lang="en-US" altLang="zh-CN" dirty="0"/>
              <a:t> CPU</a:t>
            </a:r>
            <a:r>
              <a:rPr lang="zh-CN" altLang="zh-CN" dirty="0"/>
              <a:t>不再空闲，而正进行</a:t>
            </a:r>
            <a:r>
              <a:rPr lang="en-US" altLang="zh-CN" dirty="0"/>
              <a:t>A I/O</a:t>
            </a:r>
            <a:r>
              <a:rPr lang="zh-CN" altLang="zh-CN" dirty="0"/>
              <a:t>操作的</a:t>
            </a:r>
            <a:r>
              <a:rPr lang="en-US" altLang="zh-CN" dirty="0"/>
              <a:t>I/O</a:t>
            </a:r>
            <a:r>
              <a:rPr lang="zh-CN" altLang="zh-CN" dirty="0"/>
              <a:t>设备也不空闲，显然，</a:t>
            </a:r>
            <a:r>
              <a:rPr lang="en-US" altLang="zh-CN" dirty="0"/>
              <a:t>CPU</a:t>
            </a:r>
            <a:r>
              <a:rPr lang="zh-CN" altLang="zh-CN" dirty="0"/>
              <a:t>和</a:t>
            </a:r>
            <a:r>
              <a:rPr lang="en-US" altLang="zh-CN" dirty="0"/>
              <a:t>I/O</a:t>
            </a:r>
            <a:r>
              <a:rPr lang="zh-CN" altLang="zh-CN" dirty="0"/>
              <a:t>设备都处于</a:t>
            </a:r>
            <a:r>
              <a:rPr lang="en-US" altLang="zh-CN" dirty="0"/>
              <a:t>“</a:t>
            </a:r>
            <a:r>
              <a:rPr lang="zh-CN" altLang="zh-CN" dirty="0"/>
              <a:t>忙</a:t>
            </a:r>
            <a:r>
              <a:rPr lang="en-US" altLang="zh-CN" dirty="0"/>
              <a:t>”</a:t>
            </a:r>
            <a:r>
              <a:rPr lang="zh-CN" altLang="zh-CN" dirty="0"/>
              <a:t>状态，大大提高了资源的利用率，从而也提高了系统的效率，</a:t>
            </a:r>
            <a:r>
              <a:rPr lang="en-US" altLang="zh-CN" dirty="0"/>
              <a:t>A</a:t>
            </a:r>
            <a:r>
              <a:rPr lang="zh-CN" altLang="zh-CN" dirty="0"/>
              <a:t>、</a:t>
            </a:r>
            <a:r>
              <a:rPr lang="en-US" altLang="zh-CN" dirty="0"/>
              <a:t>B</a:t>
            </a:r>
            <a:r>
              <a:rPr lang="zh-CN" altLang="zh-CN" dirty="0"/>
              <a:t>全部完成所需时间</a:t>
            </a:r>
            <a:r>
              <a:rPr lang="en-US" altLang="zh-CN" dirty="0"/>
              <a:t>&lt;&lt;T1+T2</a:t>
            </a:r>
            <a:r>
              <a:rPr lang="zh-CN" altLang="zh-CN" dirty="0"/>
              <a:t>。 </a:t>
            </a:r>
          </a:p>
          <a:p>
            <a:pPr eaLnBrk="1" fontAlgn="auto" hangingPunct="1">
              <a:spcAft>
                <a:spcPts val="0"/>
              </a:spcAft>
              <a:buFont typeface="Wingdings 2"/>
              <a:buChar char=""/>
              <a:defRPr/>
            </a:pPr>
            <a:r>
              <a:rPr lang="zh-CN" altLang="zh-CN" dirty="0"/>
              <a:t>　　多道程序设计技术不仅使</a:t>
            </a:r>
            <a:r>
              <a:rPr lang="en-US" altLang="zh-CN" dirty="0"/>
              <a:t>CPU</a:t>
            </a:r>
            <a:r>
              <a:rPr lang="zh-CN" altLang="zh-CN" dirty="0"/>
              <a:t>得到充分利用，同时改善</a:t>
            </a:r>
            <a:r>
              <a:rPr lang="en-US" altLang="zh-CN" dirty="0"/>
              <a:t>I/O</a:t>
            </a:r>
            <a:r>
              <a:rPr lang="zh-CN" altLang="zh-CN" dirty="0"/>
              <a:t>设备和内存的利用率，从而提高了整个系统的资源利用率和系统吞吐量（单位时间内处理作业（程序）的个数），最终提高了整个系统的效率。 </a:t>
            </a:r>
          </a:p>
          <a:p>
            <a:pPr eaLnBrk="1" fontAlgn="auto" hangingPunct="1">
              <a:spcAft>
                <a:spcPts val="0"/>
              </a:spcAft>
              <a:buFont typeface="Wingdings 2"/>
              <a:buChar char=""/>
              <a:defRPr/>
            </a:pPr>
            <a:r>
              <a:rPr lang="zh-CN" altLang="zh-CN" dirty="0"/>
              <a:t>　　</a:t>
            </a:r>
            <a:endParaRPr lang="zh-CN" altLang="en-US" dirty="0"/>
          </a:p>
        </p:txBody>
      </p:sp>
      <p:pic>
        <p:nvPicPr>
          <p:cNvPr id="25603" name="内容占位符 9"/>
          <p:cNvPicPr>
            <a:picLocks noGrp="1" noChangeAspect="1"/>
          </p:cNvPicPr>
          <p:nvPr>
            <p:ph sz="half" idx="1"/>
          </p:nvPr>
        </p:nvPicPr>
        <p:blipFill>
          <a:blip r:embed="rId2"/>
          <a:srcRect/>
          <a:stretch>
            <a:fillRect/>
          </a:stretch>
        </p:blipFill>
        <p:spPr>
          <a:xfrm>
            <a:off x="457200" y="1557338"/>
            <a:ext cx="4038600" cy="4535487"/>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idx="1"/>
          </p:nvPr>
        </p:nvSpPr>
        <p:spPr>
          <a:xfrm>
            <a:off x="457200" y="692150"/>
            <a:ext cx="8229600" cy="5434013"/>
          </a:xfrm>
        </p:spPr>
        <p:txBody>
          <a:bodyPr rtlCol="0">
            <a:normAutofit fontScale="92500" lnSpcReduction="10000"/>
          </a:bodyPr>
          <a:lstStyle/>
          <a:p>
            <a:pPr eaLnBrk="1" fontAlgn="auto" hangingPunct="1">
              <a:spcAft>
                <a:spcPts val="0"/>
              </a:spcAft>
              <a:buFont typeface="Wingdings 2"/>
              <a:buChar char=""/>
              <a:defRPr/>
            </a:pPr>
            <a:r>
              <a:rPr lang="zh-CN" altLang="en-US" dirty="0"/>
              <a:t>单机处理系统</a:t>
            </a:r>
            <a:r>
              <a:rPr lang="zh-CN" altLang="zh-CN" dirty="0"/>
              <a:t>中多道程序运行时的特点： </a:t>
            </a:r>
          </a:p>
          <a:p>
            <a:pPr eaLnBrk="1" fontAlgn="auto" hangingPunct="1">
              <a:spcAft>
                <a:spcPts val="0"/>
              </a:spcAft>
              <a:buFont typeface="Wingdings 2"/>
              <a:buChar char=""/>
              <a:defRPr/>
            </a:pPr>
            <a:r>
              <a:rPr lang="zh-CN" altLang="zh-CN" dirty="0"/>
              <a:t>　　（</a:t>
            </a:r>
            <a:r>
              <a:rPr lang="en-US" altLang="zh-CN" dirty="0"/>
              <a:t>1</a:t>
            </a:r>
            <a:r>
              <a:rPr lang="zh-CN" altLang="zh-CN" dirty="0"/>
              <a:t>）多道：计算机内存中同时存放几道相互独立的程序； </a:t>
            </a:r>
          </a:p>
          <a:p>
            <a:pPr eaLnBrk="1" fontAlgn="auto" hangingPunct="1">
              <a:spcAft>
                <a:spcPts val="0"/>
              </a:spcAft>
              <a:buFont typeface="Wingdings 2"/>
              <a:buChar char=""/>
              <a:defRPr/>
            </a:pPr>
            <a:r>
              <a:rPr lang="zh-CN" altLang="zh-CN" dirty="0"/>
              <a:t>　　（</a:t>
            </a:r>
            <a:r>
              <a:rPr lang="en-US" altLang="zh-CN" dirty="0"/>
              <a:t>2</a:t>
            </a:r>
            <a:r>
              <a:rPr lang="zh-CN" altLang="zh-CN" dirty="0"/>
              <a:t>）宏观上并行：同时进入系统的几道程序都处于运行过程中，即它们先后开始了各自的运行，但都未运行完毕； </a:t>
            </a:r>
          </a:p>
          <a:p>
            <a:pPr eaLnBrk="1" fontAlgn="auto" hangingPunct="1">
              <a:spcAft>
                <a:spcPts val="0"/>
              </a:spcAft>
              <a:buFont typeface="Wingdings 2"/>
              <a:buChar char=""/>
              <a:defRPr/>
            </a:pPr>
            <a:r>
              <a:rPr lang="zh-CN" altLang="zh-CN" dirty="0"/>
              <a:t>　　（</a:t>
            </a:r>
            <a:r>
              <a:rPr lang="en-US" altLang="zh-CN" dirty="0"/>
              <a:t>3</a:t>
            </a:r>
            <a:r>
              <a:rPr lang="zh-CN" altLang="zh-CN" dirty="0"/>
              <a:t>）微观上串行：实际上，各道程序轮流地用</a:t>
            </a:r>
            <a:r>
              <a:rPr lang="en-US" altLang="zh-CN" dirty="0"/>
              <a:t>CPU</a:t>
            </a:r>
            <a:r>
              <a:rPr lang="zh-CN" altLang="zh-CN" dirty="0"/>
              <a:t>，并交替运行</a:t>
            </a:r>
            <a:r>
              <a:rPr lang="zh-CN" altLang="zh-CN" dirty="0" smtClean="0"/>
              <a:t>。</a:t>
            </a:r>
            <a:endParaRPr lang="en-US" altLang="zh-CN" dirty="0" smtClean="0"/>
          </a:p>
          <a:p>
            <a:pPr eaLnBrk="1" fontAlgn="auto" hangingPunct="1">
              <a:spcAft>
                <a:spcPts val="0"/>
              </a:spcAft>
              <a:buFont typeface="Wingdings 2"/>
              <a:buChar char=""/>
              <a:defRPr/>
            </a:pPr>
            <a:r>
              <a:rPr lang="zh-CN" altLang="zh-CN" dirty="0" smtClean="0"/>
              <a:t>多道程序</a:t>
            </a:r>
            <a:r>
              <a:rPr lang="zh-CN" altLang="zh-CN" dirty="0"/>
              <a:t>系统的出现，标志着操作系统渐趋成熟的阶段，先后出现了作业调度管理、处理机管理、存储器管理、外部设备管理、</a:t>
            </a:r>
            <a:r>
              <a:rPr lang="zh-CN" altLang="zh-CN" dirty="0" smtClean="0"/>
              <a:t>文件</a:t>
            </a:r>
            <a:r>
              <a:rPr lang="zh-CN" altLang="en-US" dirty="0" smtClean="0"/>
              <a:t>系统管理</a:t>
            </a:r>
            <a:r>
              <a:rPr lang="zh-CN" altLang="zh-CN" dirty="0" smtClean="0"/>
              <a:t>等</a:t>
            </a:r>
            <a:r>
              <a:rPr lang="zh-CN" altLang="zh-CN" dirty="0"/>
              <a:t>功能。</a:t>
            </a:r>
            <a:endParaRPr lang="zh-CN" altLang="en-US" dirty="0"/>
          </a:p>
          <a:p>
            <a:pPr eaLnBrk="1" fontAlgn="auto" hangingPunct="1">
              <a:spcAft>
                <a:spcPts val="0"/>
              </a:spcAft>
              <a:buFont typeface="Wingdings 2"/>
              <a:buChar char=""/>
              <a:defRPr/>
            </a:pP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49275"/>
            <a:ext cx="8229600" cy="5576888"/>
          </a:xfrm>
        </p:spPr>
        <p:txBody>
          <a:bodyPr rtlCol="0">
            <a:normAutofit fontScale="62500" lnSpcReduction="20000"/>
          </a:bodyPr>
          <a:lstStyle/>
          <a:p>
            <a:pPr eaLnBrk="1" fontAlgn="auto" hangingPunct="1">
              <a:spcAft>
                <a:spcPts val="0"/>
              </a:spcAft>
              <a:buFont typeface="Wingdings 2"/>
              <a:buChar char=""/>
              <a:defRPr/>
            </a:pPr>
            <a:r>
              <a:rPr lang="zh-CN" altLang="zh-CN" b="1" dirty="0"/>
              <a:t>多道批处理系统</a:t>
            </a:r>
            <a:endParaRPr lang="zh-CN" altLang="zh-CN" dirty="0"/>
          </a:p>
          <a:p>
            <a:pPr eaLnBrk="1" fontAlgn="auto" hangingPunct="1">
              <a:spcAft>
                <a:spcPts val="0"/>
              </a:spcAft>
              <a:buFont typeface="Wingdings 2"/>
              <a:buChar char=""/>
              <a:defRPr/>
            </a:pPr>
            <a:r>
              <a:rPr lang="zh-CN" altLang="zh-CN" dirty="0"/>
              <a:t>　　</a:t>
            </a:r>
            <a:r>
              <a:rPr lang="en-US" altLang="zh-CN" dirty="0"/>
              <a:t>20</a:t>
            </a:r>
            <a:r>
              <a:rPr lang="zh-CN" altLang="zh-CN" dirty="0"/>
              <a:t>世纪</a:t>
            </a:r>
            <a:r>
              <a:rPr lang="en-US" altLang="zh-CN" dirty="0"/>
              <a:t>60</a:t>
            </a:r>
            <a:r>
              <a:rPr lang="zh-CN" altLang="zh-CN" dirty="0"/>
              <a:t>年代中期，在前述的批处理系统中，引入多道程序设计技术后</a:t>
            </a:r>
            <a:r>
              <a:rPr lang="zh-CN" altLang="zh-CN" dirty="0" smtClean="0"/>
              <a:t>形成</a:t>
            </a:r>
            <a:r>
              <a:rPr lang="zh-CN" altLang="en-US" dirty="0" smtClean="0"/>
              <a:t>多道批处理系统</a:t>
            </a:r>
            <a:r>
              <a:rPr lang="zh-CN" altLang="zh-CN" dirty="0" smtClean="0"/>
              <a:t>（</a:t>
            </a:r>
            <a:r>
              <a:rPr lang="zh-CN" altLang="zh-CN" dirty="0"/>
              <a:t>简称：批处理系统）。 </a:t>
            </a:r>
          </a:p>
          <a:p>
            <a:pPr eaLnBrk="1" fontAlgn="auto" hangingPunct="1">
              <a:spcAft>
                <a:spcPts val="0"/>
              </a:spcAft>
              <a:buFont typeface="Wingdings 2"/>
              <a:buChar char=""/>
              <a:defRPr/>
            </a:pPr>
            <a:r>
              <a:rPr lang="zh-CN" altLang="zh-CN" dirty="0"/>
              <a:t>　　它有两个特点： </a:t>
            </a:r>
          </a:p>
          <a:p>
            <a:pPr eaLnBrk="1" fontAlgn="auto" hangingPunct="1">
              <a:spcAft>
                <a:spcPts val="0"/>
              </a:spcAft>
              <a:buFont typeface="Wingdings 2"/>
              <a:buChar char=""/>
              <a:defRPr/>
            </a:pPr>
            <a:r>
              <a:rPr lang="zh-CN" altLang="zh-CN" dirty="0"/>
              <a:t>　　（</a:t>
            </a:r>
            <a:r>
              <a:rPr lang="en-US" altLang="zh-CN" dirty="0"/>
              <a:t>1</a:t>
            </a:r>
            <a:r>
              <a:rPr lang="zh-CN" altLang="zh-CN" dirty="0"/>
              <a:t>）多道：系统内可同时容纳多个作业。这些作业放在外存中，组成一个后备队列，系统按一定的调度原则每次从后备作业队列中选取一个或多个作业进入内存运行，运行作业结束、退出运行和后备作业进入运行均由系统自动实现，从而在系统中形成一个自动转接的、连续的作业流。 </a:t>
            </a:r>
          </a:p>
          <a:p>
            <a:pPr eaLnBrk="1" fontAlgn="auto" hangingPunct="1">
              <a:spcAft>
                <a:spcPts val="0"/>
              </a:spcAft>
              <a:buFont typeface="Wingdings 2"/>
              <a:buChar char=""/>
              <a:defRPr/>
            </a:pPr>
            <a:r>
              <a:rPr lang="zh-CN" altLang="zh-CN" dirty="0"/>
              <a:t>　　（</a:t>
            </a:r>
            <a:r>
              <a:rPr lang="en-US" altLang="zh-CN" dirty="0"/>
              <a:t>2</a:t>
            </a:r>
            <a:r>
              <a:rPr lang="zh-CN" altLang="zh-CN" dirty="0"/>
              <a:t>）成批：在系统运行过程中，不允许用户与其作业发生交互作用，即：作业一旦进入系统，用户就不能直接干预其作业的运行。 </a:t>
            </a:r>
          </a:p>
          <a:p>
            <a:pPr eaLnBrk="1" fontAlgn="auto" hangingPunct="1">
              <a:spcAft>
                <a:spcPts val="0"/>
              </a:spcAft>
              <a:buFont typeface="Wingdings 2"/>
              <a:buChar char=""/>
              <a:defRPr/>
            </a:pPr>
            <a:r>
              <a:rPr lang="zh-CN" altLang="zh-CN" dirty="0"/>
              <a:t>　　批处理系统的追求目标：提高系统资源利用率和系统吞吐量，以及作业流程的自动化。 </a:t>
            </a:r>
          </a:p>
          <a:p>
            <a:pPr eaLnBrk="1" fontAlgn="auto" hangingPunct="1">
              <a:spcAft>
                <a:spcPts val="0"/>
              </a:spcAft>
              <a:buFont typeface="Wingdings 2"/>
              <a:buChar char=""/>
              <a:defRPr/>
            </a:pPr>
            <a:r>
              <a:rPr lang="zh-CN" altLang="zh-CN" dirty="0"/>
              <a:t>　　批处理系统的一个重要缺点：不提供人机交互能力，给用户使用计算机带来不便。 </a:t>
            </a:r>
          </a:p>
          <a:p>
            <a:pPr eaLnBrk="1" fontAlgn="auto" hangingPunct="1">
              <a:spcAft>
                <a:spcPts val="0"/>
              </a:spcAft>
              <a:buFont typeface="Wingdings 2"/>
              <a:buChar char=""/>
              <a:defRPr/>
            </a:pPr>
            <a:r>
              <a:rPr lang="zh-CN" altLang="zh-CN" dirty="0"/>
              <a:t>　　虽然用户独占全机资源，并且直接控制程序的运行，可以随时了解程序运行情况。但这种工作方式因独占全机造成资源效率极低。</a:t>
            </a:r>
            <a:r>
              <a:rPr lang="en-US" altLang="zh-CN" dirty="0">
                <a:sym typeface="Symbol"/>
              </a:rPr>
              <a:t></a:t>
            </a:r>
            <a:r>
              <a:rPr lang="en-US" altLang="zh-CN" dirty="0"/>
              <a:t> </a:t>
            </a:r>
            <a:endParaRPr lang="zh-CN" altLang="zh-CN" dirty="0"/>
          </a:p>
          <a:p>
            <a:pPr eaLnBrk="1" fontAlgn="auto" hangingPunct="1">
              <a:spcAft>
                <a:spcPts val="0"/>
              </a:spcAft>
              <a:buFont typeface="Wingdings 2"/>
              <a:buChar char=""/>
              <a:defRPr/>
            </a:pPr>
            <a:r>
              <a:rPr lang="zh-CN" altLang="zh-CN" dirty="0"/>
              <a:t>　　一种新的追求目标：既能保证计算机效率，又能方便用户使用计算机。</a:t>
            </a:r>
            <a:r>
              <a:rPr lang="en-US" altLang="zh-CN" dirty="0"/>
              <a:t> 20</a:t>
            </a:r>
            <a:r>
              <a:rPr lang="zh-CN" altLang="zh-CN" dirty="0"/>
              <a:t>世纪</a:t>
            </a:r>
            <a:r>
              <a:rPr lang="en-US" altLang="zh-CN" dirty="0"/>
              <a:t>60</a:t>
            </a:r>
            <a:r>
              <a:rPr lang="zh-CN" altLang="zh-CN" dirty="0"/>
              <a:t>年代中期，计算机技术和软件技术的发展使这种追求成为</a:t>
            </a:r>
            <a:r>
              <a:rPr lang="zh-CN" altLang="zh-CN" dirty="0" smtClean="0"/>
              <a:t>可能</a:t>
            </a:r>
            <a:r>
              <a:rPr lang="zh-CN" altLang="en-US" dirty="0"/>
              <a:t>。</a:t>
            </a:r>
            <a:endParaRPr lang="zh-CN" altLang="zh-CN" dirty="0"/>
          </a:p>
          <a:p>
            <a:pPr eaLnBrk="1" fontAlgn="auto" hangingPunct="1">
              <a:spcAft>
                <a:spcPts val="0"/>
              </a:spcAft>
              <a:buFont typeface="Wingdings 2"/>
              <a:buChar char=""/>
              <a:defRPr/>
            </a:pP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标题 3"/>
          <p:cNvSpPr>
            <a:spLocks noGrp="1"/>
          </p:cNvSpPr>
          <p:nvPr>
            <p:ph type="title"/>
          </p:nvPr>
        </p:nvSpPr>
        <p:spPr/>
        <p:txBody>
          <a:bodyPr/>
          <a:lstStyle/>
          <a:p>
            <a:pPr eaLnBrk="1" hangingPunct="1"/>
            <a:r>
              <a:rPr lang="zh-CN" altLang="en-US" smtClean="0"/>
              <a:t>分时系统</a:t>
            </a:r>
          </a:p>
        </p:txBody>
      </p:sp>
      <p:sp>
        <p:nvSpPr>
          <p:cNvPr id="7" name="内容占位符 6"/>
          <p:cNvSpPr>
            <a:spLocks noGrp="1"/>
          </p:cNvSpPr>
          <p:nvPr>
            <p:ph idx="1"/>
          </p:nvPr>
        </p:nvSpPr>
        <p:spPr/>
        <p:txBody>
          <a:bodyPr rtlCol="0">
            <a:normAutofit fontScale="77500" lnSpcReduction="20000"/>
          </a:bodyPr>
          <a:lstStyle/>
          <a:p>
            <a:pPr eaLnBrk="1" fontAlgn="auto" hangingPunct="1">
              <a:spcAft>
                <a:spcPts val="0"/>
              </a:spcAft>
              <a:buFont typeface="Wingdings 2"/>
              <a:buChar char=""/>
              <a:defRPr/>
            </a:pPr>
            <a:r>
              <a:rPr lang="zh-CN" altLang="zh-CN" dirty="0"/>
              <a:t>由于</a:t>
            </a:r>
            <a:r>
              <a:rPr lang="en-US" altLang="zh-CN" dirty="0"/>
              <a:t>CPU</a:t>
            </a:r>
            <a:r>
              <a:rPr lang="zh-CN" altLang="zh-CN" dirty="0"/>
              <a:t>速度不断提高和采用分时技术，一台计算机可同时连接多个用户终端，而每个用户可在自己的终端上联机使用计算机，好象自己独占机器一样</a:t>
            </a:r>
            <a:r>
              <a:rPr lang="zh-CN" altLang="zh-CN" dirty="0" smtClean="0"/>
              <a:t>。</a:t>
            </a:r>
            <a:r>
              <a:rPr lang="zh-CN" altLang="zh-CN" dirty="0"/>
              <a:t>分时技术：把处理机的运行时间分成很短的时间片，按时间片轮流把处理机分配给各联机作业使用。 </a:t>
            </a:r>
          </a:p>
          <a:p>
            <a:pPr eaLnBrk="1" fontAlgn="auto" hangingPunct="1">
              <a:spcAft>
                <a:spcPts val="0"/>
              </a:spcAft>
              <a:buFont typeface="Wingdings 2"/>
              <a:buChar char=""/>
              <a:defRPr/>
            </a:pPr>
            <a:r>
              <a:rPr lang="zh-CN" altLang="zh-CN" dirty="0"/>
              <a:t>　　若某个作业在分配给它的时间片内不能完成其计算，则该作业暂时中断，把处理机让给另一作业使用，等待下一轮时再继续其运行。由于计算机速度很快，作业运行轮转得很快，给每个用户的印象是，好象他独占了一台计算机。而每个用户可以通过自己的终端向系统发出各种操作控制命令，在充分的人机交互情况下，完成作业的运行。 </a:t>
            </a:r>
          </a:p>
          <a:p>
            <a:pPr eaLnBrk="1" fontAlgn="auto" hangingPunct="1">
              <a:spcAft>
                <a:spcPts val="0"/>
              </a:spcAft>
              <a:buFont typeface="Wingdings 2"/>
              <a:buChar char=""/>
              <a:defRPr/>
            </a:pPr>
            <a:r>
              <a:rPr lang="zh-CN" altLang="zh-CN" dirty="0"/>
              <a:t>　　</a:t>
            </a: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04813"/>
            <a:ext cx="8229600" cy="5976937"/>
          </a:xfrm>
        </p:spPr>
        <p:txBody>
          <a:bodyPr rtlCol="0">
            <a:normAutofit fontScale="62500" lnSpcReduction="20000"/>
          </a:bodyPr>
          <a:lstStyle/>
          <a:p>
            <a:pPr eaLnBrk="1" fontAlgn="auto" hangingPunct="1">
              <a:spcAft>
                <a:spcPts val="0"/>
              </a:spcAft>
              <a:buFont typeface="Wingdings 2"/>
              <a:buChar char=""/>
              <a:defRPr/>
            </a:pPr>
            <a:r>
              <a:rPr lang="zh-CN" altLang="zh-CN" dirty="0"/>
              <a:t>具有上述特征</a:t>
            </a:r>
            <a:r>
              <a:rPr lang="zh-CN" altLang="zh-CN" dirty="0" smtClean="0"/>
              <a:t>的</a:t>
            </a:r>
            <a:r>
              <a:rPr lang="zh-CN" altLang="en-US" dirty="0" smtClean="0"/>
              <a:t>计算机系统</a:t>
            </a:r>
            <a:r>
              <a:rPr lang="zh-CN" altLang="zh-CN" dirty="0" smtClean="0"/>
              <a:t>称为</a:t>
            </a:r>
            <a:r>
              <a:rPr lang="zh-CN" altLang="en-US" dirty="0" smtClean="0"/>
              <a:t>分时系统</a:t>
            </a:r>
            <a:r>
              <a:rPr lang="zh-CN" altLang="zh-CN" dirty="0" smtClean="0"/>
              <a:t>，</a:t>
            </a:r>
            <a:r>
              <a:rPr lang="zh-CN" altLang="zh-CN" dirty="0"/>
              <a:t>它允许多个用户同时联机使用计算机。 </a:t>
            </a:r>
          </a:p>
          <a:p>
            <a:pPr eaLnBrk="1" fontAlgn="auto" hangingPunct="1">
              <a:spcAft>
                <a:spcPts val="0"/>
              </a:spcAft>
              <a:buFont typeface="Wingdings 2"/>
              <a:buChar char=""/>
              <a:defRPr/>
            </a:pPr>
            <a:r>
              <a:rPr lang="zh-CN" altLang="zh-CN" dirty="0"/>
              <a:t>　　特点： </a:t>
            </a:r>
          </a:p>
          <a:p>
            <a:pPr eaLnBrk="1" fontAlgn="auto" hangingPunct="1">
              <a:spcAft>
                <a:spcPts val="0"/>
              </a:spcAft>
              <a:buFont typeface="Wingdings 2"/>
              <a:buChar char=""/>
              <a:defRPr/>
            </a:pPr>
            <a:r>
              <a:rPr lang="zh-CN" altLang="zh-CN" dirty="0"/>
              <a:t>　　（</a:t>
            </a:r>
            <a:r>
              <a:rPr lang="en-US" altLang="zh-CN" dirty="0"/>
              <a:t>1</a:t>
            </a:r>
            <a:r>
              <a:rPr lang="zh-CN" altLang="zh-CN" dirty="0"/>
              <a:t>）多路性。若干个用户同时使用一台计算机。微观上看是各用户轮流使用计算机；宏观上看是各用户并行工作。 </a:t>
            </a:r>
          </a:p>
          <a:p>
            <a:pPr eaLnBrk="1" fontAlgn="auto" hangingPunct="1">
              <a:spcAft>
                <a:spcPts val="0"/>
              </a:spcAft>
              <a:buFont typeface="Wingdings 2"/>
              <a:buChar char=""/>
              <a:defRPr/>
            </a:pPr>
            <a:r>
              <a:rPr lang="zh-CN" altLang="zh-CN" dirty="0"/>
              <a:t>　　（</a:t>
            </a:r>
            <a:r>
              <a:rPr lang="en-US" altLang="zh-CN" dirty="0"/>
              <a:t>2</a:t>
            </a:r>
            <a:r>
              <a:rPr lang="zh-CN" altLang="zh-CN" dirty="0"/>
              <a:t>）交互性。用户可根据系统对请求的响应结果，进一步向系统提出新的请求。这种能使用户与系统进行人机对话的工作方式，明显地有别于批处理系统，因而，分时系统又被称为交互式系统。 </a:t>
            </a:r>
          </a:p>
          <a:p>
            <a:pPr eaLnBrk="1" fontAlgn="auto" hangingPunct="1">
              <a:spcAft>
                <a:spcPts val="0"/>
              </a:spcAft>
              <a:buFont typeface="Wingdings 2"/>
              <a:buChar char=""/>
              <a:defRPr/>
            </a:pPr>
            <a:r>
              <a:rPr lang="zh-CN" altLang="zh-CN" dirty="0"/>
              <a:t>　　（</a:t>
            </a:r>
            <a:r>
              <a:rPr lang="en-US" altLang="zh-CN" dirty="0"/>
              <a:t>3</a:t>
            </a:r>
            <a:r>
              <a:rPr lang="zh-CN" altLang="zh-CN" dirty="0"/>
              <a:t>）独立性。用户之间可以相互独立操作，互不干扰。系统保证各用户程序运行的完整性，不会发生相互混淆或破坏现象。 </a:t>
            </a:r>
          </a:p>
          <a:p>
            <a:pPr eaLnBrk="1" fontAlgn="auto" hangingPunct="1">
              <a:spcAft>
                <a:spcPts val="0"/>
              </a:spcAft>
              <a:buFont typeface="Wingdings 2"/>
              <a:buChar char=""/>
              <a:defRPr/>
            </a:pPr>
            <a:r>
              <a:rPr lang="zh-CN" altLang="zh-CN" dirty="0"/>
              <a:t>　　（</a:t>
            </a:r>
            <a:r>
              <a:rPr lang="en-US" altLang="zh-CN" dirty="0"/>
              <a:t>4</a:t>
            </a:r>
            <a:r>
              <a:rPr lang="zh-CN" altLang="zh-CN" dirty="0"/>
              <a:t>）及时性。系统可对用户的输入及时作出响应。分时系统性能的主要指标之一是响应时间，它是指：从终端发出命令到系统予以应答所需的时间。 </a:t>
            </a:r>
          </a:p>
          <a:p>
            <a:pPr eaLnBrk="1" fontAlgn="auto" hangingPunct="1">
              <a:spcAft>
                <a:spcPts val="0"/>
              </a:spcAft>
              <a:buFont typeface="Wingdings 2"/>
              <a:buChar char=""/>
              <a:defRPr/>
            </a:pPr>
            <a:r>
              <a:rPr lang="zh-CN" altLang="zh-CN" dirty="0"/>
              <a:t>　　分时系统的主要目标：对用户响应的及时性，即不至于用户等待每一个命令的处理时间过长。 </a:t>
            </a:r>
          </a:p>
          <a:p>
            <a:pPr eaLnBrk="1" fontAlgn="auto" hangingPunct="1">
              <a:spcAft>
                <a:spcPts val="0"/>
              </a:spcAft>
              <a:buFont typeface="Wingdings 2"/>
              <a:buChar char=""/>
              <a:defRPr/>
            </a:pPr>
            <a:r>
              <a:rPr lang="zh-CN" altLang="zh-CN" dirty="0"/>
              <a:t>　　分时系统可以同时接纳数十个甚至上百个用户，由于内存空间有限，往往采用对换（又称交换）方式的存储方法。即将未</a:t>
            </a:r>
            <a:r>
              <a:rPr lang="en-US" altLang="zh-CN" dirty="0"/>
              <a:t>“</a:t>
            </a:r>
            <a:r>
              <a:rPr lang="zh-CN" altLang="zh-CN" dirty="0"/>
              <a:t>轮到</a:t>
            </a:r>
            <a:r>
              <a:rPr lang="en-US" altLang="zh-CN" dirty="0"/>
              <a:t>”</a:t>
            </a:r>
            <a:r>
              <a:rPr lang="zh-CN" altLang="zh-CN" dirty="0"/>
              <a:t>的作业放入磁盘，一旦</a:t>
            </a:r>
            <a:r>
              <a:rPr lang="en-US" altLang="zh-CN" dirty="0"/>
              <a:t>“</a:t>
            </a:r>
            <a:r>
              <a:rPr lang="zh-CN" altLang="zh-CN" dirty="0"/>
              <a:t>轮到</a:t>
            </a:r>
            <a:r>
              <a:rPr lang="en-US" altLang="zh-CN" dirty="0"/>
              <a:t>”</a:t>
            </a:r>
            <a:r>
              <a:rPr lang="zh-CN" altLang="zh-CN" dirty="0"/>
              <a:t>，再将其调入内存；而时间片用完后，又将作业存回磁盘（俗称</a:t>
            </a:r>
            <a:r>
              <a:rPr lang="en-US" altLang="zh-CN" dirty="0"/>
              <a:t>“</a:t>
            </a:r>
            <a:r>
              <a:rPr lang="zh-CN" altLang="zh-CN" dirty="0"/>
              <a:t>滚进</a:t>
            </a:r>
            <a:r>
              <a:rPr lang="en-US" altLang="zh-CN" dirty="0"/>
              <a:t>”</a:t>
            </a:r>
            <a:r>
              <a:rPr lang="zh-CN" altLang="zh-CN" dirty="0"/>
              <a:t>、</a:t>
            </a:r>
            <a:r>
              <a:rPr lang="en-US" altLang="zh-CN" dirty="0"/>
              <a:t>“</a:t>
            </a:r>
            <a:r>
              <a:rPr lang="zh-CN" altLang="zh-CN" dirty="0"/>
              <a:t>滚出</a:t>
            </a:r>
            <a:r>
              <a:rPr lang="en-US" altLang="zh-CN" dirty="0"/>
              <a:t>“</a:t>
            </a:r>
            <a:r>
              <a:rPr lang="zh-CN" altLang="zh-CN" dirty="0"/>
              <a:t>法），使同一存储区域轮流为多个用户服务。 </a:t>
            </a:r>
          </a:p>
          <a:p>
            <a:pPr eaLnBrk="1" fontAlgn="auto" hangingPunct="1">
              <a:spcAft>
                <a:spcPts val="0"/>
              </a:spcAft>
              <a:buFont typeface="Wingdings 2"/>
              <a:buChar char=""/>
              <a:defRPr/>
            </a:pPr>
            <a:r>
              <a:rPr lang="zh-CN" altLang="zh-CN" dirty="0"/>
              <a:t>　　多用户分时系统是</a:t>
            </a:r>
            <a:r>
              <a:rPr lang="zh-CN" altLang="zh-CN" dirty="0" smtClean="0"/>
              <a:t>当今</a:t>
            </a:r>
            <a:r>
              <a:rPr lang="zh-CN" altLang="en-US" dirty="0" smtClean="0"/>
              <a:t>计算机操作系统</a:t>
            </a:r>
            <a:r>
              <a:rPr lang="zh-CN" altLang="zh-CN" dirty="0" smtClean="0"/>
              <a:t>中</a:t>
            </a:r>
            <a:r>
              <a:rPr lang="zh-CN" altLang="zh-CN" dirty="0"/>
              <a:t>最普遍使用的一类操作系统。</a:t>
            </a:r>
            <a:endParaRPr lang="zh-CN" altLang="en-US" dirty="0"/>
          </a:p>
          <a:p>
            <a:pPr eaLnBrk="1" fontAlgn="auto" hangingPunct="1">
              <a:spcAft>
                <a:spcPts val="0"/>
              </a:spcAft>
              <a:buFont typeface="Wingdings 2"/>
              <a:buChar char=""/>
              <a:defRPr/>
            </a:pP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内容占位符 11"/>
          <p:cNvPicPr>
            <a:picLocks noGrp="1" noChangeAspect="1"/>
          </p:cNvPicPr>
          <p:nvPr>
            <p:ph idx="1"/>
          </p:nvPr>
        </p:nvPicPr>
        <p:blipFill>
          <a:blip r:embed="rId2"/>
          <a:srcRect/>
          <a:stretch>
            <a:fillRect/>
          </a:stretch>
        </p:blipFill>
        <p:spPr>
          <a:xfrm>
            <a:off x="1243013" y="1341438"/>
            <a:ext cx="6657975" cy="3698875"/>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标题 1"/>
          <p:cNvSpPr>
            <a:spLocks noGrp="1"/>
          </p:cNvSpPr>
          <p:nvPr>
            <p:ph type="title"/>
          </p:nvPr>
        </p:nvSpPr>
        <p:spPr/>
        <p:txBody>
          <a:bodyPr/>
          <a:lstStyle/>
          <a:p>
            <a:pPr eaLnBrk="1" hangingPunct="1"/>
            <a:r>
              <a:rPr lang="zh-CN" altLang="zh-CN" b="1" smtClean="0"/>
              <a:t>实时系统</a:t>
            </a:r>
            <a:endParaRPr lang="zh-CN" altLang="en-US" smtClean="0"/>
          </a:p>
        </p:txBody>
      </p:sp>
      <p:sp>
        <p:nvSpPr>
          <p:cNvPr id="3" name="内容占位符 2"/>
          <p:cNvSpPr>
            <a:spLocks noGrp="1"/>
          </p:cNvSpPr>
          <p:nvPr>
            <p:ph idx="1"/>
          </p:nvPr>
        </p:nvSpPr>
        <p:spPr>
          <a:xfrm>
            <a:off x="457200" y="1268413"/>
            <a:ext cx="8229600" cy="5256212"/>
          </a:xfrm>
        </p:spPr>
        <p:txBody>
          <a:bodyPr rtlCol="0">
            <a:normAutofit fontScale="55000" lnSpcReduction="20000"/>
          </a:bodyPr>
          <a:lstStyle/>
          <a:p>
            <a:pPr eaLnBrk="1" fontAlgn="auto" hangingPunct="1">
              <a:spcAft>
                <a:spcPts val="0"/>
              </a:spcAft>
              <a:buFont typeface="Wingdings 2"/>
              <a:buChar char=""/>
              <a:defRPr/>
            </a:pPr>
            <a:r>
              <a:rPr lang="zh-CN" altLang="zh-CN" dirty="0"/>
              <a:t>虽然多道批处理系统和分时系统能获得较令人满意的资源利用率和系统响应时间，但却不能满足实时控制与实时信息处理两个应用领域的需求。于是就产生</a:t>
            </a:r>
            <a:r>
              <a:rPr lang="zh-CN" altLang="zh-CN" dirty="0" smtClean="0"/>
              <a:t>了</a:t>
            </a:r>
            <a:r>
              <a:rPr lang="zh-CN" altLang="en-US" dirty="0" smtClean="0"/>
              <a:t>实时系统</a:t>
            </a:r>
            <a:r>
              <a:rPr lang="zh-CN" altLang="zh-CN" dirty="0" smtClean="0"/>
              <a:t>，</a:t>
            </a:r>
            <a:r>
              <a:rPr lang="zh-CN" altLang="zh-CN" dirty="0"/>
              <a:t>即系统能够及时响应随机发生的外部事件，并在严格的时间范围内完成对该事件的处理。 </a:t>
            </a:r>
          </a:p>
          <a:p>
            <a:pPr eaLnBrk="1" fontAlgn="auto" hangingPunct="1">
              <a:spcAft>
                <a:spcPts val="0"/>
              </a:spcAft>
              <a:buFont typeface="Wingdings 2"/>
              <a:buChar char=""/>
              <a:defRPr/>
            </a:pPr>
            <a:r>
              <a:rPr lang="zh-CN" altLang="zh-CN" dirty="0"/>
              <a:t>　　实时系统在一个特定的应用中常作为一种控制设备来使用。 </a:t>
            </a:r>
          </a:p>
          <a:p>
            <a:pPr eaLnBrk="1" fontAlgn="auto" hangingPunct="1">
              <a:spcAft>
                <a:spcPts val="0"/>
              </a:spcAft>
              <a:buFont typeface="Wingdings 2"/>
              <a:buChar char=""/>
              <a:defRPr/>
            </a:pPr>
            <a:r>
              <a:rPr lang="zh-CN" altLang="zh-CN" dirty="0"/>
              <a:t>　　实时系统可分成两类： </a:t>
            </a:r>
          </a:p>
          <a:p>
            <a:pPr eaLnBrk="1" fontAlgn="auto" hangingPunct="1">
              <a:spcAft>
                <a:spcPts val="0"/>
              </a:spcAft>
              <a:buFont typeface="Wingdings 2"/>
              <a:buChar char=""/>
              <a:defRPr/>
            </a:pPr>
            <a:r>
              <a:rPr lang="zh-CN" altLang="zh-CN" dirty="0"/>
              <a:t>　　（</a:t>
            </a:r>
            <a:r>
              <a:rPr lang="en-US" altLang="zh-CN" dirty="0"/>
              <a:t>1</a:t>
            </a:r>
            <a:r>
              <a:rPr lang="zh-CN" altLang="zh-CN" dirty="0" smtClean="0"/>
              <a:t>）</a:t>
            </a:r>
            <a:r>
              <a:rPr lang="zh-CN" altLang="en-US" dirty="0" smtClean="0"/>
              <a:t>实施控制系统</a:t>
            </a:r>
            <a:r>
              <a:rPr lang="zh-CN" altLang="zh-CN" dirty="0" smtClean="0"/>
              <a:t>。</a:t>
            </a:r>
            <a:r>
              <a:rPr lang="zh-CN" altLang="zh-CN" dirty="0"/>
              <a:t>当用于飞机飞行、导弹发射等的自动控制时，要求计算机能尽快</a:t>
            </a:r>
            <a:r>
              <a:rPr lang="zh-CN" altLang="zh-CN" dirty="0" smtClean="0"/>
              <a:t>处理</a:t>
            </a:r>
            <a:r>
              <a:rPr lang="zh-CN" altLang="en-US" dirty="0" smtClean="0"/>
              <a:t>测量系统</a:t>
            </a:r>
            <a:r>
              <a:rPr lang="zh-CN" altLang="zh-CN" dirty="0" smtClean="0"/>
              <a:t>测</a:t>
            </a:r>
            <a:r>
              <a:rPr lang="zh-CN" altLang="zh-CN" dirty="0"/>
              <a:t>得的数据，及时地对飞机或导弹进行控制，或将有关信息通过显示终端提供给决策人员。当用于轧钢、石化</a:t>
            </a:r>
            <a:r>
              <a:rPr lang="zh-CN" altLang="zh-CN" dirty="0" smtClean="0"/>
              <a:t>等</a:t>
            </a:r>
            <a:r>
              <a:rPr lang="zh-CN" altLang="en-US" dirty="0" smtClean="0"/>
              <a:t>工业生产控制</a:t>
            </a:r>
            <a:r>
              <a:rPr lang="zh-CN" altLang="zh-CN" dirty="0" smtClean="0"/>
              <a:t>时</a:t>
            </a:r>
            <a:r>
              <a:rPr lang="zh-CN" altLang="zh-CN" dirty="0"/>
              <a:t>，也要求计算机能及时处理由各类传感器送来的数据，然后控制相应的执行机构。 </a:t>
            </a:r>
          </a:p>
          <a:p>
            <a:pPr eaLnBrk="1" fontAlgn="auto" hangingPunct="1">
              <a:spcAft>
                <a:spcPts val="0"/>
              </a:spcAft>
              <a:buFont typeface="Wingdings 2"/>
              <a:buChar char=""/>
              <a:defRPr/>
            </a:pPr>
            <a:r>
              <a:rPr lang="zh-CN" altLang="zh-CN" dirty="0"/>
              <a:t>　　（</a:t>
            </a:r>
            <a:r>
              <a:rPr lang="en-US" altLang="zh-CN" dirty="0"/>
              <a:t>2</a:t>
            </a:r>
            <a:r>
              <a:rPr lang="zh-CN" altLang="zh-CN" dirty="0"/>
              <a:t>）</a:t>
            </a:r>
            <a:r>
              <a:rPr lang="zh-CN" altLang="zh-CN" dirty="0" smtClean="0"/>
              <a:t>实时</a:t>
            </a:r>
            <a:r>
              <a:rPr lang="zh-CN" altLang="en-US" dirty="0" smtClean="0"/>
              <a:t>信息处理系统</a:t>
            </a:r>
            <a:r>
              <a:rPr lang="zh-CN" altLang="zh-CN" dirty="0" smtClean="0"/>
              <a:t>。</a:t>
            </a:r>
            <a:r>
              <a:rPr lang="zh-CN" altLang="zh-CN" dirty="0"/>
              <a:t>当用于预定飞机票、查询有关航班、航线、票价等事宜时，或当用于银行系统</a:t>
            </a:r>
            <a:r>
              <a:rPr lang="zh-CN" altLang="zh-CN" dirty="0" smtClean="0"/>
              <a:t>、</a:t>
            </a:r>
            <a:r>
              <a:rPr lang="zh-CN" altLang="en-US" dirty="0" smtClean="0"/>
              <a:t>情报检索系统</a:t>
            </a:r>
            <a:r>
              <a:rPr lang="zh-CN" altLang="zh-CN" dirty="0" smtClean="0"/>
              <a:t>时</a:t>
            </a:r>
            <a:r>
              <a:rPr lang="zh-CN" altLang="zh-CN" dirty="0"/>
              <a:t>，都要求计算机能对终端设备发来的服务请求及时予以正确的回答。此类对响应及时性的要求稍弱于第一类。 </a:t>
            </a:r>
          </a:p>
          <a:p>
            <a:pPr eaLnBrk="1" fontAlgn="auto" hangingPunct="1">
              <a:spcAft>
                <a:spcPts val="0"/>
              </a:spcAft>
              <a:buFont typeface="Wingdings 2"/>
              <a:buChar char=""/>
              <a:defRPr/>
            </a:pPr>
            <a:r>
              <a:rPr lang="zh-CN" altLang="zh-CN" dirty="0"/>
              <a:t>　　</a:t>
            </a:r>
            <a:r>
              <a:rPr lang="zh-CN" altLang="en-US" dirty="0" smtClean="0"/>
              <a:t>实时操作系统</a:t>
            </a:r>
            <a:r>
              <a:rPr lang="zh-CN" altLang="zh-CN" dirty="0" smtClean="0"/>
              <a:t>的</a:t>
            </a:r>
            <a:r>
              <a:rPr lang="zh-CN" altLang="zh-CN" dirty="0"/>
              <a:t>主要特点： </a:t>
            </a:r>
          </a:p>
          <a:p>
            <a:pPr eaLnBrk="1" fontAlgn="auto" hangingPunct="1">
              <a:spcAft>
                <a:spcPts val="0"/>
              </a:spcAft>
              <a:buFont typeface="Wingdings 2"/>
              <a:buChar char=""/>
              <a:defRPr/>
            </a:pPr>
            <a:r>
              <a:rPr lang="zh-CN" altLang="zh-CN" dirty="0"/>
              <a:t>　　（</a:t>
            </a:r>
            <a:r>
              <a:rPr lang="en-US" altLang="zh-CN" dirty="0"/>
              <a:t>1</a:t>
            </a:r>
            <a:r>
              <a:rPr lang="zh-CN" altLang="zh-CN" dirty="0"/>
              <a:t>）及时响应。每一个信息接收、分析处理和发送的过程必须在严格的时间限制内完成。 </a:t>
            </a:r>
          </a:p>
          <a:p>
            <a:pPr eaLnBrk="1" fontAlgn="auto" hangingPunct="1">
              <a:spcAft>
                <a:spcPts val="0"/>
              </a:spcAft>
              <a:buFont typeface="Wingdings 2"/>
              <a:buChar char=""/>
              <a:defRPr/>
            </a:pPr>
            <a:r>
              <a:rPr lang="zh-CN" altLang="zh-CN" dirty="0"/>
              <a:t>　　（</a:t>
            </a:r>
            <a:r>
              <a:rPr lang="en-US" altLang="zh-CN" dirty="0"/>
              <a:t>2</a:t>
            </a:r>
            <a:r>
              <a:rPr lang="zh-CN" altLang="zh-CN" dirty="0"/>
              <a:t>）高可靠性。需采取冗余措施，双机系统</a:t>
            </a:r>
            <a:r>
              <a:rPr lang="zh-CN" altLang="zh-CN" dirty="0" smtClean="0"/>
              <a:t>前</a:t>
            </a:r>
            <a:r>
              <a:rPr lang="zh-CN" altLang="en-US" dirty="0" smtClean="0"/>
              <a:t>后台</a:t>
            </a:r>
            <a:r>
              <a:rPr lang="zh-CN" altLang="zh-CN" dirty="0" smtClean="0"/>
              <a:t>工作</a:t>
            </a:r>
            <a:r>
              <a:rPr lang="zh-CN" altLang="zh-CN" dirty="0"/>
              <a:t>，也包括必要的保密措施等。</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标题 1"/>
          <p:cNvSpPr>
            <a:spLocks noGrp="1"/>
          </p:cNvSpPr>
          <p:nvPr>
            <p:ph type="title"/>
          </p:nvPr>
        </p:nvSpPr>
        <p:spPr/>
        <p:txBody>
          <a:bodyPr/>
          <a:lstStyle/>
          <a:p>
            <a:pPr eaLnBrk="1" hangingPunct="1"/>
            <a:r>
              <a:rPr lang="zh-CN" altLang="zh-CN" b="1" smtClean="0"/>
              <a:t>通用操作系统</a:t>
            </a:r>
            <a:endParaRPr lang="zh-CN" altLang="en-US" smtClean="0"/>
          </a:p>
        </p:txBody>
      </p:sp>
      <p:sp>
        <p:nvSpPr>
          <p:cNvPr id="3" name="内容占位符 2"/>
          <p:cNvSpPr>
            <a:spLocks noGrp="1"/>
          </p:cNvSpPr>
          <p:nvPr>
            <p:ph idx="1"/>
          </p:nvPr>
        </p:nvSpPr>
        <p:spPr>
          <a:xfrm>
            <a:off x="457200" y="1341438"/>
            <a:ext cx="8229600" cy="5327650"/>
          </a:xfrm>
        </p:spPr>
        <p:txBody>
          <a:bodyPr rtlCol="0">
            <a:normAutofit fontScale="62500" lnSpcReduction="20000"/>
          </a:bodyPr>
          <a:lstStyle/>
          <a:p>
            <a:pPr eaLnBrk="1" fontAlgn="auto" hangingPunct="1">
              <a:spcAft>
                <a:spcPts val="0"/>
              </a:spcAft>
              <a:buFont typeface="Wingdings 2"/>
              <a:buChar char=""/>
              <a:defRPr/>
            </a:pPr>
            <a:r>
              <a:rPr lang="zh-CN" altLang="zh-CN" dirty="0"/>
              <a:t>通用操作系统：具有多种类型操作特征的操作系统。可以同时兼有多道批处理、分时、实时处理的功能，或其中两种以上的功能。 </a:t>
            </a:r>
          </a:p>
          <a:p>
            <a:pPr eaLnBrk="1" fontAlgn="auto" hangingPunct="1">
              <a:spcAft>
                <a:spcPts val="0"/>
              </a:spcAft>
              <a:buFont typeface="Wingdings 2"/>
              <a:buChar char=""/>
              <a:defRPr/>
            </a:pPr>
            <a:r>
              <a:rPr lang="zh-CN" altLang="zh-CN" dirty="0"/>
              <a:t>　　例如：实时处理</a:t>
            </a:r>
            <a:r>
              <a:rPr lang="en-US" altLang="zh-CN" dirty="0"/>
              <a:t>+</a:t>
            </a:r>
            <a:r>
              <a:rPr lang="zh-CN" altLang="zh-CN" dirty="0"/>
              <a:t>批处理</a:t>
            </a:r>
            <a:r>
              <a:rPr lang="en-US" altLang="zh-CN" dirty="0"/>
              <a:t>=</a:t>
            </a:r>
            <a:r>
              <a:rPr lang="zh-CN" altLang="zh-CN" dirty="0"/>
              <a:t>实时批处理系统。首先保证优先处理实时任务，插空进行批处理作业。常把实时任务称为前台作业，批作业称为后台作业。 </a:t>
            </a:r>
          </a:p>
          <a:p>
            <a:pPr eaLnBrk="1" fontAlgn="auto" hangingPunct="1">
              <a:spcAft>
                <a:spcPts val="0"/>
              </a:spcAft>
              <a:buFont typeface="Wingdings 2"/>
              <a:buChar char=""/>
              <a:defRPr/>
            </a:pPr>
            <a:r>
              <a:rPr lang="zh-CN" altLang="zh-CN" dirty="0"/>
              <a:t>　　再如：批处理</a:t>
            </a:r>
            <a:r>
              <a:rPr lang="en-US" altLang="zh-CN" dirty="0"/>
              <a:t>+</a:t>
            </a:r>
            <a:r>
              <a:rPr lang="zh-CN" altLang="zh-CN" dirty="0"/>
              <a:t>分时处理</a:t>
            </a:r>
            <a:r>
              <a:rPr lang="en-US" altLang="zh-CN" dirty="0"/>
              <a:t>=</a:t>
            </a:r>
            <a:r>
              <a:rPr lang="zh-CN" altLang="zh-CN" dirty="0"/>
              <a:t>分时批处理系统。即：时间要求不强的作业放入</a:t>
            </a:r>
            <a:r>
              <a:rPr lang="en-US" altLang="zh-CN" dirty="0"/>
              <a:t>“</a:t>
            </a:r>
            <a:r>
              <a:rPr lang="zh-CN" altLang="zh-CN" dirty="0"/>
              <a:t>后台</a:t>
            </a:r>
            <a:r>
              <a:rPr lang="en-US" altLang="zh-CN" dirty="0"/>
              <a:t>”</a:t>
            </a:r>
            <a:r>
              <a:rPr lang="zh-CN" altLang="zh-CN" dirty="0"/>
              <a:t>（批处理）处理，需频繁交互的作业在</a:t>
            </a:r>
            <a:r>
              <a:rPr lang="en-US" altLang="zh-CN" dirty="0"/>
              <a:t>“</a:t>
            </a:r>
            <a:r>
              <a:rPr lang="zh-CN" altLang="zh-CN" dirty="0"/>
              <a:t>前台</a:t>
            </a:r>
            <a:r>
              <a:rPr lang="en-US" altLang="zh-CN" dirty="0"/>
              <a:t>”</a:t>
            </a:r>
            <a:r>
              <a:rPr lang="zh-CN" altLang="zh-CN" dirty="0"/>
              <a:t>（分时）处理，处理机优先运行</a:t>
            </a:r>
            <a:r>
              <a:rPr lang="en-US" altLang="zh-CN" dirty="0"/>
              <a:t>“</a:t>
            </a:r>
            <a:r>
              <a:rPr lang="zh-CN" altLang="zh-CN" dirty="0"/>
              <a:t>前台</a:t>
            </a:r>
            <a:r>
              <a:rPr lang="en-US" altLang="zh-CN" dirty="0"/>
              <a:t>”</a:t>
            </a:r>
            <a:r>
              <a:rPr lang="zh-CN" altLang="zh-CN" dirty="0"/>
              <a:t>作业。 </a:t>
            </a:r>
          </a:p>
          <a:p>
            <a:pPr eaLnBrk="1" fontAlgn="auto" hangingPunct="1">
              <a:spcAft>
                <a:spcPts val="0"/>
              </a:spcAft>
              <a:buFont typeface="Wingdings 2"/>
              <a:buChar char=""/>
              <a:defRPr/>
            </a:pPr>
            <a:r>
              <a:rPr lang="zh-CN" altLang="zh-CN" dirty="0"/>
              <a:t>　　从上世纪</a:t>
            </a:r>
            <a:r>
              <a:rPr lang="en-US" altLang="zh-CN" dirty="0"/>
              <a:t>60</a:t>
            </a:r>
            <a:r>
              <a:rPr lang="zh-CN" altLang="zh-CN" dirty="0"/>
              <a:t>年代中期，国际上开始研制一些大型的通用操作系统。这些系统试图达到功能齐全、可适应各种应用范围和操作方式变化多端的环境的目标。但是，这些系统过于复杂和庞大，不仅付出了巨大的代价，且在解决其可靠性、可维护性和可理解性方面都遇到很大的困难。 </a:t>
            </a:r>
          </a:p>
          <a:p>
            <a:pPr eaLnBrk="1" fontAlgn="auto" hangingPunct="1">
              <a:spcAft>
                <a:spcPts val="0"/>
              </a:spcAft>
              <a:buFont typeface="Wingdings 2"/>
              <a:buChar char=""/>
              <a:defRPr/>
            </a:pPr>
            <a:r>
              <a:rPr lang="zh-CN" altLang="zh-CN" dirty="0"/>
              <a:t>　　相比之下</a:t>
            </a:r>
            <a:r>
              <a:rPr lang="zh-CN" altLang="zh-CN" dirty="0" smtClean="0"/>
              <a:t>，</a:t>
            </a:r>
            <a:r>
              <a:rPr lang="en-US" altLang="zh-CN" dirty="0" err="1" smtClean="0"/>
              <a:t>unix</a:t>
            </a:r>
            <a:r>
              <a:rPr lang="zh-CN" altLang="en-US" dirty="0" smtClean="0"/>
              <a:t>操作系统</a:t>
            </a:r>
            <a:r>
              <a:rPr lang="zh-CN" altLang="zh-CN" dirty="0" smtClean="0"/>
              <a:t>却</a:t>
            </a:r>
            <a:r>
              <a:rPr lang="zh-CN" altLang="zh-CN" dirty="0"/>
              <a:t>是一个例外。这是一个通用的多用户分时交互型的操作系统。它首先建立的是一个精干的核心，而其功能却足以与许多大型的操作系统相媲美，在核心层以外，可以支持庞大的软件系统。它很快得到应用和推广，并不断完善，对现代操作系统有着重大的影响。 </a:t>
            </a:r>
          </a:p>
          <a:p>
            <a:pPr eaLnBrk="1" fontAlgn="auto" hangingPunct="1">
              <a:spcAft>
                <a:spcPts val="0"/>
              </a:spcAft>
              <a:buFont typeface="Wingdings 2"/>
              <a:buChar char=""/>
              <a:defRPr/>
            </a:pPr>
            <a:r>
              <a:rPr lang="zh-CN" altLang="zh-CN" dirty="0"/>
              <a:t>　　至此，操作系统的基本概念、功能、基本结构和</a:t>
            </a:r>
            <a:r>
              <a:rPr lang="zh-CN" altLang="zh-CN" dirty="0" smtClean="0"/>
              <a:t>组</a:t>
            </a:r>
            <a:r>
              <a:rPr lang="zh-CN" altLang="en-US" dirty="0" smtClean="0"/>
              <a:t>成都</a:t>
            </a:r>
            <a:r>
              <a:rPr lang="zh-CN" altLang="zh-CN" dirty="0" smtClean="0"/>
              <a:t>已</a:t>
            </a:r>
            <a:r>
              <a:rPr lang="zh-CN" altLang="zh-CN" dirty="0"/>
              <a:t>形成并渐趋完善。 </a:t>
            </a:r>
          </a:p>
          <a:p>
            <a:pPr eaLnBrk="1" fontAlgn="auto" hangingPunct="1">
              <a:spcAft>
                <a:spcPts val="0"/>
              </a:spcAft>
              <a:buFont typeface="Wingdings 2"/>
              <a:buChar char=""/>
              <a:defRPr/>
            </a:pP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p:nvPr>
        </p:nvSpPr>
        <p:spPr/>
        <p:txBody>
          <a:bodyPr/>
          <a:lstStyle/>
          <a:p>
            <a:pPr eaLnBrk="1" hangingPunct="1"/>
            <a:r>
              <a:rPr lang="zh-CN" altLang="en-US" smtClean="0"/>
              <a:t>背景</a:t>
            </a:r>
          </a:p>
        </p:txBody>
      </p:sp>
      <p:sp>
        <p:nvSpPr>
          <p:cNvPr id="15362" name="内容占位符 2"/>
          <p:cNvSpPr>
            <a:spLocks noGrp="1"/>
          </p:cNvSpPr>
          <p:nvPr>
            <p:ph idx="1"/>
          </p:nvPr>
        </p:nvSpPr>
        <p:spPr/>
        <p:txBody>
          <a:bodyPr/>
          <a:lstStyle/>
          <a:p>
            <a:pPr marL="0" indent="0" eaLnBrk="1" hangingPunct="1">
              <a:buFont typeface="Wingdings 2" pitchFamily="18" charset="2"/>
              <a:buNone/>
            </a:pPr>
            <a:r>
              <a:rPr lang="zh-CN" altLang="en-US" sz="3600" smtClean="0"/>
              <a:t>操作系统</a:t>
            </a:r>
            <a:r>
              <a:rPr lang="zh-CN" altLang="zh-CN" sz="3600" smtClean="0"/>
              <a:t>并不是与计算机硬件一起诞生的，它是在人们使用计算机的过程中，为了满足两大需求：提高资源利用率、增强计算机系统性能，伴随着计算机技术本身及其应用的日益发展，而逐步地形成和完善起来的。</a:t>
            </a:r>
            <a:endParaRPr lang="zh-CN" altLang="en-US" sz="36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1"/>
          <p:cNvSpPr>
            <a:spLocks noGrp="1"/>
          </p:cNvSpPr>
          <p:nvPr>
            <p:ph type="title"/>
          </p:nvPr>
        </p:nvSpPr>
        <p:spPr/>
        <p:txBody>
          <a:bodyPr/>
          <a:lstStyle/>
          <a:p>
            <a:pPr eaLnBrk="1" hangingPunct="1"/>
            <a:r>
              <a:rPr lang="zh-CN" altLang="zh-CN" b="1" smtClean="0"/>
              <a:t>操作系统的进一步发展</a:t>
            </a:r>
            <a:endParaRPr lang="zh-CN" altLang="en-US" smtClean="0"/>
          </a:p>
        </p:txBody>
      </p:sp>
      <p:sp>
        <p:nvSpPr>
          <p:cNvPr id="33794" name="内容占位符 2"/>
          <p:cNvSpPr>
            <a:spLocks noGrp="1"/>
          </p:cNvSpPr>
          <p:nvPr>
            <p:ph idx="1"/>
          </p:nvPr>
        </p:nvSpPr>
        <p:spPr/>
        <p:txBody>
          <a:bodyPr/>
          <a:lstStyle/>
          <a:p>
            <a:pPr eaLnBrk="1" hangingPunct="1"/>
            <a:r>
              <a:rPr lang="zh-CN" altLang="zh-CN" smtClean="0"/>
              <a:t>进入</a:t>
            </a:r>
            <a:r>
              <a:rPr lang="en-US" altLang="zh-CN" smtClean="0"/>
              <a:t>20</a:t>
            </a:r>
            <a:r>
              <a:rPr lang="zh-CN" altLang="zh-CN" smtClean="0"/>
              <a:t>世纪</a:t>
            </a:r>
            <a:r>
              <a:rPr lang="en-US" altLang="zh-CN" smtClean="0"/>
              <a:t>80</a:t>
            </a:r>
            <a:r>
              <a:rPr lang="zh-CN" altLang="zh-CN" smtClean="0"/>
              <a:t>年代，</a:t>
            </a:r>
            <a:r>
              <a:rPr lang="zh-CN" altLang="en-US" smtClean="0"/>
              <a:t>大规模集成电路</a:t>
            </a:r>
            <a:r>
              <a:rPr lang="zh-CN" altLang="zh-CN" smtClean="0"/>
              <a:t>工艺技术的飞跃发展，微处理机的出现和发展，掀起了计算机大发展大普及的浪潮。一方面迎来了个人计算机的时代，同时又向计算机网络、分布式处理、巨型计算机和智能化方向发展。于是，操作系统有了进一步的发展，如：个人计算机操作系统、</a:t>
            </a:r>
            <a:r>
              <a:rPr lang="zh-CN" altLang="en-US" smtClean="0"/>
              <a:t>网络操作系统</a:t>
            </a:r>
            <a:r>
              <a:rPr lang="zh-CN" altLang="zh-CN" smtClean="0"/>
              <a:t>、</a:t>
            </a:r>
            <a:r>
              <a:rPr lang="zh-CN" altLang="en-US" smtClean="0"/>
              <a:t>分布式操作系统</a:t>
            </a:r>
            <a:r>
              <a:rPr lang="zh-CN" altLang="zh-CN" smtClean="0"/>
              <a:t>等。</a:t>
            </a:r>
            <a:endParaRPr lang="zh-CN"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标题 1"/>
          <p:cNvSpPr>
            <a:spLocks noGrp="1"/>
          </p:cNvSpPr>
          <p:nvPr>
            <p:ph type="title"/>
          </p:nvPr>
        </p:nvSpPr>
        <p:spPr/>
        <p:txBody>
          <a:bodyPr/>
          <a:lstStyle/>
          <a:p>
            <a:pPr eaLnBrk="1" hangingPunct="1"/>
            <a:r>
              <a:rPr lang="zh-CN" altLang="en-US" sz="5400" smtClean="0"/>
              <a:t>操作系统的种类</a:t>
            </a:r>
          </a:p>
        </p:txBody>
      </p:sp>
      <p:sp>
        <p:nvSpPr>
          <p:cNvPr id="34818" name="内容占位符 2"/>
          <p:cNvSpPr>
            <a:spLocks noGrp="1"/>
          </p:cNvSpPr>
          <p:nvPr>
            <p:ph idx="1"/>
          </p:nvPr>
        </p:nvSpPr>
        <p:spPr>
          <a:xfrm>
            <a:off x="468313" y="1844675"/>
            <a:ext cx="8229600" cy="4060825"/>
          </a:xfrm>
        </p:spPr>
        <p:txBody>
          <a:bodyPr/>
          <a:lstStyle/>
          <a:p>
            <a:pPr eaLnBrk="1" hangingPunct="1"/>
            <a:r>
              <a:rPr lang="en-US" altLang="zh-CN" sz="4800" smtClean="0"/>
              <a:t>DOS</a:t>
            </a:r>
            <a:r>
              <a:rPr lang="zh-CN" altLang="en-US" sz="4800" smtClean="0"/>
              <a:t>操作系统</a:t>
            </a:r>
            <a:endParaRPr lang="en-US" altLang="zh-CN" sz="4800" smtClean="0"/>
          </a:p>
          <a:p>
            <a:pPr eaLnBrk="1" hangingPunct="1"/>
            <a:r>
              <a:rPr lang="en-US" altLang="zh-CN" sz="4800" smtClean="0"/>
              <a:t>Mac OS X</a:t>
            </a:r>
            <a:r>
              <a:rPr lang="zh-CN" altLang="en-US" sz="4800" smtClean="0"/>
              <a:t>操作系统</a:t>
            </a:r>
            <a:endParaRPr lang="en-US" altLang="zh-CN" sz="4800" smtClean="0"/>
          </a:p>
          <a:p>
            <a:pPr eaLnBrk="1" hangingPunct="1"/>
            <a:r>
              <a:rPr lang="en-US" altLang="zh-CN" sz="4800" smtClean="0"/>
              <a:t>Window</a:t>
            </a:r>
            <a:r>
              <a:rPr lang="zh-CN" altLang="en-US" sz="4800" smtClean="0"/>
              <a:t>操作系统</a:t>
            </a:r>
            <a:endParaRPr lang="en-US" altLang="zh-CN" sz="4800" smtClean="0"/>
          </a:p>
          <a:p>
            <a:pPr eaLnBrk="1" hangingPunct="1"/>
            <a:r>
              <a:rPr lang="en-US" altLang="zh-CN" sz="4800" smtClean="0"/>
              <a:t>Linux</a:t>
            </a:r>
            <a:r>
              <a:rPr lang="zh-CN" altLang="en-US" sz="4800" smtClean="0"/>
              <a:t>操作系统</a:t>
            </a:r>
            <a:endParaRPr lang="en-US" altLang="zh-CN" sz="4800" smtClean="0"/>
          </a:p>
          <a:p>
            <a:pPr eaLnBrk="1" hangingPunct="1"/>
            <a:endParaRPr lang="zh-CN"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标题 1"/>
          <p:cNvSpPr>
            <a:spLocks noGrp="1"/>
          </p:cNvSpPr>
          <p:nvPr>
            <p:ph type="title"/>
          </p:nvPr>
        </p:nvSpPr>
        <p:spPr/>
        <p:txBody>
          <a:bodyPr/>
          <a:lstStyle/>
          <a:p>
            <a:pPr eaLnBrk="1" hangingPunct="1"/>
            <a:r>
              <a:rPr lang="en-US" altLang="zh-CN" smtClean="0"/>
              <a:t>DOS</a:t>
            </a:r>
            <a:r>
              <a:rPr lang="zh-CN" altLang="en-US" smtClean="0"/>
              <a:t>操作系统</a:t>
            </a:r>
          </a:p>
        </p:txBody>
      </p:sp>
      <p:sp>
        <p:nvSpPr>
          <p:cNvPr id="3" name="内容占位符 2"/>
          <p:cNvSpPr>
            <a:spLocks noGrp="1"/>
          </p:cNvSpPr>
          <p:nvPr>
            <p:ph idx="1"/>
          </p:nvPr>
        </p:nvSpPr>
        <p:spPr/>
        <p:txBody>
          <a:bodyPr rtlCol="0">
            <a:normAutofit fontScale="92500" lnSpcReduction="20000"/>
          </a:bodyPr>
          <a:lstStyle/>
          <a:p>
            <a:pPr eaLnBrk="1" fontAlgn="auto" hangingPunct="1">
              <a:spcAft>
                <a:spcPts val="0"/>
              </a:spcAft>
              <a:buFont typeface="Wingdings 2"/>
              <a:buChar char=""/>
              <a:defRPr/>
            </a:pPr>
            <a:r>
              <a:rPr lang="en-US" altLang="zh-CN" dirty="0"/>
              <a:t>DOS</a:t>
            </a:r>
            <a:r>
              <a:rPr lang="zh-CN" altLang="zh-CN" dirty="0"/>
              <a:t>是</a:t>
            </a:r>
            <a:r>
              <a:rPr lang="en-US" altLang="zh-CN" dirty="0"/>
              <a:t>Diskette Operating system</a:t>
            </a:r>
            <a:r>
              <a:rPr lang="zh-CN" altLang="zh-CN" dirty="0"/>
              <a:t>的缩写，意思是磁盘操作系统。 </a:t>
            </a:r>
          </a:p>
          <a:p>
            <a:pPr eaLnBrk="1" fontAlgn="auto" hangingPunct="1">
              <a:spcAft>
                <a:spcPts val="0"/>
              </a:spcAft>
              <a:buFont typeface="Wingdings 2"/>
              <a:buChar char=""/>
              <a:defRPr/>
            </a:pPr>
            <a:r>
              <a:rPr lang="en-US" altLang="zh-CN" dirty="0"/>
              <a:t> </a:t>
            </a:r>
            <a:endParaRPr lang="zh-CN" altLang="zh-CN" dirty="0"/>
          </a:p>
          <a:p>
            <a:pPr eaLnBrk="1" fontAlgn="auto" hangingPunct="1">
              <a:spcAft>
                <a:spcPts val="0"/>
              </a:spcAft>
              <a:buFont typeface="Wingdings 2"/>
              <a:buChar char=""/>
              <a:defRPr/>
            </a:pPr>
            <a:r>
              <a:rPr lang="en-US" altLang="zh-CN" dirty="0"/>
              <a:t>DOS</a:t>
            </a:r>
            <a:r>
              <a:rPr lang="zh-CN" altLang="zh-CN" dirty="0"/>
              <a:t>是</a:t>
            </a:r>
            <a:r>
              <a:rPr lang="en-US" altLang="zh-CN" dirty="0"/>
              <a:t>1981~1995</a:t>
            </a:r>
            <a:r>
              <a:rPr lang="zh-CN" altLang="zh-CN" dirty="0"/>
              <a:t>年的个人电脑上使用的一种主要的操作系统。由于早期的</a:t>
            </a:r>
            <a:r>
              <a:rPr lang="en-US" altLang="zh-CN" dirty="0"/>
              <a:t>DOS</a:t>
            </a:r>
            <a:r>
              <a:rPr lang="zh-CN" altLang="zh-CN" dirty="0"/>
              <a:t>系统是由微软公司为</a:t>
            </a:r>
            <a:r>
              <a:rPr lang="en-US" altLang="zh-CN" dirty="0"/>
              <a:t>IBM</a:t>
            </a:r>
            <a:r>
              <a:rPr lang="zh-CN" altLang="zh-CN" dirty="0"/>
              <a:t>的个人（</a:t>
            </a:r>
            <a:r>
              <a:rPr lang="en-US" altLang="zh-CN" dirty="0"/>
              <a:t>PC</a:t>
            </a:r>
            <a:r>
              <a:rPr lang="zh-CN" altLang="zh-CN" dirty="0"/>
              <a:t>）电脑开发的，故而即称之为</a:t>
            </a:r>
            <a:r>
              <a:rPr lang="en-US" altLang="zh-CN" dirty="0"/>
              <a:t>PC-DOS</a:t>
            </a:r>
            <a:r>
              <a:rPr lang="zh-CN" altLang="zh-CN" dirty="0"/>
              <a:t>，又以其公司命名为</a:t>
            </a:r>
            <a:r>
              <a:rPr lang="en-US" altLang="zh-CN" dirty="0"/>
              <a:t>MS-DOS</a:t>
            </a:r>
            <a:r>
              <a:rPr lang="zh-CN" altLang="zh-CN" dirty="0"/>
              <a:t>，因此后来其他公司开发的与</a:t>
            </a:r>
            <a:r>
              <a:rPr lang="en-US" altLang="zh-CN" dirty="0"/>
              <a:t>MS-DOS</a:t>
            </a:r>
            <a:r>
              <a:rPr lang="zh-CN" altLang="zh-CN" dirty="0"/>
              <a:t>兼容的操作系统，也延用了这种称呼方式，如：</a:t>
            </a:r>
            <a:r>
              <a:rPr lang="en-US" altLang="zh-CN" dirty="0"/>
              <a:t>DR-DOS</a:t>
            </a:r>
            <a:r>
              <a:rPr lang="zh-CN" altLang="zh-CN" dirty="0"/>
              <a:t>、</a:t>
            </a:r>
            <a:r>
              <a:rPr lang="en-US" altLang="zh-CN" dirty="0"/>
              <a:t>Novell-DOS ....</a:t>
            </a:r>
            <a:r>
              <a:rPr lang="zh-CN" altLang="zh-CN" dirty="0"/>
              <a:t>，以及国人开发的汉字</a:t>
            </a:r>
            <a:r>
              <a:rPr lang="en-US" altLang="zh-CN" dirty="0"/>
              <a:t>DOS</a:t>
            </a:r>
            <a:r>
              <a:rPr lang="zh-CN" altLang="zh-CN" dirty="0"/>
              <a:t>（</a:t>
            </a:r>
            <a:r>
              <a:rPr lang="en-US" altLang="zh-CN" dirty="0"/>
              <a:t>CC-DOS</a:t>
            </a:r>
            <a:r>
              <a:rPr lang="zh-CN" altLang="zh-CN" dirty="0"/>
              <a:t>）等等。</a:t>
            </a:r>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8313" y="404813"/>
            <a:ext cx="8229600" cy="5832475"/>
          </a:xfrm>
        </p:spPr>
        <p:txBody>
          <a:bodyPr rtlCol="0">
            <a:normAutofit fontScale="62500" lnSpcReduction="20000"/>
          </a:bodyPr>
          <a:lstStyle/>
          <a:p>
            <a:pPr eaLnBrk="1" fontAlgn="auto" hangingPunct="1">
              <a:spcAft>
                <a:spcPts val="0"/>
              </a:spcAft>
              <a:buFont typeface="Wingdings 2"/>
              <a:buChar char=""/>
              <a:defRPr/>
            </a:pPr>
            <a:r>
              <a:rPr lang="en-US" altLang="zh-CN" dirty="0"/>
              <a:t>DOS</a:t>
            </a:r>
            <a:r>
              <a:rPr lang="zh-CN" altLang="zh-CN" dirty="0"/>
              <a:t>系统是字符式的操作系统，所有操作都通过键盘输入</a:t>
            </a:r>
            <a:r>
              <a:rPr lang="en-US" altLang="zh-CN" dirty="0"/>
              <a:t>“</a:t>
            </a:r>
            <a:r>
              <a:rPr lang="zh-CN" altLang="zh-CN" dirty="0"/>
              <a:t>命令行</a:t>
            </a:r>
            <a:r>
              <a:rPr lang="en-US" altLang="zh-CN" dirty="0"/>
              <a:t>”</a:t>
            </a:r>
            <a:r>
              <a:rPr lang="zh-CN" altLang="zh-CN" dirty="0"/>
              <a:t>来执行。 </a:t>
            </a:r>
          </a:p>
          <a:p>
            <a:pPr eaLnBrk="1" fontAlgn="auto" hangingPunct="1">
              <a:spcAft>
                <a:spcPts val="0"/>
              </a:spcAft>
              <a:buFont typeface="Wingdings 2"/>
              <a:buChar char=""/>
              <a:defRPr/>
            </a:pPr>
            <a:r>
              <a:rPr lang="en-US" altLang="zh-CN" dirty="0"/>
              <a:t> </a:t>
            </a:r>
            <a:endParaRPr lang="zh-CN" altLang="zh-CN" dirty="0"/>
          </a:p>
          <a:p>
            <a:pPr eaLnBrk="1" fontAlgn="auto" hangingPunct="1">
              <a:spcAft>
                <a:spcPts val="0"/>
              </a:spcAft>
              <a:buFont typeface="Wingdings 2"/>
              <a:buChar char=""/>
              <a:defRPr/>
            </a:pPr>
            <a:r>
              <a:rPr lang="zh-CN" altLang="zh-CN" dirty="0"/>
              <a:t>微软公司推出它的</a:t>
            </a:r>
            <a:r>
              <a:rPr lang="en-US" altLang="zh-CN" dirty="0"/>
              <a:t>Windows</a:t>
            </a:r>
            <a:r>
              <a:rPr lang="zh-CN" altLang="zh-CN" dirty="0"/>
              <a:t>操作系统以后，由于</a:t>
            </a:r>
            <a:r>
              <a:rPr lang="en-US" altLang="zh-CN" dirty="0"/>
              <a:t>Windows</a:t>
            </a:r>
            <a:r>
              <a:rPr lang="zh-CN" altLang="zh-CN" dirty="0"/>
              <a:t>操作系统的几乎所有操作都可以通过鼠标的点击来完成，不必再去记忆繁杂的命令，也省去了键盘输入</a:t>
            </a:r>
            <a:r>
              <a:rPr lang="en-US" altLang="zh-CN" dirty="0"/>
              <a:t>“</a:t>
            </a:r>
            <a:r>
              <a:rPr lang="zh-CN" altLang="zh-CN" dirty="0"/>
              <a:t>命令行</a:t>
            </a:r>
            <a:r>
              <a:rPr lang="en-US" altLang="zh-CN" dirty="0"/>
              <a:t>”</a:t>
            </a:r>
            <a:r>
              <a:rPr lang="zh-CN" altLang="zh-CN" dirty="0"/>
              <a:t>的操作。这种对用户友好的操作界面，使得</a:t>
            </a:r>
            <a:r>
              <a:rPr lang="en-US" altLang="zh-CN" dirty="0"/>
              <a:t>Windows</a:t>
            </a:r>
            <a:r>
              <a:rPr lang="zh-CN" altLang="zh-CN" dirty="0"/>
              <a:t>操作系统很快的就占据了</a:t>
            </a:r>
            <a:r>
              <a:rPr lang="en-US" altLang="zh-CN" dirty="0"/>
              <a:t>PC</a:t>
            </a:r>
            <a:r>
              <a:rPr lang="zh-CN" altLang="zh-CN" dirty="0"/>
              <a:t>舞台上主角位置，而把</a:t>
            </a:r>
            <a:r>
              <a:rPr lang="en-US" altLang="zh-CN" dirty="0"/>
              <a:t>DOS</a:t>
            </a:r>
            <a:r>
              <a:rPr lang="zh-CN" altLang="zh-CN" dirty="0"/>
              <a:t>推倒了舞台的边缘。 </a:t>
            </a:r>
          </a:p>
          <a:p>
            <a:pPr eaLnBrk="1" fontAlgn="auto" hangingPunct="1">
              <a:spcAft>
                <a:spcPts val="0"/>
              </a:spcAft>
              <a:buFont typeface="Wingdings 2"/>
              <a:buChar char=""/>
              <a:defRPr/>
            </a:pPr>
            <a:r>
              <a:rPr lang="zh-CN" altLang="zh-CN" dirty="0"/>
              <a:t>但是，为了一些特定的需要，</a:t>
            </a:r>
            <a:r>
              <a:rPr lang="en-US" altLang="zh-CN" dirty="0"/>
              <a:t>Windows</a:t>
            </a:r>
            <a:r>
              <a:rPr lang="zh-CN" altLang="zh-CN" dirty="0"/>
              <a:t>操作系统里保留了</a:t>
            </a:r>
            <a:r>
              <a:rPr lang="en-US" altLang="zh-CN" dirty="0"/>
              <a:t>DOS</a:t>
            </a:r>
            <a:r>
              <a:rPr lang="zh-CN" altLang="zh-CN" dirty="0"/>
              <a:t>命令形式，在需要时在系统的内存中拿出</a:t>
            </a:r>
            <a:r>
              <a:rPr lang="en-US" altLang="zh-CN" dirty="0"/>
              <a:t>640K</a:t>
            </a:r>
            <a:r>
              <a:rPr lang="zh-CN" altLang="zh-CN" dirty="0"/>
              <a:t>的内存，开辟出虚拟一个</a:t>
            </a:r>
            <a:r>
              <a:rPr lang="en-US" altLang="zh-CN" dirty="0"/>
              <a:t>DOS</a:t>
            </a:r>
            <a:r>
              <a:rPr lang="zh-CN" altLang="zh-CN" dirty="0"/>
              <a:t>运行的环境（</a:t>
            </a:r>
            <a:r>
              <a:rPr lang="en-US" altLang="zh-CN" dirty="0"/>
              <a:t>“</a:t>
            </a:r>
            <a:r>
              <a:rPr lang="zh-CN" altLang="zh-CN" dirty="0"/>
              <a:t>虚拟机</a:t>
            </a:r>
            <a:r>
              <a:rPr lang="en-US" altLang="zh-CN" dirty="0"/>
              <a:t>”</a:t>
            </a:r>
            <a:r>
              <a:rPr lang="zh-CN" altLang="zh-CN" dirty="0"/>
              <a:t>）来执行</a:t>
            </a:r>
            <a:r>
              <a:rPr lang="en-US" altLang="zh-CN" dirty="0"/>
              <a:t>DOS</a:t>
            </a:r>
            <a:r>
              <a:rPr lang="zh-CN" altLang="zh-CN" dirty="0"/>
              <a:t>命令。这种</a:t>
            </a:r>
            <a:r>
              <a:rPr lang="en-US" altLang="zh-CN" dirty="0"/>
              <a:t>Windows</a:t>
            </a:r>
            <a:r>
              <a:rPr lang="zh-CN" altLang="zh-CN" dirty="0"/>
              <a:t>操作系统里开辟的</a:t>
            </a:r>
            <a:r>
              <a:rPr lang="en-US" altLang="zh-CN" dirty="0"/>
              <a:t>DOS</a:t>
            </a:r>
            <a:r>
              <a:rPr lang="zh-CN" altLang="zh-CN" dirty="0"/>
              <a:t>运行环境，只不过是</a:t>
            </a:r>
            <a:r>
              <a:rPr lang="en-US" altLang="zh-CN" dirty="0"/>
              <a:t>Windows</a:t>
            </a:r>
            <a:r>
              <a:rPr lang="zh-CN" altLang="zh-CN" dirty="0"/>
              <a:t>操作系统里面的许多窗口中的一个窗口而已，它与</a:t>
            </a:r>
            <a:r>
              <a:rPr lang="en-US" altLang="zh-CN" dirty="0"/>
              <a:t>Windows</a:t>
            </a:r>
            <a:r>
              <a:rPr lang="zh-CN" altLang="zh-CN" dirty="0"/>
              <a:t>操作系统出现之前</a:t>
            </a:r>
            <a:r>
              <a:rPr lang="en-US" altLang="zh-CN" dirty="0"/>
              <a:t>dos</a:t>
            </a:r>
            <a:r>
              <a:rPr lang="zh-CN" altLang="zh-CN" dirty="0"/>
              <a:t>独占系统的全部资源的情况已大不相同。 </a:t>
            </a:r>
          </a:p>
          <a:p>
            <a:pPr eaLnBrk="1" fontAlgn="auto" hangingPunct="1">
              <a:spcAft>
                <a:spcPts val="0"/>
              </a:spcAft>
              <a:buFont typeface="Wingdings 2"/>
              <a:buChar char=""/>
              <a:defRPr/>
            </a:pPr>
            <a:r>
              <a:rPr lang="en-US" altLang="zh-CN" dirty="0"/>
              <a:t> </a:t>
            </a:r>
            <a:endParaRPr lang="zh-CN" altLang="zh-CN" dirty="0"/>
          </a:p>
          <a:p>
            <a:pPr eaLnBrk="1" fontAlgn="auto" hangingPunct="1">
              <a:spcAft>
                <a:spcPts val="0"/>
              </a:spcAft>
              <a:buFont typeface="Wingdings 2"/>
              <a:buChar char=""/>
              <a:defRPr/>
            </a:pPr>
            <a:r>
              <a:rPr lang="en-US" altLang="zh-CN" dirty="0"/>
              <a:t>“</a:t>
            </a:r>
            <a:r>
              <a:rPr lang="zh-CN" altLang="zh-CN" dirty="0"/>
              <a:t>纯</a:t>
            </a:r>
            <a:r>
              <a:rPr lang="en-US" altLang="zh-CN" dirty="0"/>
              <a:t>DOS”</a:t>
            </a:r>
            <a:r>
              <a:rPr lang="zh-CN" altLang="zh-CN" dirty="0"/>
              <a:t>就是相对于这种情况而言的：不打开</a:t>
            </a:r>
            <a:r>
              <a:rPr lang="en-US" altLang="zh-CN" dirty="0"/>
              <a:t>windows</a:t>
            </a:r>
            <a:r>
              <a:rPr lang="zh-CN" altLang="zh-CN" dirty="0"/>
              <a:t>系统，只用软盘或其他媒体（如光盘、</a:t>
            </a:r>
            <a:r>
              <a:rPr lang="en-US" altLang="zh-CN" dirty="0"/>
              <a:t>U</a:t>
            </a:r>
            <a:r>
              <a:rPr lang="zh-CN" altLang="zh-CN" dirty="0"/>
              <a:t>盘等）启动机器，进入</a:t>
            </a:r>
            <a:r>
              <a:rPr lang="en-US" altLang="zh-CN" dirty="0"/>
              <a:t>DOS</a:t>
            </a:r>
            <a:r>
              <a:rPr lang="zh-CN" altLang="zh-CN" dirty="0"/>
              <a:t>系统，这时的</a:t>
            </a:r>
            <a:r>
              <a:rPr lang="en-US" altLang="zh-CN" dirty="0"/>
              <a:t>DOS</a:t>
            </a:r>
            <a:r>
              <a:rPr lang="zh-CN" altLang="zh-CN" dirty="0"/>
              <a:t>独享系统的全部资源，这时的环境状态就叫</a:t>
            </a:r>
            <a:r>
              <a:rPr lang="en-US" altLang="zh-CN" dirty="0"/>
              <a:t>“</a:t>
            </a:r>
            <a:r>
              <a:rPr lang="zh-CN" altLang="zh-CN" dirty="0"/>
              <a:t>纯</a:t>
            </a:r>
            <a:r>
              <a:rPr lang="en-US" altLang="zh-CN" dirty="0"/>
              <a:t>DOS”</a:t>
            </a:r>
            <a:r>
              <a:rPr lang="zh-CN" altLang="zh-CN" dirty="0"/>
              <a:t>状态。由于没有打开</a:t>
            </a:r>
            <a:r>
              <a:rPr lang="en-US" altLang="zh-CN" dirty="0"/>
              <a:t>windows</a:t>
            </a:r>
            <a:r>
              <a:rPr lang="zh-CN" altLang="zh-CN" dirty="0"/>
              <a:t>系统，所以与</a:t>
            </a:r>
            <a:r>
              <a:rPr lang="en-US" altLang="zh-CN" dirty="0"/>
              <a:t>windows</a:t>
            </a:r>
            <a:r>
              <a:rPr lang="zh-CN" altLang="zh-CN" dirty="0"/>
              <a:t>有关的一切软件、病毒、木马</a:t>
            </a:r>
            <a:r>
              <a:rPr lang="en-US" altLang="zh-CN" dirty="0"/>
              <a:t>......,</a:t>
            </a:r>
            <a:r>
              <a:rPr lang="zh-CN" altLang="zh-CN" dirty="0"/>
              <a:t>都不能起作用，不能控制你的任何资源，从而你可以在这种环境里，把那些你不想要的东东清理干净！</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标题 1"/>
          <p:cNvSpPr>
            <a:spLocks noGrp="1"/>
          </p:cNvSpPr>
          <p:nvPr>
            <p:ph type="title"/>
          </p:nvPr>
        </p:nvSpPr>
        <p:spPr/>
        <p:txBody>
          <a:bodyPr/>
          <a:lstStyle/>
          <a:p>
            <a:pPr eaLnBrk="1" hangingPunct="1"/>
            <a:r>
              <a:rPr lang="en-US" altLang="zh-CN" smtClean="0"/>
              <a:t>Mac OS X</a:t>
            </a:r>
            <a:r>
              <a:rPr lang="zh-CN" altLang="en-US" smtClean="0"/>
              <a:t>操作系统</a:t>
            </a:r>
          </a:p>
        </p:txBody>
      </p:sp>
      <p:sp>
        <p:nvSpPr>
          <p:cNvPr id="3" name="内容占位符 2"/>
          <p:cNvSpPr>
            <a:spLocks noGrp="1"/>
          </p:cNvSpPr>
          <p:nvPr>
            <p:ph idx="1"/>
          </p:nvPr>
        </p:nvSpPr>
        <p:spPr/>
        <p:txBody>
          <a:bodyPr rtlCol="0">
            <a:normAutofit fontScale="85000" lnSpcReduction="10000"/>
          </a:bodyPr>
          <a:lstStyle/>
          <a:p>
            <a:pPr eaLnBrk="1" fontAlgn="auto" hangingPunct="1">
              <a:spcAft>
                <a:spcPts val="0"/>
              </a:spcAft>
              <a:buFont typeface="Wingdings 2"/>
              <a:buChar char=""/>
              <a:defRPr/>
            </a:pPr>
            <a:r>
              <a:rPr lang="en-US" altLang="zh-CN" dirty="0"/>
              <a:t>Mac OS X </a:t>
            </a:r>
            <a:r>
              <a:rPr lang="zh-CN" altLang="zh-CN" dirty="0"/>
              <a:t>是全球领先的操作系统。基于坚如磐石的</a:t>
            </a:r>
            <a:r>
              <a:rPr lang="en-US" altLang="zh-CN" dirty="0"/>
              <a:t> UNIX </a:t>
            </a:r>
            <a:r>
              <a:rPr lang="zh-CN" altLang="zh-CN" dirty="0"/>
              <a:t>基础，设计简单直观，让处处创新的</a:t>
            </a:r>
            <a:r>
              <a:rPr lang="en-US" altLang="zh-CN" dirty="0"/>
              <a:t> Mac </a:t>
            </a:r>
            <a:r>
              <a:rPr lang="zh-CN" altLang="zh-CN" dirty="0"/>
              <a:t>安全易用，高度兼容，出类拔萃。</a:t>
            </a:r>
            <a:r>
              <a:rPr lang="en-US" altLang="zh-CN" dirty="0"/>
              <a:t>UNIX </a:t>
            </a:r>
            <a:r>
              <a:rPr lang="zh-CN" altLang="zh-CN" dirty="0"/>
              <a:t>之威力，</a:t>
            </a:r>
            <a:r>
              <a:rPr lang="en-US" altLang="zh-CN" dirty="0"/>
              <a:t>Mac </a:t>
            </a:r>
            <a:r>
              <a:rPr lang="zh-CN" altLang="zh-CN" dirty="0"/>
              <a:t>之简单</a:t>
            </a:r>
            <a:r>
              <a:rPr lang="en-US" altLang="zh-CN" dirty="0"/>
              <a:t>Mac OS X </a:t>
            </a:r>
            <a:r>
              <a:rPr lang="zh-CN" altLang="zh-CN" dirty="0"/>
              <a:t>既简单易用且功能强大。所有的一切</a:t>
            </a:r>
            <a:r>
              <a:rPr lang="en-US" altLang="zh-CN" dirty="0"/>
              <a:t> - </a:t>
            </a:r>
            <a:r>
              <a:rPr lang="zh-CN" altLang="zh-CN" dirty="0"/>
              <a:t>从启动</a:t>
            </a:r>
            <a:r>
              <a:rPr lang="en-US" altLang="zh-CN" dirty="0"/>
              <a:t> Mac </a:t>
            </a:r>
            <a:r>
              <a:rPr lang="zh-CN" altLang="zh-CN" dirty="0"/>
              <a:t>后所看到</a:t>
            </a:r>
            <a:r>
              <a:rPr lang="zh-CN" altLang="zh-CN" dirty="0" smtClean="0"/>
              <a:t>的</a:t>
            </a:r>
            <a:r>
              <a:rPr lang="zh-CN" altLang="en-US" dirty="0" smtClean="0"/>
              <a:t>桌面</a:t>
            </a:r>
            <a:r>
              <a:rPr lang="zh-CN" altLang="zh-CN" dirty="0" smtClean="0"/>
              <a:t>，</a:t>
            </a:r>
            <a:r>
              <a:rPr lang="zh-CN" altLang="zh-CN" dirty="0"/>
              <a:t>到你日常使用</a:t>
            </a:r>
            <a:r>
              <a:rPr lang="zh-CN" altLang="zh-CN" dirty="0" smtClean="0"/>
              <a:t>的</a:t>
            </a:r>
            <a:r>
              <a:rPr lang="zh-CN" altLang="en-US" dirty="0" smtClean="0"/>
              <a:t>应用程序</a:t>
            </a:r>
            <a:r>
              <a:rPr lang="zh-CN" altLang="zh-CN" dirty="0" smtClean="0"/>
              <a:t>，</a:t>
            </a:r>
            <a:r>
              <a:rPr lang="zh-CN" altLang="zh-CN" dirty="0"/>
              <a:t>都设计得简约精致。无论是浏览网络、查看邮件和外地朋友视频聊天，所有事情都简单高效、趣味盎然。当然，简化复杂任务要求尖端科技，而</a:t>
            </a:r>
            <a:r>
              <a:rPr lang="en-US" altLang="zh-CN" dirty="0"/>
              <a:t> Mac OS X </a:t>
            </a:r>
            <a:r>
              <a:rPr lang="zh-CN" altLang="zh-CN" dirty="0"/>
              <a:t>正拥有这些尖端科技。它不仅使用基础坚实、久经考验的</a:t>
            </a:r>
            <a:r>
              <a:rPr lang="en-US" altLang="zh-CN" dirty="0"/>
              <a:t> UNIX </a:t>
            </a:r>
            <a:r>
              <a:rPr lang="zh-CN" altLang="zh-CN" dirty="0"/>
              <a:t>系统提供空前的稳定性，还提供超强性能、超炫图形并支持互联网标准。</a:t>
            </a:r>
          </a:p>
          <a:p>
            <a:pPr eaLnBrk="1" fontAlgn="auto" hangingPunct="1">
              <a:spcAft>
                <a:spcPts val="0"/>
              </a:spcAft>
              <a:buFont typeface="Wingdings 2"/>
              <a:buChar char=""/>
              <a:defRPr/>
            </a:pP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标题 1"/>
          <p:cNvSpPr>
            <a:spLocks noGrp="1"/>
          </p:cNvSpPr>
          <p:nvPr>
            <p:ph type="title"/>
          </p:nvPr>
        </p:nvSpPr>
        <p:spPr/>
        <p:txBody>
          <a:bodyPr/>
          <a:lstStyle/>
          <a:p>
            <a:pPr eaLnBrk="1" hangingPunct="1"/>
            <a:r>
              <a:rPr lang="en-US" altLang="zh-CN" smtClean="0"/>
              <a:t>Window</a:t>
            </a:r>
            <a:r>
              <a:rPr lang="zh-CN" altLang="en-US" smtClean="0"/>
              <a:t>操作系统</a:t>
            </a:r>
          </a:p>
        </p:txBody>
      </p:sp>
      <p:sp>
        <p:nvSpPr>
          <p:cNvPr id="3" name="内容占位符 2"/>
          <p:cNvSpPr>
            <a:spLocks noGrp="1"/>
          </p:cNvSpPr>
          <p:nvPr>
            <p:ph idx="1"/>
          </p:nvPr>
        </p:nvSpPr>
        <p:spPr/>
        <p:txBody>
          <a:bodyPr rtlCol="0">
            <a:normAutofit fontScale="62500" lnSpcReduction="20000"/>
          </a:bodyPr>
          <a:lstStyle/>
          <a:p>
            <a:pPr eaLnBrk="1" fontAlgn="auto" hangingPunct="1">
              <a:spcAft>
                <a:spcPts val="0"/>
              </a:spcAft>
              <a:buFont typeface="Wingdings 2"/>
              <a:buChar char=""/>
              <a:defRPr/>
            </a:pPr>
            <a:r>
              <a:rPr lang="en-US" altLang="zh-CN" dirty="0"/>
              <a:t>Windows</a:t>
            </a:r>
            <a:r>
              <a:rPr lang="zh-CN" altLang="zh-CN" dirty="0"/>
              <a:t>起源可以追溯到</a:t>
            </a:r>
            <a:r>
              <a:rPr lang="en-US" altLang="zh-CN" dirty="0"/>
              <a:t>Xerox</a:t>
            </a:r>
            <a:r>
              <a:rPr lang="zh-CN" altLang="zh-CN" dirty="0"/>
              <a:t>公司所进行的研发工作。</a:t>
            </a:r>
            <a:r>
              <a:rPr lang="en-US" altLang="zh-CN" dirty="0"/>
              <a:t>1970</a:t>
            </a:r>
            <a:r>
              <a:rPr lang="zh-CN" altLang="zh-CN" dirty="0"/>
              <a:t>年，美国</a:t>
            </a:r>
            <a:r>
              <a:rPr lang="en-US" altLang="zh-CN" dirty="0"/>
              <a:t>Xerox</a:t>
            </a:r>
            <a:r>
              <a:rPr lang="zh-CN" altLang="zh-CN" dirty="0"/>
              <a:t>公司成立了著名的研究机构</a:t>
            </a:r>
            <a:r>
              <a:rPr lang="en-US" altLang="zh-CN" dirty="0"/>
              <a:t>Palo Alto Research Center(PARC)</a:t>
            </a:r>
            <a:r>
              <a:rPr lang="zh-CN" altLang="zh-CN" dirty="0"/>
              <a:t>，从事局域网络、激光打印机、图形使用者接口</a:t>
            </a:r>
            <a:r>
              <a:rPr lang="en-US" altLang="zh-CN" dirty="0"/>
              <a:t>(Graphic User Interface</a:t>
            </a:r>
            <a:r>
              <a:rPr lang="zh-CN" altLang="zh-CN" dirty="0"/>
              <a:t>，缩写：</a:t>
            </a:r>
            <a:r>
              <a:rPr lang="en-US" altLang="zh-CN" dirty="0"/>
              <a:t>GUI)</a:t>
            </a:r>
            <a:r>
              <a:rPr lang="zh-CN" altLang="zh-CN" dirty="0"/>
              <a:t>和面向对象</a:t>
            </a:r>
            <a:r>
              <a:rPr lang="en-US" altLang="zh-CN" dirty="0"/>
              <a:t>(Object-Oriented)</a:t>
            </a:r>
            <a:r>
              <a:rPr lang="zh-CN" altLang="zh-CN" dirty="0"/>
              <a:t>技术的研究，并于</a:t>
            </a:r>
            <a:r>
              <a:rPr lang="en-US" altLang="zh-CN" dirty="0"/>
              <a:t>1981</a:t>
            </a:r>
            <a:r>
              <a:rPr lang="zh-CN" altLang="zh-CN" dirty="0"/>
              <a:t>年宣布推出世界上第一个商用的</a:t>
            </a:r>
            <a:r>
              <a:rPr lang="en-US" altLang="zh-CN" dirty="0"/>
              <a:t>GUI</a:t>
            </a:r>
            <a:r>
              <a:rPr lang="zh-CN" altLang="zh-CN" dirty="0"/>
              <a:t>系统：</a:t>
            </a:r>
            <a:r>
              <a:rPr lang="en-US" altLang="zh-CN" dirty="0"/>
              <a:t>Star 8010</a:t>
            </a:r>
            <a:r>
              <a:rPr lang="zh-CN" altLang="zh-CN" dirty="0"/>
              <a:t>工作站。但由于种种原因，此技术上的领先并未得到充份的重视，也没有进一步做商业化的应用。</a:t>
            </a:r>
            <a:r>
              <a:rPr lang="en-US" altLang="zh-CN" dirty="0"/>
              <a:t> </a:t>
            </a:r>
            <a:br>
              <a:rPr lang="en-US" altLang="zh-CN" dirty="0"/>
            </a:br>
            <a:r>
              <a:rPr lang="en-US" altLang="zh-CN" dirty="0"/>
              <a:t/>
            </a:r>
            <a:br>
              <a:rPr lang="en-US" altLang="zh-CN" dirty="0"/>
            </a:br>
            <a:r>
              <a:rPr lang="zh-CN" altLang="zh-CN" dirty="0"/>
              <a:t>然而</a:t>
            </a:r>
            <a:r>
              <a:rPr lang="en-US" altLang="zh-CN" dirty="0"/>
              <a:t>Apple Computer</a:t>
            </a:r>
            <a:r>
              <a:rPr lang="zh-CN" altLang="zh-CN" dirty="0"/>
              <a:t>公司的创始人之一</a:t>
            </a:r>
            <a:r>
              <a:rPr lang="en-US" altLang="zh-CN" dirty="0"/>
              <a:t>Steve Jobs</a:t>
            </a:r>
            <a:r>
              <a:rPr lang="zh-CN" altLang="zh-CN" dirty="0"/>
              <a:t>在参观</a:t>
            </a:r>
            <a:r>
              <a:rPr lang="en-US" altLang="zh-CN" dirty="0"/>
              <a:t>Xerox</a:t>
            </a:r>
            <a:r>
              <a:rPr lang="zh-CN" altLang="zh-CN" dirty="0"/>
              <a:t>公司的</a:t>
            </a:r>
            <a:r>
              <a:rPr lang="en-US" altLang="zh-CN" dirty="0"/>
              <a:t>PARC</a:t>
            </a:r>
            <a:r>
              <a:rPr lang="zh-CN" altLang="zh-CN" dirty="0"/>
              <a:t>研究中心后，认识到了</a:t>
            </a:r>
            <a:r>
              <a:rPr lang="en-US" altLang="zh-CN" dirty="0"/>
              <a:t>GUI</a:t>
            </a:r>
            <a:r>
              <a:rPr lang="zh-CN" altLang="zh-CN" dirty="0"/>
              <a:t>的重要性以及广阔的市场前景，于是开始着手进行自己的</a:t>
            </a:r>
            <a:r>
              <a:rPr lang="en-US" altLang="zh-CN" dirty="0"/>
              <a:t>GUI</a:t>
            </a:r>
            <a:r>
              <a:rPr lang="zh-CN" altLang="zh-CN" dirty="0"/>
              <a:t>系统研发工作，并于</a:t>
            </a:r>
            <a:r>
              <a:rPr lang="en-US" altLang="zh-CN" dirty="0"/>
              <a:t>1983</a:t>
            </a:r>
            <a:r>
              <a:rPr lang="zh-CN" altLang="zh-CN" dirty="0"/>
              <a:t>年研发成功第一个</a:t>
            </a:r>
            <a:r>
              <a:rPr lang="en-US" altLang="zh-CN" dirty="0"/>
              <a:t>GUI</a:t>
            </a:r>
            <a:r>
              <a:rPr lang="zh-CN" altLang="zh-CN" dirty="0"/>
              <a:t>系统：</a:t>
            </a:r>
            <a:r>
              <a:rPr lang="en-US" altLang="zh-CN" dirty="0"/>
              <a:t>Lisa</a:t>
            </a:r>
            <a:r>
              <a:rPr lang="zh-CN" altLang="zh-CN" dirty="0"/>
              <a:t>。不久，</a:t>
            </a:r>
            <a:r>
              <a:rPr lang="en-US" altLang="zh-CN" dirty="0"/>
              <a:t>Apple</a:t>
            </a:r>
            <a:r>
              <a:rPr lang="zh-CN" altLang="zh-CN" dirty="0"/>
              <a:t>又推出第二个</a:t>
            </a:r>
            <a:r>
              <a:rPr lang="en-US" altLang="zh-CN" dirty="0"/>
              <a:t>GUI</a:t>
            </a:r>
            <a:r>
              <a:rPr lang="zh-CN" altLang="zh-CN" dirty="0"/>
              <a:t>系统：</a:t>
            </a:r>
            <a:r>
              <a:rPr lang="en-US" altLang="zh-CN" dirty="0"/>
              <a:t>Macintosh</a:t>
            </a:r>
            <a:r>
              <a:rPr lang="zh-CN" altLang="zh-CN" dirty="0"/>
              <a:t>，这是世界上第一个成功的商用</a:t>
            </a:r>
            <a:r>
              <a:rPr lang="en-US" altLang="zh-CN" dirty="0"/>
              <a:t>GUI</a:t>
            </a:r>
            <a:r>
              <a:rPr lang="zh-CN" altLang="zh-CN" dirty="0"/>
              <a:t>系统。</a:t>
            </a:r>
            <a:r>
              <a:rPr lang="en-US" altLang="zh-CN" dirty="0"/>
              <a:t>Apple</a:t>
            </a:r>
            <a:r>
              <a:rPr lang="zh-CN" altLang="zh-CN" dirty="0"/>
              <a:t>公司在开发</a:t>
            </a:r>
            <a:r>
              <a:rPr lang="en-US" altLang="zh-CN" dirty="0"/>
              <a:t>Macintosh</a:t>
            </a:r>
            <a:r>
              <a:rPr lang="zh-CN" altLang="zh-CN" dirty="0"/>
              <a:t>时，出于市场战略上的考量，只开发了能于</a:t>
            </a:r>
            <a:r>
              <a:rPr lang="en-US" altLang="zh-CN" dirty="0"/>
              <a:t>Apple</a:t>
            </a:r>
            <a:r>
              <a:rPr lang="zh-CN" altLang="zh-CN" dirty="0"/>
              <a:t>公司自己的计算机上作运作的</a:t>
            </a:r>
            <a:r>
              <a:rPr lang="en-US" altLang="zh-CN" dirty="0"/>
              <a:t>GUI</a:t>
            </a:r>
            <a:r>
              <a:rPr lang="zh-CN" altLang="zh-CN" dirty="0"/>
              <a:t>系统，但当时，基于</a:t>
            </a:r>
            <a:r>
              <a:rPr lang="en-US" altLang="zh-CN" dirty="0"/>
              <a:t>Intel x86</a:t>
            </a:r>
            <a:r>
              <a:rPr lang="zh-CN" altLang="zh-CN" dirty="0"/>
              <a:t>微处理器芯片的</a:t>
            </a:r>
            <a:r>
              <a:rPr lang="en-US" altLang="zh-CN" dirty="0"/>
              <a:t>IBM</a:t>
            </a:r>
            <a:r>
              <a:rPr lang="zh-CN" altLang="zh-CN" dirty="0"/>
              <a:t>兼容计算机已渐露头角，因此就给了</a:t>
            </a:r>
            <a:r>
              <a:rPr lang="en-US" altLang="zh-CN" dirty="0"/>
              <a:t>Microsoft</a:t>
            </a:r>
            <a:r>
              <a:rPr lang="zh-CN" altLang="zh-CN" dirty="0"/>
              <a:t>公司所开发的</a:t>
            </a:r>
            <a:r>
              <a:rPr lang="en-US" altLang="zh-CN" dirty="0"/>
              <a:t>Windows</a:t>
            </a:r>
            <a:r>
              <a:rPr lang="zh-CN" altLang="zh-CN" dirty="0"/>
              <a:t>生存空间和市场。</a:t>
            </a: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20713"/>
            <a:ext cx="8229600" cy="5505450"/>
          </a:xfrm>
        </p:spPr>
        <p:txBody>
          <a:bodyPr rtlCol="0">
            <a:normAutofit fontScale="85000" lnSpcReduction="20000"/>
          </a:bodyPr>
          <a:lstStyle/>
          <a:p>
            <a:pPr eaLnBrk="1" fontAlgn="auto" hangingPunct="1">
              <a:spcAft>
                <a:spcPts val="0"/>
              </a:spcAft>
              <a:buFont typeface="Wingdings 2"/>
              <a:buChar char=""/>
              <a:defRPr/>
            </a:pPr>
            <a:r>
              <a:rPr lang="en-US" altLang="zh-CN" dirty="0"/>
              <a:t>Microsoft</a:t>
            </a:r>
            <a:r>
              <a:rPr lang="zh-CN" altLang="zh-CN" dirty="0"/>
              <a:t>公司早就意识到建立业界标准的重要性，在</a:t>
            </a:r>
            <a:r>
              <a:rPr lang="en-US" altLang="zh-CN" dirty="0"/>
              <a:t>1983</a:t>
            </a:r>
            <a:r>
              <a:rPr lang="zh-CN" altLang="zh-CN" dirty="0"/>
              <a:t>年春季就宣布开始研究开发</a:t>
            </a:r>
            <a:r>
              <a:rPr lang="en-US" altLang="zh-CN" dirty="0"/>
              <a:t>Windows</a:t>
            </a:r>
            <a:r>
              <a:rPr lang="zh-CN" altLang="zh-CN" dirty="0"/>
              <a:t>，希望它能够成为基于</a:t>
            </a:r>
            <a:r>
              <a:rPr lang="en-US" altLang="zh-CN" dirty="0"/>
              <a:t>Intel x86</a:t>
            </a:r>
            <a:r>
              <a:rPr lang="zh-CN" altLang="zh-CN" dirty="0"/>
              <a:t>微处理芯片计算机上的标准</a:t>
            </a:r>
            <a:r>
              <a:rPr lang="en-US" altLang="zh-CN" dirty="0"/>
              <a:t>GUI</a:t>
            </a:r>
            <a:r>
              <a:rPr lang="zh-CN" altLang="zh-CN" dirty="0"/>
              <a:t>操作系统。它在</a:t>
            </a:r>
            <a:r>
              <a:rPr lang="en-US" altLang="zh-CN" dirty="0"/>
              <a:t>1985</a:t>
            </a:r>
            <a:r>
              <a:rPr lang="zh-CN" altLang="zh-CN" dirty="0"/>
              <a:t>年和</a:t>
            </a:r>
            <a:r>
              <a:rPr lang="en-US" altLang="zh-CN" dirty="0"/>
              <a:t>1987</a:t>
            </a:r>
            <a:r>
              <a:rPr lang="zh-CN" altLang="zh-CN" dirty="0"/>
              <a:t>年分别推出</a:t>
            </a:r>
            <a:r>
              <a:rPr lang="en-US" altLang="zh-CN" dirty="0"/>
              <a:t>Windows 1.03</a:t>
            </a:r>
            <a:r>
              <a:rPr lang="zh-CN" altLang="zh-CN" dirty="0"/>
              <a:t>版和</a:t>
            </a:r>
            <a:r>
              <a:rPr lang="en-US" altLang="zh-CN" dirty="0"/>
              <a:t>Windows2.0</a:t>
            </a:r>
            <a:r>
              <a:rPr lang="zh-CN" altLang="zh-CN" dirty="0"/>
              <a:t>版。但是，由于当时硬件和</a:t>
            </a:r>
            <a:r>
              <a:rPr lang="en-US" altLang="zh-CN" dirty="0"/>
              <a:t>DOS</a:t>
            </a:r>
            <a:r>
              <a:rPr lang="zh-CN" altLang="zh-CN" dirty="0"/>
              <a:t>操作系统的限制，这两个版本并没有取得很大的成功。此后，</a:t>
            </a:r>
            <a:r>
              <a:rPr lang="en-US" altLang="zh-CN" dirty="0"/>
              <a:t>Microsoft</a:t>
            </a:r>
            <a:r>
              <a:rPr lang="zh-CN" altLang="zh-CN" dirty="0"/>
              <a:t>公司对</a:t>
            </a:r>
            <a:r>
              <a:rPr lang="en-US" altLang="zh-CN" dirty="0"/>
              <a:t>Windows</a:t>
            </a:r>
            <a:r>
              <a:rPr lang="zh-CN" altLang="zh-CN" dirty="0"/>
              <a:t>的</a:t>
            </a:r>
            <a:r>
              <a:rPr lang="en-US" altLang="zh-CN" dirty="0"/>
              <a:t>RAM</a:t>
            </a:r>
            <a:r>
              <a:rPr lang="zh-CN" altLang="zh-CN" dirty="0"/>
              <a:t>管理、</a:t>
            </a:r>
            <a:r>
              <a:rPr lang="en-US" altLang="zh-CN" dirty="0"/>
              <a:t>GUI</a:t>
            </a:r>
            <a:r>
              <a:rPr lang="zh-CN" altLang="zh-CN" dirty="0"/>
              <a:t>做了重大改进，使</a:t>
            </a:r>
            <a:r>
              <a:rPr lang="en-US" altLang="zh-CN" dirty="0"/>
              <a:t>GUI</a:t>
            </a:r>
            <a:r>
              <a:rPr lang="zh-CN" altLang="zh-CN" dirty="0"/>
              <a:t>更加美观并支持虚拟内存。</a:t>
            </a:r>
            <a:r>
              <a:rPr lang="en-US" altLang="zh-CN" dirty="0"/>
              <a:t>Microsoft</a:t>
            </a:r>
            <a:r>
              <a:rPr lang="zh-CN" altLang="zh-CN" dirty="0"/>
              <a:t>于</a:t>
            </a:r>
            <a:r>
              <a:rPr lang="en-US" altLang="zh-CN" dirty="0"/>
              <a:t>1990</a:t>
            </a:r>
            <a:r>
              <a:rPr lang="zh-CN" altLang="zh-CN" dirty="0"/>
              <a:t>年</a:t>
            </a:r>
            <a:r>
              <a:rPr lang="en-US" altLang="zh-CN" dirty="0"/>
              <a:t>5</a:t>
            </a:r>
            <a:r>
              <a:rPr lang="zh-CN" altLang="zh-CN" dirty="0"/>
              <a:t>月份推出</a:t>
            </a:r>
            <a:r>
              <a:rPr lang="en-US" altLang="zh-CN" dirty="0"/>
              <a:t>Windows 3.0</a:t>
            </a:r>
            <a:r>
              <a:rPr lang="zh-CN" altLang="zh-CN" dirty="0"/>
              <a:t>并一炮而红。这个「千呼万唤始出来」的操作系统一面世便在商业上取得惊人的成功：不到</a:t>
            </a:r>
            <a:r>
              <a:rPr lang="en-US" altLang="zh-CN" dirty="0"/>
              <a:t>6</a:t>
            </a:r>
            <a:r>
              <a:rPr lang="zh-CN" altLang="zh-CN" dirty="0"/>
              <a:t>周，</a:t>
            </a:r>
            <a:r>
              <a:rPr lang="en-US" altLang="zh-CN" dirty="0"/>
              <a:t>Microsoft</a:t>
            </a:r>
            <a:r>
              <a:rPr lang="zh-CN" altLang="zh-CN" dirty="0"/>
              <a:t>公司销出了</a:t>
            </a:r>
            <a:r>
              <a:rPr lang="en-US" altLang="zh-CN" dirty="0"/>
              <a:t>50</a:t>
            </a:r>
            <a:r>
              <a:rPr lang="zh-CN" altLang="zh-CN" dirty="0"/>
              <a:t>万份</a:t>
            </a:r>
            <a:r>
              <a:rPr lang="en-US" altLang="zh-CN" dirty="0"/>
              <a:t>Windows 3.0</a:t>
            </a:r>
            <a:r>
              <a:rPr lang="zh-CN" altLang="zh-CN" dirty="0"/>
              <a:t>，打破了任何软件产品的</a:t>
            </a:r>
            <a:r>
              <a:rPr lang="en-US" altLang="zh-CN" dirty="0"/>
              <a:t>6</a:t>
            </a:r>
            <a:r>
              <a:rPr lang="zh-CN" altLang="zh-CN" dirty="0"/>
              <a:t>周销售记录，从而一举奠定了</a:t>
            </a:r>
            <a:r>
              <a:rPr lang="en-US" altLang="zh-CN" dirty="0"/>
              <a:t>Microsoft</a:t>
            </a:r>
            <a:r>
              <a:rPr lang="zh-CN" altLang="zh-CN" dirty="0"/>
              <a:t>在操作系统上的垄断地位。后来更因此在</a:t>
            </a:r>
            <a:r>
              <a:rPr lang="en-US" altLang="zh-CN" dirty="0"/>
              <a:t>1994</a:t>
            </a:r>
            <a:r>
              <a:rPr lang="zh-CN" altLang="zh-CN" dirty="0"/>
              <a:t>年时被</a:t>
            </a:r>
            <a:r>
              <a:rPr lang="en-US" altLang="zh-CN" dirty="0"/>
              <a:t>Apple</a:t>
            </a:r>
            <a:r>
              <a:rPr lang="zh-CN" altLang="zh-CN" dirty="0"/>
              <a:t>公司控告侵权，展开了著名的</a:t>
            </a:r>
            <a:r>
              <a:rPr lang="en-US" altLang="zh-CN" dirty="0"/>
              <a:t>“look and feel”</a:t>
            </a:r>
            <a:r>
              <a:rPr lang="zh-CN" altLang="zh-CN" dirty="0"/>
              <a:t>诉讼官司。</a:t>
            </a:r>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150"/>
            <a:ext cx="8229600" cy="5434013"/>
          </a:xfrm>
        </p:spPr>
        <p:txBody>
          <a:bodyPr rtlCol="0">
            <a:normAutofit fontScale="77500" lnSpcReduction="20000"/>
          </a:bodyPr>
          <a:lstStyle/>
          <a:p>
            <a:pPr eaLnBrk="1" fontAlgn="auto" hangingPunct="1">
              <a:spcAft>
                <a:spcPts val="0"/>
              </a:spcAft>
              <a:buFont typeface="Wingdings 2"/>
              <a:buChar char=""/>
              <a:defRPr/>
            </a:pPr>
            <a:r>
              <a:rPr lang="zh-CN" altLang="zh-CN" dirty="0"/>
              <a:t>自</a:t>
            </a:r>
            <a:r>
              <a:rPr lang="en-US" altLang="zh-CN" dirty="0"/>
              <a:t>Windows 95</a:t>
            </a:r>
            <a:r>
              <a:rPr lang="zh-CN" altLang="zh-CN" dirty="0"/>
              <a:t>和</a:t>
            </a:r>
            <a:r>
              <a:rPr lang="en-US" altLang="zh-CN" dirty="0"/>
              <a:t>Windows NT 4.0</a:t>
            </a:r>
            <a:r>
              <a:rPr lang="zh-CN" altLang="zh-CN" dirty="0"/>
              <a:t>以来，这个系统最明显的特征是桌面。微软设计的桌面大大改变了人机交流的界面，使得更多普通的任务只需要少量的计算机知识就可以胜任了，甚至一些比较复杂的任务。但是</a:t>
            </a:r>
            <a:r>
              <a:rPr lang="en-US" altLang="zh-CN" dirty="0"/>
              <a:t>Windows</a:t>
            </a:r>
            <a:r>
              <a:rPr lang="zh-CN" altLang="zh-CN" dirty="0"/>
              <a:t>界面也使得用户和计算器的内部工作隔离开来，使得用户控制和设置计算器变得更加困难（这或多或少是由于现代操作系统功能和复杂性不断增长以及不断有大量低水平的计算机人员的增长所带来的必然）。</a:t>
            </a:r>
            <a:r>
              <a:rPr lang="en-US" altLang="zh-CN" dirty="0"/>
              <a:t> </a:t>
            </a:r>
            <a:br>
              <a:rPr lang="en-US" altLang="zh-CN" dirty="0"/>
            </a:br>
            <a:r>
              <a:rPr lang="en-US" altLang="zh-CN" dirty="0"/>
              <a:t/>
            </a:r>
            <a:br>
              <a:rPr lang="en-US" altLang="zh-CN" dirty="0"/>
            </a:br>
            <a:r>
              <a:rPr lang="en-US" altLang="zh-CN" dirty="0"/>
              <a:t>Windows</a:t>
            </a:r>
            <a:r>
              <a:rPr lang="zh-CN" altLang="zh-CN" dirty="0"/>
              <a:t>获得了巨大的市场成功。估计现在有</a:t>
            </a:r>
            <a:r>
              <a:rPr lang="en-US" altLang="zh-CN" dirty="0"/>
              <a:t>90%</a:t>
            </a:r>
            <a:r>
              <a:rPr lang="zh-CN" altLang="zh-CN" dirty="0"/>
              <a:t>的个人计算机使用这个系统。但是用户也很难选择其它的操作系统，因为在他们花钱购买计算机的时候他们的计算机已经有了</a:t>
            </a:r>
            <a:r>
              <a:rPr lang="en-US" altLang="zh-CN" dirty="0"/>
              <a:t>Windows</a:t>
            </a:r>
            <a:r>
              <a:rPr lang="zh-CN" altLang="zh-CN" dirty="0"/>
              <a:t>系统，而他们必须删除了</a:t>
            </a:r>
            <a:r>
              <a:rPr lang="en-US" altLang="zh-CN" dirty="0"/>
              <a:t>Windows</a:t>
            </a:r>
            <a:r>
              <a:rPr lang="zh-CN" altLang="zh-CN" dirty="0"/>
              <a:t>之后纔能安装别的系统（通常是免费的系统）</a:t>
            </a:r>
            <a:r>
              <a:rPr lang="zh-CN" altLang="zh-CN" dirty="0" smtClean="0"/>
              <a:t>。</a:t>
            </a:r>
            <a:r>
              <a:rPr lang="zh-CN" altLang="zh-CN" dirty="0"/>
              <a:t>因此，无论是它的市场占有率或为了实现保持市场主导位置的活动都是极富争议性的。</a:t>
            </a:r>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20713"/>
            <a:ext cx="8229600" cy="5505450"/>
          </a:xfrm>
        </p:spPr>
        <p:txBody>
          <a:bodyPr rtlCol="0">
            <a:normAutofit fontScale="77500" lnSpcReduction="20000"/>
          </a:bodyPr>
          <a:lstStyle/>
          <a:p>
            <a:pPr eaLnBrk="1" fontAlgn="auto" hangingPunct="1">
              <a:spcAft>
                <a:spcPts val="0"/>
              </a:spcAft>
              <a:buFont typeface="Wingdings 2"/>
              <a:buChar char=""/>
              <a:defRPr/>
            </a:pPr>
            <a:r>
              <a:rPr lang="en-US" altLang="zh-CN" dirty="0"/>
              <a:t>Windows XP</a:t>
            </a:r>
            <a:r>
              <a:rPr lang="zh-CN" altLang="zh-CN" dirty="0"/>
              <a:t>和</a:t>
            </a:r>
            <a:r>
              <a:rPr lang="en-US" altLang="zh-CN" dirty="0"/>
              <a:t>Windows Server 2003</a:t>
            </a:r>
            <a:r>
              <a:rPr lang="zh-CN" altLang="zh-CN" dirty="0"/>
              <a:t>是现在最新的</a:t>
            </a:r>
            <a:r>
              <a:rPr lang="en-US" altLang="zh-CN" dirty="0"/>
              <a:t>Windows</a:t>
            </a:r>
            <a:r>
              <a:rPr lang="zh-CN" altLang="zh-CN" dirty="0"/>
              <a:t>版本。</a:t>
            </a:r>
            <a:r>
              <a:rPr lang="en-US" altLang="zh-CN" dirty="0"/>
              <a:t>Windows Server 2003</a:t>
            </a:r>
            <a:r>
              <a:rPr lang="zh-CN" altLang="zh-CN" dirty="0"/>
              <a:t>有四个版本：</a:t>
            </a:r>
            <a:r>
              <a:rPr lang="en-US" altLang="zh-CN" dirty="0"/>
              <a:t>Windows Server 2003 Web</a:t>
            </a:r>
            <a:r>
              <a:rPr lang="zh-CN" altLang="zh-CN" dirty="0"/>
              <a:t>服务器版本（</a:t>
            </a:r>
            <a:r>
              <a:rPr lang="en-US" altLang="zh-CN" dirty="0"/>
              <a:t>Web Edition</a:t>
            </a:r>
            <a:r>
              <a:rPr lang="zh-CN" altLang="zh-CN" dirty="0"/>
              <a:t>）、</a:t>
            </a:r>
            <a:r>
              <a:rPr lang="en-US" altLang="zh-CN" dirty="0"/>
              <a:t> Windows Server 2003</a:t>
            </a:r>
            <a:r>
              <a:rPr lang="zh-CN" altLang="zh-CN" dirty="0"/>
              <a:t>标准版（</a:t>
            </a:r>
            <a:r>
              <a:rPr lang="en-US" altLang="zh-CN" dirty="0"/>
              <a:t>Standard Edition</a:t>
            </a:r>
            <a:r>
              <a:rPr lang="zh-CN" altLang="zh-CN" dirty="0"/>
              <a:t>）、</a:t>
            </a:r>
            <a:r>
              <a:rPr lang="en-US" altLang="zh-CN" dirty="0"/>
              <a:t> Windows Server 2003</a:t>
            </a:r>
            <a:r>
              <a:rPr lang="zh-CN" altLang="zh-CN" dirty="0"/>
              <a:t>企业版（</a:t>
            </a:r>
            <a:r>
              <a:rPr lang="en-US" altLang="zh-CN" dirty="0"/>
              <a:t>Enterprise Edition</a:t>
            </a:r>
            <a:r>
              <a:rPr lang="zh-CN" altLang="zh-CN" dirty="0"/>
              <a:t>）以及</a:t>
            </a:r>
            <a:r>
              <a:rPr lang="en-US" altLang="zh-CN" dirty="0"/>
              <a:t>Windows Server 2003</a:t>
            </a:r>
            <a:r>
              <a:rPr lang="zh-CN" altLang="zh-CN" dirty="0"/>
              <a:t>数据中心版（</a:t>
            </a:r>
            <a:r>
              <a:rPr lang="en-US" altLang="zh-CN" dirty="0"/>
              <a:t>Datacenter Edition</a:t>
            </a:r>
            <a:r>
              <a:rPr lang="zh-CN" altLang="zh-CN" dirty="0"/>
              <a:t>）。</a:t>
            </a:r>
            <a:r>
              <a:rPr lang="en-US" altLang="zh-CN" dirty="0"/>
              <a:t>Web Edition</a:t>
            </a:r>
            <a:r>
              <a:rPr lang="zh-CN" altLang="zh-CN" dirty="0"/>
              <a:t>主要是为网页服务器（</a:t>
            </a:r>
            <a:r>
              <a:rPr lang="en-US" altLang="zh-CN" dirty="0"/>
              <a:t>web hosting</a:t>
            </a:r>
            <a:r>
              <a:rPr lang="zh-CN" altLang="zh-CN" dirty="0"/>
              <a:t>）设计的，而</a:t>
            </a:r>
            <a:r>
              <a:rPr lang="en-US" altLang="zh-CN" dirty="0"/>
              <a:t>Datacenter</a:t>
            </a:r>
            <a:r>
              <a:rPr lang="zh-CN" altLang="zh-CN" dirty="0"/>
              <a:t>是一个为极高端系统使用的。标准和企业版本则介于两者中间。</a:t>
            </a:r>
            <a:r>
              <a:rPr lang="en-US" altLang="zh-CN" dirty="0"/>
              <a:t> </a:t>
            </a:r>
            <a:br>
              <a:rPr lang="en-US" altLang="zh-CN" dirty="0"/>
            </a:br>
            <a:r>
              <a:rPr lang="en-US" altLang="zh-CN" dirty="0"/>
              <a:t/>
            </a:r>
            <a:br>
              <a:rPr lang="en-US" altLang="zh-CN" dirty="0"/>
            </a:br>
            <a:r>
              <a:rPr lang="en-US" altLang="zh-CN" dirty="0"/>
              <a:t>Windows CE</a:t>
            </a:r>
            <a:r>
              <a:rPr lang="zh-CN" altLang="zh-CN" dirty="0"/>
              <a:t>系统是</a:t>
            </a:r>
            <a:r>
              <a:rPr lang="en-US" altLang="zh-CN" dirty="0"/>
              <a:t>1996</a:t>
            </a:r>
            <a:r>
              <a:rPr lang="zh-CN" altLang="zh-CN" dirty="0"/>
              <a:t>年开始设计的一款专门针对嵌入式设备设计的操作系统，最开始的时候微软打算在</a:t>
            </a:r>
            <a:r>
              <a:rPr lang="en-US" altLang="zh-CN" dirty="0"/>
              <a:t>Windows 98</a:t>
            </a:r>
            <a:r>
              <a:rPr lang="zh-CN" altLang="zh-CN" dirty="0"/>
              <a:t>和</a:t>
            </a:r>
            <a:r>
              <a:rPr lang="en-US" altLang="zh-CN" dirty="0"/>
              <a:t>Windows NT</a:t>
            </a:r>
            <a:r>
              <a:rPr lang="zh-CN" altLang="zh-CN" dirty="0"/>
              <a:t>的基础上修改，但是项目进行不顺利，后来经过全新设计产生了</a:t>
            </a:r>
            <a:r>
              <a:rPr lang="en-US" altLang="zh-CN" dirty="0"/>
              <a:t>Windows CE</a:t>
            </a:r>
            <a:r>
              <a:rPr lang="zh-CN" altLang="zh-CN" dirty="0"/>
              <a:t>系列产品其中包括后来的</a:t>
            </a:r>
            <a:r>
              <a:rPr lang="en-US" altLang="zh-CN" dirty="0"/>
              <a:t>Pocket PC</a:t>
            </a:r>
            <a:r>
              <a:rPr lang="zh-CN" altLang="zh-CN" dirty="0"/>
              <a:t>以及</a:t>
            </a:r>
            <a:r>
              <a:rPr lang="en-US" altLang="zh-CN" dirty="0"/>
              <a:t>Smartphone</a:t>
            </a:r>
            <a:r>
              <a:rPr lang="zh-CN" altLang="zh-CN" dirty="0"/>
              <a:t>，严格的说</a:t>
            </a:r>
            <a:r>
              <a:rPr lang="en-US" altLang="zh-CN" dirty="0"/>
              <a:t>Windows CE</a:t>
            </a:r>
            <a:r>
              <a:rPr lang="zh-CN" altLang="zh-CN" dirty="0"/>
              <a:t>只是一个操作系统的核心，在这个核心的基础上发展了针对不通设备的不同版本的操作系统。</a:t>
            </a:r>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内容占位符 2"/>
          <p:cNvSpPr>
            <a:spLocks noGrp="1"/>
          </p:cNvSpPr>
          <p:nvPr>
            <p:ph idx="1"/>
          </p:nvPr>
        </p:nvSpPr>
        <p:spPr>
          <a:xfrm>
            <a:off x="457200" y="765175"/>
            <a:ext cx="8229600" cy="5360988"/>
          </a:xfrm>
        </p:spPr>
        <p:txBody>
          <a:bodyPr/>
          <a:lstStyle/>
          <a:p>
            <a:pPr eaLnBrk="1" hangingPunct="1"/>
            <a:r>
              <a:rPr lang="zh-CN" altLang="zh-CN" smtClean="0"/>
              <a:t>微软有一系列主动的计划：</a:t>
            </a:r>
            <a:r>
              <a:rPr lang="en-US" altLang="zh-CN" smtClean="0"/>
              <a:t>.NET</a:t>
            </a:r>
            <a:r>
              <a:rPr lang="zh-CN" altLang="zh-CN" smtClean="0"/>
              <a:t>，</a:t>
            </a:r>
            <a:r>
              <a:rPr lang="en-US" altLang="zh-CN" smtClean="0"/>
              <a:t>Palladium</a:t>
            </a:r>
            <a:r>
              <a:rPr lang="zh-CN" altLang="zh-CN" smtClean="0"/>
              <a:t>以及</a:t>
            </a:r>
            <a:r>
              <a:rPr lang="en-US" altLang="zh-CN" smtClean="0"/>
              <a:t>Windows Vista(</a:t>
            </a:r>
            <a:r>
              <a:rPr lang="zh-CN" altLang="zh-CN" smtClean="0"/>
              <a:t>开发代号</a:t>
            </a:r>
            <a:r>
              <a:rPr lang="en-US" altLang="zh-CN" smtClean="0"/>
              <a:t>Longhorn)</a:t>
            </a:r>
            <a:r>
              <a:rPr lang="zh-CN" altLang="zh-CN" smtClean="0"/>
              <a:t>操作系统。有人认为</a:t>
            </a:r>
            <a:r>
              <a:rPr lang="en-US" altLang="zh-CN" smtClean="0"/>
              <a:t>.NET</a:t>
            </a:r>
            <a:r>
              <a:rPr lang="zh-CN" altLang="zh-CN" smtClean="0"/>
              <a:t>和</a:t>
            </a:r>
            <a:r>
              <a:rPr lang="en-US" altLang="zh-CN" smtClean="0"/>
              <a:t>Windows Vista</a:t>
            </a:r>
            <a:r>
              <a:rPr lang="zh-CN" altLang="zh-CN" smtClean="0"/>
              <a:t>是微软希望从</a:t>
            </a:r>
            <a:r>
              <a:rPr lang="en-US" altLang="zh-CN" smtClean="0"/>
              <a:t>Windows</a:t>
            </a:r>
            <a:r>
              <a:rPr lang="zh-CN" altLang="zh-CN" smtClean="0"/>
              <a:t>中转移开来。有人推想这样将可能帮助微软避免遭到像反托拉斯那样的后果。也可以宣称微软的下一代产品将是全新的产品，而不是</a:t>
            </a:r>
            <a:r>
              <a:rPr lang="en-US" altLang="zh-CN" smtClean="0"/>
              <a:t>Windows</a:t>
            </a:r>
            <a:r>
              <a:rPr lang="zh-CN" altLang="zh-CN" smtClean="0"/>
              <a:t>的后续版本。</a:t>
            </a:r>
            <a:endParaRPr lang="zh-CN"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p:txBody>
          <a:bodyPr/>
          <a:lstStyle/>
          <a:p>
            <a:pPr eaLnBrk="1" hangingPunct="1"/>
            <a:r>
              <a:rPr lang="zh-CN" altLang="en-US" smtClean="0"/>
              <a:t>手工操作系统</a:t>
            </a:r>
          </a:p>
        </p:txBody>
      </p:sp>
      <p:sp>
        <p:nvSpPr>
          <p:cNvPr id="3" name="内容占位符 2"/>
          <p:cNvSpPr>
            <a:spLocks noGrp="1"/>
          </p:cNvSpPr>
          <p:nvPr>
            <p:ph idx="1"/>
          </p:nvPr>
        </p:nvSpPr>
        <p:spPr/>
        <p:txBody>
          <a:bodyPr rtlCol="0">
            <a:normAutofit fontScale="70000" lnSpcReduction="20000"/>
          </a:bodyPr>
          <a:lstStyle/>
          <a:p>
            <a:pPr eaLnBrk="1" fontAlgn="auto" hangingPunct="1">
              <a:spcAft>
                <a:spcPts val="0"/>
              </a:spcAft>
              <a:buFont typeface="Wingdings 2"/>
              <a:buChar char=""/>
              <a:defRPr/>
            </a:pPr>
            <a:r>
              <a:rPr lang="en-US" altLang="zh-CN" dirty="0" smtClean="0"/>
              <a:t>1946</a:t>
            </a:r>
            <a:r>
              <a:rPr lang="zh-CN" altLang="zh-CN" dirty="0" smtClean="0"/>
              <a:t>年第一台计算机诞生</a:t>
            </a:r>
            <a:r>
              <a:rPr lang="en-US" altLang="zh-CN" dirty="0" smtClean="0"/>
              <a:t>--20</a:t>
            </a:r>
            <a:r>
              <a:rPr lang="zh-CN" altLang="zh-CN" dirty="0" smtClean="0"/>
              <a:t>世纪</a:t>
            </a:r>
            <a:r>
              <a:rPr lang="en-US" altLang="zh-CN" dirty="0" smtClean="0"/>
              <a:t>50</a:t>
            </a:r>
            <a:r>
              <a:rPr lang="zh-CN" altLang="zh-CN" dirty="0" smtClean="0"/>
              <a:t>年代中期，还未出现操作系统，计算机工作采用手工操作方式。</a:t>
            </a:r>
            <a:r>
              <a:rPr lang="zh-CN" altLang="zh-CN" dirty="0"/>
              <a:t>程序员将对应于程序和数据的已穿孔的纸带（或卡片）装入输入机，然后启动输入机把程序和数据输入计算机内存，接着通过控制台开关启动程序针对数据运行；计算完毕，打印机输出计算结果；用户取走结果并卸下纸带（或卡片）后，才让下一个用户上机。 </a:t>
            </a:r>
          </a:p>
          <a:p>
            <a:pPr eaLnBrk="1" fontAlgn="auto" hangingPunct="1">
              <a:spcAft>
                <a:spcPts val="0"/>
              </a:spcAft>
              <a:buFont typeface="Wingdings 2"/>
              <a:buChar char=""/>
              <a:defRPr/>
            </a:pPr>
            <a:r>
              <a:rPr lang="zh-CN" altLang="zh-CN" dirty="0"/>
              <a:t>　　手工操作方式两个特点： </a:t>
            </a:r>
          </a:p>
          <a:p>
            <a:pPr eaLnBrk="1" fontAlgn="auto" hangingPunct="1">
              <a:spcAft>
                <a:spcPts val="0"/>
              </a:spcAft>
              <a:buFont typeface="Wingdings 2"/>
              <a:buChar char=""/>
              <a:defRPr/>
            </a:pPr>
            <a:r>
              <a:rPr lang="zh-CN" altLang="zh-CN" dirty="0"/>
              <a:t>　　（</a:t>
            </a:r>
            <a:r>
              <a:rPr lang="en-US" altLang="zh-CN" dirty="0"/>
              <a:t>1</a:t>
            </a:r>
            <a:r>
              <a:rPr lang="zh-CN" altLang="zh-CN" dirty="0"/>
              <a:t>）用户独占全机。不会出现因资源已被其他用户占用而等待的现象，但资源的利用率低。 </a:t>
            </a:r>
          </a:p>
          <a:p>
            <a:pPr eaLnBrk="1" fontAlgn="auto" hangingPunct="1">
              <a:spcAft>
                <a:spcPts val="0"/>
              </a:spcAft>
              <a:buFont typeface="Wingdings 2"/>
              <a:buChar char=""/>
              <a:defRPr/>
            </a:pPr>
            <a:r>
              <a:rPr lang="zh-CN" altLang="zh-CN" dirty="0"/>
              <a:t>　　（</a:t>
            </a:r>
            <a:r>
              <a:rPr lang="en-US" altLang="zh-CN" dirty="0"/>
              <a:t>2</a:t>
            </a:r>
            <a:r>
              <a:rPr lang="zh-CN" altLang="zh-CN" dirty="0"/>
              <a:t>）</a:t>
            </a:r>
            <a:r>
              <a:rPr lang="en-US" altLang="zh-CN" dirty="0"/>
              <a:t>CPU </a:t>
            </a:r>
            <a:r>
              <a:rPr lang="zh-CN" altLang="zh-CN" dirty="0"/>
              <a:t>等待手工操作。</a:t>
            </a:r>
            <a:r>
              <a:rPr lang="en-US" altLang="zh-CN" dirty="0"/>
              <a:t>CPU</a:t>
            </a:r>
            <a:r>
              <a:rPr lang="zh-CN" altLang="zh-CN" dirty="0"/>
              <a:t>的利用不充分。 </a:t>
            </a:r>
          </a:p>
          <a:p>
            <a:pPr eaLnBrk="1" fontAlgn="auto" hangingPunct="1">
              <a:spcAft>
                <a:spcPts val="0"/>
              </a:spcAft>
              <a:buFont typeface="Wingdings 2"/>
              <a:buChar char=""/>
              <a:defRPr/>
            </a:pPr>
            <a:r>
              <a:rPr lang="zh-CN" altLang="zh-CN" dirty="0"/>
              <a:t>　　</a:t>
            </a:r>
            <a:r>
              <a:rPr lang="en-US" altLang="zh-CN" dirty="0">
                <a:sym typeface="Symbol"/>
              </a:rPr>
              <a:t></a:t>
            </a:r>
            <a:r>
              <a:rPr lang="en-US" altLang="zh-CN" dirty="0"/>
              <a:t> 20</a:t>
            </a:r>
            <a:r>
              <a:rPr lang="zh-CN" altLang="zh-CN" dirty="0"/>
              <a:t>世纪</a:t>
            </a:r>
            <a:r>
              <a:rPr lang="en-US" altLang="zh-CN" dirty="0"/>
              <a:t>50</a:t>
            </a:r>
            <a:r>
              <a:rPr lang="zh-CN" altLang="zh-CN" dirty="0"/>
              <a:t>年代后期，</a:t>
            </a:r>
            <a:r>
              <a:rPr lang="zh-CN" altLang="zh-CN" dirty="0" smtClean="0"/>
              <a:t>出现</a:t>
            </a:r>
            <a:r>
              <a:rPr lang="zh-CN" altLang="en-US" dirty="0" smtClean="0"/>
              <a:t>人机矛盾</a:t>
            </a:r>
            <a:r>
              <a:rPr lang="zh-CN" altLang="zh-CN" dirty="0" smtClean="0"/>
              <a:t>：</a:t>
            </a:r>
            <a:r>
              <a:rPr lang="zh-CN" altLang="zh-CN" dirty="0"/>
              <a:t>手工操作的慢速度和计算机的高速度之间形成了尖锐矛盾，手工操作方式已严重损害</a:t>
            </a:r>
            <a:r>
              <a:rPr lang="zh-CN" altLang="zh-CN" dirty="0" smtClean="0"/>
              <a:t>了</a:t>
            </a:r>
            <a:r>
              <a:rPr lang="zh-CN" altLang="en-US" dirty="0" smtClean="0"/>
              <a:t>系统资源</a:t>
            </a:r>
            <a:r>
              <a:rPr lang="zh-CN" altLang="zh-CN" dirty="0" smtClean="0"/>
              <a:t>的</a:t>
            </a:r>
            <a:r>
              <a:rPr lang="zh-CN" altLang="zh-CN" dirty="0"/>
              <a:t>利用率（使资源利用率降为百分之几，甚至更低），不能容忍。唯一的解决办法：只有摆脱人的手工操作，实现作业的自动过渡。这样就出现了成批处理。 </a:t>
            </a:r>
          </a:p>
          <a:p>
            <a:pPr eaLnBrk="1" fontAlgn="auto" hangingPunct="1">
              <a:spcAft>
                <a:spcPts val="0"/>
              </a:spcAft>
              <a:buFont typeface="Wingdings 2"/>
              <a:buChar char=""/>
              <a:defRPr/>
            </a:pPr>
            <a:endParaRPr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标题 1"/>
          <p:cNvSpPr>
            <a:spLocks noGrp="1"/>
          </p:cNvSpPr>
          <p:nvPr>
            <p:ph type="title"/>
          </p:nvPr>
        </p:nvSpPr>
        <p:spPr/>
        <p:txBody>
          <a:bodyPr/>
          <a:lstStyle/>
          <a:p>
            <a:pPr eaLnBrk="1" hangingPunct="1"/>
            <a:r>
              <a:rPr lang="en-US" altLang="zh-CN" smtClean="0"/>
              <a:t>Linux</a:t>
            </a:r>
            <a:r>
              <a:rPr lang="zh-CN" altLang="en-US" smtClean="0"/>
              <a:t>操作系统</a:t>
            </a:r>
          </a:p>
        </p:txBody>
      </p:sp>
      <p:sp>
        <p:nvSpPr>
          <p:cNvPr id="3" name="内容占位符 2"/>
          <p:cNvSpPr>
            <a:spLocks noGrp="1"/>
          </p:cNvSpPr>
          <p:nvPr>
            <p:ph idx="1"/>
          </p:nvPr>
        </p:nvSpPr>
        <p:spPr>
          <a:xfrm>
            <a:off x="457200" y="1600200"/>
            <a:ext cx="8229600" cy="4852988"/>
          </a:xfrm>
        </p:spPr>
        <p:txBody>
          <a:bodyPr rtlCol="0">
            <a:normAutofit fontScale="77500" lnSpcReduction="20000"/>
          </a:bodyPr>
          <a:lstStyle/>
          <a:p>
            <a:pPr eaLnBrk="1" fontAlgn="auto" hangingPunct="1">
              <a:spcAft>
                <a:spcPts val="0"/>
              </a:spcAft>
              <a:buFont typeface="Wingdings 2"/>
              <a:buChar char=""/>
              <a:defRPr/>
            </a:pPr>
            <a:r>
              <a:rPr lang="en-US" altLang="zh-CN" dirty="0" smtClean="0"/>
              <a:t>Linux</a:t>
            </a:r>
            <a:r>
              <a:rPr lang="zh-CN" altLang="en-US" dirty="0" smtClean="0"/>
              <a:t>是由自由软件和开放源代码发展中最著名的操作系统。</a:t>
            </a:r>
            <a:r>
              <a:rPr lang="en-US" altLang="zh-CN" dirty="0" smtClean="0"/>
              <a:t>Linux</a:t>
            </a:r>
            <a:r>
              <a:rPr lang="zh-CN" altLang="en-US" dirty="0" smtClean="0"/>
              <a:t>是由</a:t>
            </a:r>
            <a:r>
              <a:rPr lang="en-US" altLang="zh-CN" dirty="0"/>
              <a:t>L</a:t>
            </a:r>
            <a:r>
              <a:rPr lang="en-US" altLang="zh-CN" dirty="0" smtClean="0"/>
              <a:t>inus Torvalds</a:t>
            </a:r>
            <a:r>
              <a:rPr lang="zh-CN" altLang="en-US" dirty="0" smtClean="0"/>
              <a:t>为首的一批</a:t>
            </a:r>
            <a:r>
              <a:rPr lang="en-US" altLang="zh-CN" dirty="0" smtClean="0"/>
              <a:t>Internet</a:t>
            </a:r>
            <a:r>
              <a:rPr lang="zh-CN" altLang="en-US" dirty="0" smtClean="0"/>
              <a:t>上的志愿者开发的，是完全免费的，并且与另一款著名的网络操作系统</a:t>
            </a:r>
            <a:r>
              <a:rPr lang="en-US" altLang="zh-CN" dirty="0" smtClean="0"/>
              <a:t>UNIX</a:t>
            </a:r>
            <a:r>
              <a:rPr lang="zh-CN" altLang="en-US" dirty="0" smtClean="0"/>
              <a:t>完全兼容，是一种具有高性能的网络操作系统。</a:t>
            </a:r>
            <a:endParaRPr lang="en-US" altLang="zh-CN" dirty="0" smtClean="0"/>
          </a:p>
          <a:p>
            <a:pPr eaLnBrk="1" fontAlgn="auto" hangingPunct="1">
              <a:spcAft>
                <a:spcPts val="0"/>
              </a:spcAft>
              <a:buFont typeface="Wingdings 2"/>
              <a:buChar char=""/>
              <a:defRPr/>
            </a:pPr>
            <a:r>
              <a:rPr lang="en-US" altLang="zh-CN" dirty="0" smtClean="0"/>
              <a:t>Linux</a:t>
            </a:r>
            <a:r>
              <a:rPr lang="zh-CN" altLang="en-US" dirty="0" smtClean="0"/>
              <a:t>起源于古老的</a:t>
            </a:r>
            <a:r>
              <a:rPr lang="en-US" altLang="zh-CN" dirty="0" smtClean="0"/>
              <a:t>UNIX</a:t>
            </a:r>
            <a:r>
              <a:rPr lang="zh-CN" altLang="en-US" dirty="0" smtClean="0"/>
              <a:t>。在</a:t>
            </a:r>
            <a:r>
              <a:rPr lang="en-US" altLang="zh-CN" dirty="0" smtClean="0"/>
              <a:t>1969</a:t>
            </a:r>
            <a:r>
              <a:rPr lang="zh-CN" altLang="en-US" dirty="0" smtClean="0"/>
              <a:t>年，贝尔实验室</a:t>
            </a:r>
            <a:r>
              <a:rPr lang="en-US" altLang="zh-CN" dirty="0" smtClean="0"/>
              <a:t>(AT&amp;T)</a:t>
            </a:r>
            <a:r>
              <a:rPr lang="zh-CN" altLang="en-US" dirty="0" smtClean="0"/>
              <a:t>是系统程序设计人员</a:t>
            </a:r>
            <a:r>
              <a:rPr lang="en-US" altLang="zh-CN" dirty="0" smtClean="0"/>
              <a:t>Ken Thompson</a:t>
            </a:r>
            <a:r>
              <a:rPr lang="zh-CN" altLang="en-US" dirty="0" smtClean="0"/>
              <a:t>开始利用一台闲置的</a:t>
            </a:r>
            <a:r>
              <a:rPr lang="en-US" altLang="zh-CN" dirty="0" smtClean="0"/>
              <a:t>PDP-7</a:t>
            </a:r>
            <a:r>
              <a:rPr lang="zh-CN" altLang="en-US" dirty="0" smtClean="0"/>
              <a:t>计算机设计了一种多用户、多任务的操作系统。随后，</a:t>
            </a:r>
            <a:r>
              <a:rPr lang="en-US" altLang="zh-CN" dirty="0" smtClean="0"/>
              <a:t>Dennis Richie</a:t>
            </a:r>
            <a:r>
              <a:rPr lang="zh-CN" altLang="en-US" dirty="0" smtClean="0"/>
              <a:t>也加入了这个项目，在他们的共同努力下开发了最早的</a:t>
            </a:r>
            <a:r>
              <a:rPr lang="en-US" altLang="zh-CN" dirty="0" smtClean="0"/>
              <a:t>UNIX</a:t>
            </a:r>
            <a:r>
              <a:rPr lang="zh-CN" altLang="en-US" dirty="0" smtClean="0"/>
              <a:t>。由于</a:t>
            </a:r>
            <a:r>
              <a:rPr lang="en-US" altLang="zh-CN" dirty="0" smtClean="0"/>
              <a:t>UNIX</a:t>
            </a:r>
            <a:r>
              <a:rPr lang="zh-CN" altLang="en-US" dirty="0" smtClean="0"/>
              <a:t>的功能非常强大，因此有许多开发者希望在相对廉价的计算机上开发出具有相同功能而且免费的类似</a:t>
            </a:r>
            <a:r>
              <a:rPr lang="en-US" altLang="zh-CN" dirty="0" smtClean="0"/>
              <a:t>UNIX</a:t>
            </a:r>
            <a:r>
              <a:rPr lang="zh-CN" altLang="en-US" dirty="0" smtClean="0"/>
              <a:t>的系统，其中比较成功的是</a:t>
            </a:r>
            <a:r>
              <a:rPr lang="en-US" altLang="zh-CN" dirty="0" smtClean="0"/>
              <a:t>Andre </a:t>
            </a:r>
            <a:r>
              <a:rPr lang="en-US" altLang="zh-CN" dirty="0" err="1" smtClean="0"/>
              <a:t>S.Tanebaum</a:t>
            </a:r>
            <a:r>
              <a:rPr lang="zh-CN" altLang="en-US" dirty="0" smtClean="0"/>
              <a:t>教授所开发的</a:t>
            </a:r>
            <a:r>
              <a:rPr lang="en-US" altLang="zh-CN" dirty="0" err="1" smtClean="0"/>
              <a:t>Minix</a:t>
            </a:r>
            <a:r>
              <a:rPr lang="zh-CN" altLang="en-US" dirty="0" smtClean="0"/>
              <a:t>系统。随后有许多人参考</a:t>
            </a:r>
            <a:r>
              <a:rPr lang="en-US" altLang="zh-CN" dirty="0" err="1" smtClean="0"/>
              <a:t>Minix</a:t>
            </a:r>
            <a:r>
              <a:rPr lang="zh-CN" altLang="en-US" dirty="0" smtClean="0"/>
              <a:t>系统来开发自己的操作系统，</a:t>
            </a:r>
            <a:r>
              <a:rPr lang="en-US" altLang="zh-CN" dirty="0" smtClean="0"/>
              <a:t>Linux</a:t>
            </a:r>
            <a:r>
              <a:rPr lang="zh-CN" altLang="en-US" dirty="0" smtClean="0"/>
              <a:t>就是在此背景下出现的。</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内容占位符 3"/>
          <p:cNvPicPr>
            <a:picLocks noGrp="1" noChangeAspect="1"/>
          </p:cNvPicPr>
          <p:nvPr>
            <p:ph idx="1"/>
          </p:nvPr>
        </p:nvPicPr>
        <p:blipFill>
          <a:blip r:embed="rId2"/>
          <a:srcRect/>
          <a:stretch>
            <a:fillRect/>
          </a:stretch>
        </p:blipFill>
        <p:spPr>
          <a:xfrm>
            <a:off x="1116013" y="1628775"/>
            <a:ext cx="6989762" cy="3671888"/>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p:nvPr>
        </p:nvSpPr>
        <p:spPr/>
        <p:txBody>
          <a:bodyPr/>
          <a:lstStyle/>
          <a:p>
            <a:pPr eaLnBrk="1" hangingPunct="1"/>
            <a:r>
              <a:rPr lang="zh-CN" altLang="en-US" smtClean="0"/>
              <a:t>批处理系统</a:t>
            </a:r>
          </a:p>
        </p:txBody>
      </p:sp>
      <p:sp>
        <p:nvSpPr>
          <p:cNvPr id="18434" name="内容占位符 2"/>
          <p:cNvSpPr>
            <a:spLocks noGrp="1"/>
          </p:cNvSpPr>
          <p:nvPr>
            <p:ph idx="1"/>
          </p:nvPr>
        </p:nvSpPr>
        <p:spPr>
          <a:xfrm>
            <a:off x="468313" y="2276475"/>
            <a:ext cx="8229600" cy="2620963"/>
          </a:xfrm>
        </p:spPr>
        <p:txBody>
          <a:bodyPr/>
          <a:lstStyle/>
          <a:p>
            <a:pPr eaLnBrk="1" hangingPunct="1"/>
            <a:r>
              <a:rPr lang="zh-CN" altLang="en-US" smtClean="0"/>
              <a:t>批处理系统</a:t>
            </a:r>
            <a:r>
              <a:rPr lang="zh-CN" altLang="zh-CN" smtClean="0"/>
              <a:t>：加载在计算机上的一个系统软件，在它的控制下，计算机能够自动地、成批地处理一个或多个用户的作业（这作业包括程序、数据和命令）。 </a:t>
            </a:r>
            <a:r>
              <a:rPr lang="zh-CN" altLang="en-US" smtClean="0"/>
              <a:t>批处理系统又分为联机批处理和脱机批处理。</a:t>
            </a:r>
            <a:endParaRPr lang="zh-CN" altLang="zh-CN"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65175"/>
            <a:ext cx="8229600" cy="5360988"/>
          </a:xfrm>
        </p:spPr>
        <p:txBody>
          <a:bodyPr rtlCol="0">
            <a:normAutofit fontScale="77500" lnSpcReduction="20000"/>
          </a:bodyPr>
          <a:lstStyle/>
          <a:p>
            <a:pPr eaLnBrk="1" fontAlgn="auto" hangingPunct="1">
              <a:spcAft>
                <a:spcPts val="0"/>
              </a:spcAft>
              <a:buFont typeface="Wingdings 2"/>
              <a:buChar char=""/>
              <a:defRPr/>
            </a:pPr>
            <a:r>
              <a:rPr lang="zh-CN" altLang="zh-CN" b="1" dirty="0"/>
              <a:t>联机批处理系统</a:t>
            </a:r>
            <a:endParaRPr lang="zh-CN" altLang="zh-CN" dirty="0"/>
          </a:p>
          <a:p>
            <a:pPr eaLnBrk="1" fontAlgn="auto" hangingPunct="1">
              <a:spcAft>
                <a:spcPts val="0"/>
              </a:spcAft>
              <a:buFont typeface="Wingdings 2"/>
              <a:buChar char=""/>
              <a:defRPr/>
            </a:pPr>
            <a:r>
              <a:rPr lang="zh-CN" altLang="zh-CN" dirty="0"/>
              <a:t>　　首先出现的</a:t>
            </a:r>
            <a:r>
              <a:rPr lang="zh-CN" altLang="zh-CN" dirty="0" smtClean="0"/>
              <a:t>是</a:t>
            </a:r>
            <a:r>
              <a:rPr lang="zh-CN" altLang="en-US" dirty="0" smtClean="0"/>
              <a:t>联机批处理</a:t>
            </a:r>
            <a:r>
              <a:rPr lang="zh-CN" altLang="zh-CN" dirty="0" smtClean="0"/>
              <a:t>，</a:t>
            </a:r>
            <a:r>
              <a:rPr lang="zh-CN" altLang="zh-CN" dirty="0"/>
              <a:t>即作业的输入</a:t>
            </a:r>
            <a:r>
              <a:rPr lang="en-US" altLang="zh-CN" dirty="0"/>
              <a:t>/</a:t>
            </a:r>
            <a:r>
              <a:rPr lang="zh-CN" altLang="zh-CN" dirty="0"/>
              <a:t>输出由</a:t>
            </a:r>
            <a:r>
              <a:rPr lang="en-US" altLang="zh-CN" dirty="0"/>
              <a:t>CPU</a:t>
            </a:r>
            <a:r>
              <a:rPr lang="zh-CN" altLang="zh-CN" dirty="0"/>
              <a:t>来处理</a:t>
            </a:r>
            <a:r>
              <a:rPr lang="zh-CN" altLang="zh-CN" dirty="0" smtClean="0"/>
              <a:t>。</a:t>
            </a:r>
            <a:r>
              <a:rPr lang="zh-CN" altLang="zh-CN" dirty="0"/>
              <a:t>主机与输入机之间增加一个存储设备</a:t>
            </a:r>
            <a:r>
              <a:rPr lang="en-US" altLang="zh-CN" dirty="0"/>
              <a:t>——</a:t>
            </a:r>
            <a:r>
              <a:rPr lang="zh-CN" altLang="zh-CN" dirty="0"/>
              <a:t>磁带，在运行于主机上的监督程序的自动控制下，计算机可自动完成：成批地把输入机上的用户作业读入磁带，依次把磁带上的用户作业读入主机内存并执行并把计算结果向输出机输出。完成了上一批作业后，监督程序又从输入机上输入另一批作业，保存在磁带上，并按上述步骤重复处理。 </a:t>
            </a:r>
          </a:p>
          <a:p>
            <a:pPr eaLnBrk="1" fontAlgn="auto" hangingPunct="1">
              <a:spcAft>
                <a:spcPts val="0"/>
              </a:spcAft>
              <a:buFont typeface="Wingdings 2"/>
              <a:buChar char=""/>
              <a:defRPr/>
            </a:pPr>
            <a:r>
              <a:rPr lang="zh-CN" altLang="zh-CN" dirty="0"/>
              <a:t>　　监督程序不停地处理各个作业，从而实现了作业到作业的自动转接，减少了作业建立时间和手工操作时间，有效克服了人机矛盾，提高了计算机的利用率。 </a:t>
            </a:r>
          </a:p>
          <a:p>
            <a:pPr eaLnBrk="1" fontAlgn="auto" hangingPunct="1">
              <a:spcAft>
                <a:spcPts val="0"/>
              </a:spcAft>
              <a:buFont typeface="Wingdings 2"/>
              <a:buChar char=""/>
              <a:defRPr/>
            </a:pPr>
            <a:r>
              <a:rPr lang="zh-CN" altLang="zh-CN" dirty="0"/>
              <a:t>　　但是，在作业输入和结果输出时，主机的高速</a:t>
            </a:r>
            <a:r>
              <a:rPr lang="en-US" altLang="zh-CN" dirty="0"/>
              <a:t>CPU</a:t>
            </a:r>
            <a:r>
              <a:rPr lang="zh-CN" altLang="zh-CN" dirty="0"/>
              <a:t>仍处于空闲状态，等待慢速的输入</a:t>
            </a:r>
            <a:r>
              <a:rPr lang="en-US" altLang="zh-CN" dirty="0"/>
              <a:t>/</a:t>
            </a:r>
            <a:r>
              <a:rPr lang="zh-CN" altLang="zh-CN" dirty="0"/>
              <a:t>输出设备完成工作： 主机处于</a:t>
            </a:r>
            <a:r>
              <a:rPr lang="en-US" altLang="zh-CN" dirty="0"/>
              <a:t>“</a:t>
            </a:r>
            <a:r>
              <a:rPr lang="zh-CN" altLang="zh-CN" dirty="0"/>
              <a:t>忙等</a:t>
            </a:r>
            <a:r>
              <a:rPr lang="en-US" altLang="zh-CN" dirty="0"/>
              <a:t>”</a:t>
            </a:r>
            <a:r>
              <a:rPr lang="zh-CN" altLang="zh-CN" dirty="0"/>
              <a:t>状态。</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内容占位符 9"/>
          <p:cNvPicPr>
            <a:picLocks noGrp="1" noChangeAspect="1"/>
          </p:cNvPicPr>
          <p:nvPr>
            <p:ph idx="1"/>
          </p:nvPr>
        </p:nvPicPr>
        <p:blipFill>
          <a:blip r:embed="rId2"/>
          <a:srcRect/>
          <a:stretch>
            <a:fillRect/>
          </a:stretch>
        </p:blipFill>
        <p:spPr>
          <a:xfrm>
            <a:off x="1257300" y="2276475"/>
            <a:ext cx="6629400" cy="2909888"/>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8313" y="620713"/>
            <a:ext cx="8229600" cy="5545137"/>
          </a:xfrm>
        </p:spPr>
        <p:txBody>
          <a:bodyPr rtlCol="0">
            <a:normAutofit fontScale="62500" lnSpcReduction="20000"/>
          </a:bodyPr>
          <a:lstStyle/>
          <a:p>
            <a:pPr eaLnBrk="1" fontAlgn="auto" hangingPunct="1">
              <a:spcAft>
                <a:spcPts val="0"/>
              </a:spcAft>
              <a:buFont typeface="Wingdings 2"/>
              <a:buChar char=""/>
              <a:defRPr/>
            </a:pPr>
            <a:r>
              <a:rPr lang="zh-CN" altLang="zh-CN" b="1" dirty="0"/>
              <a:t>脱机批处理系统</a:t>
            </a:r>
            <a:endParaRPr lang="zh-CN" altLang="zh-CN" dirty="0"/>
          </a:p>
          <a:p>
            <a:pPr eaLnBrk="1" fontAlgn="auto" hangingPunct="1">
              <a:spcAft>
                <a:spcPts val="0"/>
              </a:spcAft>
              <a:buFont typeface="Wingdings 2"/>
              <a:buChar char=""/>
              <a:defRPr/>
            </a:pPr>
            <a:r>
              <a:rPr lang="zh-CN" altLang="zh-CN" dirty="0"/>
              <a:t>　　为克服与缓解：高速主机与慢速外设的矛盾，提高</a:t>
            </a:r>
            <a:r>
              <a:rPr lang="en-US" altLang="zh-CN" dirty="0"/>
              <a:t>CPU</a:t>
            </a:r>
            <a:r>
              <a:rPr lang="zh-CN" altLang="zh-CN" dirty="0"/>
              <a:t>的利用率，又引入</a:t>
            </a:r>
            <a:r>
              <a:rPr lang="zh-CN" altLang="zh-CN" dirty="0" smtClean="0"/>
              <a:t>了</a:t>
            </a:r>
            <a:r>
              <a:rPr lang="zh-CN" altLang="en-US" dirty="0" smtClean="0"/>
              <a:t>脱机批处理系统</a:t>
            </a:r>
            <a:r>
              <a:rPr lang="zh-CN" altLang="zh-CN" dirty="0" smtClean="0"/>
              <a:t>，</a:t>
            </a:r>
            <a:r>
              <a:rPr lang="zh-CN" altLang="zh-CN" dirty="0"/>
              <a:t>这种方式的显著特征是：增加一台不与主机直接相连而专门用于与输入</a:t>
            </a:r>
            <a:r>
              <a:rPr lang="en-US" altLang="zh-CN" dirty="0"/>
              <a:t>/</a:t>
            </a:r>
            <a:r>
              <a:rPr lang="zh-CN" altLang="zh-CN" dirty="0"/>
              <a:t>输出设备打交道的卫星机。 </a:t>
            </a:r>
          </a:p>
          <a:p>
            <a:pPr eaLnBrk="1" fontAlgn="auto" hangingPunct="1">
              <a:spcAft>
                <a:spcPts val="0"/>
              </a:spcAft>
              <a:buFont typeface="Wingdings 2"/>
              <a:buChar char=""/>
              <a:defRPr/>
            </a:pPr>
            <a:r>
              <a:rPr lang="zh-CN" altLang="zh-CN" dirty="0"/>
              <a:t>　　其功能是： </a:t>
            </a:r>
          </a:p>
          <a:p>
            <a:pPr eaLnBrk="1" fontAlgn="auto" hangingPunct="1">
              <a:spcAft>
                <a:spcPts val="0"/>
              </a:spcAft>
              <a:buFont typeface="Wingdings 2"/>
              <a:buChar char=""/>
              <a:defRPr/>
            </a:pPr>
            <a:r>
              <a:rPr lang="zh-CN" altLang="zh-CN" dirty="0"/>
              <a:t>　　（</a:t>
            </a:r>
            <a:r>
              <a:rPr lang="en-US" altLang="zh-CN" dirty="0"/>
              <a:t>1</a:t>
            </a:r>
            <a:r>
              <a:rPr lang="zh-CN" altLang="zh-CN" dirty="0"/>
              <a:t>）从输入机上读取用户作业并放到输入磁带上。 </a:t>
            </a:r>
          </a:p>
          <a:p>
            <a:pPr eaLnBrk="1" fontAlgn="auto" hangingPunct="1">
              <a:spcAft>
                <a:spcPts val="0"/>
              </a:spcAft>
              <a:buFont typeface="Wingdings 2"/>
              <a:buChar char=""/>
              <a:defRPr/>
            </a:pPr>
            <a:r>
              <a:rPr lang="zh-CN" altLang="zh-CN" dirty="0"/>
              <a:t>　　（</a:t>
            </a:r>
            <a:r>
              <a:rPr lang="en-US" altLang="zh-CN" dirty="0"/>
              <a:t>2</a:t>
            </a:r>
            <a:r>
              <a:rPr lang="zh-CN" altLang="zh-CN" dirty="0"/>
              <a:t>）从输出磁带上读取执行结果并传给输出机。 </a:t>
            </a:r>
          </a:p>
          <a:p>
            <a:pPr eaLnBrk="1" fontAlgn="auto" hangingPunct="1">
              <a:spcAft>
                <a:spcPts val="0"/>
              </a:spcAft>
              <a:buFont typeface="Wingdings 2"/>
              <a:buChar char=""/>
              <a:defRPr/>
            </a:pPr>
            <a:r>
              <a:rPr lang="zh-CN" altLang="zh-CN" dirty="0"/>
              <a:t>　　这样，主机不是直接与慢速的输入</a:t>
            </a:r>
            <a:r>
              <a:rPr lang="en-US" altLang="zh-CN" dirty="0"/>
              <a:t>/</a:t>
            </a:r>
            <a:r>
              <a:rPr lang="zh-CN" altLang="zh-CN" dirty="0"/>
              <a:t>输出设备打交道，而是与速度相对较快的磁带机发生关系，有效缓解了主机与设备的矛盾。主机与卫星机可并行工作，二者分工明确，可以充分发挥主机的高速计算能力。 </a:t>
            </a:r>
          </a:p>
          <a:p>
            <a:pPr eaLnBrk="1" fontAlgn="auto" hangingPunct="1">
              <a:spcAft>
                <a:spcPts val="0"/>
              </a:spcAft>
              <a:buFont typeface="Wingdings 2"/>
              <a:buChar char=""/>
              <a:defRPr/>
            </a:pPr>
            <a:r>
              <a:rPr lang="zh-CN" altLang="zh-CN" dirty="0"/>
              <a:t>　　脱机批处理系统</a:t>
            </a:r>
            <a:r>
              <a:rPr lang="en-US" altLang="zh-CN" dirty="0"/>
              <a:t>:20</a:t>
            </a:r>
            <a:r>
              <a:rPr lang="zh-CN" altLang="zh-CN" dirty="0"/>
              <a:t>世纪</a:t>
            </a:r>
            <a:r>
              <a:rPr lang="en-US" altLang="zh-CN" dirty="0"/>
              <a:t>60</a:t>
            </a:r>
            <a:r>
              <a:rPr lang="zh-CN" altLang="zh-CN" dirty="0"/>
              <a:t>年代应用十分广泛，它极大缓解了人机矛盾及主机与外设的矛盾。</a:t>
            </a:r>
            <a:r>
              <a:rPr lang="en-US" altLang="zh-CN" dirty="0"/>
              <a:t>IBM-7090/7094</a:t>
            </a:r>
            <a:r>
              <a:rPr lang="zh-CN" altLang="zh-CN" dirty="0"/>
              <a:t>：配备的监督程序就是脱机批处理系统，</a:t>
            </a:r>
            <a:r>
              <a:rPr lang="zh-CN" altLang="zh-CN" dirty="0" smtClean="0"/>
              <a:t>是</a:t>
            </a:r>
            <a:r>
              <a:rPr lang="zh-CN" altLang="en-US" dirty="0" smtClean="0"/>
              <a:t>现代操作系统</a:t>
            </a:r>
            <a:r>
              <a:rPr lang="zh-CN" altLang="zh-CN" dirty="0" smtClean="0"/>
              <a:t>的</a:t>
            </a:r>
            <a:r>
              <a:rPr lang="zh-CN" altLang="zh-CN" dirty="0"/>
              <a:t>原型。 </a:t>
            </a:r>
          </a:p>
          <a:p>
            <a:pPr eaLnBrk="1" fontAlgn="auto" hangingPunct="1">
              <a:spcAft>
                <a:spcPts val="0"/>
              </a:spcAft>
              <a:buFont typeface="Wingdings 2"/>
              <a:buChar char=""/>
              <a:defRPr/>
            </a:pPr>
            <a:r>
              <a:rPr lang="zh-CN" altLang="zh-CN" dirty="0"/>
              <a:t>　　不足：每次主机内存中仅存放一道作业，每当它运行期间发出输入</a:t>
            </a:r>
            <a:r>
              <a:rPr lang="en-US" altLang="zh-CN" dirty="0"/>
              <a:t>/</a:t>
            </a:r>
            <a:r>
              <a:rPr lang="zh-CN" altLang="zh-CN" dirty="0"/>
              <a:t>输出（</a:t>
            </a:r>
            <a:r>
              <a:rPr lang="en-US" altLang="zh-CN" dirty="0"/>
              <a:t>I/O</a:t>
            </a:r>
            <a:r>
              <a:rPr lang="zh-CN" altLang="zh-CN" dirty="0"/>
              <a:t>）请求后，高速的</a:t>
            </a:r>
            <a:r>
              <a:rPr lang="en-US" altLang="zh-CN" dirty="0"/>
              <a:t>CPU</a:t>
            </a:r>
            <a:r>
              <a:rPr lang="zh-CN" altLang="zh-CN" dirty="0"/>
              <a:t>便处于等待低速的</a:t>
            </a:r>
            <a:r>
              <a:rPr lang="en-US" altLang="zh-CN" dirty="0"/>
              <a:t>I/O</a:t>
            </a:r>
            <a:r>
              <a:rPr lang="zh-CN" altLang="zh-CN" dirty="0"/>
              <a:t>完成状态，致使</a:t>
            </a:r>
            <a:r>
              <a:rPr lang="en-US" altLang="zh-CN" dirty="0"/>
              <a:t>CPU</a:t>
            </a:r>
            <a:r>
              <a:rPr lang="zh-CN" altLang="zh-CN" dirty="0"/>
              <a:t>空闲。 </a:t>
            </a:r>
          </a:p>
          <a:p>
            <a:pPr eaLnBrk="1" fontAlgn="auto" hangingPunct="1">
              <a:spcAft>
                <a:spcPts val="0"/>
              </a:spcAft>
              <a:buFont typeface="Wingdings 2"/>
              <a:buChar char=""/>
              <a:defRPr/>
            </a:pPr>
            <a:r>
              <a:rPr lang="zh-CN" altLang="zh-CN" dirty="0"/>
              <a:t>　　为改善</a:t>
            </a:r>
            <a:r>
              <a:rPr lang="en-US" altLang="zh-CN" dirty="0"/>
              <a:t>CPU</a:t>
            </a:r>
            <a:r>
              <a:rPr lang="zh-CN" altLang="zh-CN" dirty="0"/>
              <a:t>的利用率，又引入</a:t>
            </a:r>
            <a:r>
              <a:rPr lang="zh-CN" altLang="zh-CN" dirty="0" smtClean="0"/>
              <a:t>了</a:t>
            </a:r>
            <a:r>
              <a:rPr lang="zh-CN" altLang="en-US" dirty="0" smtClean="0"/>
              <a:t>多道程序系统</a:t>
            </a:r>
            <a:r>
              <a:rPr lang="zh-CN" altLang="zh-CN" dirty="0" smtClean="0"/>
              <a:t>。即</a:t>
            </a:r>
            <a:r>
              <a:rPr lang="zh-CN" altLang="zh-CN" dirty="0"/>
              <a:t>输入</a:t>
            </a:r>
            <a:r>
              <a:rPr lang="en-US" altLang="zh-CN" dirty="0"/>
              <a:t>/</a:t>
            </a:r>
            <a:r>
              <a:rPr lang="zh-CN" altLang="zh-CN" dirty="0"/>
              <a:t>输出脱离主机控制。</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内容占位符 3"/>
          <p:cNvPicPr>
            <a:picLocks noGrp="1" noChangeAspect="1"/>
          </p:cNvPicPr>
          <p:nvPr>
            <p:ph idx="1"/>
          </p:nvPr>
        </p:nvPicPr>
        <p:blipFill>
          <a:blip r:embed="rId2"/>
          <a:srcRect/>
          <a:stretch>
            <a:fillRect/>
          </a:stretch>
        </p:blipFill>
        <p:spPr>
          <a:xfrm>
            <a:off x="1263650" y="2246313"/>
            <a:ext cx="6638925" cy="2714625"/>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82</TotalTime>
  <Words>1632</Words>
  <Application>Microsoft Office PowerPoint</Application>
  <PresentationFormat>全屏显示(4:3)</PresentationFormat>
  <Paragraphs>112</Paragraphs>
  <Slides>30</Slides>
  <Notes>0</Notes>
  <HiddenSlides>0</HiddenSlides>
  <MMClips>0</MMClips>
  <ScaleCrop>false</ScaleCrop>
  <HeadingPairs>
    <vt:vector size="4" baseType="variant">
      <vt:variant>
        <vt:lpstr>主题</vt:lpstr>
      </vt:variant>
      <vt:variant>
        <vt:i4>1</vt:i4>
      </vt:variant>
      <vt:variant>
        <vt:lpstr>幻灯片标题</vt:lpstr>
      </vt:variant>
      <vt:variant>
        <vt:i4>30</vt:i4>
      </vt:variant>
    </vt:vector>
  </HeadingPairs>
  <TitlesOfParts>
    <vt:vector size="31" baseType="lpstr">
      <vt:lpstr>龙腾四海</vt:lpstr>
      <vt:lpstr>操作系统的发展史</vt:lpstr>
      <vt:lpstr>背景</vt:lpstr>
      <vt:lpstr>手工操作系统</vt:lpstr>
      <vt:lpstr>PowerPoint 演示文稿</vt:lpstr>
      <vt:lpstr>批处理系统</vt:lpstr>
      <vt:lpstr>PowerPoint 演示文稿</vt:lpstr>
      <vt:lpstr>PowerPoint 演示文稿</vt:lpstr>
      <vt:lpstr>PowerPoint 演示文稿</vt:lpstr>
      <vt:lpstr>PowerPoint 演示文稿</vt:lpstr>
      <vt:lpstr> 多道程序系统 </vt:lpstr>
      <vt:lpstr>单道程序的运行过程：</vt:lpstr>
      <vt:lpstr>多道程序的运行过程：</vt:lpstr>
      <vt:lpstr>PowerPoint 演示文稿</vt:lpstr>
      <vt:lpstr>PowerPoint 演示文稿</vt:lpstr>
      <vt:lpstr>分时系统</vt:lpstr>
      <vt:lpstr>PowerPoint 演示文稿</vt:lpstr>
      <vt:lpstr>PowerPoint 演示文稿</vt:lpstr>
      <vt:lpstr>实时系统</vt:lpstr>
      <vt:lpstr>通用操作系统</vt:lpstr>
      <vt:lpstr>操作系统的进一步发展</vt:lpstr>
      <vt:lpstr>操作系统的种类</vt:lpstr>
      <vt:lpstr>DOS操作系统</vt:lpstr>
      <vt:lpstr>PowerPoint 演示文稿</vt:lpstr>
      <vt:lpstr>Mac OS X操作系统</vt:lpstr>
      <vt:lpstr>Window操作系统</vt:lpstr>
      <vt:lpstr>PowerPoint 演示文稿</vt:lpstr>
      <vt:lpstr>PowerPoint 演示文稿</vt:lpstr>
      <vt:lpstr>PowerPoint 演示文稿</vt:lpstr>
      <vt:lpstr>PowerPoint 演示文稿</vt:lpstr>
      <vt:lpstr>Linux操作系统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电脑操作系统的介绍</dc:title>
  <dc:creator>lenovo_user</dc:creator>
  <cp:lastModifiedBy>JonMMx 2000</cp:lastModifiedBy>
  <cp:revision>11</cp:revision>
  <dcterms:created xsi:type="dcterms:W3CDTF">2011-10-19T13:42:07Z</dcterms:created>
  <dcterms:modified xsi:type="dcterms:W3CDTF">2020-02-29T11:26:04Z</dcterms:modified>
</cp:coreProperties>
</file>