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4" r:id="rId5"/>
    <p:sldId id="263" r:id="rId6"/>
    <p:sldId id="262" r:id="rId7"/>
    <p:sldId id="261" r:id="rId8"/>
    <p:sldId id="260" r:id="rId9"/>
    <p:sldId id="257" r:id="rId10"/>
    <p:sldId id="268" r:id="rId11"/>
    <p:sldId id="269" r:id="rId12"/>
    <p:sldId id="267" r:id="rId13"/>
    <p:sldId id="270" r:id="rId14"/>
    <p:sldId id="266" r:id="rId15"/>
    <p:sldId id="271" r:id="rId16"/>
    <p:sldId id="272" r:id="rId17"/>
    <p:sldId id="273" r:id="rId18"/>
    <p:sldId id="278" r:id="rId19"/>
    <p:sldId id="277" r:id="rId20"/>
    <p:sldId id="274" r:id="rId21"/>
    <p:sldId id="276" r:id="rId22"/>
    <p:sldId id="279" r:id="rId23"/>
    <p:sldId id="280" r:id="rId24"/>
    <p:sldId id="281" r:id="rId25"/>
    <p:sldId id="282"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33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1"/>
      </p:bgRef>
    </p:bg>
    <p:spTree>
      <p:nvGrpSpPr>
        <p:cNvPr id="1" name=""/>
        <p:cNvGrpSpPr/>
        <p:nvPr/>
      </p:nvGrpSpPr>
      <p:grpSpPr>
        <a:xfrm>
          <a:off x="0" y="0"/>
          <a:ext cx="0" cy="0"/>
          <a:chOff x="0" y="0"/>
          <a:chExt cx="0" cy="0"/>
        </a:xfrm>
      </p:grpSpPr>
      <p:sp>
        <p:nvSpPr>
          <p:cNvPr id="8" name="标题 7"/>
          <p:cNvSpPr>
            <a:spLocks noGrp="1"/>
          </p:cNvSpPr>
          <p:nvPr>
            <p:ph type="ctrTitle"/>
          </p:nvPr>
        </p:nvSpPr>
        <p:spPr>
          <a:xfrm>
            <a:off x="2286000" y="3124200"/>
            <a:ext cx="6172200" cy="1894362"/>
          </a:xfrm>
        </p:spPr>
        <p:txBody>
          <a:bodyPr/>
          <a:lstStyle>
            <a:lvl1pPr>
              <a:defRPr b="1"/>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bwMode="auto">
          <a:xfrm rot="5400000">
            <a:off x="7764621" y="1174097"/>
            <a:ext cx="2286000" cy="381000"/>
          </a:xfrm>
        </p:spPr>
        <p:txBody>
          <a:bodyPr/>
          <a:lstStyle/>
          <a:p>
            <a:fld id="{28AA56C3-D45A-4368-8AC7-B7A1D387623C}" type="datetimeFigureOut">
              <a:rPr lang="zh-CN" altLang="en-US" smtClean="0"/>
              <a:t>2015/11/17</a:t>
            </a:fld>
            <a:endParaRPr lang="zh-CN" altLang="en-US"/>
          </a:p>
        </p:txBody>
      </p:sp>
      <p:sp>
        <p:nvSpPr>
          <p:cNvPr id="17" name="页脚占位符 16"/>
          <p:cNvSpPr>
            <a:spLocks noGrp="1"/>
          </p:cNvSpPr>
          <p:nvPr>
            <p:ph type="ftr" sz="quarter" idx="11"/>
          </p:nvPr>
        </p:nvSpPr>
        <p:spPr bwMode="auto">
          <a:xfrm rot="5400000">
            <a:off x="7077269" y="4181669"/>
            <a:ext cx="3657600" cy="384048"/>
          </a:xfrm>
        </p:spPr>
        <p:txBody>
          <a:bodyPr/>
          <a:lstStyle/>
          <a:p>
            <a:endParaRPr lang="zh-CN"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接连接符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接连接符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接连接符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椭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椭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椭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灯片编号占位符 28"/>
          <p:cNvSpPr>
            <a:spLocks noGrp="1"/>
          </p:cNvSpPr>
          <p:nvPr>
            <p:ph type="sldNum" sz="quarter" idx="12"/>
          </p:nvPr>
        </p:nvSpPr>
        <p:spPr bwMode="auto">
          <a:xfrm>
            <a:off x="1325544" y="4928702"/>
            <a:ext cx="609600" cy="517524"/>
          </a:xfrm>
        </p:spPr>
        <p:txBody>
          <a:bodyPr/>
          <a:lstStyle/>
          <a:p>
            <a:fld id="{7C3E538A-1217-4391-8357-F57F565332FD}"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8AA56C3-D45A-4368-8AC7-B7A1D387623C}" type="datetimeFigureOut">
              <a:rPr lang="zh-CN" altLang="en-US" smtClean="0"/>
              <a:t>2015/11/17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3E538A-1217-4391-8357-F57F565332F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676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8AA56C3-D45A-4368-8AC7-B7A1D387623C}" type="datetimeFigureOut">
              <a:rPr lang="zh-CN" altLang="en-US" smtClean="0"/>
              <a:t>2015/11/17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3E538A-1217-4391-8357-F57F565332F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457200" y="1600200"/>
            <a:ext cx="7467600"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28AA56C3-D45A-4368-8AC7-B7A1D387623C}" type="datetimeFigureOut">
              <a:rPr lang="zh-CN" altLang="en-US" smtClean="0"/>
              <a:t>2015/11/17</a:t>
            </a:fld>
            <a:endParaRPr lang="zh-CN" altLang="en-US"/>
          </a:p>
        </p:txBody>
      </p:sp>
      <p:sp>
        <p:nvSpPr>
          <p:cNvPr id="9" name="灯片编号占位符 8"/>
          <p:cNvSpPr>
            <a:spLocks noGrp="1"/>
          </p:cNvSpPr>
          <p:nvPr>
            <p:ph type="sldNum" sz="quarter" idx="15"/>
          </p:nvPr>
        </p:nvSpPr>
        <p:spPr/>
        <p:txBody>
          <a:bodyPr rtlCol="0"/>
          <a:lstStyle/>
          <a:p>
            <a:fld id="{7C3E538A-1217-4391-8357-F57F565332FD}"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2286000" y="2895600"/>
            <a:ext cx="6172200" cy="2053590"/>
          </a:xfrm>
        </p:spPr>
        <p:txBody>
          <a:bodyPr/>
          <a:lstStyle>
            <a:lvl1pPr algn="l">
              <a:buNone/>
              <a:defRPr sz="3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bwMode="auto">
          <a:xfrm rot="5400000">
            <a:off x="7763256" y="1170432"/>
            <a:ext cx="2286000" cy="381000"/>
          </a:xfrm>
        </p:spPr>
        <p:txBody>
          <a:bodyPr/>
          <a:lstStyle/>
          <a:p>
            <a:fld id="{28AA56C3-D45A-4368-8AC7-B7A1D387623C}" type="datetimeFigureOut">
              <a:rPr lang="zh-CN" altLang="en-US" smtClean="0"/>
              <a:t>2015/11/17</a:t>
            </a:fld>
            <a:endParaRPr lang="zh-CN" altLang="en-US"/>
          </a:p>
        </p:txBody>
      </p:sp>
      <p:sp>
        <p:nvSpPr>
          <p:cNvPr id="5" name="页脚占位符 4"/>
          <p:cNvSpPr>
            <a:spLocks noGrp="1"/>
          </p:cNvSpPr>
          <p:nvPr>
            <p:ph type="ftr" sz="quarter" idx="11"/>
          </p:nvPr>
        </p:nvSpPr>
        <p:spPr bwMode="auto">
          <a:xfrm rot="5400000">
            <a:off x="7077456" y="4178808"/>
            <a:ext cx="3657600" cy="384048"/>
          </a:xfrm>
        </p:spPr>
        <p:txBody>
          <a:bodyPr/>
          <a:lstStyle/>
          <a:p>
            <a:endParaRPr lang="zh-CN"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接连接符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接连接符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椭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椭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椭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接连接符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灯片编号占位符 5"/>
          <p:cNvSpPr>
            <a:spLocks noGrp="1"/>
          </p:cNvSpPr>
          <p:nvPr>
            <p:ph type="sldNum" sz="quarter" idx="12"/>
          </p:nvPr>
        </p:nvSpPr>
        <p:spPr bwMode="auto">
          <a:xfrm>
            <a:off x="1340616" y="4928702"/>
            <a:ext cx="609600" cy="517524"/>
          </a:xfrm>
        </p:spPr>
        <p:txBody>
          <a:bodyPr/>
          <a:lstStyle/>
          <a:p>
            <a:fld id="{7C3E538A-1217-4391-8357-F57F565332FD}"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28AA56C3-D45A-4368-8AC7-B7A1D387623C}" type="datetimeFigureOut">
              <a:rPr lang="zh-CN" altLang="en-US" smtClean="0"/>
              <a:t>2015/11/17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3E538A-1217-4391-8357-F57F565332FD}" type="slidenum">
              <a:rPr lang="zh-CN" altLang="en-US" smtClean="0"/>
              <a:t>‹#›</a:t>
            </a:fld>
            <a:endParaRPr lang="zh-CN" altLang="en-US"/>
          </a:p>
        </p:txBody>
      </p:sp>
      <p:sp>
        <p:nvSpPr>
          <p:cNvPr id="9" name="内容占位符 8"/>
          <p:cNvSpPr>
            <a:spLocks noGrp="1"/>
          </p:cNvSpPr>
          <p:nvPr>
            <p:ph sz="quarter" idx="1"/>
          </p:nvPr>
        </p:nvSpPr>
        <p:spPr>
          <a:xfrm>
            <a:off x="457200"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270248"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7543800" cy="1143000"/>
          </a:xfrm>
        </p:spPr>
        <p:txBody>
          <a:bodyPr anchor="b"/>
          <a:lstStyle>
            <a:lvl1pPr>
              <a:defRPr/>
            </a:lvl1pPr>
          </a:lstStyle>
          <a:p>
            <a:r>
              <a:rPr kumimoji="0" lang="zh-CN" altLang="en-US" smtClean="0"/>
              <a:t>单击此处编辑母版标题样式</a:t>
            </a:r>
            <a:endParaRPr kumimoji="0" lang="en-US"/>
          </a:p>
        </p:txBody>
      </p:sp>
      <p:sp>
        <p:nvSpPr>
          <p:cNvPr id="7" name="日期占位符 6"/>
          <p:cNvSpPr>
            <a:spLocks noGrp="1"/>
          </p:cNvSpPr>
          <p:nvPr>
            <p:ph type="dt" sz="half" idx="10"/>
          </p:nvPr>
        </p:nvSpPr>
        <p:spPr/>
        <p:txBody>
          <a:bodyPr/>
          <a:lstStyle/>
          <a:p>
            <a:fld id="{28AA56C3-D45A-4368-8AC7-B7A1D387623C}" type="datetimeFigureOut">
              <a:rPr lang="zh-CN" altLang="en-US" smtClean="0"/>
              <a:t>2015/11/17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C3E538A-1217-4391-8357-F57F565332FD}" type="slidenum">
              <a:rPr lang="zh-CN" altLang="en-US" smtClean="0"/>
              <a:t>‹#›</a:t>
            </a:fld>
            <a:endParaRPr lang="zh-CN" altLang="en-US"/>
          </a:p>
        </p:txBody>
      </p:sp>
      <p:sp>
        <p:nvSpPr>
          <p:cNvPr id="11" name="内容占位符 10"/>
          <p:cNvSpPr>
            <a:spLocks noGrp="1"/>
          </p:cNvSpPr>
          <p:nvPr>
            <p:ph sz="quarter" idx="2"/>
          </p:nvPr>
        </p:nvSpPr>
        <p:spPr>
          <a:xfrm>
            <a:off x="457200"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371975"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2" name="文本占位符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
        <p:nvSpPr>
          <p:cNvPr id="14" name="文本占位符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6" name="日期占位符 5"/>
          <p:cNvSpPr>
            <a:spLocks noGrp="1"/>
          </p:cNvSpPr>
          <p:nvPr>
            <p:ph type="dt" sz="half" idx="10"/>
          </p:nvPr>
        </p:nvSpPr>
        <p:spPr/>
        <p:txBody>
          <a:bodyPr rtlCol="0"/>
          <a:lstStyle/>
          <a:p>
            <a:fld id="{28AA56C3-D45A-4368-8AC7-B7A1D387623C}" type="datetimeFigureOut">
              <a:rPr lang="zh-CN" altLang="en-US" smtClean="0"/>
              <a:t>2015/11/17</a:t>
            </a:fld>
            <a:endParaRPr lang="zh-CN" altLang="en-US"/>
          </a:p>
        </p:txBody>
      </p:sp>
      <p:sp>
        <p:nvSpPr>
          <p:cNvPr id="7" name="灯片编号占位符 6"/>
          <p:cNvSpPr>
            <a:spLocks noGrp="1"/>
          </p:cNvSpPr>
          <p:nvPr>
            <p:ph type="sldNum" sz="quarter" idx="11"/>
          </p:nvPr>
        </p:nvSpPr>
        <p:spPr/>
        <p:txBody>
          <a:bodyPr rtlCol="0"/>
          <a:lstStyle/>
          <a:p>
            <a:fld id="{7C3E538A-1217-4391-8357-F57F565332FD}" type="slidenum">
              <a:rPr lang="zh-CN" altLang="en-US" smtClean="0"/>
              <a:t>‹#›</a:t>
            </a:fld>
            <a:endParaRPr lang="zh-CN" altLang="en-US"/>
          </a:p>
        </p:txBody>
      </p:sp>
      <p:sp>
        <p:nvSpPr>
          <p:cNvPr id="8" name="页脚占位符 7"/>
          <p:cNvSpPr>
            <a:spLocks noGrp="1"/>
          </p:cNvSpPr>
          <p:nvPr>
            <p:ph type="ftr" sz="quarter" idx="12"/>
          </p:nvPr>
        </p:nvSpPr>
        <p:spPr/>
        <p:txBody>
          <a:bodyPr rtlCol="0"/>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AA56C3-D45A-4368-8AC7-B7A1D387623C}" type="datetimeFigureOut">
              <a:rPr lang="zh-CN" altLang="en-US" smtClean="0"/>
              <a:t>2015/11/17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C3E538A-1217-4391-8357-F57F565332F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1">
        <a:schemeClr val="bg1"/>
      </p:bgRef>
    </p:bg>
    <p:spTree>
      <p:nvGrpSpPr>
        <p:cNvPr id="1" name=""/>
        <p:cNvGrpSpPr/>
        <p:nvPr/>
      </p:nvGrpSpPr>
      <p:grpSpPr>
        <a:xfrm>
          <a:off x="0" y="0"/>
          <a:ext cx="0" cy="0"/>
          <a:chOff x="0" y="0"/>
          <a:chExt cx="0" cy="0"/>
        </a:xfrm>
      </p:grpSpPr>
      <p:sp>
        <p:nvSpPr>
          <p:cNvPr id="10" name="直接连接符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标题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8" name="直接连接符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接连接符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接连接符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椭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内容占位符 17"/>
          <p:cNvSpPr>
            <a:spLocks noGrp="1"/>
          </p:cNvSpPr>
          <p:nvPr>
            <p:ph sz="quarter" idx="1"/>
          </p:nvPr>
        </p:nvSpPr>
        <p:spPr>
          <a:xfrm>
            <a:off x="304800" y="274320"/>
            <a:ext cx="5638800" cy="6327648"/>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4"/>
          </p:nvPr>
        </p:nvSpPr>
        <p:spPr/>
        <p:txBody>
          <a:bodyPr rtlCol="0"/>
          <a:lstStyle/>
          <a:p>
            <a:fld id="{28AA56C3-D45A-4368-8AC7-B7A1D387623C}" type="datetimeFigureOut">
              <a:rPr lang="zh-CN" altLang="en-US" smtClean="0"/>
              <a:t>2015/11/17</a:t>
            </a:fld>
            <a:endParaRPr lang="zh-CN" altLang="en-US"/>
          </a:p>
        </p:txBody>
      </p:sp>
      <p:sp>
        <p:nvSpPr>
          <p:cNvPr id="22" name="灯片编号占位符 21"/>
          <p:cNvSpPr>
            <a:spLocks noGrp="1"/>
          </p:cNvSpPr>
          <p:nvPr>
            <p:ph type="sldNum" sz="quarter" idx="15"/>
          </p:nvPr>
        </p:nvSpPr>
        <p:spPr/>
        <p:txBody>
          <a:bodyPr rtlCol="0"/>
          <a:lstStyle/>
          <a:p>
            <a:fld id="{7C3E538A-1217-4391-8357-F57F565332FD}" type="slidenum">
              <a:rPr lang="zh-CN" altLang="en-US" smtClean="0"/>
              <a:t>‹#›</a:t>
            </a:fld>
            <a:endParaRPr lang="zh-CN" altLang="en-US"/>
          </a:p>
        </p:txBody>
      </p:sp>
      <p:sp>
        <p:nvSpPr>
          <p:cNvPr id="23" name="页脚占位符 22"/>
          <p:cNvSpPr>
            <a:spLocks noGrp="1"/>
          </p:cNvSpPr>
          <p:nvPr>
            <p:ph type="ftr" sz="quarter" idx="16"/>
          </p:nvPr>
        </p:nvSpPr>
        <p:spPr/>
        <p:txBody>
          <a:bodyPr rtlCol="0"/>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直接连接符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椭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标题 1"/>
          <p:cNvSpPr>
            <a:spLocks noGrp="1"/>
          </p:cNvSpPr>
          <p:nvPr>
            <p:ph type="title"/>
          </p:nvPr>
        </p:nvSpPr>
        <p:spPr>
          <a:xfrm rot="5400000">
            <a:off x="3350133" y="3200400"/>
            <a:ext cx="6309360" cy="457200"/>
          </a:xfrm>
        </p:spPr>
        <p:txBody>
          <a:bodyPr anchor="b"/>
          <a:lstStyle>
            <a:lvl1pPr algn="l">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CN" altLang="en-US" smtClean="0"/>
              <a:t>单击图标添加图片</a:t>
            </a:r>
            <a:endParaRPr kumimoji="0" lang="en-US" dirty="0"/>
          </a:p>
        </p:txBody>
      </p:sp>
      <p:sp>
        <p:nvSpPr>
          <p:cNvPr id="4" name="文本占位符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10" name="直接连接符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接连接符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接连接符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接连接符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占位符 16"/>
          <p:cNvSpPr>
            <a:spLocks noGrp="1"/>
          </p:cNvSpPr>
          <p:nvPr>
            <p:ph type="dt" sz="half" idx="10"/>
          </p:nvPr>
        </p:nvSpPr>
        <p:spPr/>
        <p:txBody>
          <a:bodyPr rtlCol="0"/>
          <a:lstStyle/>
          <a:p>
            <a:fld id="{28AA56C3-D45A-4368-8AC7-B7A1D387623C}" type="datetimeFigureOut">
              <a:rPr lang="zh-CN" altLang="en-US" smtClean="0"/>
              <a:t>2015/11/17</a:t>
            </a:fld>
            <a:endParaRPr lang="zh-CN" altLang="en-US"/>
          </a:p>
        </p:txBody>
      </p:sp>
      <p:sp>
        <p:nvSpPr>
          <p:cNvPr id="18" name="灯片编号占位符 17"/>
          <p:cNvSpPr>
            <a:spLocks noGrp="1"/>
          </p:cNvSpPr>
          <p:nvPr>
            <p:ph type="sldNum" sz="quarter" idx="11"/>
          </p:nvPr>
        </p:nvSpPr>
        <p:spPr/>
        <p:txBody>
          <a:bodyPr rtlCol="0"/>
          <a:lstStyle/>
          <a:p>
            <a:fld id="{7C3E538A-1217-4391-8357-F57F565332FD}" type="slidenum">
              <a:rPr lang="zh-CN" altLang="en-US" smtClean="0"/>
              <a:t>‹#›</a:t>
            </a:fld>
            <a:endParaRPr lang="zh-CN" altLang="en-US"/>
          </a:p>
        </p:txBody>
      </p:sp>
      <p:sp>
        <p:nvSpPr>
          <p:cNvPr id="21" name="页脚占位符 20"/>
          <p:cNvSpPr>
            <a:spLocks noGrp="1"/>
          </p:cNvSpPr>
          <p:nvPr>
            <p:ph type="ftr" sz="quarter" idx="12"/>
          </p:nvPr>
        </p:nvSpPr>
        <p:spPr/>
        <p:txBody>
          <a:bodyPr rtlCol="0"/>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接连接符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标题占位符 21"/>
          <p:cNvSpPr>
            <a:spLocks noGrp="1"/>
          </p:cNvSpPr>
          <p:nvPr>
            <p:ph type="title"/>
          </p:nvPr>
        </p:nvSpPr>
        <p:spPr>
          <a:xfrm>
            <a:off x="457200" y="274638"/>
            <a:ext cx="7467600" cy="1143000"/>
          </a:xfrm>
          <a:prstGeom prst="rect">
            <a:avLst/>
          </a:prstGeom>
        </p:spPr>
        <p:txBody>
          <a:bodyPr vert="horz" anchor="b">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8AA56C3-D45A-4368-8AC7-B7A1D387623C}" type="datetimeFigureOut">
              <a:rPr lang="zh-CN" altLang="en-US" smtClean="0"/>
              <a:t>2015/11/17</a:t>
            </a:fld>
            <a:endParaRPr lang="zh-CN" altLang="en-US"/>
          </a:p>
        </p:txBody>
      </p:sp>
      <p:sp>
        <p:nvSpPr>
          <p:cNvPr id="3" name="页脚占位符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CN" altLang="en-US"/>
          </a:p>
        </p:txBody>
      </p:sp>
      <p:sp>
        <p:nvSpPr>
          <p:cNvPr id="7" name="直接连接符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接连接符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椭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灯片编号占位符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C3E538A-1217-4391-8357-F57F565332F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99592" y="1772816"/>
            <a:ext cx="7416824" cy="2677656"/>
          </a:xfrm>
          <a:prstGeom prst="rect">
            <a:avLst/>
          </a:prstGeom>
        </p:spPr>
        <p:txBody>
          <a:bodyPr wrap="square">
            <a:spAutoFit/>
          </a:bodyPr>
          <a:lstStyle/>
          <a:p>
            <a:pPr lvl="0"/>
            <a:r>
              <a:rPr lang="zh-CN" altLang="en-US" sz="2800" dirty="0" smtClean="0">
                <a:latin typeface="华文新魏" panose="02010800040101010101" pitchFamily="2" charset="-122"/>
                <a:ea typeface="华文新魏" panose="02010800040101010101" pitchFamily="2" charset="-122"/>
              </a:rPr>
              <a:t>一、为什么</a:t>
            </a:r>
            <a:r>
              <a:rPr lang="zh-CN" altLang="en-US" sz="2800" dirty="0">
                <a:latin typeface="华文新魏" panose="02010800040101010101" pitchFamily="2" charset="-122"/>
                <a:ea typeface="华文新魏" panose="02010800040101010101" pitchFamily="2" charset="-122"/>
              </a:rPr>
              <a:t>要有安全性测试？</a:t>
            </a:r>
            <a:endParaRPr lang="en-US" altLang="zh-CN" sz="2800" dirty="0">
              <a:latin typeface="华文新魏" panose="02010800040101010101" pitchFamily="2" charset="-122"/>
              <a:ea typeface="华文新魏" panose="02010800040101010101" pitchFamily="2" charset="-122"/>
            </a:endParaRPr>
          </a:p>
          <a:p>
            <a:pPr lvl="0"/>
            <a:r>
              <a:rPr lang="en-US" altLang="zh-CN" sz="2800" dirty="0" smtClean="0">
                <a:latin typeface="华文新魏" panose="02010800040101010101" pitchFamily="2" charset="-122"/>
                <a:ea typeface="华文新魏" panose="02010800040101010101" pitchFamily="2" charset="-122"/>
              </a:rPr>
              <a:t>   1</a:t>
            </a:r>
            <a:r>
              <a:rPr lang="en-US" altLang="zh-CN" sz="2800" dirty="0">
                <a:latin typeface="华文新魏" panose="02010800040101010101" pitchFamily="2" charset="-122"/>
                <a:ea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rPr>
              <a:t>关于数据库。</a:t>
            </a:r>
            <a:r>
              <a:rPr lang="en-US" altLang="zh-CN" sz="2800" dirty="0">
                <a:latin typeface="华文新魏" panose="02010800040101010101" pitchFamily="2" charset="-122"/>
                <a:ea typeface="华文新魏" panose="02010800040101010101" pitchFamily="2" charset="-122"/>
              </a:rPr>
              <a:t>SQL</a:t>
            </a:r>
            <a:r>
              <a:rPr lang="zh-CN" altLang="en-US" sz="2800" dirty="0">
                <a:latin typeface="华文新魏" panose="02010800040101010101" pitchFamily="2" charset="-122"/>
                <a:ea typeface="华文新魏" panose="02010800040101010101" pitchFamily="2" charset="-122"/>
              </a:rPr>
              <a:t>盲注高手可能会通过盲注让数据库中的相关信息。</a:t>
            </a:r>
            <a:endParaRPr lang="en-US" altLang="zh-CN" sz="2800" dirty="0">
              <a:latin typeface="华文新魏" panose="02010800040101010101" pitchFamily="2" charset="-122"/>
              <a:ea typeface="华文新魏" panose="02010800040101010101" pitchFamily="2" charset="-122"/>
            </a:endParaRPr>
          </a:p>
          <a:p>
            <a:pPr lvl="0"/>
            <a:r>
              <a:rPr lang="en-US" altLang="zh-CN" sz="2800" dirty="0" smtClean="0">
                <a:latin typeface="华文新魏" panose="02010800040101010101" pitchFamily="2" charset="-122"/>
                <a:ea typeface="华文新魏" panose="02010800040101010101" pitchFamily="2" charset="-122"/>
              </a:rPr>
              <a:t>   2</a:t>
            </a:r>
            <a:r>
              <a:rPr lang="en-US" altLang="zh-CN" sz="2800" dirty="0">
                <a:latin typeface="华文新魏" panose="02010800040101010101" pitchFamily="2" charset="-122"/>
                <a:ea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rPr>
              <a:t>关于权限。不同身份的人有着不同的权限，如淘宝卖家和买家。如果不进行安全测试，可能会使买家跳出权限做卖家的事。</a:t>
            </a:r>
          </a:p>
        </p:txBody>
      </p:sp>
    </p:spTree>
    <p:extLst>
      <p:ext uri="{BB962C8B-B14F-4D97-AF65-F5344CB8AC3E}">
        <p14:creationId xmlns:p14="http://schemas.microsoft.com/office/powerpoint/2010/main" val="2140511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54" y="1340768"/>
            <a:ext cx="8256587"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52082" y="548680"/>
            <a:ext cx="6048672" cy="523220"/>
          </a:xfrm>
          <a:prstGeom prst="rect">
            <a:avLst/>
          </a:prstGeom>
          <a:noFill/>
        </p:spPr>
        <p:txBody>
          <a:bodyPr wrap="square" rtlCol="0">
            <a:spAutoFit/>
          </a:bodyPr>
          <a:lstStyle/>
          <a:p>
            <a:r>
              <a:rPr lang="en-US" altLang="zh-CN" sz="2800" dirty="0" smtClean="0">
                <a:latin typeface="华文新魏" panose="02010800040101010101" pitchFamily="2" charset="-122"/>
                <a:ea typeface="华文新魏" panose="02010800040101010101" pitchFamily="2" charset="-122"/>
              </a:rPr>
              <a:t>7.</a:t>
            </a:r>
            <a:r>
              <a:rPr lang="zh-CN" altLang="en-US" sz="2800" dirty="0">
                <a:latin typeface="华文新魏" panose="02010800040101010101" pitchFamily="2" charset="-122"/>
                <a:ea typeface="华文新魏" panose="02010800040101010101" pitchFamily="2" charset="-122"/>
              </a:rPr>
              <a:t>测试策略。我选择的是“缺省值”</a:t>
            </a:r>
          </a:p>
        </p:txBody>
      </p:sp>
    </p:spTree>
    <p:extLst>
      <p:ext uri="{BB962C8B-B14F-4D97-AF65-F5344CB8AC3E}">
        <p14:creationId xmlns:p14="http://schemas.microsoft.com/office/powerpoint/2010/main" val="3172985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87" y="1628800"/>
            <a:ext cx="8640960" cy="336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27584" y="692696"/>
            <a:ext cx="4896544" cy="523220"/>
          </a:xfrm>
          <a:prstGeom prst="rect">
            <a:avLst/>
          </a:prstGeom>
          <a:noFill/>
        </p:spPr>
        <p:txBody>
          <a:bodyPr wrap="square" rtlCol="0">
            <a:spAutoFit/>
          </a:bodyPr>
          <a:lstStyle/>
          <a:p>
            <a:r>
              <a:rPr lang="zh-CN" altLang="en-US" sz="2800" dirty="0">
                <a:latin typeface="华文新魏" panose="02010800040101010101" pitchFamily="2" charset="-122"/>
                <a:ea typeface="华文新魏" panose="02010800040101010101" pitchFamily="2" charset="-122"/>
              </a:rPr>
              <a:t>补充：各类策略的说明</a:t>
            </a:r>
          </a:p>
        </p:txBody>
      </p:sp>
    </p:spTree>
    <p:extLst>
      <p:ext uri="{BB962C8B-B14F-4D97-AF65-F5344CB8AC3E}">
        <p14:creationId xmlns:p14="http://schemas.microsoft.com/office/powerpoint/2010/main" val="265927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8256587"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5576" y="404664"/>
            <a:ext cx="6912768" cy="523220"/>
          </a:xfrm>
          <a:prstGeom prst="rect">
            <a:avLst/>
          </a:prstGeom>
          <a:noFill/>
        </p:spPr>
        <p:txBody>
          <a:bodyPr wrap="square" rtlCol="0">
            <a:spAutoFit/>
          </a:bodyPr>
          <a:lstStyle/>
          <a:p>
            <a:r>
              <a:rPr lang="en-US" altLang="zh-CN" sz="2800" dirty="0" smtClean="0">
                <a:latin typeface="华文新魏" panose="02010800040101010101" pitchFamily="2" charset="-122"/>
                <a:ea typeface="华文新魏" panose="02010800040101010101" pitchFamily="2" charset="-122"/>
              </a:rPr>
              <a:t>8.</a:t>
            </a:r>
            <a:r>
              <a:rPr lang="zh-CN" altLang="en-US" sz="2800" dirty="0">
                <a:latin typeface="华文新魏" panose="02010800040101010101" pitchFamily="2" charset="-122"/>
                <a:ea typeface="华文新魏" panose="02010800040101010101" pitchFamily="2" charset="-122"/>
              </a:rPr>
              <a:t>完成配置向导。选择“启动全盘扫描”</a:t>
            </a:r>
          </a:p>
        </p:txBody>
      </p:sp>
    </p:spTree>
    <p:extLst>
      <p:ext uri="{BB962C8B-B14F-4D97-AF65-F5344CB8AC3E}">
        <p14:creationId xmlns:p14="http://schemas.microsoft.com/office/powerpoint/2010/main" val="3360971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ppscan_start-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769" y="2204864"/>
            <a:ext cx="51435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11560" y="620688"/>
            <a:ext cx="2088232" cy="523220"/>
          </a:xfrm>
          <a:prstGeom prst="rect">
            <a:avLst/>
          </a:prstGeom>
          <a:noFill/>
        </p:spPr>
        <p:txBody>
          <a:bodyPr wrap="square" rtlCol="0">
            <a:spAutoFit/>
          </a:bodyPr>
          <a:lstStyle/>
          <a:p>
            <a:r>
              <a:rPr lang="en-US" altLang="zh-CN" sz="2800" dirty="0" smtClean="0">
                <a:latin typeface="华文新魏" panose="02010800040101010101" pitchFamily="2" charset="-122"/>
                <a:ea typeface="华文新魏" panose="02010800040101010101" pitchFamily="2" charset="-122"/>
              </a:rPr>
              <a:t>9.</a:t>
            </a:r>
            <a:r>
              <a:rPr lang="zh-CN" altLang="en-US" sz="2800" dirty="0">
                <a:latin typeface="华文新魏" panose="02010800040101010101" pitchFamily="2" charset="-122"/>
                <a:ea typeface="华文新魏" panose="02010800040101010101" pitchFamily="2" charset="-122"/>
              </a:rPr>
              <a:t>自动保存</a:t>
            </a:r>
          </a:p>
        </p:txBody>
      </p:sp>
    </p:spTree>
    <p:extLst>
      <p:ext uri="{BB962C8B-B14F-4D97-AF65-F5344CB8AC3E}">
        <p14:creationId xmlns:p14="http://schemas.microsoft.com/office/powerpoint/2010/main" val="2232076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20688"/>
            <a:ext cx="3744416" cy="523220"/>
          </a:xfrm>
          <a:prstGeom prst="rect">
            <a:avLst/>
          </a:prstGeom>
          <a:noFill/>
        </p:spPr>
        <p:txBody>
          <a:bodyPr wrap="square" rtlCol="0">
            <a:spAutoFit/>
          </a:bodyPr>
          <a:lstStyle/>
          <a:p>
            <a:r>
              <a:rPr lang="en-US" altLang="zh-CN" sz="2800" dirty="0" smtClean="0">
                <a:latin typeface="华文新魏" panose="02010800040101010101" pitchFamily="2" charset="-122"/>
                <a:ea typeface="华文新魏" panose="02010800040101010101" pitchFamily="2" charset="-122"/>
              </a:rPr>
              <a:t>10.</a:t>
            </a:r>
            <a:r>
              <a:rPr lang="zh-CN" altLang="en-US" sz="2800" dirty="0">
                <a:latin typeface="华文新魏" panose="02010800040101010101" pitchFamily="2" charset="-122"/>
                <a:ea typeface="华文新魏" panose="02010800040101010101" pitchFamily="2" charset="-122"/>
              </a:rPr>
              <a:t>软件界面</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78" y="1268760"/>
            <a:ext cx="8736844" cy="4655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997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48" y="1700808"/>
            <a:ext cx="8601715" cy="4583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1560" y="404664"/>
            <a:ext cx="7128792" cy="523220"/>
          </a:xfrm>
          <a:prstGeom prst="rect">
            <a:avLst/>
          </a:prstGeom>
          <a:noFill/>
        </p:spPr>
        <p:txBody>
          <a:bodyPr wrap="square" rtlCol="0">
            <a:spAutoFit/>
          </a:bodyPr>
          <a:lstStyle/>
          <a:p>
            <a:r>
              <a:rPr lang="zh-CN" altLang="en-US" sz="2800" dirty="0">
                <a:latin typeface="华文新魏" panose="02010800040101010101" pitchFamily="2" charset="-122"/>
                <a:ea typeface="华文新魏" panose="02010800040101010101" pitchFamily="2" charset="-122"/>
              </a:rPr>
              <a:t>初步探测完成，接下来继续进行全盘扫描</a:t>
            </a:r>
          </a:p>
        </p:txBody>
      </p:sp>
    </p:spTree>
    <p:extLst>
      <p:ext uri="{BB962C8B-B14F-4D97-AF65-F5344CB8AC3E}">
        <p14:creationId xmlns:p14="http://schemas.microsoft.com/office/powerpoint/2010/main" val="1923935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556792"/>
            <a:ext cx="8466587" cy="451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99592" y="692696"/>
            <a:ext cx="2448272" cy="523220"/>
          </a:xfrm>
          <a:prstGeom prst="rect">
            <a:avLst/>
          </a:prstGeom>
          <a:noFill/>
        </p:spPr>
        <p:txBody>
          <a:bodyPr wrap="square" rtlCol="0">
            <a:spAutoFit/>
          </a:bodyPr>
          <a:lstStyle/>
          <a:p>
            <a:r>
              <a:rPr lang="zh-CN" altLang="en-US" sz="2800" dirty="0">
                <a:latin typeface="华文新魏" panose="02010800040101010101" pitchFamily="2" charset="-122"/>
                <a:ea typeface="华文新魏" panose="02010800040101010101" pitchFamily="2" charset="-122"/>
              </a:rPr>
              <a:t>继续全盘扫描</a:t>
            </a:r>
          </a:p>
        </p:txBody>
      </p:sp>
    </p:spTree>
    <p:extLst>
      <p:ext uri="{BB962C8B-B14F-4D97-AF65-F5344CB8AC3E}">
        <p14:creationId xmlns:p14="http://schemas.microsoft.com/office/powerpoint/2010/main" val="1337118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4223" y="1484784"/>
            <a:ext cx="6552728" cy="2954655"/>
          </a:xfrm>
          <a:prstGeom prst="rect">
            <a:avLst/>
          </a:prstGeom>
          <a:noFill/>
        </p:spPr>
        <p:txBody>
          <a:bodyPr wrap="square" rtlCol="0">
            <a:spAutoFit/>
          </a:bodyPr>
          <a:lstStyle/>
          <a:p>
            <a:r>
              <a:rPr lang="zh-CN" altLang="en-US" sz="2800" dirty="0" smtClean="0">
                <a:latin typeface="华文新魏" panose="02010800040101010101" pitchFamily="2" charset="-122"/>
                <a:ea typeface="华文新魏" panose="02010800040101010101" pitchFamily="2" charset="-122"/>
              </a:rPr>
              <a:t>     扫描</a:t>
            </a:r>
            <a:r>
              <a:rPr lang="zh-CN" altLang="en-US" sz="2800" dirty="0">
                <a:latin typeface="华文新魏" panose="02010800040101010101" pitchFamily="2" charset="-122"/>
                <a:ea typeface="华文新魏" panose="02010800040101010101" pitchFamily="2" charset="-122"/>
              </a:rPr>
              <a:t>完成后可打印安全报告。“安全报告”会提供扫描期间发现的安全问题信息。</a:t>
            </a:r>
            <a:endParaRPr lang="en-US" altLang="zh-CN" sz="2800" dirty="0">
              <a:latin typeface="华文新魏" panose="02010800040101010101" pitchFamily="2" charset="-122"/>
              <a:ea typeface="华文新魏" panose="02010800040101010101" pitchFamily="2" charset="-122"/>
            </a:endParaRPr>
          </a:p>
          <a:p>
            <a:r>
              <a:rPr lang="zh-CN" altLang="en-US" sz="2800" dirty="0" smtClean="0">
                <a:latin typeface="华文新魏" panose="02010800040101010101" pitchFamily="2" charset="-122"/>
                <a:ea typeface="华文新魏" panose="02010800040101010101" pitchFamily="2" charset="-122"/>
              </a:rPr>
              <a:t>    我们</a:t>
            </a:r>
            <a:r>
              <a:rPr lang="zh-CN" altLang="en-US" sz="2800" dirty="0">
                <a:latin typeface="华文新魏" panose="02010800040101010101" pitchFamily="2" charset="-122"/>
                <a:ea typeface="华文新魏" panose="02010800040101010101" pitchFamily="2" charset="-122"/>
              </a:rPr>
              <a:t>可以通过最后的扫描结果和安全报告了解到存在的问题及问题介绍等信息。</a:t>
            </a:r>
            <a:endParaRPr lang="en-US" altLang="zh-CN" sz="2800" dirty="0">
              <a:latin typeface="华文新魏" panose="02010800040101010101" pitchFamily="2" charset="-122"/>
              <a:ea typeface="华文新魏" panose="02010800040101010101" pitchFamily="2" charset="-122"/>
            </a:endParaRPr>
          </a:p>
          <a:p>
            <a:endParaRPr lang="zh-CN" altLang="en-US" dirty="0"/>
          </a:p>
        </p:txBody>
      </p:sp>
    </p:spTree>
    <p:extLst>
      <p:ext uri="{BB962C8B-B14F-4D97-AF65-F5344CB8AC3E}">
        <p14:creationId xmlns:p14="http://schemas.microsoft.com/office/powerpoint/2010/main" val="3188956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3" y="266700"/>
            <a:ext cx="5781675"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365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7540897" cy="5995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915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764704"/>
            <a:ext cx="6840760" cy="4247317"/>
          </a:xfrm>
          <a:prstGeom prst="rect">
            <a:avLst/>
          </a:prstGeom>
          <a:noFill/>
        </p:spPr>
        <p:txBody>
          <a:bodyPr wrap="square" rtlCol="0">
            <a:spAutoFit/>
          </a:bodyPr>
          <a:lstStyle/>
          <a:p>
            <a:r>
              <a:rPr lang="zh-CN" altLang="en-US" sz="2800" dirty="0" smtClean="0">
                <a:latin typeface="华文新魏" panose="02010800040101010101" pitchFamily="2" charset="-122"/>
                <a:ea typeface="华文新魏" panose="02010800040101010101" pitchFamily="2" charset="-122"/>
              </a:rPr>
              <a:t>二、</a:t>
            </a:r>
            <a:r>
              <a:rPr lang="en-US" altLang="zh-CN" sz="2800" dirty="0" err="1" smtClean="0">
                <a:latin typeface="华文新魏" panose="02010800040101010101" pitchFamily="2" charset="-122"/>
                <a:ea typeface="华文新魏" panose="02010800040101010101" pitchFamily="2" charset="-122"/>
              </a:rPr>
              <a:t>AppScan</a:t>
            </a:r>
            <a:endParaRPr lang="en-US" altLang="zh-CN" sz="2800" dirty="0">
              <a:latin typeface="华文新魏" panose="02010800040101010101" pitchFamily="2" charset="-122"/>
              <a:ea typeface="华文新魏" panose="02010800040101010101" pitchFamily="2" charset="-122"/>
            </a:endParaRPr>
          </a:p>
          <a:p>
            <a:r>
              <a:rPr lang="en-US" altLang="zh-CN" sz="2800" dirty="0" smtClean="0">
                <a:latin typeface="华文新魏" panose="02010800040101010101" pitchFamily="2" charset="-122"/>
                <a:ea typeface="华文新魏" panose="02010800040101010101" pitchFamily="2" charset="-122"/>
              </a:rPr>
              <a:t>     IBM </a:t>
            </a:r>
            <a:r>
              <a:rPr lang="en-US" altLang="zh-CN" sz="2800" dirty="0">
                <a:latin typeface="华文新魏" panose="02010800040101010101" pitchFamily="2" charset="-122"/>
                <a:ea typeface="华文新魏" panose="02010800040101010101" pitchFamily="2" charset="-122"/>
              </a:rPr>
              <a:t>Rational </a:t>
            </a:r>
            <a:r>
              <a:rPr lang="en-US" altLang="zh-CN" sz="2800" dirty="0" err="1">
                <a:latin typeface="华文新魏" panose="02010800040101010101" pitchFamily="2" charset="-122"/>
                <a:ea typeface="华文新魏" panose="02010800040101010101" pitchFamily="2" charset="-122"/>
              </a:rPr>
              <a:t>AppScan</a:t>
            </a:r>
            <a:r>
              <a:rPr lang="en-US" altLang="zh-CN" sz="2800" dirty="0">
                <a:latin typeface="华文新魏" panose="02010800040101010101" pitchFamily="2" charset="-122"/>
                <a:ea typeface="华文新魏" panose="02010800040101010101" pitchFamily="2" charset="-122"/>
              </a:rPr>
              <a:t> Standard Edition </a:t>
            </a:r>
            <a:r>
              <a:rPr lang="zh-CN" altLang="zh-CN" sz="2800" dirty="0">
                <a:latin typeface="华文新魏" panose="02010800040101010101" pitchFamily="2" charset="-122"/>
                <a:ea typeface="华文新魏" panose="02010800040101010101" pitchFamily="2" charset="-122"/>
              </a:rPr>
              <a:t>是一种自动化</a:t>
            </a:r>
            <a:r>
              <a:rPr lang="en-US" altLang="zh-CN" sz="2800" dirty="0">
                <a:latin typeface="华文新魏" panose="02010800040101010101" pitchFamily="2" charset="-122"/>
                <a:ea typeface="华文新魏" panose="02010800040101010101" pitchFamily="2" charset="-122"/>
              </a:rPr>
              <a:t> Web </a:t>
            </a:r>
            <a:r>
              <a:rPr lang="zh-CN" altLang="zh-CN" sz="2800" dirty="0">
                <a:latin typeface="华文新魏" panose="02010800040101010101" pitchFamily="2" charset="-122"/>
                <a:ea typeface="华文新魏" panose="02010800040101010101" pitchFamily="2" charset="-122"/>
              </a:rPr>
              <a:t>应用程序安全性测试引擎，能够连续、自动地审查</a:t>
            </a:r>
            <a:r>
              <a:rPr lang="en-US" altLang="zh-CN" sz="2800" dirty="0">
                <a:latin typeface="华文新魏" panose="02010800040101010101" pitchFamily="2" charset="-122"/>
                <a:ea typeface="华文新魏" panose="02010800040101010101" pitchFamily="2" charset="-122"/>
              </a:rPr>
              <a:t> Web </a:t>
            </a:r>
            <a:r>
              <a:rPr lang="zh-CN" altLang="zh-CN" sz="2800" dirty="0">
                <a:latin typeface="华文新魏" panose="02010800040101010101" pitchFamily="2" charset="-122"/>
                <a:ea typeface="华文新魏" panose="02010800040101010101" pitchFamily="2" charset="-122"/>
              </a:rPr>
              <a:t>应用程序、测试安全性问题，并生成包含修订建议的行动报告，简化补救过程。</a:t>
            </a:r>
            <a:r>
              <a:rPr lang="en-US" altLang="zh-CN" sz="2800" dirty="0">
                <a:latin typeface="华文新魏" panose="02010800040101010101" pitchFamily="2" charset="-122"/>
                <a:ea typeface="华文新魏" panose="02010800040101010101" pitchFamily="2" charset="-122"/>
              </a:rPr>
              <a:t> </a:t>
            </a:r>
            <a:endParaRPr lang="en-US" altLang="zh-CN" sz="2800" dirty="0" smtClean="0">
              <a:latin typeface="华文新魏" panose="02010800040101010101" pitchFamily="2" charset="-122"/>
              <a:ea typeface="华文新魏" panose="02010800040101010101" pitchFamily="2" charset="-122"/>
            </a:endParaRPr>
          </a:p>
          <a:p>
            <a:r>
              <a:rPr lang="zh-CN" altLang="en-US" sz="2800" dirty="0" smtClean="0">
                <a:ea typeface="宋体" pitchFamily="2" charset="-122"/>
              </a:rPr>
              <a:t>   </a:t>
            </a:r>
            <a:r>
              <a:rPr lang="zh-CN" altLang="en-US" sz="2800" dirty="0">
                <a:latin typeface="华文新魏" panose="02010800040101010101" pitchFamily="2" charset="-122"/>
                <a:ea typeface="华文新魏" panose="02010800040101010101" pitchFamily="2" charset="-122"/>
              </a:rPr>
              <a:t>在商业安全扫描工具中，提供简体中文支持的，目前也只有</a:t>
            </a:r>
            <a:r>
              <a:rPr lang="en-US" altLang="zh-CN" sz="2800" dirty="0" err="1">
                <a:latin typeface="华文新魏" panose="02010800040101010101" pitchFamily="2" charset="-122"/>
                <a:ea typeface="华文新魏" panose="02010800040101010101" pitchFamily="2" charset="-122"/>
              </a:rPr>
              <a:t>AppScan</a:t>
            </a:r>
            <a:r>
              <a:rPr lang="zh-CN" altLang="en-US" sz="2800" dirty="0">
                <a:latin typeface="华文新魏" panose="02010800040101010101" pitchFamily="2" charset="-122"/>
                <a:ea typeface="华文新魏" panose="02010800040101010101" pitchFamily="2" charset="-122"/>
              </a:rPr>
              <a:t>一个。 </a:t>
            </a:r>
            <a:endParaRPr lang="en-US" altLang="zh-CN" sz="2800" dirty="0">
              <a:latin typeface="华文新魏" panose="02010800040101010101" pitchFamily="2" charset="-122"/>
              <a:ea typeface="华文新魏" panose="02010800040101010101" pitchFamily="2" charset="-122"/>
            </a:endParaRPr>
          </a:p>
          <a:p>
            <a:endParaRPr lang="zh-CN" altLang="zh-CN" sz="2800" dirty="0">
              <a:latin typeface="华文新魏" panose="02010800040101010101" pitchFamily="2" charset="-122"/>
              <a:ea typeface="华文新魏" panose="02010800040101010101" pitchFamily="2" charset="-122"/>
            </a:endParaRPr>
          </a:p>
          <a:p>
            <a:endParaRPr lang="zh-CN" altLang="en-US" dirty="0"/>
          </a:p>
        </p:txBody>
      </p:sp>
      <p:sp>
        <p:nvSpPr>
          <p:cNvPr id="3" name="TextBox 2"/>
          <p:cNvSpPr txBox="1"/>
          <p:nvPr/>
        </p:nvSpPr>
        <p:spPr>
          <a:xfrm>
            <a:off x="992447" y="5229200"/>
            <a:ext cx="4896544" cy="523220"/>
          </a:xfrm>
          <a:prstGeom prst="rect">
            <a:avLst/>
          </a:prstGeom>
          <a:noFill/>
        </p:spPr>
        <p:txBody>
          <a:bodyPr wrap="square" rtlCol="0">
            <a:spAutoFit/>
          </a:bodyPr>
          <a:lstStyle/>
          <a:p>
            <a:r>
              <a:rPr lang="zh-CN" altLang="en-US" sz="2800" dirty="0">
                <a:solidFill>
                  <a:srgbClr val="FF0000"/>
                </a:solidFill>
                <a:latin typeface="华文新魏" panose="02010800040101010101" pitchFamily="2" charset="-122"/>
                <a:ea typeface="华文新魏" panose="02010800040101010101" pitchFamily="2" charset="-122"/>
              </a:rPr>
              <a:t>下载：</a:t>
            </a:r>
            <a:r>
              <a:rPr lang="en-US" altLang="zh-CN" sz="2800" dirty="0">
                <a:solidFill>
                  <a:srgbClr val="FF0000"/>
                </a:solidFill>
                <a:latin typeface="华文新魏" panose="02010800040101010101" pitchFamily="2" charset="-122"/>
                <a:ea typeface="华文新魏" panose="02010800040101010101" pitchFamily="2" charset="-122"/>
              </a:rPr>
              <a:t>51testing</a:t>
            </a:r>
            <a:endParaRPr lang="zh-CN" altLang="en-US" sz="2800" dirty="0">
              <a:solidFill>
                <a:srgbClr val="FF000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066161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7704856" cy="523220"/>
          </a:xfrm>
          <a:prstGeom prst="rect">
            <a:avLst/>
          </a:prstGeom>
          <a:noFill/>
        </p:spPr>
        <p:txBody>
          <a:bodyPr wrap="square" rtlCol="0">
            <a:spAutoFit/>
          </a:bodyPr>
          <a:lstStyle/>
          <a:p>
            <a:r>
              <a:rPr lang="zh-CN" altLang="en-US" sz="2800" dirty="0">
                <a:latin typeface="华文新魏" panose="02010800040101010101" pitchFamily="2" charset="-122"/>
                <a:ea typeface="华文新魏" panose="02010800040101010101" pitchFamily="2" charset="-122"/>
              </a:rPr>
              <a:t>一个检测</a:t>
            </a:r>
            <a:r>
              <a:rPr lang="en-US" altLang="zh-CN" sz="2800" dirty="0">
                <a:latin typeface="华文新魏" panose="02010800040101010101" pitchFamily="2" charset="-122"/>
                <a:ea typeface="华文新魏" panose="02010800040101010101" pitchFamily="2" charset="-122"/>
              </a:rPr>
              <a:t>SQL</a:t>
            </a:r>
            <a:r>
              <a:rPr lang="zh-CN" altLang="en-US" sz="2800" dirty="0">
                <a:latin typeface="华文新魏" panose="02010800040101010101" pitchFamily="2" charset="-122"/>
                <a:ea typeface="华文新魏" panose="02010800040101010101" pitchFamily="2" charset="-122"/>
              </a:rPr>
              <a:t>注入的工具：</a:t>
            </a:r>
            <a:r>
              <a:rPr lang="en-US" altLang="zh-CN" sz="2800" dirty="0">
                <a:solidFill>
                  <a:srgbClr val="FF0000"/>
                </a:solidFill>
                <a:latin typeface="华文新魏" panose="02010800040101010101" pitchFamily="2" charset="-122"/>
                <a:ea typeface="华文新魏" panose="02010800040101010101" pitchFamily="2" charset="-122"/>
              </a:rPr>
              <a:t>pangolin</a:t>
            </a:r>
            <a:endParaRPr lang="zh-CN" altLang="en-US" sz="2800" dirty="0">
              <a:solidFill>
                <a:srgbClr val="FF0000"/>
              </a:solidFill>
              <a:latin typeface="华文新魏" panose="02010800040101010101" pitchFamily="2" charset="-122"/>
              <a:ea typeface="华文新魏" panose="02010800040101010101" pitchFamily="2" charset="-122"/>
            </a:endParaRPr>
          </a:p>
        </p:txBody>
      </p:sp>
      <p:sp>
        <p:nvSpPr>
          <p:cNvPr id="3" name="TextBox 2"/>
          <p:cNvSpPr txBox="1"/>
          <p:nvPr/>
        </p:nvSpPr>
        <p:spPr>
          <a:xfrm>
            <a:off x="616631" y="1515849"/>
            <a:ext cx="7272808" cy="3970318"/>
          </a:xfrm>
          <a:prstGeom prst="rect">
            <a:avLst/>
          </a:prstGeom>
          <a:noFill/>
        </p:spPr>
        <p:txBody>
          <a:bodyPr wrap="square" rtlCol="0">
            <a:spAutoFit/>
          </a:bodyPr>
          <a:lstStyle/>
          <a:p>
            <a:r>
              <a:rPr lang="zh-CN" altLang="en-US" sz="2800" dirty="0">
                <a:latin typeface="华文新魏" panose="02010800040101010101" pitchFamily="2" charset="-122"/>
                <a:ea typeface="华文新魏" panose="02010800040101010101" pitchFamily="2" charset="-122"/>
              </a:rPr>
              <a:t>注入往往是应用程序缺少对输入进行安全性检查所引起的，攻击者把一些包含指令的数据发送给解释器，解释器会把收到的数据转换成指令执行。常见的注入包括</a:t>
            </a:r>
            <a:r>
              <a:rPr lang="en-US" altLang="zh-CN" sz="2800" dirty="0">
                <a:latin typeface="华文新魏" panose="02010800040101010101" pitchFamily="2" charset="-122"/>
                <a:ea typeface="华文新魏" panose="02010800040101010101" pitchFamily="2" charset="-122"/>
              </a:rPr>
              <a:t>SQL</a:t>
            </a:r>
            <a:r>
              <a:rPr lang="zh-CN" altLang="en-US" sz="2800" dirty="0">
                <a:latin typeface="华文新魏" panose="02010800040101010101" pitchFamily="2" charset="-122"/>
                <a:ea typeface="华文新魏" panose="02010800040101010101" pitchFamily="2" charset="-122"/>
              </a:rPr>
              <a:t>注入，</a:t>
            </a:r>
            <a:r>
              <a:rPr lang="en-US" altLang="zh-CN" sz="2800" dirty="0">
                <a:latin typeface="华文新魏" panose="02010800040101010101" pitchFamily="2" charset="-122"/>
                <a:ea typeface="华文新魏" panose="02010800040101010101" pitchFamily="2" charset="-122"/>
              </a:rPr>
              <a:t>OS Shell</a:t>
            </a:r>
            <a:r>
              <a:rPr lang="zh-CN" altLang="en-US" sz="2800" dirty="0">
                <a:latin typeface="华文新魏" panose="02010800040101010101" pitchFamily="2" charset="-122"/>
                <a:ea typeface="华文新魏" panose="02010800040101010101" pitchFamily="2" charset="-122"/>
              </a:rPr>
              <a:t>，</a:t>
            </a:r>
            <a:r>
              <a:rPr lang="en-US" altLang="zh-CN" sz="2800" dirty="0">
                <a:latin typeface="华文新魏" panose="02010800040101010101" pitchFamily="2" charset="-122"/>
                <a:ea typeface="华文新魏" panose="02010800040101010101" pitchFamily="2" charset="-122"/>
              </a:rPr>
              <a:t>LDAP</a:t>
            </a:r>
            <a:r>
              <a:rPr lang="zh-CN" altLang="en-US" sz="2800" dirty="0">
                <a:latin typeface="华文新魏" panose="02010800040101010101" pitchFamily="2" charset="-122"/>
                <a:ea typeface="华文新魏" panose="02010800040101010101" pitchFamily="2" charset="-122"/>
              </a:rPr>
              <a:t>，</a:t>
            </a:r>
            <a:r>
              <a:rPr lang="en-US" altLang="zh-CN" sz="2800" dirty="0" err="1">
                <a:latin typeface="华文新魏" panose="02010800040101010101" pitchFamily="2" charset="-122"/>
                <a:ea typeface="华文新魏" panose="02010800040101010101" pitchFamily="2" charset="-122"/>
              </a:rPr>
              <a:t>Xpath</a:t>
            </a:r>
            <a:r>
              <a:rPr lang="zh-CN" altLang="en-US" sz="2800" dirty="0">
                <a:latin typeface="华文新魏" panose="02010800040101010101" pitchFamily="2" charset="-122"/>
                <a:ea typeface="华文新魏" panose="02010800040101010101" pitchFamily="2" charset="-122"/>
              </a:rPr>
              <a:t>，</a:t>
            </a:r>
            <a:r>
              <a:rPr lang="en-US" altLang="zh-CN" sz="2800" dirty="0">
                <a:latin typeface="华文新魏" panose="02010800040101010101" pitchFamily="2" charset="-122"/>
                <a:ea typeface="华文新魏" panose="02010800040101010101" pitchFamily="2" charset="-122"/>
              </a:rPr>
              <a:t>Hibernate</a:t>
            </a:r>
            <a:r>
              <a:rPr lang="zh-CN" altLang="en-US" sz="2800" dirty="0">
                <a:latin typeface="华文新魏" panose="02010800040101010101" pitchFamily="2" charset="-122"/>
                <a:ea typeface="华文新魏" panose="02010800040101010101" pitchFamily="2" charset="-122"/>
              </a:rPr>
              <a:t>等等，而其中</a:t>
            </a:r>
            <a:r>
              <a:rPr lang="en-US" altLang="zh-CN" sz="2800" dirty="0">
                <a:latin typeface="华文新魏" panose="02010800040101010101" pitchFamily="2" charset="-122"/>
                <a:ea typeface="华文新魏" panose="02010800040101010101" pitchFamily="2" charset="-122"/>
              </a:rPr>
              <a:t>SQL</a:t>
            </a:r>
            <a:r>
              <a:rPr lang="zh-CN" altLang="en-US" sz="2800" dirty="0">
                <a:latin typeface="华文新魏" panose="02010800040101010101" pitchFamily="2" charset="-122"/>
                <a:ea typeface="华文新魏" panose="02010800040101010101" pitchFamily="2" charset="-122"/>
              </a:rPr>
              <a:t>注入尤为常见。这种攻击所造成的后果往往很大，一般整个数据库的信息都能被读取或篡改，通过</a:t>
            </a:r>
            <a:r>
              <a:rPr lang="en-US" altLang="zh-CN" sz="2800" dirty="0">
                <a:latin typeface="华文新魏" panose="02010800040101010101" pitchFamily="2" charset="-122"/>
                <a:ea typeface="华文新魏" panose="02010800040101010101" pitchFamily="2" charset="-122"/>
              </a:rPr>
              <a:t>SQL</a:t>
            </a:r>
            <a:r>
              <a:rPr lang="zh-CN" altLang="en-US" sz="2800" dirty="0">
                <a:latin typeface="华文新魏" panose="02010800040101010101" pitchFamily="2" charset="-122"/>
                <a:ea typeface="华文新魏" panose="02010800040101010101" pitchFamily="2" charset="-122"/>
              </a:rPr>
              <a:t>注入，攻击者甚至能够获得更多的包括管理员的权限。</a:t>
            </a:r>
          </a:p>
        </p:txBody>
      </p:sp>
    </p:spTree>
    <p:extLst>
      <p:ext uri="{BB962C8B-B14F-4D97-AF65-F5344CB8AC3E}">
        <p14:creationId xmlns:p14="http://schemas.microsoft.com/office/powerpoint/2010/main" val="986193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701" y="1268760"/>
            <a:ext cx="8328272" cy="1015663"/>
          </a:xfrm>
          <a:prstGeom prst="rect">
            <a:avLst/>
          </a:prstGeom>
          <a:noFill/>
        </p:spPr>
        <p:txBody>
          <a:bodyPr wrap="square" rtlCol="0">
            <a:spAutoFit/>
          </a:bodyPr>
          <a:lstStyle/>
          <a:p>
            <a:r>
              <a:rPr lang="zh-CN" altLang="en-US" sz="2800" dirty="0">
                <a:latin typeface="华文新魏" panose="02010800040101010101" pitchFamily="2" charset="-122"/>
                <a:ea typeface="华文新魏" panose="02010800040101010101" pitchFamily="2" charset="-122"/>
              </a:rPr>
              <a:t>在</a:t>
            </a:r>
            <a:r>
              <a:rPr lang="en-US" altLang="zh-CN" sz="2800" dirty="0">
                <a:latin typeface="华文新魏" panose="02010800040101010101" pitchFamily="2" charset="-122"/>
                <a:ea typeface="华文新魏" panose="02010800040101010101" pitchFamily="2" charset="-122"/>
              </a:rPr>
              <a:t>google.com</a:t>
            </a:r>
            <a:r>
              <a:rPr lang="zh-CN" altLang="en-US" sz="2800" dirty="0">
                <a:latin typeface="华文新魏" panose="02010800040101010101" pitchFamily="2" charset="-122"/>
                <a:ea typeface="华文新魏" panose="02010800040101010101" pitchFamily="2" charset="-122"/>
              </a:rPr>
              <a:t>中输入</a:t>
            </a:r>
            <a:r>
              <a:rPr lang="en-US" altLang="zh-CN" sz="3200" dirty="0" err="1" smtClean="0">
                <a:solidFill>
                  <a:srgbClr val="FF0000"/>
                </a:solidFill>
                <a:latin typeface="Times New Roman" panose="02020603050405020304" pitchFamily="18" charset="0"/>
                <a:cs typeface="Times New Roman" panose="02020603050405020304" pitchFamily="18" charset="0"/>
              </a:rPr>
              <a:t>site:testfire.net</a:t>
            </a:r>
            <a:r>
              <a:rPr lang="en-US" altLang="zh-CN" sz="3200" dirty="0" smtClean="0">
                <a:solidFill>
                  <a:srgbClr val="FF0000"/>
                </a:solidFill>
                <a:latin typeface="Times New Roman" panose="02020603050405020304" pitchFamily="18" charset="0"/>
                <a:cs typeface="Times New Roman" panose="02020603050405020304" pitchFamily="18" charset="0"/>
              </a:rPr>
              <a:t> </a:t>
            </a:r>
            <a:r>
              <a:rPr lang="en-US" altLang="zh-CN" sz="3200" dirty="0" err="1" smtClean="0">
                <a:solidFill>
                  <a:srgbClr val="FF0000"/>
                </a:solidFill>
                <a:latin typeface="Times New Roman" panose="02020603050405020304" pitchFamily="18" charset="0"/>
                <a:cs typeface="Times New Roman" panose="02020603050405020304" pitchFamily="18" charset="0"/>
              </a:rPr>
              <a:t>inurl:login</a:t>
            </a:r>
            <a:r>
              <a:rPr lang="en-US" altLang="zh-CN" sz="3200" dirty="0" smtClean="0">
                <a:solidFill>
                  <a:srgbClr val="FF0000"/>
                </a:solidFill>
                <a:latin typeface="Times New Roman" panose="02020603050405020304" pitchFamily="18" charset="0"/>
                <a:cs typeface="Times New Roman" panose="02020603050405020304" pitchFamily="18" charset="0"/>
              </a:rPr>
              <a:t> </a:t>
            </a:r>
            <a:r>
              <a:rPr lang="zh-CN" altLang="en-US" sz="2800" dirty="0">
                <a:latin typeface="华文新魏" panose="02010800040101010101" pitchFamily="2" charset="-122"/>
                <a:ea typeface="华文新魏" panose="02010800040101010101" pitchFamily="2" charset="-122"/>
              </a:rPr>
              <a:t>关键字搜索得到后台的</a:t>
            </a:r>
            <a:r>
              <a:rPr lang="en-US" altLang="zh-CN" sz="2800" dirty="0" smtClean="0">
                <a:latin typeface="华文新魏" panose="02010800040101010101" pitchFamily="2" charset="-122"/>
                <a:ea typeface="华文新魏" panose="02010800040101010101" pitchFamily="2" charset="-122"/>
              </a:rPr>
              <a:t>URL</a:t>
            </a:r>
            <a:r>
              <a:rPr lang="zh-CN" altLang="en-US" sz="2800" dirty="0" smtClean="0">
                <a:latin typeface="华文新魏" panose="02010800040101010101" pitchFamily="2" charset="-122"/>
                <a:ea typeface="华文新魏" panose="02010800040101010101" pitchFamily="2" charset="-122"/>
              </a:rPr>
              <a:t>，如下图所示</a:t>
            </a:r>
            <a:endParaRPr lang="zh-CN" altLang="en-US" sz="2800" dirty="0">
              <a:latin typeface="华文新魏" panose="02010800040101010101" pitchFamily="2" charset="-122"/>
              <a:ea typeface="华文新魏" panose="02010800040101010101" pitchFamily="2" charset="-122"/>
            </a:endParaRPr>
          </a:p>
        </p:txBody>
      </p:sp>
      <p:sp>
        <p:nvSpPr>
          <p:cNvPr id="3" name="TextBox 2"/>
          <p:cNvSpPr txBox="1"/>
          <p:nvPr/>
        </p:nvSpPr>
        <p:spPr>
          <a:xfrm>
            <a:off x="755576" y="583855"/>
            <a:ext cx="6048672" cy="523220"/>
          </a:xfrm>
          <a:prstGeom prst="rect">
            <a:avLst/>
          </a:prstGeom>
          <a:noFill/>
        </p:spPr>
        <p:txBody>
          <a:bodyPr wrap="square" rtlCol="0">
            <a:spAutoFit/>
          </a:bodyPr>
          <a:lstStyle/>
          <a:p>
            <a:r>
              <a:rPr lang="zh-CN" altLang="en-US" sz="2800" dirty="0" smtClean="0">
                <a:latin typeface="华文新魏" panose="02010800040101010101" pitchFamily="2" charset="-122"/>
                <a:ea typeface="华文新魏" panose="02010800040101010101" pitchFamily="2" charset="-122"/>
              </a:rPr>
              <a:t>一个存在</a:t>
            </a:r>
            <a:r>
              <a:rPr lang="en-US" altLang="zh-CN" sz="2800" dirty="0" smtClean="0">
                <a:latin typeface="华文新魏" panose="02010800040101010101" pitchFamily="2" charset="-122"/>
                <a:ea typeface="华文新魏" panose="02010800040101010101" pitchFamily="2" charset="-122"/>
              </a:rPr>
              <a:t>SQL</a:t>
            </a:r>
            <a:r>
              <a:rPr lang="zh-CN" altLang="en-US" sz="2800" dirty="0">
                <a:latin typeface="华文新魏" panose="02010800040101010101" pitchFamily="2" charset="-122"/>
                <a:ea typeface="华文新魏" panose="02010800040101010101" pitchFamily="2" charset="-122"/>
              </a:rPr>
              <a:t>注入点</a:t>
            </a:r>
            <a:r>
              <a:rPr lang="zh-CN" altLang="en-US" sz="2800" dirty="0" smtClean="0">
                <a:latin typeface="华文新魏" panose="02010800040101010101" pitchFamily="2" charset="-122"/>
                <a:ea typeface="华文新魏" panose="02010800040101010101" pitchFamily="2" charset="-122"/>
              </a:rPr>
              <a:t>的页面</a:t>
            </a:r>
            <a:endParaRPr lang="zh-CN" altLang="en-US" sz="2800" dirty="0">
              <a:latin typeface="华文新魏" panose="02010800040101010101" pitchFamily="2" charset="-122"/>
              <a:ea typeface="华文新魏" panose="02010800040101010101"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38" y="2420888"/>
            <a:ext cx="6261810" cy="3829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340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58955"/>
            <a:ext cx="6986736" cy="502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52" y="579285"/>
            <a:ext cx="4968552" cy="523220"/>
          </a:xfrm>
          <a:prstGeom prst="rect">
            <a:avLst/>
          </a:prstGeom>
          <a:noFill/>
        </p:spPr>
        <p:txBody>
          <a:bodyPr wrap="square" rtlCol="0">
            <a:spAutoFit/>
          </a:bodyPr>
          <a:lstStyle/>
          <a:p>
            <a:r>
              <a:rPr lang="zh-CN" altLang="en-US" sz="2800" dirty="0">
                <a:latin typeface="华文新魏" panose="02010800040101010101" pitchFamily="2" charset="-122"/>
                <a:ea typeface="华文新魏" panose="02010800040101010101" pitchFamily="2" charset="-122"/>
              </a:rPr>
              <a:t>进入后的页面</a:t>
            </a:r>
            <a:endParaRPr lang="en-US" altLang="zh-CN" sz="28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400189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3" y="1700808"/>
            <a:ext cx="8662089" cy="4306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548680"/>
            <a:ext cx="8640960" cy="892552"/>
          </a:xfrm>
          <a:prstGeom prst="rect">
            <a:avLst/>
          </a:prstGeom>
          <a:noFill/>
        </p:spPr>
        <p:txBody>
          <a:bodyPr wrap="square" rtlCol="0">
            <a:spAutoFit/>
          </a:bodyPr>
          <a:lstStyle/>
          <a:p>
            <a:r>
              <a:rPr lang="zh-CN" altLang="en-US" sz="2800" dirty="0">
                <a:latin typeface="华文新魏" panose="02010800040101010101" pitchFamily="2" charset="-122"/>
                <a:ea typeface="华文新魏" panose="02010800040101010101" pitchFamily="2" charset="-122"/>
              </a:rPr>
              <a:t>根据下图标注，可以猜出其大概</a:t>
            </a:r>
            <a:r>
              <a:rPr lang="en-US" altLang="zh-CN" sz="2800" dirty="0">
                <a:latin typeface="华文新魏" panose="02010800040101010101" pitchFamily="2" charset="-122"/>
                <a:ea typeface="华文新魏" panose="02010800040101010101" pitchFamily="2" charset="-122"/>
              </a:rPr>
              <a:t>SQL</a:t>
            </a:r>
            <a:r>
              <a:rPr lang="zh-CN" altLang="en-US" sz="2800" dirty="0">
                <a:latin typeface="华文新魏" panose="02010800040101010101" pitchFamily="2" charset="-122"/>
                <a:ea typeface="华文新魏" panose="02010800040101010101" pitchFamily="2" charset="-122"/>
              </a:rPr>
              <a:t>语句类似于</a:t>
            </a:r>
            <a:endParaRPr lang="en-US" altLang="zh-CN" sz="2800" dirty="0">
              <a:latin typeface="华文新魏" panose="02010800040101010101" pitchFamily="2" charset="-122"/>
              <a:ea typeface="华文新魏" panose="02010800040101010101" pitchFamily="2" charset="-122"/>
            </a:endParaRPr>
          </a:p>
          <a:p>
            <a:r>
              <a:rPr lang="en-US" altLang="zh-CN" sz="2400" dirty="0" smtClean="0">
                <a:latin typeface="Times New Roman" panose="02020603050405020304" pitchFamily="18" charset="0"/>
                <a:cs typeface="Times New Roman" panose="02020603050405020304" pitchFamily="18" charset="0"/>
              </a:rPr>
              <a:t>SELECT *FROM   [users] where username=? AND password=? </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270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863" y="404664"/>
            <a:ext cx="8280920" cy="954107"/>
          </a:xfrm>
          <a:prstGeom prst="rect">
            <a:avLst/>
          </a:prstGeom>
          <a:noFill/>
        </p:spPr>
        <p:txBody>
          <a:bodyPr wrap="square" rtlCol="0">
            <a:spAutoFit/>
          </a:bodyPr>
          <a:lstStyle/>
          <a:p>
            <a:r>
              <a:rPr lang="zh-CN" altLang="en-US" sz="2800" dirty="0">
                <a:latin typeface="华文新魏" panose="02010800040101010101" pitchFamily="2" charset="-122"/>
                <a:ea typeface="华文新魏" panose="02010800040101010101" pitchFamily="2" charset="-122"/>
              </a:rPr>
              <a:t>类似于上述的验证语句是很危险的，因为可以通过构造特殊的变量值使得该查询条件表达式永远为真。</a:t>
            </a:r>
          </a:p>
        </p:txBody>
      </p:sp>
      <p:sp>
        <p:nvSpPr>
          <p:cNvPr id="3" name="TextBox 2"/>
          <p:cNvSpPr txBox="1"/>
          <p:nvPr/>
        </p:nvSpPr>
        <p:spPr>
          <a:xfrm>
            <a:off x="279557" y="1358771"/>
            <a:ext cx="8208912" cy="1815882"/>
          </a:xfrm>
          <a:prstGeom prst="rect">
            <a:avLst/>
          </a:prstGeom>
          <a:noFill/>
        </p:spPr>
        <p:txBody>
          <a:bodyPr wrap="square" rtlCol="0">
            <a:spAutoFit/>
          </a:bodyPr>
          <a:lstStyle/>
          <a:p>
            <a:r>
              <a:rPr lang="en-US" altLang="zh-CN" sz="2800" dirty="0" err="1">
                <a:latin typeface="华文新魏" panose="02010800040101010101" pitchFamily="2" charset="-122"/>
                <a:ea typeface="华文新魏" panose="02010800040101010101" pitchFamily="2" charset="-122"/>
              </a:rPr>
              <a:t>Eg</a:t>
            </a:r>
            <a:r>
              <a:rPr lang="zh-CN" altLang="en-US" sz="2800" dirty="0">
                <a:latin typeface="华文新魏" panose="02010800040101010101" pitchFamily="2" charset="-122"/>
                <a:ea typeface="华文新魏" panose="02010800040101010101" pitchFamily="2" charset="-122"/>
              </a:rPr>
              <a:t>：输入如下的内容</a:t>
            </a:r>
            <a:endParaRPr lang="en-US" altLang="zh-CN" sz="2800" dirty="0">
              <a:latin typeface="华文新魏" panose="02010800040101010101" pitchFamily="2" charset="-122"/>
              <a:ea typeface="华文新魏" panose="02010800040101010101" pitchFamily="2" charset="-122"/>
            </a:endParaRPr>
          </a:p>
          <a:p>
            <a:r>
              <a:rPr lang="en-US" altLang="zh-CN" sz="2800" dirty="0">
                <a:latin typeface="华文新魏" panose="02010800040101010101" pitchFamily="2" charset="-122"/>
                <a:ea typeface="华文新魏" panose="02010800040101010101" pitchFamily="2" charset="-122"/>
              </a:rPr>
              <a:t>Username</a:t>
            </a:r>
            <a:r>
              <a:rPr lang="en-US" altLang="zh-CN" sz="2800" dirty="0">
                <a:solidFill>
                  <a:srgbClr val="FF0000"/>
                </a:solidFill>
                <a:latin typeface="华文新魏" panose="02010800040101010101" pitchFamily="2" charset="-122"/>
                <a:ea typeface="华文新魏" panose="02010800040101010101" pitchFamily="2" charset="-122"/>
              </a:rPr>
              <a:t>: admin ‘OR’1</a:t>
            </a:r>
          </a:p>
          <a:p>
            <a:r>
              <a:rPr lang="en-US" altLang="zh-CN" sz="2800" dirty="0">
                <a:latin typeface="华文新魏" panose="02010800040101010101" pitchFamily="2" charset="-122"/>
                <a:ea typeface="华文新魏" panose="02010800040101010101" pitchFamily="2" charset="-122"/>
              </a:rPr>
              <a:t>Password: </a:t>
            </a:r>
            <a:r>
              <a:rPr lang="en-US" altLang="zh-CN" sz="2800" dirty="0">
                <a:solidFill>
                  <a:srgbClr val="FF0000"/>
                </a:solidFill>
                <a:latin typeface="华文新魏" panose="02010800040101010101" pitchFamily="2" charset="-122"/>
                <a:ea typeface="华文新魏" panose="02010800040101010101" pitchFamily="2" charset="-122"/>
              </a:rPr>
              <a:t>test ‘OR’1</a:t>
            </a:r>
          </a:p>
          <a:p>
            <a:r>
              <a:rPr lang="zh-CN" altLang="en-US" sz="2400" dirty="0">
                <a:latin typeface="华文新魏" panose="02010800040101010101" pitchFamily="2" charset="-122"/>
                <a:ea typeface="华文新魏" panose="02010800040101010101" pitchFamily="2" charset="-122"/>
              </a:rPr>
              <a:t>此时再次登录，也会成功</a:t>
            </a:r>
            <a:r>
              <a:rPr lang="zh-CN" altLang="en-US" sz="2400" dirty="0" smtClean="0">
                <a:latin typeface="华文新魏" panose="02010800040101010101" pitchFamily="2" charset="-122"/>
                <a:ea typeface="华文新魏" panose="02010800040101010101" pitchFamily="2" charset="-122"/>
              </a:rPr>
              <a:t>登录进入网站后台，</a:t>
            </a:r>
            <a:r>
              <a:rPr lang="zh-CN" altLang="en-US" sz="2400" dirty="0">
                <a:latin typeface="华文新魏" panose="02010800040101010101" pitchFamily="2" charset="-122"/>
                <a:ea typeface="华文新魏" panose="02010800040101010101" pitchFamily="2" charset="-122"/>
              </a:rPr>
              <a:t>如下图所示</a:t>
            </a:r>
            <a:endParaRPr lang="en-US" altLang="zh-CN" sz="2400" dirty="0">
              <a:latin typeface="华文新魏" panose="02010800040101010101" pitchFamily="2" charset="-122"/>
              <a:ea typeface="华文新魏" panose="02010800040101010101" pitchFamily="2"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3134804"/>
            <a:ext cx="5904655" cy="3067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729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628800"/>
            <a:ext cx="8424936" cy="2585323"/>
          </a:xfrm>
          <a:prstGeom prst="rect">
            <a:avLst/>
          </a:prstGeom>
          <a:noFill/>
        </p:spPr>
        <p:txBody>
          <a:bodyPr wrap="square" rtlCol="0">
            <a:spAutoFit/>
          </a:bodyPr>
          <a:lstStyle/>
          <a:p>
            <a:r>
              <a:rPr lang="zh-CN" altLang="en-US" sz="2800" dirty="0">
                <a:latin typeface="华文新魏" panose="02010800040101010101" pitchFamily="2" charset="-122"/>
                <a:ea typeface="华文新魏" panose="02010800040101010101" pitchFamily="2" charset="-122"/>
              </a:rPr>
              <a:t>分析</a:t>
            </a:r>
            <a:r>
              <a:rPr lang="en-US" altLang="zh-CN" sz="2800" dirty="0">
                <a:latin typeface="华文新魏" panose="02010800040101010101" pitchFamily="2" charset="-122"/>
                <a:ea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rPr>
              <a:t>登陆成功的原因是因为验证</a:t>
            </a:r>
            <a:r>
              <a:rPr lang="en-US" altLang="zh-CN" sz="2800" dirty="0">
                <a:latin typeface="华文新魏" panose="02010800040101010101" pitchFamily="2" charset="-122"/>
                <a:ea typeface="华文新魏" panose="02010800040101010101" pitchFamily="2" charset="-122"/>
              </a:rPr>
              <a:t>SQL</a:t>
            </a:r>
            <a:r>
              <a:rPr lang="zh-CN" altLang="en-US" sz="2800" dirty="0">
                <a:latin typeface="华文新魏" panose="02010800040101010101" pitchFamily="2" charset="-122"/>
                <a:ea typeface="华文新魏" panose="02010800040101010101" pitchFamily="2" charset="-122"/>
              </a:rPr>
              <a:t>变成</a:t>
            </a:r>
            <a:endParaRPr lang="en-US" altLang="zh-CN" sz="2800" dirty="0">
              <a:latin typeface="华文新魏" panose="02010800040101010101" pitchFamily="2" charset="-122"/>
              <a:ea typeface="华文新魏" panose="02010800040101010101" pitchFamily="2" charset="-122"/>
            </a:endParaRPr>
          </a:p>
          <a:p>
            <a:r>
              <a:rPr lang="en-US" altLang="zh-CN" sz="2000" dirty="0">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Select </a:t>
            </a:r>
            <a:r>
              <a:rPr lang="zh-CN" altLang="en-US" sz="2000" dirty="0">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from [users] where </a:t>
            </a:r>
            <a:r>
              <a:rPr lang="en-US" altLang="zh-CN" sz="2000" dirty="0" err="1">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usrname</a:t>
            </a:r>
            <a:r>
              <a:rPr lang="en-US" altLang="zh-CN" sz="2000" dirty="0">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=‘admin’ OR ‘1’ and password=‘test’ or ‘1</a:t>
            </a:r>
            <a:r>
              <a:rPr lang="en-US" altLang="zh-CN" sz="2000" dirty="0" smtClean="0">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a:t>
            </a:r>
          </a:p>
          <a:p>
            <a:endParaRPr lang="en-US" altLang="zh-CN" sz="2000" dirty="0">
              <a:latin typeface="Times New Roman" panose="02020603050405020304" pitchFamily="18" charset="0"/>
              <a:ea typeface="华文新魏" panose="02010800040101010101" pitchFamily="2" charset="-122"/>
              <a:cs typeface="Times New Roman" panose="02020603050405020304" pitchFamily="18" charset="0"/>
            </a:endParaRPr>
          </a:p>
          <a:p>
            <a:endParaRPr lang="en-US" altLang="zh-CN" sz="2000" dirty="0">
              <a:latin typeface="Times New Roman" panose="02020603050405020304" pitchFamily="18" charset="0"/>
              <a:ea typeface="华文新魏" panose="02010800040101010101" pitchFamily="2" charset="-122"/>
              <a:cs typeface="Times New Roman" panose="02020603050405020304" pitchFamily="18" charset="0"/>
            </a:endParaRPr>
          </a:p>
          <a:p>
            <a:r>
              <a:rPr lang="zh-CN" altLang="en-US" sz="2800" dirty="0">
                <a:latin typeface="华文新魏" panose="02010800040101010101" pitchFamily="2" charset="-122"/>
                <a:ea typeface="华文新魏" panose="02010800040101010101" pitchFamily="2" charset="-122"/>
              </a:rPr>
              <a:t>根据</a:t>
            </a:r>
            <a:r>
              <a:rPr lang="en-US" altLang="zh-CN" sz="2800" dirty="0">
                <a:latin typeface="华文新魏" panose="02010800040101010101" pitchFamily="2" charset="-122"/>
                <a:ea typeface="华文新魏" panose="02010800040101010101" pitchFamily="2" charset="-122"/>
              </a:rPr>
              <a:t>SQL</a:t>
            </a:r>
            <a:r>
              <a:rPr lang="zh-CN" altLang="en-US" sz="2800" dirty="0">
                <a:latin typeface="华文新魏" panose="02010800040101010101" pitchFamily="2" charset="-122"/>
                <a:ea typeface="华文新魏" panose="02010800040101010101" pitchFamily="2" charset="-122"/>
              </a:rPr>
              <a:t>中的逻辑运算优先级，</a:t>
            </a:r>
            <a:r>
              <a:rPr lang="en-US" altLang="zh-CN" sz="2800" dirty="0">
                <a:latin typeface="华文新魏" panose="02010800040101010101" pitchFamily="2" charset="-122"/>
                <a:ea typeface="华文新魏" panose="02010800040101010101" pitchFamily="2" charset="-122"/>
              </a:rPr>
              <a:t>or</a:t>
            </a:r>
            <a:r>
              <a:rPr lang="zh-CN" altLang="en-US" sz="2800" dirty="0">
                <a:latin typeface="华文新魏" panose="02010800040101010101" pitchFamily="2" charset="-122"/>
                <a:ea typeface="华文新魏" panose="02010800040101010101" pitchFamily="2" charset="-122"/>
              </a:rPr>
              <a:t>低于</a:t>
            </a:r>
            <a:r>
              <a:rPr lang="en-US" altLang="zh-CN" sz="2800" dirty="0">
                <a:latin typeface="华文新魏" panose="02010800040101010101" pitchFamily="2" charset="-122"/>
                <a:ea typeface="华文新魏" panose="02010800040101010101" pitchFamily="2" charset="-122"/>
              </a:rPr>
              <a:t>and</a:t>
            </a:r>
            <a:r>
              <a:rPr lang="zh-CN" altLang="en-US" sz="2800" dirty="0">
                <a:latin typeface="华文新魏" panose="02010800040101010101" pitchFamily="2" charset="-122"/>
                <a:ea typeface="华文新魏" panose="02010800040101010101" pitchFamily="2" charset="-122"/>
              </a:rPr>
              <a:t>，最后的</a:t>
            </a:r>
            <a:r>
              <a:rPr lang="en-US" altLang="zh-CN" sz="2800" dirty="0">
                <a:latin typeface="华文新魏" panose="02010800040101010101" pitchFamily="2" charset="-122"/>
                <a:ea typeface="华文新魏" panose="02010800040101010101" pitchFamily="2" charset="-122"/>
              </a:rPr>
              <a:t>’1’</a:t>
            </a:r>
            <a:r>
              <a:rPr lang="zh-CN" altLang="en-US" sz="2800" dirty="0">
                <a:latin typeface="华文新魏" panose="02010800040101010101" pitchFamily="2" charset="-122"/>
                <a:ea typeface="华文新魏" panose="02010800040101010101" pitchFamily="2" charset="-122"/>
              </a:rPr>
              <a:t>永远成立，所以该表达式的结果总是</a:t>
            </a:r>
            <a:r>
              <a:rPr lang="en-US" altLang="zh-CN" sz="2800" dirty="0">
                <a:latin typeface="华文新魏" panose="02010800040101010101" pitchFamily="2" charset="-122"/>
                <a:ea typeface="华文新魏" panose="02010800040101010101" pitchFamily="2" charset="-122"/>
              </a:rPr>
              <a:t>true</a:t>
            </a:r>
          </a:p>
          <a:p>
            <a:endParaRPr lang="zh-CN" altLang="en-US" dirty="0"/>
          </a:p>
        </p:txBody>
      </p:sp>
    </p:spTree>
    <p:extLst>
      <p:ext uri="{BB962C8B-B14F-4D97-AF65-F5344CB8AC3E}">
        <p14:creationId xmlns:p14="http://schemas.microsoft.com/office/powerpoint/2010/main" val="2911178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688706"/>
            <a:ext cx="6840760" cy="4401205"/>
          </a:xfrm>
          <a:prstGeom prst="rect">
            <a:avLst/>
          </a:prstGeom>
          <a:noFill/>
        </p:spPr>
        <p:txBody>
          <a:bodyPr wrap="square" rtlCol="0">
            <a:spAutoFit/>
          </a:bodyPr>
          <a:lstStyle/>
          <a:p>
            <a:r>
              <a:rPr lang="zh-CN" altLang="en-US" sz="2800" dirty="0" smtClean="0">
                <a:latin typeface="华文新魏" panose="02010800040101010101" pitchFamily="2" charset="-122"/>
                <a:ea typeface="华文新魏" panose="02010800040101010101" pitchFamily="2" charset="-122"/>
              </a:rPr>
              <a:t>三、软件</a:t>
            </a:r>
            <a:r>
              <a:rPr lang="zh-CN" altLang="en-US" sz="2800" dirty="0">
                <a:latin typeface="华文新魏" panose="02010800040101010101" pitchFamily="2" charset="-122"/>
                <a:ea typeface="华文新魏" panose="02010800040101010101" pitchFamily="2" charset="-122"/>
              </a:rPr>
              <a:t>安装</a:t>
            </a:r>
            <a:endParaRPr lang="en-US" altLang="zh-CN" sz="2800" dirty="0">
              <a:latin typeface="华文新魏" panose="02010800040101010101" pitchFamily="2" charset="-122"/>
              <a:ea typeface="华文新魏" panose="02010800040101010101" pitchFamily="2" charset="-122"/>
            </a:endParaRPr>
          </a:p>
          <a:p>
            <a:r>
              <a:rPr lang="en-US" altLang="zh-CN" sz="2800" dirty="0" smtClean="0">
                <a:latin typeface="华文新魏" panose="02010800040101010101" pitchFamily="2" charset="-122"/>
                <a:ea typeface="华文新魏" panose="02010800040101010101" pitchFamily="2" charset="-122"/>
              </a:rPr>
              <a:t>    1</a:t>
            </a:r>
            <a:r>
              <a:rPr lang="en-US" altLang="zh-CN" sz="2800" dirty="0">
                <a:latin typeface="华文新魏" panose="02010800040101010101" pitchFamily="2" charset="-122"/>
                <a:ea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rPr>
              <a:t>可能需要联网下载必要的插件</a:t>
            </a:r>
            <a:endParaRPr lang="en-US" altLang="zh-CN" sz="2800" dirty="0">
              <a:latin typeface="华文新魏" panose="02010800040101010101" pitchFamily="2" charset="-122"/>
              <a:ea typeface="华文新魏" panose="02010800040101010101" pitchFamily="2" charset="-122"/>
            </a:endParaRPr>
          </a:p>
          <a:p>
            <a:r>
              <a:rPr lang="en-US" altLang="zh-CN" sz="2800" dirty="0" smtClean="0">
                <a:latin typeface="华文新魏" panose="02010800040101010101" pitchFamily="2" charset="-122"/>
                <a:ea typeface="华文新魏" panose="02010800040101010101" pitchFamily="2" charset="-122"/>
              </a:rPr>
              <a:t>    2</a:t>
            </a:r>
            <a:r>
              <a:rPr lang="en-US" altLang="zh-CN" sz="2800" dirty="0">
                <a:latin typeface="华文新魏" panose="02010800040101010101" pitchFamily="2" charset="-122"/>
                <a:ea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rPr>
              <a:t>基本可以按安装向导进行，需要注意的是最后安装完成后需要</a:t>
            </a:r>
            <a:r>
              <a:rPr lang="zh-CN" altLang="en-US" sz="2800" dirty="0">
                <a:solidFill>
                  <a:srgbClr val="FF0000"/>
                </a:solidFill>
                <a:latin typeface="华文新魏" panose="02010800040101010101" pitchFamily="2" charset="-122"/>
                <a:ea typeface="华文新魏" panose="02010800040101010101" pitchFamily="2" charset="-122"/>
              </a:rPr>
              <a:t>将安装包中的“</a:t>
            </a:r>
            <a:r>
              <a:rPr lang="en-US" altLang="zh-CN" sz="2800" dirty="0">
                <a:solidFill>
                  <a:srgbClr val="FF0000"/>
                </a:solidFill>
                <a:latin typeface="华文新魏" panose="02010800040101010101" pitchFamily="2" charset="-122"/>
                <a:ea typeface="华文新魏" panose="02010800040101010101" pitchFamily="2" charset="-122"/>
              </a:rPr>
              <a:t>LicenseProvider.dll</a:t>
            </a:r>
            <a:r>
              <a:rPr lang="zh-CN" altLang="en-US" sz="2800" dirty="0">
                <a:solidFill>
                  <a:srgbClr val="FF0000"/>
                </a:solidFill>
                <a:latin typeface="华文新魏" panose="02010800040101010101" pitchFamily="2" charset="-122"/>
                <a:ea typeface="华文新魏" panose="02010800040101010101" pitchFamily="2" charset="-122"/>
              </a:rPr>
              <a:t>”复制粘贴到</a:t>
            </a:r>
            <a:r>
              <a:rPr lang="en-US" altLang="zh-CN" sz="2800" dirty="0" err="1">
                <a:solidFill>
                  <a:srgbClr val="FF0000"/>
                </a:solidFill>
                <a:latin typeface="华文新魏" panose="02010800040101010101" pitchFamily="2" charset="-122"/>
                <a:ea typeface="华文新魏" panose="02010800040101010101" pitchFamily="2" charset="-122"/>
              </a:rPr>
              <a:t>appscan</a:t>
            </a:r>
            <a:r>
              <a:rPr lang="zh-CN" altLang="en-US" sz="2800" dirty="0">
                <a:solidFill>
                  <a:srgbClr val="FF0000"/>
                </a:solidFill>
                <a:latin typeface="华文新魏" panose="02010800040101010101" pitchFamily="2" charset="-122"/>
                <a:ea typeface="华文新魏" panose="02010800040101010101" pitchFamily="2" charset="-122"/>
              </a:rPr>
              <a:t>安装</a:t>
            </a:r>
            <a:r>
              <a:rPr lang="zh-CN" altLang="en-US" sz="2800" dirty="0" smtClean="0">
                <a:solidFill>
                  <a:srgbClr val="FF0000"/>
                </a:solidFill>
                <a:latin typeface="华文新魏" panose="02010800040101010101" pitchFamily="2" charset="-122"/>
                <a:ea typeface="华文新魏" panose="02010800040101010101" pitchFamily="2" charset="-122"/>
              </a:rPr>
              <a:t>路径</a:t>
            </a:r>
            <a:r>
              <a:rPr lang="en-US" altLang="zh-CN" sz="2800" dirty="0" smtClean="0">
                <a:solidFill>
                  <a:srgbClr val="FF0000"/>
                </a:solidFill>
                <a:latin typeface="华文新魏" panose="02010800040101010101" pitchFamily="2" charset="-122"/>
                <a:ea typeface="华文新魏" panose="02010800040101010101" pitchFamily="2" charset="-122"/>
              </a:rPr>
              <a:t>“..\..\</a:t>
            </a:r>
            <a:r>
              <a:rPr lang="en-US" altLang="zh-CN" sz="2800" dirty="0">
                <a:solidFill>
                  <a:srgbClr val="FF0000"/>
                </a:solidFill>
                <a:latin typeface="华文新魏" panose="02010800040101010101" pitchFamily="2" charset="-122"/>
                <a:ea typeface="华文新魏" panose="02010800040101010101" pitchFamily="2" charset="-122"/>
              </a:rPr>
              <a:t>IBM\</a:t>
            </a:r>
            <a:r>
              <a:rPr lang="en-US" altLang="zh-CN" sz="2800" dirty="0" err="1">
                <a:solidFill>
                  <a:srgbClr val="FF0000"/>
                </a:solidFill>
                <a:latin typeface="华文新魏" panose="02010800040101010101" pitchFamily="2" charset="-122"/>
                <a:ea typeface="华文新魏" panose="02010800040101010101" pitchFamily="2" charset="-122"/>
              </a:rPr>
              <a:t>AppScan</a:t>
            </a:r>
            <a:r>
              <a:rPr lang="en-US" altLang="zh-CN" sz="2800" dirty="0">
                <a:solidFill>
                  <a:srgbClr val="FF0000"/>
                </a:solidFill>
                <a:latin typeface="华文新魏" panose="02010800040101010101" pitchFamily="2" charset="-122"/>
                <a:ea typeface="华文新魏" panose="02010800040101010101" pitchFamily="2" charset="-122"/>
              </a:rPr>
              <a:t> Standard”</a:t>
            </a:r>
            <a:r>
              <a:rPr lang="zh-CN" altLang="en-US" sz="2800" dirty="0">
                <a:solidFill>
                  <a:srgbClr val="FF0000"/>
                </a:solidFill>
                <a:latin typeface="华文新魏" panose="02010800040101010101" pitchFamily="2" charset="-122"/>
                <a:ea typeface="华文新魏" panose="02010800040101010101" pitchFamily="2" charset="-122"/>
              </a:rPr>
              <a:t>目录下同名文件</a:t>
            </a:r>
            <a:r>
              <a:rPr lang="zh-CN" altLang="en-US" sz="2800" dirty="0">
                <a:latin typeface="华文新魏" panose="02010800040101010101" pitchFamily="2" charset="-122"/>
                <a:ea typeface="华文新魏" panose="02010800040101010101" pitchFamily="2" charset="-122"/>
              </a:rPr>
              <a:t>，否则在使用时一直会提示安装许可证，导致软件无法正常</a:t>
            </a:r>
            <a:r>
              <a:rPr lang="zh-CN" altLang="en-US" sz="2800" dirty="0" smtClean="0">
                <a:latin typeface="华文新魏" panose="02010800040101010101" pitchFamily="2" charset="-122"/>
                <a:ea typeface="华文新魏" panose="02010800040101010101" pitchFamily="2" charset="-122"/>
              </a:rPr>
              <a:t>使用</a:t>
            </a:r>
            <a:endParaRPr lang="en-US" altLang="zh-CN" sz="2800" dirty="0" smtClean="0">
              <a:latin typeface="华文新魏" panose="02010800040101010101" pitchFamily="2" charset="-122"/>
              <a:ea typeface="华文新魏" panose="02010800040101010101" pitchFamily="2" charset="-122"/>
            </a:endParaRPr>
          </a:p>
          <a:p>
            <a:endParaRPr lang="en-US" altLang="zh-CN" sz="2800" dirty="0" smtClean="0">
              <a:latin typeface="华文新魏" panose="02010800040101010101" pitchFamily="2" charset="-122"/>
              <a:ea typeface="华文新魏" panose="02010800040101010101" pitchFamily="2" charset="-122"/>
            </a:endParaRPr>
          </a:p>
          <a:p>
            <a:endParaRPr lang="zh-CN" altLang="en-US" sz="28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680871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404664"/>
            <a:ext cx="3384376" cy="523220"/>
          </a:xfrm>
          <a:prstGeom prst="rect">
            <a:avLst/>
          </a:prstGeom>
          <a:noFill/>
        </p:spPr>
        <p:txBody>
          <a:bodyPr wrap="square" rtlCol="0">
            <a:spAutoFit/>
          </a:bodyPr>
          <a:lstStyle/>
          <a:p>
            <a:r>
              <a:rPr lang="zh-CN" altLang="en-US" sz="2800" dirty="0">
                <a:latin typeface="华文新魏" panose="02010800040101010101" pitchFamily="2" charset="-122"/>
                <a:ea typeface="华文新魏" panose="02010800040101010101" pitchFamily="2" charset="-122"/>
              </a:rPr>
              <a:t>四、使用</a:t>
            </a:r>
          </a:p>
        </p:txBody>
      </p:sp>
      <p:sp>
        <p:nvSpPr>
          <p:cNvPr id="4" name="TextBox 3"/>
          <p:cNvSpPr txBox="1"/>
          <p:nvPr/>
        </p:nvSpPr>
        <p:spPr>
          <a:xfrm>
            <a:off x="1187624" y="1052736"/>
            <a:ext cx="7128792" cy="954107"/>
          </a:xfrm>
          <a:prstGeom prst="rect">
            <a:avLst/>
          </a:prstGeom>
          <a:noFill/>
        </p:spPr>
        <p:txBody>
          <a:bodyPr wrap="square" rtlCol="0">
            <a:spAutoFit/>
          </a:bodyPr>
          <a:lstStyle/>
          <a:p>
            <a:r>
              <a:rPr lang="zh-CN" altLang="en-US" sz="2800" dirty="0">
                <a:latin typeface="华文新魏" panose="02010800040101010101" pitchFamily="2" charset="-122"/>
                <a:ea typeface="华文新魏" panose="02010800040101010101" pitchFamily="2" charset="-122"/>
              </a:rPr>
              <a:t>打开</a:t>
            </a:r>
            <a:r>
              <a:rPr lang="en-US" altLang="zh-CN" sz="2800" dirty="0" err="1">
                <a:latin typeface="华文新魏" panose="02010800040101010101" pitchFamily="2" charset="-122"/>
                <a:ea typeface="华文新魏" panose="02010800040101010101" pitchFamily="2" charset="-122"/>
              </a:rPr>
              <a:t>appscan</a:t>
            </a:r>
            <a:r>
              <a:rPr lang="zh-CN" altLang="en-US" sz="2800" dirty="0">
                <a:latin typeface="华文新魏" panose="02010800040101010101" pitchFamily="2" charset="-122"/>
                <a:ea typeface="华文新魏" panose="02010800040101010101" pitchFamily="2" charset="-122"/>
              </a:rPr>
              <a:t>出现如下所下界面，选择“创建新的扫描”</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348880"/>
            <a:ext cx="534352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407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685925"/>
            <a:ext cx="459105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91680" y="548680"/>
            <a:ext cx="3600400" cy="523220"/>
          </a:xfrm>
          <a:prstGeom prst="rect">
            <a:avLst/>
          </a:prstGeom>
          <a:noFill/>
        </p:spPr>
        <p:txBody>
          <a:bodyPr wrap="square" rtlCol="0">
            <a:spAutoFit/>
          </a:bodyPr>
          <a:lstStyle/>
          <a:p>
            <a:r>
              <a:rPr lang="en-US" altLang="zh-CN" sz="2800" dirty="0">
                <a:latin typeface="华文新魏" panose="02010800040101010101" pitchFamily="2" charset="-122"/>
                <a:ea typeface="华文新魏" panose="02010800040101010101" pitchFamily="2" charset="-122"/>
              </a:rPr>
              <a:t>2.</a:t>
            </a:r>
            <a:r>
              <a:rPr lang="zh-CN" altLang="en-US" sz="2800" dirty="0">
                <a:latin typeface="华文新魏" panose="02010800040101010101" pitchFamily="2" charset="-122"/>
                <a:ea typeface="华文新魏" panose="02010800040101010101" pitchFamily="2" charset="-122"/>
              </a:rPr>
              <a:t>选择常规扫描</a:t>
            </a:r>
          </a:p>
        </p:txBody>
      </p:sp>
    </p:spTree>
    <p:extLst>
      <p:ext uri="{BB962C8B-B14F-4D97-AF65-F5344CB8AC3E}">
        <p14:creationId xmlns:p14="http://schemas.microsoft.com/office/powerpoint/2010/main" val="2530172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38" y="980728"/>
            <a:ext cx="8256587"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476672"/>
            <a:ext cx="4968552" cy="523220"/>
          </a:xfrm>
          <a:prstGeom prst="rect">
            <a:avLst/>
          </a:prstGeom>
          <a:noFill/>
        </p:spPr>
        <p:txBody>
          <a:bodyPr wrap="square" rtlCol="0">
            <a:spAutoFit/>
          </a:bodyPr>
          <a:lstStyle/>
          <a:p>
            <a:r>
              <a:rPr lang="en-US" altLang="zh-CN" sz="2800" dirty="0">
                <a:latin typeface="华文新魏" panose="02010800040101010101" pitchFamily="2" charset="-122"/>
                <a:ea typeface="华文新魏" panose="02010800040101010101" pitchFamily="2" charset="-122"/>
              </a:rPr>
              <a:t>3.</a:t>
            </a:r>
            <a:r>
              <a:rPr lang="zh-CN" altLang="en-US" sz="2800" dirty="0">
                <a:latin typeface="华文新魏" panose="02010800040101010101" pitchFamily="2" charset="-122"/>
                <a:ea typeface="华文新魏" panose="02010800040101010101" pitchFamily="2" charset="-122"/>
              </a:rPr>
              <a:t>选择“下一步”</a:t>
            </a:r>
          </a:p>
        </p:txBody>
      </p:sp>
    </p:spTree>
    <p:extLst>
      <p:ext uri="{BB962C8B-B14F-4D97-AF65-F5344CB8AC3E}">
        <p14:creationId xmlns:p14="http://schemas.microsoft.com/office/powerpoint/2010/main" val="198557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89" y="1412776"/>
            <a:ext cx="8256587"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8845" y="692696"/>
            <a:ext cx="7265483" cy="523220"/>
          </a:xfrm>
          <a:prstGeom prst="rect">
            <a:avLst/>
          </a:prstGeom>
          <a:noFill/>
        </p:spPr>
        <p:txBody>
          <a:bodyPr wrap="square" rtlCol="0">
            <a:spAutoFit/>
          </a:bodyPr>
          <a:lstStyle/>
          <a:p>
            <a:r>
              <a:rPr lang="en-US" altLang="zh-CN" sz="2800" dirty="0">
                <a:latin typeface="华文新魏" panose="02010800040101010101" pitchFamily="2" charset="-122"/>
                <a:ea typeface="华文新魏" panose="02010800040101010101" pitchFamily="2" charset="-122"/>
              </a:rPr>
              <a:t>4.</a:t>
            </a:r>
            <a:r>
              <a:rPr lang="zh-CN" altLang="en-US" sz="2800" dirty="0">
                <a:latin typeface="华文新魏" panose="02010800040101010101" pitchFamily="2" charset="-122"/>
                <a:ea typeface="华文新魏" panose="02010800040101010101" pitchFamily="2" charset="-122"/>
              </a:rPr>
              <a:t>输入要扫描的网站</a:t>
            </a:r>
            <a:r>
              <a:rPr lang="en-US" altLang="zh-CN" sz="2800" dirty="0">
                <a:latin typeface="华文新魏" panose="02010800040101010101" pitchFamily="2" charset="-122"/>
                <a:ea typeface="华文新魏" panose="02010800040101010101" pitchFamily="2" charset="-122"/>
              </a:rPr>
              <a:t>URL</a:t>
            </a:r>
            <a:r>
              <a:rPr lang="zh-CN" altLang="en-US" sz="2800" dirty="0">
                <a:latin typeface="华文新魏" panose="02010800040101010101" pitchFamily="2" charset="-122"/>
                <a:ea typeface="华文新魏" panose="02010800040101010101" pitchFamily="2" charset="-122"/>
              </a:rPr>
              <a:t>，点击“下一步”</a:t>
            </a:r>
          </a:p>
        </p:txBody>
      </p:sp>
    </p:spTree>
    <p:extLst>
      <p:ext uri="{BB962C8B-B14F-4D97-AF65-F5344CB8AC3E}">
        <p14:creationId xmlns:p14="http://schemas.microsoft.com/office/powerpoint/2010/main" val="4091737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1" y="1556792"/>
            <a:ext cx="8256587"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1560" y="404664"/>
            <a:ext cx="6912768" cy="523220"/>
          </a:xfrm>
          <a:prstGeom prst="rect">
            <a:avLst/>
          </a:prstGeom>
          <a:noFill/>
        </p:spPr>
        <p:txBody>
          <a:bodyPr wrap="square" rtlCol="0">
            <a:spAutoFit/>
          </a:bodyPr>
          <a:lstStyle/>
          <a:p>
            <a:r>
              <a:rPr lang="en-US" altLang="zh-CN" sz="2800" dirty="0">
                <a:latin typeface="华文新魏" panose="02010800040101010101" pitchFamily="2" charset="-122"/>
                <a:ea typeface="华文新魏" panose="02010800040101010101" pitchFamily="2" charset="-122"/>
              </a:rPr>
              <a:t>5.</a:t>
            </a:r>
            <a:r>
              <a:rPr lang="zh-CN" altLang="en-US" sz="2800" dirty="0">
                <a:latin typeface="华文新魏" panose="02010800040101010101" pitchFamily="2" charset="-122"/>
                <a:ea typeface="华文新魏" panose="02010800040101010101" pitchFamily="2" charset="-122"/>
              </a:rPr>
              <a:t>登录管理。选择“记录”，点击“下一步”</a:t>
            </a:r>
          </a:p>
        </p:txBody>
      </p:sp>
    </p:spTree>
    <p:extLst>
      <p:ext uri="{BB962C8B-B14F-4D97-AF65-F5344CB8AC3E}">
        <p14:creationId xmlns:p14="http://schemas.microsoft.com/office/powerpoint/2010/main" val="3096292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348880"/>
            <a:ext cx="410527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7584" y="620688"/>
            <a:ext cx="5401419" cy="523220"/>
          </a:xfrm>
          <a:prstGeom prst="rect">
            <a:avLst/>
          </a:prstGeom>
          <a:noFill/>
        </p:spPr>
        <p:txBody>
          <a:bodyPr wrap="square" rtlCol="0">
            <a:spAutoFit/>
          </a:bodyPr>
          <a:lstStyle/>
          <a:p>
            <a:r>
              <a:rPr lang="en-US" altLang="zh-CN" sz="2800" dirty="0" smtClean="0">
                <a:latin typeface="华文新魏" panose="02010800040101010101" pitchFamily="2" charset="-122"/>
                <a:ea typeface="华文新魏" panose="02010800040101010101" pitchFamily="2" charset="-122"/>
              </a:rPr>
              <a:t>6.</a:t>
            </a:r>
            <a:r>
              <a:rPr lang="zh-CN" altLang="en-US" sz="2800" dirty="0">
                <a:latin typeface="华文新魏" panose="02010800040101010101" pitchFamily="2" charset="-122"/>
                <a:ea typeface="华文新魏" panose="02010800040101010101" pitchFamily="2" charset="-122"/>
              </a:rPr>
              <a:t>选择是“是”</a:t>
            </a:r>
          </a:p>
        </p:txBody>
      </p:sp>
    </p:spTree>
    <p:extLst>
      <p:ext uri="{BB962C8B-B14F-4D97-AF65-F5344CB8AC3E}">
        <p14:creationId xmlns:p14="http://schemas.microsoft.com/office/powerpoint/2010/main" val="16061587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凸显">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183</TotalTime>
  <Words>628</Words>
  <Application>Microsoft Office PowerPoint</Application>
  <PresentationFormat>全屏显示(4:3)</PresentationFormat>
  <Paragraphs>43</Paragraphs>
  <Slides>25</Slides>
  <Notes>0</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凸显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微软用户</cp:lastModifiedBy>
  <cp:revision>21</cp:revision>
  <dcterms:created xsi:type="dcterms:W3CDTF">2015-11-16T11:41:20Z</dcterms:created>
  <dcterms:modified xsi:type="dcterms:W3CDTF">2015-11-17T15:56:46Z</dcterms:modified>
</cp:coreProperties>
</file>