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2"/>
  </p:notesMasterIdLst>
  <p:handoutMasterIdLst>
    <p:handoutMasterId r:id="rId23"/>
  </p:handoutMasterIdLst>
  <p:sldIdLst>
    <p:sldId id="305" r:id="rId2"/>
    <p:sldId id="316" r:id="rId3"/>
    <p:sldId id="451" r:id="rId4"/>
    <p:sldId id="452" r:id="rId5"/>
    <p:sldId id="453" r:id="rId6"/>
    <p:sldId id="458" r:id="rId7"/>
    <p:sldId id="459" r:id="rId8"/>
    <p:sldId id="454" r:id="rId9"/>
    <p:sldId id="399" r:id="rId10"/>
    <p:sldId id="447" r:id="rId11"/>
    <p:sldId id="455" r:id="rId12"/>
    <p:sldId id="403" r:id="rId13"/>
    <p:sldId id="448" r:id="rId14"/>
    <p:sldId id="409" r:id="rId15"/>
    <p:sldId id="449" r:id="rId16"/>
    <p:sldId id="456" r:id="rId17"/>
    <p:sldId id="415" r:id="rId18"/>
    <p:sldId id="450" r:id="rId19"/>
    <p:sldId id="457" r:id="rId20"/>
    <p:sldId id="314" r:id="rId21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7E1"/>
    <a:srgbClr val="1D1D1D"/>
    <a:srgbClr val="FFC000"/>
    <a:srgbClr val="8E5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7821" autoAdjust="0"/>
  </p:normalViewPr>
  <p:slideViewPr>
    <p:cSldViewPr snapToGrid="0">
      <p:cViewPr varScale="1">
        <p:scale>
          <a:sx n="65" d="100"/>
          <a:sy n="65" d="100"/>
        </p:scale>
        <p:origin x="900" y="66"/>
      </p:cViewPr>
      <p:guideLst>
        <p:guide orient="horz" pos="2128"/>
        <p:guide pos="28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34" y="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163016043300698E-2"/>
          <c:w val="1"/>
          <c:h val="0.956923907669544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28A7E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C5-4B03-AD4F-3423C8582BB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C5-4B03-AD4F-3423C8582BB8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C5-4B03-AD4F-3423C8582B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4C5-4B03-AD4F-3423C8582BB8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4C5-4B03-AD4F-3423C8582BB8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C5-4B03-AD4F-3423C8582B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1D1D1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4C5-4B03-AD4F-3423C8582BB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4C5-4B03-AD4F-3423C8582BB8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C5-4B03-AD4F-3423C8582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C7CC7-EA73-4A76-879D-6BD4A239FD28}" type="datetimeFigureOut">
              <a:rPr lang="zh-CN" altLang="en-US" smtClean="0"/>
              <a:pPr/>
              <a:t>2020/10/18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47808-DA46-4307-8F6B-0B6CACB27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227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62AD4-1182-4AB8-87B8-9386B7E1FBBA}" type="datetimeFigureOut">
              <a:rPr lang="zh-CN" altLang="en-US" smtClean="0"/>
              <a:pPr/>
              <a:t>2020/10/18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4F054-70ED-4B36-9274-6DAC6BB423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1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zh-CN" altLang="en-US" dirty="0"/>
              <a:t>从</a:t>
            </a:r>
            <a:r>
              <a:rPr kumimoji="1" lang="en-US" altLang="zh-CN" dirty="0"/>
              <a:t>GitHub</a:t>
            </a:r>
            <a:r>
              <a:rPr kumimoji="1" lang="zh-CN" altLang="en-US" dirty="0"/>
              <a:t>中整理出的</a:t>
            </a:r>
            <a:r>
              <a:rPr kumimoji="1" lang="en-US" altLang="zh-CN" dirty="0"/>
              <a:t>15</a:t>
            </a:r>
            <a:r>
              <a:rPr kumimoji="1" lang="zh-CN" altLang="en-US" dirty="0"/>
              <a:t>个最受欢迎的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开源框架。这些框架包括事件</a:t>
            </a:r>
            <a:r>
              <a:rPr kumimoji="1" lang="en-US" altLang="zh-CN" dirty="0"/>
              <a:t>I/O</a:t>
            </a:r>
            <a:r>
              <a:rPr kumimoji="1" lang="zh-CN" altLang="en-US" dirty="0"/>
              <a:t>，</a:t>
            </a:r>
            <a:r>
              <a:rPr kumimoji="1" lang="en-US" altLang="zh-CN" dirty="0"/>
              <a:t>OLAP</a:t>
            </a:r>
            <a:r>
              <a:rPr kumimoji="1" lang="zh-CN" altLang="en-US" dirty="0"/>
              <a:t>，</a:t>
            </a:r>
            <a:r>
              <a:rPr kumimoji="1" lang="en-US" altLang="zh-CN" dirty="0"/>
              <a:t>Web</a:t>
            </a:r>
            <a:r>
              <a:rPr kumimoji="1" lang="zh-CN" altLang="en-US" dirty="0"/>
              <a:t>开发，高性能网络通信，测试，爬虫等。</a:t>
            </a:r>
            <a:endParaRPr kumimoji="1" lang="en-US" altLang="zh-CN" dirty="0"/>
          </a:p>
          <a:p>
            <a:r>
              <a:rPr kumimoji="1" lang="en-US" altLang="zh-CN" dirty="0"/>
              <a:t>1.Django: Python Web</a:t>
            </a:r>
            <a:r>
              <a:rPr kumimoji="1" lang="zh-CN" altLang="en-US" dirty="0"/>
              <a:t>应用开发框架</a:t>
            </a:r>
            <a:r>
              <a:rPr kumimoji="1" lang="en-US" altLang="zh-CN" dirty="0"/>
              <a:t>Django </a:t>
            </a:r>
            <a:r>
              <a:rPr kumimoji="1" lang="zh-CN" altLang="en-US" dirty="0"/>
              <a:t>应该是最出名的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框架，</a:t>
            </a:r>
            <a:r>
              <a:rPr kumimoji="1" lang="en-US" altLang="zh-CN" dirty="0"/>
              <a:t>GAE</a:t>
            </a:r>
            <a:r>
              <a:rPr kumimoji="1" lang="zh-CN" altLang="en-US" dirty="0"/>
              <a:t>甚至</a:t>
            </a:r>
            <a:r>
              <a:rPr kumimoji="1" lang="en-US" altLang="zh-CN" dirty="0" err="1"/>
              <a:t>Erlang</a:t>
            </a:r>
            <a:r>
              <a:rPr kumimoji="1" lang="zh-CN" altLang="en-US" dirty="0"/>
              <a:t>都有框架受它影响。</a:t>
            </a:r>
            <a:r>
              <a:rPr kumimoji="1" lang="en-US" altLang="zh-CN" dirty="0"/>
              <a:t>Django</a:t>
            </a:r>
            <a:r>
              <a:rPr kumimoji="1" lang="zh-CN" altLang="en-US" dirty="0"/>
              <a:t>是走大而全的方向，它最出名的是其全自动化的管理后台：只需要使用起</a:t>
            </a:r>
            <a:r>
              <a:rPr kumimoji="1" lang="en-US" altLang="zh-CN" dirty="0"/>
              <a:t>ORM</a:t>
            </a:r>
            <a:r>
              <a:rPr kumimoji="1" lang="zh-CN" altLang="en-US" dirty="0"/>
              <a:t>，做简单的对象定义，它就能自动生成数据库结构、以及全功能的管理后台。</a:t>
            </a:r>
            <a:endParaRPr kumimoji="1" lang="en-US" altLang="zh-CN" dirty="0"/>
          </a:p>
          <a:p>
            <a:r>
              <a:rPr kumimoji="1" lang="en-US" altLang="zh-CN" dirty="0"/>
              <a:t>2.Diesel</a:t>
            </a:r>
            <a:r>
              <a:rPr kumimoji="1" lang="zh-CN" altLang="en-US" dirty="0"/>
              <a:t>：基于</a:t>
            </a:r>
            <a:r>
              <a:rPr kumimoji="1" lang="en-US" altLang="zh-CN" dirty="0" err="1"/>
              <a:t>Greenlet</a:t>
            </a:r>
            <a:r>
              <a:rPr kumimoji="1" lang="zh-CN" altLang="en-US" dirty="0"/>
              <a:t>的事件</a:t>
            </a:r>
            <a:r>
              <a:rPr kumimoji="1" lang="en-US" altLang="zh-CN" dirty="0"/>
              <a:t>I/O</a:t>
            </a:r>
            <a:r>
              <a:rPr kumimoji="1" lang="zh-CN" altLang="en-US" dirty="0"/>
              <a:t>框架</a:t>
            </a:r>
            <a:r>
              <a:rPr kumimoji="1" lang="en-US" altLang="zh-CN" dirty="0"/>
              <a:t>Diesel</a:t>
            </a:r>
            <a:r>
              <a:rPr kumimoji="1" lang="zh-CN" altLang="en-US" dirty="0"/>
              <a:t>提供一个整洁的</a:t>
            </a:r>
            <a:r>
              <a:rPr kumimoji="1" lang="en-US" altLang="zh-CN" dirty="0"/>
              <a:t>API</a:t>
            </a:r>
            <a:r>
              <a:rPr kumimoji="1" lang="zh-CN" altLang="en-US" dirty="0"/>
              <a:t>来编写网络客户端和服务器。支持</a:t>
            </a:r>
            <a:r>
              <a:rPr kumimoji="1" lang="en-US" altLang="zh-CN" dirty="0"/>
              <a:t>TCP</a:t>
            </a:r>
            <a:r>
              <a:rPr kumimoji="1" lang="zh-CN" altLang="en-US" dirty="0"/>
              <a:t>和</a:t>
            </a:r>
            <a:r>
              <a:rPr kumimoji="1" lang="en-US" altLang="zh-CN" dirty="0"/>
              <a:t>UDP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r>
              <a:rPr kumimoji="1" lang="en-US" altLang="zh-CN" dirty="0"/>
              <a:t>Flask</a:t>
            </a:r>
            <a:r>
              <a:rPr kumimoji="1" lang="zh-CN" altLang="en-US" dirty="0"/>
              <a:t>：一个用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编写的轻量级</a:t>
            </a:r>
            <a:r>
              <a:rPr kumimoji="1" lang="en-US" altLang="zh-CN" dirty="0"/>
              <a:t>Web</a:t>
            </a:r>
            <a:r>
              <a:rPr kumimoji="1" lang="zh-CN" altLang="en-US" dirty="0"/>
              <a:t>应用框架</a:t>
            </a:r>
            <a:r>
              <a:rPr kumimoji="1" lang="en-US" altLang="zh-CN" dirty="0"/>
              <a:t>Flask</a:t>
            </a:r>
            <a:r>
              <a:rPr kumimoji="1" lang="zh-CN" altLang="en-US" dirty="0"/>
              <a:t>是一个使用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编写的轻量级</a:t>
            </a:r>
            <a:r>
              <a:rPr kumimoji="1" lang="en-US" altLang="zh-CN" dirty="0"/>
              <a:t>Web</a:t>
            </a:r>
            <a:r>
              <a:rPr kumimoji="1" lang="zh-CN" altLang="en-US" dirty="0"/>
              <a:t>应用框架。基于</a:t>
            </a:r>
            <a:r>
              <a:rPr kumimoji="1" lang="en-US" altLang="zh-CN" dirty="0" err="1"/>
              <a:t>Werkzeug</a:t>
            </a:r>
            <a:r>
              <a:rPr kumimoji="1" lang="en-US" altLang="zh-CN" dirty="0"/>
              <a:t> WSGI</a:t>
            </a:r>
            <a:r>
              <a:rPr kumimoji="1" lang="zh-CN" altLang="en-US" dirty="0"/>
              <a:t>工具箱和</a:t>
            </a:r>
            <a:r>
              <a:rPr kumimoji="1" lang="en-US" altLang="zh-CN" dirty="0"/>
              <a:t>Jinja2 </a:t>
            </a:r>
            <a:r>
              <a:rPr kumimoji="1" lang="zh-CN" altLang="en-US" dirty="0"/>
              <a:t>模板引擎。</a:t>
            </a:r>
            <a:r>
              <a:rPr kumimoji="1" lang="en-US" altLang="zh-CN" dirty="0"/>
              <a:t>Flask</a:t>
            </a:r>
            <a:r>
              <a:rPr kumimoji="1" lang="zh-CN" altLang="en-US" dirty="0"/>
              <a:t>也被称为“</a:t>
            </a:r>
            <a:r>
              <a:rPr kumimoji="1" lang="en-US" altLang="zh-CN" dirty="0" err="1"/>
              <a:t>microframework</a:t>
            </a:r>
            <a:r>
              <a:rPr kumimoji="1" lang="en-US" altLang="zh-CN" dirty="0"/>
              <a:t>”</a:t>
            </a:r>
            <a:r>
              <a:rPr kumimoji="1" lang="zh-CN" altLang="en-US" dirty="0"/>
              <a:t>，因为它使用简单的核心，用</a:t>
            </a:r>
            <a:r>
              <a:rPr kumimoji="1" lang="en-US" altLang="zh-CN" dirty="0"/>
              <a:t>extension</a:t>
            </a:r>
            <a:r>
              <a:rPr kumimoji="1" lang="zh-CN" altLang="en-US" dirty="0"/>
              <a:t>增加其他功能。</a:t>
            </a:r>
            <a:r>
              <a:rPr kumimoji="1" lang="en-US" altLang="zh-CN" dirty="0"/>
              <a:t>Flask</a:t>
            </a:r>
            <a:r>
              <a:rPr kumimoji="1" lang="zh-CN" altLang="en-US" dirty="0"/>
              <a:t>没有默认使用的数据库、窗体验证工具。</a:t>
            </a:r>
            <a:endParaRPr kumimoji="1" lang="en-US" altLang="zh-CN" dirty="0"/>
          </a:p>
          <a:p>
            <a:r>
              <a:rPr kumimoji="1" lang="en-US" altLang="zh-CN" dirty="0"/>
              <a:t>3.Cubes</a:t>
            </a:r>
            <a:r>
              <a:rPr kumimoji="1" lang="zh-CN" altLang="en-US" dirty="0"/>
              <a:t>：轻量级</a:t>
            </a:r>
            <a:r>
              <a:rPr kumimoji="1" lang="en-US" altLang="zh-CN" dirty="0"/>
              <a:t>Python OLAP</a:t>
            </a:r>
            <a:r>
              <a:rPr kumimoji="1" lang="zh-CN" altLang="en-US" dirty="0"/>
              <a:t>框架</a:t>
            </a:r>
            <a:r>
              <a:rPr kumimoji="1" lang="en-US" altLang="zh-CN" dirty="0"/>
              <a:t>Cubes</a:t>
            </a:r>
            <a:r>
              <a:rPr kumimoji="1" lang="zh-CN" altLang="en-US" dirty="0"/>
              <a:t>是一个轻量级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框架，包含</a:t>
            </a:r>
            <a:r>
              <a:rPr kumimoji="1" lang="en-US" altLang="zh-CN" dirty="0"/>
              <a:t>OLAP</a:t>
            </a:r>
            <a:r>
              <a:rPr kumimoji="1" lang="zh-CN" altLang="en-US" dirty="0"/>
              <a:t>、多维数据分析和浏览聚合数据（</a:t>
            </a:r>
            <a:r>
              <a:rPr kumimoji="1" lang="en-US" altLang="zh-CN" dirty="0"/>
              <a:t>aggregated data</a:t>
            </a:r>
            <a:r>
              <a:rPr kumimoji="1" lang="zh-CN" altLang="en-US" dirty="0"/>
              <a:t>）等工具。</a:t>
            </a:r>
            <a:endParaRPr kumimoji="1" lang="en-US" altLang="zh-CN" dirty="0"/>
          </a:p>
          <a:p>
            <a:r>
              <a:rPr kumimoji="1" lang="en-US" altLang="zh-CN" dirty="0"/>
              <a:t>4.Kartograph.py</a:t>
            </a:r>
            <a:r>
              <a:rPr kumimoji="1" lang="zh-CN" altLang="en-US" dirty="0"/>
              <a:t>：创造矢量地图的轻量级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框架</a:t>
            </a:r>
            <a:r>
              <a:rPr kumimoji="1" lang="en-US" altLang="zh-CN" dirty="0" err="1"/>
              <a:t>Kartograph</a:t>
            </a:r>
            <a:r>
              <a:rPr kumimoji="1" lang="zh-CN" altLang="en-US" dirty="0"/>
              <a:t>是一个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库，用来为</a:t>
            </a:r>
            <a:r>
              <a:rPr kumimoji="1" lang="en-US" altLang="zh-CN" dirty="0"/>
              <a:t>ESRI</a:t>
            </a:r>
            <a:r>
              <a:rPr kumimoji="1" lang="zh-CN" altLang="en-US" dirty="0"/>
              <a:t>生成</a:t>
            </a:r>
            <a:r>
              <a:rPr kumimoji="1" lang="en-US" altLang="zh-CN" dirty="0"/>
              <a:t>SVG</a:t>
            </a:r>
            <a:r>
              <a:rPr kumimoji="1" lang="zh-CN" altLang="en-US" dirty="0"/>
              <a:t>地图。</a:t>
            </a:r>
            <a:r>
              <a:rPr kumimoji="1" lang="en-US" altLang="zh-CN" dirty="0" err="1"/>
              <a:t>Kartograph.py</a:t>
            </a:r>
            <a:r>
              <a:rPr kumimoji="1" lang="zh-CN" altLang="en-US" dirty="0"/>
              <a:t>目前仍处于</a:t>
            </a:r>
            <a:r>
              <a:rPr kumimoji="1" lang="en-US" altLang="zh-CN" dirty="0"/>
              <a:t>beta</a:t>
            </a:r>
            <a:r>
              <a:rPr kumimoji="1" lang="zh-CN" altLang="en-US" dirty="0"/>
              <a:t>阶段，你可以在</a:t>
            </a:r>
            <a:r>
              <a:rPr kumimoji="1" lang="en-US" altLang="zh-CN" dirty="0" err="1"/>
              <a:t>virtualenv</a:t>
            </a:r>
            <a:r>
              <a:rPr kumimoji="1" lang="zh-CN" altLang="en-US" dirty="0"/>
              <a:t>环境下来测试。</a:t>
            </a:r>
            <a:r>
              <a:rPr kumimoji="1" lang="en-US" altLang="zh-CN" dirty="0"/>
              <a:t>5</a:t>
            </a:r>
          </a:p>
          <a:p>
            <a:r>
              <a:rPr kumimoji="1" lang="en-US" altLang="zh-CN" dirty="0"/>
              <a:t>5.Pulsar</a:t>
            </a:r>
            <a:r>
              <a:rPr kumimoji="1" lang="zh-CN" altLang="en-US" dirty="0"/>
              <a:t>：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的事件驱动并发框架</a:t>
            </a:r>
            <a:r>
              <a:rPr kumimoji="1" lang="en-US" altLang="zh-CN" dirty="0"/>
              <a:t>Pulsar</a:t>
            </a:r>
            <a:r>
              <a:rPr kumimoji="1" lang="zh-CN" altLang="en-US" dirty="0"/>
              <a:t>是一个事件驱动的并发框架，有了</a:t>
            </a:r>
            <a:r>
              <a:rPr kumimoji="1" lang="en-US" altLang="zh-CN" dirty="0"/>
              <a:t>pulsar</a:t>
            </a:r>
            <a:r>
              <a:rPr kumimoji="1" lang="zh-CN" altLang="en-US" dirty="0"/>
              <a:t>，你可以写出在不同进程或线程中运行一个或多个活动的异步服务器。</a:t>
            </a:r>
            <a:endParaRPr kumimoji="1" lang="en-US" altLang="zh-CN" dirty="0"/>
          </a:p>
          <a:p>
            <a:r>
              <a:rPr kumimoji="1" lang="en-US" altLang="zh-CN" dirty="0"/>
              <a:t>6.Web2py</a:t>
            </a:r>
            <a:r>
              <a:rPr kumimoji="1" lang="zh-CN" altLang="en-US" dirty="0"/>
              <a:t>：全栈式</a:t>
            </a:r>
            <a:r>
              <a:rPr kumimoji="1" lang="en-US" altLang="zh-CN" dirty="0"/>
              <a:t>Web</a:t>
            </a:r>
            <a:r>
              <a:rPr kumimoji="1" lang="zh-CN" altLang="en-US" dirty="0"/>
              <a:t>框架</a:t>
            </a:r>
            <a:r>
              <a:rPr kumimoji="1" lang="en-US" altLang="zh-CN" dirty="0"/>
              <a:t>Web2py</a:t>
            </a:r>
            <a:r>
              <a:rPr kumimoji="1" lang="zh-CN" altLang="en-US" dirty="0"/>
              <a:t>是一个为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语言提供的全功能</a:t>
            </a:r>
            <a:r>
              <a:rPr kumimoji="1" lang="en-US" altLang="zh-CN" dirty="0"/>
              <a:t>Web</a:t>
            </a:r>
            <a:r>
              <a:rPr kumimoji="1" lang="zh-CN" altLang="en-US" dirty="0"/>
              <a:t>应用框架，旨在敏捷快速的开发</a:t>
            </a:r>
            <a:r>
              <a:rPr kumimoji="1" lang="en-US" altLang="zh-CN" dirty="0"/>
              <a:t>Web</a:t>
            </a:r>
            <a:r>
              <a:rPr kumimoji="1" lang="zh-CN" altLang="en-US" dirty="0"/>
              <a:t>应用，具有快速、安全以及可移植的数据库驱动的应用，兼容</a:t>
            </a:r>
            <a:r>
              <a:rPr kumimoji="1" lang="en-US" altLang="zh-CN" dirty="0"/>
              <a:t>Google App Engine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r>
              <a:rPr kumimoji="1" lang="en-US" altLang="zh-CN" dirty="0"/>
              <a:t>7.Falcon</a:t>
            </a:r>
            <a:r>
              <a:rPr kumimoji="1" lang="zh-CN" altLang="en-US" dirty="0"/>
              <a:t>：构建云</a:t>
            </a:r>
            <a:r>
              <a:rPr kumimoji="1" lang="en-US" altLang="zh-CN" dirty="0"/>
              <a:t>API</a:t>
            </a:r>
            <a:r>
              <a:rPr kumimoji="1" lang="zh-CN" altLang="en-US" dirty="0"/>
              <a:t>和网络应用后端的高性能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框架</a:t>
            </a:r>
            <a:r>
              <a:rPr kumimoji="1" lang="en-US" altLang="zh-CN" dirty="0"/>
              <a:t>Falcon</a:t>
            </a:r>
            <a:r>
              <a:rPr kumimoji="1" lang="zh-CN" altLang="en-US" dirty="0"/>
              <a:t>是一个构建云</a:t>
            </a:r>
            <a:r>
              <a:rPr kumimoji="1" lang="en-US" altLang="zh-CN" dirty="0"/>
              <a:t>API</a:t>
            </a:r>
            <a:r>
              <a:rPr kumimoji="1" lang="zh-CN" altLang="en-US" dirty="0"/>
              <a:t>的高性能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框架，它鼓励使用</a:t>
            </a:r>
            <a:r>
              <a:rPr kumimoji="1" lang="en-US" altLang="zh-CN" dirty="0"/>
              <a:t>REST</a:t>
            </a:r>
            <a:r>
              <a:rPr kumimoji="1" lang="zh-CN" altLang="en-US" dirty="0"/>
              <a:t>架构风格，尽可能以最少的力气做最多的事情。</a:t>
            </a:r>
            <a:endParaRPr kumimoji="1" lang="en-US" altLang="zh-CN" dirty="0"/>
          </a:p>
          <a:p>
            <a:r>
              <a:rPr kumimoji="1" lang="en-US" altLang="zh-CN" dirty="0"/>
              <a:t>8.Dpark</a:t>
            </a:r>
            <a:r>
              <a:rPr kumimoji="1" lang="zh-CN" altLang="en-US" dirty="0"/>
              <a:t>：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版的</a:t>
            </a:r>
            <a:r>
              <a:rPr kumimoji="1" lang="en-US" altLang="zh-CN" dirty="0" err="1"/>
              <a:t>SparkDPark</a:t>
            </a:r>
            <a:r>
              <a:rPr kumimoji="1" lang="zh-CN" altLang="en-US" dirty="0"/>
              <a:t>是</a:t>
            </a:r>
            <a:r>
              <a:rPr kumimoji="1" lang="en-US" altLang="zh-CN" dirty="0"/>
              <a:t>Spark</a:t>
            </a:r>
            <a:r>
              <a:rPr kumimoji="1" lang="zh-CN" altLang="en-US" dirty="0"/>
              <a:t>的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克隆，是一个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实现的分布式计算框架，可以非常方便地实现大规模数据处理和迭代计算。</a:t>
            </a:r>
            <a:r>
              <a:rPr kumimoji="1" lang="en-US" altLang="zh-CN" dirty="0" err="1"/>
              <a:t>DPark</a:t>
            </a:r>
            <a:r>
              <a:rPr kumimoji="1" lang="zh-CN" altLang="en-US" dirty="0"/>
              <a:t>由豆瓣实现，目前豆瓣内部的绝大多数数据分析都使用</a:t>
            </a:r>
            <a:r>
              <a:rPr kumimoji="1" lang="en-US" altLang="zh-CN" dirty="0" err="1"/>
              <a:t>DPark</a:t>
            </a:r>
            <a:r>
              <a:rPr kumimoji="1" lang="zh-CN" altLang="en-US" dirty="0"/>
              <a:t>完成，正日趋完善。</a:t>
            </a:r>
            <a:endParaRPr kumimoji="1" lang="en-US" altLang="zh-CN" dirty="0"/>
          </a:p>
          <a:p>
            <a:r>
              <a:rPr kumimoji="1" lang="en-US" altLang="zh-CN" dirty="0"/>
              <a:t>9.Buildbot</a:t>
            </a:r>
            <a:r>
              <a:rPr kumimoji="1" lang="zh-CN" altLang="en-US" dirty="0"/>
              <a:t>：基于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的持续集成测试框架</a:t>
            </a:r>
            <a:r>
              <a:rPr kumimoji="1" lang="en-US" altLang="zh-CN" dirty="0" err="1"/>
              <a:t>Buildbot</a:t>
            </a:r>
            <a:r>
              <a:rPr kumimoji="1" lang="zh-CN" altLang="en-US" dirty="0"/>
              <a:t>是一个开源框架，可以自动化软件构建、测试和发布等过程。每当代码有改变，服务器要求不同平台上的客户端立即进行代码构建和测试，收集并报告不同平台的构建和测试结果。</a:t>
            </a:r>
            <a:endParaRPr kumimoji="1" lang="en-US" altLang="zh-CN" dirty="0"/>
          </a:p>
          <a:p>
            <a:r>
              <a:rPr kumimoji="1" lang="en-US" altLang="zh-CN" dirty="0"/>
              <a:t>11.Zerorpc</a:t>
            </a:r>
            <a:r>
              <a:rPr kumimoji="1" lang="zh-CN" altLang="en-US" dirty="0"/>
              <a:t>：基于</a:t>
            </a:r>
            <a:r>
              <a:rPr kumimoji="1" lang="en-US" altLang="zh-CN" dirty="0" err="1"/>
              <a:t>ZeroMQ</a:t>
            </a:r>
            <a:r>
              <a:rPr kumimoji="1" lang="zh-CN" altLang="en-US" dirty="0"/>
              <a:t>的高性能分布式</a:t>
            </a:r>
            <a:r>
              <a:rPr kumimoji="1" lang="en-US" altLang="zh-CN" dirty="0"/>
              <a:t>RPC</a:t>
            </a:r>
            <a:r>
              <a:rPr kumimoji="1" lang="zh-CN" altLang="en-US" dirty="0"/>
              <a:t>框架</a:t>
            </a:r>
            <a:r>
              <a:rPr kumimoji="1" lang="en-US" altLang="zh-CN" dirty="0" err="1"/>
              <a:t>Zerorpc</a:t>
            </a:r>
            <a:r>
              <a:rPr kumimoji="1" lang="zh-CN" altLang="en-US" dirty="0"/>
              <a:t>是一个基于</a:t>
            </a:r>
            <a:r>
              <a:rPr kumimoji="1" lang="en-US" altLang="zh-CN" dirty="0" err="1"/>
              <a:t>ZeroMQ</a:t>
            </a:r>
            <a:r>
              <a:rPr kumimoji="1" lang="zh-CN" altLang="en-US" dirty="0"/>
              <a:t>和</a:t>
            </a:r>
            <a:r>
              <a:rPr kumimoji="1" lang="en-US" altLang="zh-CN" dirty="0" err="1"/>
              <a:t>MessagePack</a:t>
            </a:r>
            <a:r>
              <a:rPr kumimoji="1" lang="zh-CN" altLang="en-US" dirty="0"/>
              <a:t>开发的远程过程调用协议（</a:t>
            </a:r>
            <a:r>
              <a:rPr kumimoji="1" lang="en-US" altLang="zh-CN" dirty="0"/>
              <a:t>RPC</a:t>
            </a:r>
            <a:r>
              <a:rPr kumimoji="1" lang="zh-CN" altLang="en-US" dirty="0"/>
              <a:t>）实现。和 </a:t>
            </a:r>
            <a:r>
              <a:rPr kumimoji="1" lang="en-US" altLang="zh-CN" dirty="0" err="1"/>
              <a:t>Zerorpc</a:t>
            </a:r>
            <a:r>
              <a:rPr kumimoji="1" lang="en-US" altLang="zh-CN" dirty="0"/>
              <a:t> </a:t>
            </a:r>
            <a:r>
              <a:rPr kumimoji="1" lang="zh-CN" altLang="en-US" dirty="0"/>
              <a:t>一起使用的 </a:t>
            </a:r>
            <a:r>
              <a:rPr kumimoji="1" lang="en-US" altLang="zh-CN" dirty="0"/>
              <a:t>Service API </a:t>
            </a:r>
            <a:r>
              <a:rPr kumimoji="1" lang="zh-CN" altLang="en-US" dirty="0"/>
              <a:t>被称为 </a:t>
            </a:r>
            <a:r>
              <a:rPr kumimoji="1" lang="en-US" altLang="zh-CN" dirty="0" err="1"/>
              <a:t>zeroservice</a:t>
            </a:r>
            <a:r>
              <a:rPr kumimoji="1" lang="zh-CN" altLang="en-US" dirty="0"/>
              <a:t>。</a:t>
            </a:r>
            <a:r>
              <a:rPr kumimoji="1" lang="en-US" altLang="zh-CN" dirty="0" err="1"/>
              <a:t>Zerorpc</a:t>
            </a:r>
            <a:r>
              <a:rPr kumimoji="1" lang="en-US" altLang="zh-CN" dirty="0"/>
              <a:t> </a:t>
            </a:r>
            <a:r>
              <a:rPr kumimoji="1" lang="zh-CN" altLang="en-US" dirty="0"/>
              <a:t>可以通过编程或命令行方式调用。</a:t>
            </a:r>
            <a:endParaRPr kumimoji="1" lang="en-US" altLang="zh-CN" dirty="0"/>
          </a:p>
          <a:p>
            <a:r>
              <a:rPr kumimoji="1" lang="en-US" altLang="zh-CN" dirty="0"/>
              <a:t>12.Bottle: </a:t>
            </a:r>
            <a:r>
              <a:rPr kumimoji="1" lang="zh-CN" altLang="en-US" dirty="0"/>
              <a:t>微型</a:t>
            </a:r>
            <a:r>
              <a:rPr kumimoji="1" lang="en-US" altLang="zh-CN" dirty="0"/>
              <a:t>Python Web</a:t>
            </a:r>
            <a:r>
              <a:rPr kumimoji="1" lang="zh-CN" altLang="en-US" dirty="0"/>
              <a:t>框架</a:t>
            </a:r>
            <a:r>
              <a:rPr kumimoji="1" lang="en-US" altLang="zh-CN" dirty="0"/>
              <a:t>Bottle</a:t>
            </a:r>
            <a:r>
              <a:rPr kumimoji="1" lang="zh-CN" altLang="en-US" dirty="0"/>
              <a:t>是一个简单高效的遵循</a:t>
            </a:r>
            <a:r>
              <a:rPr kumimoji="1" lang="en-US" altLang="zh-CN" dirty="0"/>
              <a:t>WSGI</a:t>
            </a:r>
            <a:r>
              <a:rPr kumimoji="1" lang="zh-CN" altLang="en-US" dirty="0"/>
              <a:t>的微型</a:t>
            </a:r>
            <a:r>
              <a:rPr kumimoji="1" lang="en-US" altLang="zh-CN" dirty="0"/>
              <a:t>python Web</a:t>
            </a:r>
            <a:r>
              <a:rPr kumimoji="1" lang="zh-CN" altLang="en-US" dirty="0"/>
              <a:t>框架。说微型，是因为它只有一个文件，除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标准库外，它不依赖于任何第三方模块。</a:t>
            </a:r>
            <a:endParaRPr kumimoji="1" lang="en-US" altLang="zh-CN" dirty="0"/>
          </a:p>
          <a:p>
            <a:r>
              <a:rPr kumimoji="1" lang="en-US" altLang="zh-CN" dirty="0"/>
              <a:t>13.Tornado</a:t>
            </a:r>
            <a:r>
              <a:rPr kumimoji="1" lang="zh-CN" altLang="en-US" dirty="0"/>
              <a:t>：异步非阻塞</a:t>
            </a:r>
            <a:r>
              <a:rPr kumimoji="1" lang="en-US" altLang="zh-CN" dirty="0"/>
              <a:t>IO</a:t>
            </a:r>
            <a:r>
              <a:rPr kumimoji="1" lang="zh-CN" altLang="en-US" dirty="0"/>
              <a:t>的</a:t>
            </a:r>
            <a:r>
              <a:rPr kumimoji="1" lang="en-US" altLang="zh-CN" dirty="0"/>
              <a:t>Python Web</a:t>
            </a:r>
            <a:r>
              <a:rPr kumimoji="1" lang="zh-CN" altLang="en-US" dirty="0"/>
              <a:t>框架</a:t>
            </a:r>
            <a:r>
              <a:rPr kumimoji="1" lang="en-US" altLang="zh-CN" dirty="0"/>
              <a:t>Tornado</a:t>
            </a:r>
            <a:r>
              <a:rPr kumimoji="1" lang="zh-CN" altLang="en-US" dirty="0"/>
              <a:t>的全称是</a:t>
            </a:r>
            <a:r>
              <a:rPr kumimoji="1" lang="en-US" altLang="zh-CN" dirty="0" err="1"/>
              <a:t>Torado</a:t>
            </a:r>
            <a:r>
              <a:rPr kumimoji="1" lang="en-US" altLang="zh-CN" dirty="0"/>
              <a:t> Web Server</a:t>
            </a:r>
            <a:r>
              <a:rPr kumimoji="1" lang="zh-CN" altLang="en-US" dirty="0"/>
              <a:t>，从名字上看就可知道它可以用作</a:t>
            </a:r>
            <a:r>
              <a:rPr kumimoji="1" lang="en-US" altLang="zh-CN" dirty="0"/>
              <a:t>Web</a:t>
            </a:r>
            <a:r>
              <a:rPr kumimoji="1" lang="zh-CN" altLang="en-US" dirty="0"/>
              <a:t>服务器，但同时它也是一个</a:t>
            </a:r>
            <a:r>
              <a:rPr kumimoji="1" lang="en-US" altLang="zh-CN" dirty="0"/>
              <a:t>Python Web</a:t>
            </a:r>
            <a:r>
              <a:rPr kumimoji="1" lang="zh-CN" altLang="en-US" dirty="0"/>
              <a:t>的开发框架。最初是在</a:t>
            </a:r>
            <a:r>
              <a:rPr kumimoji="1" lang="en-US" altLang="zh-CN" dirty="0" err="1"/>
              <a:t>FriendFeed</a:t>
            </a:r>
            <a:r>
              <a:rPr kumimoji="1" lang="zh-CN" altLang="en-US" dirty="0"/>
              <a:t>公司的网站上使用，</a:t>
            </a:r>
            <a:r>
              <a:rPr kumimoji="1" lang="en-US" altLang="zh-CN" dirty="0" err="1"/>
              <a:t>FaceBook</a:t>
            </a:r>
            <a:r>
              <a:rPr kumimoji="1" lang="zh-CN" altLang="en-US" dirty="0"/>
              <a:t>收购了之后便开源了出来。</a:t>
            </a:r>
            <a:endParaRPr kumimoji="1" lang="en-US" altLang="zh-CN" dirty="0"/>
          </a:p>
          <a:p>
            <a:r>
              <a:rPr kumimoji="1" lang="en-US" altLang="zh-CN" dirty="0"/>
              <a:t>14.webpy: </a:t>
            </a:r>
            <a:r>
              <a:rPr kumimoji="1" lang="zh-CN" altLang="en-US" dirty="0"/>
              <a:t>轻量级的</a:t>
            </a:r>
            <a:r>
              <a:rPr kumimoji="1" lang="en-US" altLang="zh-CN" dirty="0"/>
              <a:t>Python Web</a:t>
            </a:r>
            <a:r>
              <a:rPr kumimoji="1" lang="zh-CN" altLang="en-US" dirty="0"/>
              <a:t>框架</a:t>
            </a:r>
            <a:r>
              <a:rPr kumimoji="1" lang="en-US" altLang="zh-CN" dirty="0" err="1"/>
              <a:t>webpy</a:t>
            </a:r>
            <a:r>
              <a:rPr kumimoji="1" lang="zh-CN" altLang="en-US" dirty="0"/>
              <a:t>的设计理念力求精简（</a:t>
            </a:r>
            <a:r>
              <a:rPr kumimoji="1" lang="en-US" altLang="zh-CN" dirty="0"/>
              <a:t>Keep it simple and powerful</a:t>
            </a:r>
            <a:r>
              <a:rPr kumimoji="1" lang="zh-CN" altLang="en-US" dirty="0"/>
              <a:t>），源码很简短，只提供一个框架所必须的东西，不依赖大量的第三方模块，它没有</a:t>
            </a:r>
            <a:r>
              <a:rPr kumimoji="1" lang="en-US" altLang="zh-CN" dirty="0"/>
              <a:t>URL</a:t>
            </a:r>
            <a:r>
              <a:rPr kumimoji="1" lang="zh-CN" altLang="en-US" dirty="0"/>
              <a:t>路由、没有模板也没有数据库的访问。</a:t>
            </a:r>
            <a:endParaRPr kumimoji="1" lang="en-US" altLang="zh-CN" dirty="0"/>
          </a:p>
          <a:p>
            <a:r>
              <a:rPr kumimoji="1" lang="en-US" altLang="zh-CN" dirty="0"/>
              <a:t>15.Scrapy</a:t>
            </a:r>
            <a:r>
              <a:rPr kumimoji="1" lang="zh-CN" altLang="en-US" dirty="0"/>
              <a:t>：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的爬虫框架</a:t>
            </a:r>
            <a:r>
              <a:rPr kumimoji="1" lang="en-US" altLang="zh-CN" dirty="0" err="1"/>
              <a:t>Scrapy</a:t>
            </a:r>
            <a:r>
              <a:rPr kumimoji="1" lang="zh-CN" altLang="en-US" dirty="0"/>
              <a:t>是一个使用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编写的，轻量级的，简单轻巧，并且使用起来非常的方便。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F054-70ED-4B36-9274-6DAC6BB423F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 bwMode="auto">
      <p:bgPr>
        <a:pattFill prst="pct5">
          <a:fgClr>
            <a:srgbClr val="28A7E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4150360" y="1461769"/>
          <a:ext cx="3345815" cy="364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文本占位符 26"/>
          <p:cNvSpPr>
            <a:spLocks noGrp="1"/>
          </p:cNvSpPr>
          <p:nvPr>
            <p:ph type="body" idx="18" hasCustomPrompt="1"/>
          </p:nvPr>
        </p:nvSpPr>
        <p:spPr>
          <a:xfrm>
            <a:off x="4840605" y="2920365"/>
            <a:ext cx="2122805" cy="54864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单击编辑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0308083-9F7E-4138-A187-268429A051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3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 bwMode="auto">
      <p:bgPr>
        <a:pattFill prst="pct5">
          <a:fgClr>
            <a:srgbClr val="BFBFBF"/>
          </a:fgClr>
          <a:bgClr>
            <a:srgbClr val="F2F2F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2372178"/>
            <a:ext cx="12192000" cy="1844675"/>
          </a:xfrm>
          <a:prstGeom prst="rect">
            <a:avLst/>
          </a:prstGeom>
          <a:solidFill>
            <a:srgbClr val="28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2525" y="2653665"/>
            <a:ext cx="10515600" cy="1325563"/>
          </a:xfrm>
        </p:spPr>
        <p:txBody>
          <a:bodyPr/>
          <a:lstStyle>
            <a:lvl1pPr>
              <a:defRPr sz="5400" b="1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 hasCustomPrompt="1"/>
          </p:nvPr>
        </p:nvSpPr>
        <p:spPr>
          <a:xfrm>
            <a:off x="1219200" y="4425315"/>
            <a:ext cx="7807960" cy="1655445"/>
          </a:xfrm>
        </p:spPr>
        <p:txBody>
          <a:bodyPr/>
          <a:lstStyle>
            <a:lvl1pPr marL="0" indent="0" algn="l">
              <a:buNone/>
              <a:defRPr sz="3600" b="1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讲师：xxx点击添加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pPr/>
              <a:t>2020/10/18 Sunday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2E0F-F916-4EA9-A451-EC0C3959A4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02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 bwMode="auto">
      <p:bgPr>
        <a:pattFill prst="pct5">
          <a:fgClr>
            <a:srgbClr val="D9D9D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880" y="0"/>
            <a:ext cx="10515600" cy="805543"/>
          </a:xfrm>
        </p:spPr>
        <p:txBody>
          <a:bodyPr/>
          <a:lstStyle>
            <a:lvl1pPr>
              <a:defRPr sz="3600" b="1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7" name="内容占位符 36"/>
          <p:cNvSpPr>
            <a:spLocks noGrp="1"/>
          </p:cNvSpPr>
          <p:nvPr>
            <p:ph sz="half" idx="14"/>
          </p:nvPr>
        </p:nvSpPr>
        <p:spPr>
          <a:xfrm>
            <a:off x="520581" y="1077686"/>
            <a:ext cx="10930683" cy="5214257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u"/>
              <a:defRPr sz="2400" baseline="0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buClr>
                <a:schemeClr val="accent1"/>
              </a:buClr>
              <a:buFont typeface="Wingdings" pitchFamily="2" charset="2"/>
              <a:buChar char="Ø"/>
              <a:defRPr sz="2200" baseline="0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buClr>
                <a:schemeClr val="accent1"/>
              </a:buClr>
              <a:defRPr sz="2000" baseline="0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buClr>
                <a:schemeClr val="accent1"/>
              </a:buClr>
              <a:defRPr sz="1800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buClr>
                <a:schemeClr val="accent1"/>
              </a:buClr>
              <a:defRPr sz="1800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14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9285532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0C94582B-9D00-4C0D-B166-02A236ABA593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607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子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4BB5-3557-744E-B231-F079000BDD00}" type="datetimeFigureOut">
              <a:rPr kumimoji="1" lang="zh-CN" altLang="en-US" smtClean="0"/>
              <a:t>2020/10/18 Sunday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0" y="2113613"/>
            <a:ext cx="12192000" cy="1546252"/>
          </a:xfrm>
          <a:solidFill>
            <a:srgbClr val="00B0F0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89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4BB5-3557-744E-B231-F079000BDD00}" type="datetimeFigureOut">
              <a:rPr kumimoji="1" lang="zh-CN" altLang="en-US" smtClean="0"/>
              <a:t>2020/10/18 Sunday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473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165778"/>
            <a:ext cx="7152167" cy="586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99" y="1055914"/>
            <a:ext cx="11157857" cy="524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2747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2B56-E833-4A12-A267-B8796472F1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82" r:id="rId3"/>
    <p:sldLayoutId id="2147483688" r:id="rId4"/>
    <p:sldLayoutId id="2147483690" r:id="rId5"/>
    <p:sldLayoutId id="2147483691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u"/>
        <a:defRPr sz="2400" kern="1200" baseline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Ø"/>
        <a:defRPr sz="2200" kern="1200" baseline="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ü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2525" y="2653665"/>
            <a:ext cx="10515600" cy="1549845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用</a:t>
            </a:r>
            <a:r>
              <a:rPr lang="en-US" altLang="zh-CN" dirty="0">
                <a:solidFill>
                  <a:schemeClr val="bg1"/>
                </a:solidFill>
              </a:rPr>
              <a:t>Python</a:t>
            </a:r>
            <a:r>
              <a:rPr lang="zh-CN" altLang="en-US" dirty="0">
                <a:solidFill>
                  <a:schemeClr val="bg1"/>
                </a:solidFill>
              </a:rPr>
              <a:t>实现小游戏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2E0F-F916-4EA9-A451-EC0C3959A4EB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游戏场景的元素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7684" y="1669323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场 景 分 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514221" y="2501836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舞台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514221" y="3383399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场景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514221" y="4264962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游戏元素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322434" y="4750709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主角</a:t>
            </a:r>
            <a:endParaRPr kumimoji="1" lang="zh-CN" altLang="en-US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322434" y="5528631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NPC</a:t>
            </a:r>
            <a:endParaRPr kumimoji="1" lang="zh-CN" altLang="en-US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322434" y="3937400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道具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322434" y="3124091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背景</a:t>
            </a:r>
          </a:p>
        </p:txBody>
      </p:sp>
      <p:cxnSp>
        <p:nvCxnSpPr>
          <p:cNvPr id="17" name="肘形连接符 16"/>
          <p:cNvCxnSpPr>
            <a:stCxn id="4" idx="2"/>
            <a:endCxn id="5" idx="1"/>
          </p:cNvCxnSpPr>
          <p:nvPr/>
        </p:nvCxnSpPr>
        <p:spPr>
          <a:xfrm rot="16200000" flipH="1">
            <a:off x="1879250" y="2126172"/>
            <a:ext cx="691711" cy="5782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4" idx="2"/>
            <a:endCxn id="10" idx="1"/>
          </p:cNvCxnSpPr>
          <p:nvPr/>
        </p:nvCxnSpPr>
        <p:spPr>
          <a:xfrm rot="16200000" flipH="1">
            <a:off x="1438468" y="2566954"/>
            <a:ext cx="1573274" cy="5782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4" idx="2"/>
            <a:endCxn id="11" idx="1"/>
          </p:cNvCxnSpPr>
          <p:nvPr/>
        </p:nvCxnSpPr>
        <p:spPr>
          <a:xfrm rot="16200000" flipH="1">
            <a:off x="997687" y="3007735"/>
            <a:ext cx="2454837" cy="5782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11" idx="3"/>
            <a:endCxn id="15" idx="1"/>
          </p:cNvCxnSpPr>
          <p:nvPr/>
        </p:nvCxnSpPr>
        <p:spPr>
          <a:xfrm flipV="1">
            <a:off x="4998113" y="3383399"/>
            <a:ext cx="1324321" cy="11408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11" idx="3"/>
            <a:endCxn id="14" idx="1"/>
          </p:cNvCxnSpPr>
          <p:nvPr/>
        </p:nvCxnSpPr>
        <p:spPr>
          <a:xfrm flipV="1">
            <a:off x="4998113" y="4196708"/>
            <a:ext cx="1324321" cy="3275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stCxn id="11" idx="3"/>
            <a:endCxn id="12" idx="1"/>
          </p:cNvCxnSpPr>
          <p:nvPr/>
        </p:nvCxnSpPr>
        <p:spPr>
          <a:xfrm>
            <a:off x="4998113" y="4524270"/>
            <a:ext cx="1324321" cy="4857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1" idx="3"/>
            <a:endCxn id="13" idx="1"/>
          </p:cNvCxnSpPr>
          <p:nvPr/>
        </p:nvCxnSpPr>
        <p:spPr>
          <a:xfrm>
            <a:off x="4998113" y="4524270"/>
            <a:ext cx="1324321" cy="12636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9931564" y="453372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属性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931563" y="51115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行为</a:t>
            </a:r>
          </a:p>
        </p:txBody>
      </p:sp>
      <p:cxnSp>
        <p:nvCxnSpPr>
          <p:cNvPr id="33" name="肘形连接符 32"/>
          <p:cNvCxnSpPr>
            <a:stCxn id="12" idx="3"/>
            <a:endCxn id="30" idx="1"/>
          </p:cNvCxnSpPr>
          <p:nvPr/>
        </p:nvCxnSpPr>
        <p:spPr>
          <a:xfrm flipV="1">
            <a:off x="8806326" y="4733776"/>
            <a:ext cx="1125238" cy="2762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>
            <a:stCxn id="12" idx="3"/>
            <a:endCxn id="31" idx="1"/>
          </p:cNvCxnSpPr>
          <p:nvPr/>
        </p:nvCxnSpPr>
        <p:spPr>
          <a:xfrm>
            <a:off x="8806326" y="5010017"/>
            <a:ext cx="1125237" cy="3016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>
            <a:stCxn id="5" idx="2"/>
            <a:endCxn id="10" idx="0"/>
          </p:cNvCxnSpPr>
          <p:nvPr/>
        </p:nvCxnSpPr>
        <p:spPr>
          <a:xfrm>
            <a:off x="3756167" y="3020451"/>
            <a:ext cx="0" cy="362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/>
          <p:cNvCxnSpPr>
            <a:stCxn id="10" idx="2"/>
            <a:endCxn id="11" idx="0"/>
          </p:cNvCxnSpPr>
          <p:nvPr/>
        </p:nvCxnSpPr>
        <p:spPr>
          <a:xfrm>
            <a:off x="3756167" y="3902014"/>
            <a:ext cx="0" cy="362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4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2.</a:t>
            </a:r>
            <a:r>
              <a:rPr kumimoji="1" lang="zh-CN" altLang="en-US" dirty="0"/>
              <a:t>理解场景与主角的绘制关系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25500" y="1998133"/>
            <a:ext cx="6990452" cy="396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98" y="3506412"/>
            <a:ext cx="639233" cy="6392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57226" y="2187112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场景负责所有游戏元素的绘制的触发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74231" y="367548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负责属性相关的绘制</a:t>
            </a:r>
          </a:p>
        </p:txBody>
      </p:sp>
      <p:cxnSp>
        <p:nvCxnSpPr>
          <p:cNvPr id="10" name="肘形连接符 9"/>
          <p:cNvCxnSpPr>
            <a:stCxn id="4" idx="0"/>
            <a:endCxn id="4" idx="3"/>
          </p:cNvCxnSpPr>
          <p:nvPr/>
        </p:nvCxnSpPr>
        <p:spPr>
          <a:xfrm rot="16200000" flipH="1">
            <a:off x="5477739" y="1241120"/>
            <a:ext cx="1981200" cy="3495226"/>
          </a:xfrm>
          <a:prstGeom prst="bentConnector4">
            <a:avLst>
              <a:gd name="adj1" fmla="val -11538"/>
              <a:gd name="adj2" fmla="val 1065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720726" y="1267922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场景的绘制</a:t>
            </a:r>
            <a:r>
              <a:rPr kumimoji="1" lang="zh-CN" altLang="en-US" sz="2000">
                <a:latin typeface="Microsoft YaHei" charset="-122"/>
                <a:ea typeface="Microsoft YaHei" charset="-122"/>
                <a:cs typeface="Microsoft YaHei" charset="-122"/>
              </a:rPr>
              <a:t>触发是独立的任务循环</a:t>
            </a:r>
            <a:endParaRPr kumimoji="1" lang="zh-CN" altLang="en-US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3" name="左箭头 12"/>
          <p:cNvSpPr/>
          <p:nvPr/>
        </p:nvSpPr>
        <p:spPr>
          <a:xfrm>
            <a:off x="7761766" y="5051012"/>
            <a:ext cx="2296633" cy="3481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172816" y="50250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>
                <a:latin typeface="Microsoft YaHei" charset="-122"/>
                <a:ea typeface="Microsoft YaHei" charset="-122"/>
                <a:cs typeface="Microsoft YaHei" charset="-122"/>
              </a:rPr>
              <a:t>游戏者</a:t>
            </a:r>
            <a:endParaRPr kumimoji="1" lang="zh-CN" altLang="en-US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56593" y="5425144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操作交互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改变游戏元素的属性（通过行为）</a:t>
            </a:r>
          </a:p>
        </p:txBody>
      </p:sp>
    </p:spTree>
    <p:extLst>
      <p:ext uri="{BB962C8B-B14F-4D97-AF65-F5344CB8AC3E}">
        <p14:creationId xmlns:p14="http://schemas.microsoft.com/office/powerpoint/2010/main" val="14038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实现游戏场景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26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3.</a:t>
            </a:r>
            <a:r>
              <a:rPr kumimoji="1" lang="zh-CN" altLang="en-US" dirty="0"/>
              <a:t>程序结构关系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25500" y="1998133"/>
            <a:ext cx="6990452" cy="396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49" y="3206161"/>
            <a:ext cx="639233" cy="6392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25500" y="1409836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>
                <a:latin typeface="Microsoft YaHei" charset="-122"/>
                <a:ea typeface="Microsoft YaHei" charset="-122"/>
                <a:cs typeface="Microsoft YaHei" charset="-122"/>
              </a:rPr>
              <a:t>class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   </a:t>
            </a:r>
            <a:r>
              <a:rPr kumimoji="1" lang="en-US" altLang="zh-CN" sz="2000" dirty="0" err="1">
                <a:latin typeface="Microsoft YaHei" charset="-122"/>
                <a:ea typeface="Microsoft YaHei" charset="-122"/>
                <a:cs typeface="Microsoft YaHei" charset="-122"/>
              </a:rPr>
              <a:t>GameScene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37207" y="2522559"/>
            <a:ext cx="2123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>
                <a:latin typeface="Microsoft YaHei" charset="-122"/>
                <a:ea typeface="Microsoft YaHei" charset="-122"/>
                <a:cs typeface="Microsoft YaHei" charset="-122"/>
              </a:rPr>
              <a:t>属性：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role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=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Role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（）</a:t>
            </a:r>
          </a:p>
        </p:txBody>
      </p:sp>
      <p:sp>
        <p:nvSpPr>
          <p:cNvPr id="8" name="矩形 7"/>
          <p:cNvSpPr/>
          <p:nvPr/>
        </p:nvSpPr>
        <p:spPr>
          <a:xfrm>
            <a:off x="8597565" y="2914439"/>
            <a:ext cx="3226233" cy="2189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281799" y="2511903"/>
            <a:ext cx="1779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class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   </a:t>
            </a:r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Role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58659" y="3029785"/>
            <a:ext cx="9541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属性：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2000" dirty="0" err="1">
                <a:latin typeface="Microsoft YaHei" charset="-122"/>
                <a:ea typeface="Microsoft YaHei" charset="-122"/>
                <a:cs typeface="Microsoft YaHei" charset="-122"/>
              </a:rPr>
              <a:t>pos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size</a:t>
            </a:r>
          </a:p>
          <a:p>
            <a:r>
              <a:rPr kumimoji="1" lang="en-US" altLang="zh-CN" sz="2000" dirty="0" err="1">
                <a:latin typeface="Microsoft YaHei" charset="-122"/>
                <a:ea typeface="Microsoft YaHei" charset="-122"/>
                <a:cs typeface="Microsoft YaHei" charset="-122"/>
              </a:rPr>
              <a:t>dir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speed</a:t>
            </a:r>
          </a:p>
          <a:p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frame</a:t>
            </a:r>
            <a:endParaRPr kumimoji="1" lang="zh-CN" altLang="en-US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80775" y="3029785"/>
            <a:ext cx="1443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行为：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paint</a:t>
            </a:r>
          </a:p>
          <a:p>
            <a:r>
              <a:rPr kumimoji="1" lang="en-US" altLang="zh-CN" sz="2000" dirty="0" err="1">
                <a:latin typeface="Microsoft YaHei" charset="-122"/>
                <a:ea typeface="Microsoft YaHei" charset="-122"/>
                <a:cs typeface="Microsoft YaHei" charset="-122"/>
              </a:rPr>
              <a:t>changeDir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walk</a:t>
            </a:r>
            <a:endParaRPr kumimoji="1" lang="zh-CN" altLang="en-US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11449" y="2522559"/>
            <a:ext cx="13640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行为：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paint</a:t>
            </a:r>
          </a:p>
          <a:p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2000" dirty="0" err="1">
                <a:latin typeface="Microsoft YaHei" charset="-122"/>
                <a:ea typeface="Microsoft YaHei" charset="-122"/>
                <a:cs typeface="Microsoft YaHei" charset="-122"/>
              </a:rPr>
              <a:t>freshTask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2000" dirty="0" err="1">
                <a:latin typeface="Microsoft YaHei" charset="-122"/>
                <a:ea typeface="Microsoft YaHei" charset="-122"/>
                <a:cs typeface="Microsoft YaHei" charset="-122"/>
              </a:rPr>
              <a:t>otherTask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14" name="肘形连接符 13"/>
          <p:cNvCxnSpPr>
            <a:stCxn id="12" idx="3"/>
          </p:cNvCxnSpPr>
          <p:nvPr/>
        </p:nvCxnSpPr>
        <p:spPr>
          <a:xfrm flipH="1" flipV="1">
            <a:off x="6209731" y="3029785"/>
            <a:ext cx="665809" cy="616159"/>
          </a:xfrm>
          <a:prstGeom prst="bentConnector3">
            <a:avLst>
              <a:gd name="adj1" fmla="val -343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158400" y="316858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>
                <a:latin typeface="Microsoft YaHei" charset="-122"/>
                <a:ea typeface="Microsoft YaHei" charset="-122"/>
                <a:cs typeface="Microsoft YaHei" charset="-122"/>
              </a:rPr>
              <a:t>循环执行</a:t>
            </a:r>
            <a:endParaRPr kumimoji="1" lang="zh-CN" altLang="en-US" sz="1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7029" y="618367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>
                <a:latin typeface="Microsoft YaHei" charset="-122"/>
                <a:ea typeface="Microsoft YaHei" charset="-122"/>
                <a:cs typeface="Microsoft YaHei" charset="-122"/>
              </a:rPr>
              <a:t>任务合并</a:t>
            </a:r>
            <a:endParaRPr kumimoji="1" lang="zh-CN" altLang="en-US" sz="1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7" name="左箭头 16"/>
          <p:cNvSpPr/>
          <p:nvPr/>
        </p:nvSpPr>
        <p:spPr>
          <a:xfrm>
            <a:off x="8113770" y="3845394"/>
            <a:ext cx="368489" cy="484632"/>
          </a:xfrm>
          <a:prstGeom prst="leftArrow">
            <a:avLst/>
          </a:prstGeom>
          <a:solidFill>
            <a:srgbClr val="28A7E1"/>
          </a:solidFill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633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多任务与动画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5822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桢</a:t>
            </a:r>
            <a:r>
              <a:rPr kumimoji="1" lang="en-US" altLang="zh-CN" dirty="0"/>
              <a:t>-</a:t>
            </a:r>
            <a:r>
              <a:rPr kumimoji="1" lang="zh-CN" altLang="en-US" dirty="0"/>
              <a:t>行走行为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51" y="2704917"/>
            <a:ext cx="851653" cy="8516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17" y="2704918"/>
            <a:ext cx="851653" cy="8516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29" y="2704919"/>
            <a:ext cx="851653" cy="8516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39" y="2704920"/>
            <a:ext cx="851653" cy="851653"/>
          </a:xfrm>
          <a:prstGeom prst="rect">
            <a:avLst/>
          </a:prstGeom>
        </p:spPr>
      </p:pic>
      <p:cxnSp>
        <p:nvCxnSpPr>
          <p:cNvPr id="9" name="直线箭头连接符 8"/>
          <p:cNvCxnSpPr>
            <a:stCxn id="4" idx="3"/>
            <a:endCxn id="7" idx="1"/>
          </p:cNvCxnSpPr>
          <p:nvPr/>
        </p:nvCxnSpPr>
        <p:spPr>
          <a:xfrm>
            <a:off x="3575404" y="3130744"/>
            <a:ext cx="101893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>
            <a:stCxn id="7" idx="3"/>
            <a:endCxn id="6" idx="1"/>
          </p:cNvCxnSpPr>
          <p:nvPr/>
        </p:nvCxnSpPr>
        <p:spPr>
          <a:xfrm flipV="1">
            <a:off x="5445992" y="3130746"/>
            <a:ext cx="10008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>
            <a:stCxn id="6" idx="3"/>
            <a:endCxn id="5" idx="1"/>
          </p:cNvCxnSpPr>
          <p:nvPr/>
        </p:nvCxnSpPr>
        <p:spPr>
          <a:xfrm flipV="1">
            <a:off x="7298482" y="3130745"/>
            <a:ext cx="101893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652175" y="4231521"/>
            <a:ext cx="2220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桢</a:t>
            </a:r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-&gt;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动画</a:t>
            </a:r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-&gt;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行为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桢的循环</a:t>
            </a:r>
          </a:p>
        </p:txBody>
      </p:sp>
    </p:spTree>
    <p:extLst>
      <p:ext uri="{BB962C8B-B14F-4D97-AF65-F5344CB8AC3E}">
        <p14:creationId xmlns:p14="http://schemas.microsoft.com/office/powerpoint/2010/main" val="175106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5. </a:t>
            </a:r>
            <a:r>
              <a:rPr kumimoji="1" lang="zh-CN" altLang="en-US" dirty="0"/>
              <a:t>桢</a:t>
            </a:r>
            <a:r>
              <a:rPr kumimoji="1" lang="en-US" altLang="zh-CN" dirty="0"/>
              <a:t>-</a:t>
            </a:r>
            <a:r>
              <a:rPr kumimoji="1" lang="zh-CN" altLang="en-US" dirty="0"/>
              <a:t>转向行为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80" y="2396129"/>
            <a:ext cx="701913" cy="7019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19" y="2396129"/>
            <a:ext cx="701913" cy="7019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68" y="2396129"/>
            <a:ext cx="701913" cy="7019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61" y="2396130"/>
            <a:ext cx="701913" cy="70191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9424" y="3712906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使用二维数组构成主角的图像桢</a:t>
            </a:r>
            <a:endParaRPr kumimoji="1"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lnSpc>
                <a:spcPct val="200000"/>
              </a:lnSpc>
            </a:pPr>
            <a:r>
              <a:rPr kumimoji="1" lang="en-US" altLang="zh-CN" sz="2000" dirty="0" err="1">
                <a:latin typeface="Microsoft YaHei" charset="-122"/>
                <a:ea typeface="Microsoft YaHei" charset="-122"/>
                <a:cs typeface="Microsoft YaHei" charset="-122"/>
              </a:rPr>
              <a:t>imgs</a:t>
            </a:r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[</a:t>
            </a:r>
            <a:r>
              <a:rPr kumimoji="1" lang="en-US" altLang="zh-CN" sz="2000" dirty="0" err="1">
                <a:latin typeface="Microsoft YaHei" charset="-122"/>
                <a:ea typeface="Microsoft YaHei" charset="-122"/>
                <a:cs typeface="Microsoft YaHei" charset="-122"/>
              </a:rPr>
              <a:t>dir</a:t>
            </a:r>
            <a:r>
              <a:rPr kumimoji="1"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][frame]</a:t>
            </a:r>
            <a:endParaRPr kumimoji="1" lang="zh-CN" altLang="en-US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243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游戏主角的行为实现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931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6.</a:t>
            </a:r>
            <a:r>
              <a:rPr kumimoji="1" lang="zh-CN" altLang="en-US" dirty="0"/>
              <a:t>行为定义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340513" y="2242529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行走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340513" y="3541612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转向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95900" y="224252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改变位置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95900" y="36601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改变方向</a:t>
            </a:r>
          </a:p>
        </p:txBody>
      </p:sp>
      <p:cxnSp>
        <p:nvCxnSpPr>
          <p:cNvPr id="9" name="直线连接符 8"/>
          <p:cNvCxnSpPr/>
          <p:nvPr/>
        </p:nvCxnSpPr>
        <p:spPr>
          <a:xfrm>
            <a:off x="6200633" y="1555479"/>
            <a:ext cx="0" cy="3534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7761767" y="2183276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攻击？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761767" y="3541612"/>
            <a:ext cx="2483892" cy="518615"/>
          </a:xfrm>
          <a:prstGeom prst="roundRect">
            <a:avLst/>
          </a:prstGeom>
          <a:noFill/>
          <a:ln>
            <a:solidFill>
              <a:srgbClr val="28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休息？</a:t>
            </a:r>
          </a:p>
        </p:txBody>
      </p:sp>
    </p:spTree>
    <p:extLst>
      <p:ext uri="{BB962C8B-B14F-4D97-AF65-F5344CB8AC3E}">
        <p14:creationId xmlns:p14="http://schemas.microsoft.com/office/powerpoint/2010/main" val="114470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88358" y="2347416"/>
            <a:ext cx="2771321" cy="25248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行为驱动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19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86" y="3137924"/>
            <a:ext cx="639233" cy="639233"/>
          </a:xfrm>
          <a:prstGeom prst="rect">
            <a:avLst/>
          </a:prstGeom>
        </p:spPr>
      </p:pic>
      <p:sp>
        <p:nvSpPr>
          <p:cNvPr id="5" name="左箭头 4"/>
          <p:cNvSpPr/>
          <p:nvPr/>
        </p:nvSpPr>
        <p:spPr>
          <a:xfrm>
            <a:off x="5291521" y="3474531"/>
            <a:ext cx="2296633" cy="3481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444155" y="34225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>
                <a:latin typeface="Microsoft YaHei" charset="-122"/>
                <a:ea typeface="Microsoft YaHei" charset="-122"/>
                <a:cs typeface="Microsoft YaHei" charset="-122"/>
              </a:rPr>
              <a:t>游戏者</a:t>
            </a:r>
            <a:endParaRPr kumimoji="1" lang="zh-CN" altLang="en-US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59679" y="2959660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鼠标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键盘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触摸屏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语音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54556" y="392803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调用角色</a:t>
            </a:r>
            <a:r>
              <a:rPr kumimoji="1" lang="zh-CN" altLang="en-US">
                <a:latin typeface="Microsoft YaHei" charset="-122"/>
                <a:ea typeface="Microsoft YaHei" charset="-122"/>
                <a:cs typeface="Microsoft YaHei" charset="-122"/>
              </a:rPr>
              <a:t>的行为方法</a:t>
            </a: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14343" y="5089884"/>
            <a:ext cx="438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场景会循环刷新主角</a:t>
            </a:r>
            <a:r>
              <a:rPr kumimoji="1" lang="zh-CN" altLang="en-US">
                <a:latin typeface="Microsoft YaHei" charset="-122"/>
                <a:ea typeface="Microsoft YaHei" charset="-122"/>
                <a:cs typeface="Microsoft YaHei" charset="-122"/>
              </a:rPr>
              <a:t>的行为改变后的状态</a:t>
            </a: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83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本章内容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609599" y="1156498"/>
            <a:ext cx="11157857" cy="5246915"/>
          </a:xfrm>
        </p:spPr>
        <p:txBody>
          <a:bodyPr/>
          <a:lstStyle/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、理解游戏元素的实现；</a:t>
            </a:r>
          </a:p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、实现游戏场景；</a:t>
            </a:r>
          </a:p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、多任务与动画；</a:t>
            </a:r>
          </a:p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、游戏主角的行为实现；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9884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3"/>
          <p:cNvSpPr>
            <a:spLocks noGrp="1" noChangeArrowheads="1"/>
          </p:cNvSpPr>
          <p:nvPr>
            <p:ph type="title"/>
          </p:nvPr>
        </p:nvSpPr>
        <p:spPr>
          <a:xfrm>
            <a:off x="379413" y="2654300"/>
            <a:ext cx="11288712" cy="1325563"/>
          </a:xfrm>
        </p:spPr>
        <p:txBody>
          <a:bodyPr/>
          <a:lstStyle/>
          <a:p>
            <a:pPr algn="ctr"/>
            <a:r>
              <a:rPr lang="zh-CN" altLang="en-US" sz="4800" dirty="0">
                <a:latin typeface="微软雅黑" pitchFamily="34" charset="-122"/>
                <a:ea typeface="微软雅黑" pitchFamily="34" charset="-122"/>
              </a:rPr>
              <a:t>谢   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序言</a:t>
            </a:r>
            <a:r>
              <a:rPr kumimoji="1" lang="en-US" altLang="zh-CN" dirty="0"/>
              <a:t>.Python</a:t>
            </a:r>
            <a:r>
              <a:rPr kumimoji="1" lang="zh-CN" altLang="en-US" dirty="0"/>
              <a:t>的历史与发展趋势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952368" y="2508421"/>
            <a:ext cx="494271" cy="494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6501" y="3068158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1989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年圣诞节</a:t>
            </a:r>
            <a:endParaRPr kumimoji="1"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Python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萌芽</a:t>
            </a:r>
          </a:p>
        </p:txBody>
      </p:sp>
      <p:sp>
        <p:nvSpPr>
          <p:cNvPr id="7" name="椭圆 6"/>
          <p:cNvSpPr/>
          <p:nvPr/>
        </p:nvSpPr>
        <p:spPr>
          <a:xfrm>
            <a:off x="3291016" y="2506073"/>
            <a:ext cx="494271" cy="494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62320" y="1890823"/>
            <a:ext cx="1151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1990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endParaRPr kumimoji="1"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Python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诞生</a:t>
            </a:r>
          </a:p>
        </p:txBody>
      </p:sp>
      <p:sp>
        <p:nvSpPr>
          <p:cNvPr id="9" name="椭圆 8"/>
          <p:cNvSpPr/>
          <p:nvPr/>
        </p:nvSpPr>
        <p:spPr>
          <a:xfrm>
            <a:off x="4555627" y="2490811"/>
            <a:ext cx="494271" cy="494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7626" y="3068158"/>
            <a:ext cx="1690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2004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endParaRPr kumimoji="1"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Python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使用普及化</a:t>
            </a:r>
          </a:p>
        </p:txBody>
      </p:sp>
      <p:sp>
        <p:nvSpPr>
          <p:cNvPr id="11" name="椭圆 10"/>
          <p:cNvSpPr/>
          <p:nvPr/>
        </p:nvSpPr>
        <p:spPr>
          <a:xfrm>
            <a:off x="6118548" y="2508067"/>
            <a:ext cx="494271" cy="494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08956" y="1815569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2010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endParaRPr kumimoji="1"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登上</a:t>
            </a:r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TIOBE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编程语言排行榜</a:t>
            </a:r>
          </a:p>
        </p:txBody>
      </p:sp>
      <p:sp>
        <p:nvSpPr>
          <p:cNvPr id="16" name="椭圆 15"/>
          <p:cNvSpPr/>
          <p:nvPr/>
        </p:nvSpPr>
        <p:spPr>
          <a:xfrm>
            <a:off x="7792432" y="2508420"/>
            <a:ext cx="494271" cy="494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35155" y="3068158"/>
            <a:ext cx="3208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2015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endParaRPr kumimoji="1"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Google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发布</a:t>
            </a:r>
            <a:r>
              <a:rPr lang="en-US" altLang="zh-CN" sz="1400" dirty="0" err="1">
                <a:latin typeface="Microsoft YaHei" charset="-122"/>
                <a:ea typeface="Microsoft YaHei" charset="-122"/>
                <a:cs typeface="Microsoft YaHei" charset="-122"/>
              </a:rPr>
              <a:t>TensorFlow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并对代码开源</a:t>
            </a:r>
            <a:endParaRPr kumimoji="1"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92702" y="4416869"/>
            <a:ext cx="36201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大学开始采用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Python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教学：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   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|-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卡耐基梅隆大学的编程基础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   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|-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麻省理工学院的计算机科学及编程导论</a:t>
            </a:r>
          </a:p>
        </p:txBody>
      </p:sp>
      <p:cxnSp>
        <p:nvCxnSpPr>
          <p:cNvPr id="20" name="直线箭头连接符 19"/>
          <p:cNvCxnSpPr>
            <a:stCxn id="10" idx="2"/>
            <a:endCxn id="18" idx="0"/>
          </p:cNvCxnSpPr>
          <p:nvPr/>
        </p:nvCxnSpPr>
        <p:spPr>
          <a:xfrm flipH="1">
            <a:off x="4802761" y="3591378"/>
            <a:ext cx="1" cy="82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10148555" y="2506073"/>
            <a:ext cx="494271" cy="4942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011945" y="1879779"/>
            <a:ext cx="2767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2018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endParaRPr kumimoji="1"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中国中小学开始引入</a:t>
            </a:r>
            <a:r>
              <a:rPr kumimoji="1"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Python</a:t>
            </a:r>
            <a:r>
              <a:rPr kumimoji="1"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教学</a:t>
            </a:r>
          </a:p>
        </p:txBody>
      </p:sp>
      <p:cxnSp>
        <p:nvCxnSpPr>
          <p:cNvPr id="34" name="直线箭头连接符 33"/>
          <p:cNvCxnSpPr>
            <a:endCxn id="5" idx="2"/>
          </p:cNvCxnSpPr>
          <p:nvPr/>
        </p:nvCxnSpPr>
        <p:spPr>
          <a:xfrm>
            <a:off x="1260389" y="2753208"/>
            <a:ext cx="691979" cy="2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/>
          <p:cNvCxnSpPr>
            <a:stCxn id="5" idx="6"/>
            <a:endCxn id="7" idx="2"/>
          </p:cNvCxnSpPr>
          <p:nvPr/>
        </p:nvCxnSpPr>
        <p:spPr>
          <a:xfrm flipV="1">
            <a:off x="2446639" y="2753209"/>
            <a:ext cx="844377" cy="2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>
            <a:stCxn id="7" idx="6"/>
            <a:endCxn id="9" idx="2"/>
          </p:cNvCxnSpPr>
          <p:nvPr/>
        </p:nvCxnSpPr>
        <p:spPr>
          <a:xfrm flipV="1">
            <a:off x="3785287" y="2737947"/>
            <a:ext cx="770340" cy="1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/>
          <p:cNvCxnSpPr>
            <a:stCxn id="9" idx="6"/>
            <a:endCxn id="11" idx="2"/>
          </p:cNvCxnSpPr>
          <p:nvPr/>
        </p:nvCxnSpPr>
        <p:spPr>
          <a:xfrm>
            <a:off x="5049898" y="2737947"/>
            <a:ext cx="1068650" cy="17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>
            <a:stCxn id="11" idx="6"/>
            <a:endCxn id="16" idx="2"/>
          </p:cNvCxnSpPr>
          <p:nvPr/>
        </p:nvCxnSpPr>
        <p:spPr>
          <a:xfrm>
            <a:off x="6612819" y="2755203"/>
            <a:ext cx="1179613" cy="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/>
          <p:cNvCxnSpPr>
            <a:stCxn id="16" idx="6"/>
            <a:endCxn id="31" idx="2"/>
          </p:cNvCxnSpPr>
          <p:nvPr/>
        </p:nvCxnSpPr>
        <p:spPr>
          <a:xfrm flipV="1">
            <a:off x="8286703" y="2753209"/>
            <a:ext cx="1861852" cy="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/>
          <p:cNvCxnSpPr>
            <a:stCxn id="31" idx="6"/>
          </p:cNvCxnSpPr>
          <p:nvPr/>
        </p:nvCxnSpPr>
        <p:spPr>
          <a:xfrm flipV="1">
            <a:off x="10642826" y="2737946"/>
            <a:ext cx="685342" cy="1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95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65778"/>
            <a:ext cx="8343331" cy="586599"/>
          </a:xfrm>
        </p:spPr>
        <p:txBody>
          <a:bodyPr/>
          <a:lstStyle/>
          <a:p>
            <a:r>
              <a:rPr kumimoji="1" lang="en-US" altLang="zh-CN" dirty="0"/>
              <a:t>Python</a:t>
            </a:r>
            <a:r>
              <a:rPr kumimoji="1" lang="zh-CN" altLang="en-US" dirty="0"/>
              <a:t>爬虫与开发工程师技能要求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2" y="1310280"/>
            <a:ext cx="7327900" cy="4483100"/>
          </a:xfrm>
          <a:prstGeom prst="rect">
            <a:avLst/>
          </a:prstGeom>
          <a:ln>
            <a:solidFill>
              <a:srgbClr val="28A7E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2604783"/>
            <a:ext cx="7823200" cy="3746500"/>
          </a:xfrm>
          <a:prstGeom prst="rect">
            <a:avLst/>
          </a:prstGeom>
          <a:ln>
            <a:solidFill>
              <a:srgbClr val="28A7E1"/>
            </a:solidFill>
          </a:ln>
        </p:spPr>
      </p:pic>
    </p:spTree>
    <p:extLst>
      <p:ext uri="{BB962C8B-B14F-4D97-AF65-F5344CB8AC3E}">
        <p14:creationId xmlns:p14="http://schemas.microsoft.com/office/powerpoint/2010/main" val="126390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爬虫工程师，</a:t>
            </a:r>
            <a:r>
              <a:rPr kumimoji="1" lang="en-US" altLang="zh-CN" dirty="0"/>
              <a:t>Ai</a:t>
            </a:r>
            <a:r>
              <a:rPr kumimoji="1" lang="zh-CN" altLang="en-US" dirty="0"/>
              <a:t>工程师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57891"/>
            <a:ext cx="7596171" cy="5175629"/>
          </a:xfrm>
          <a:prstGeom prst="rect">
            <a:avLst/>
          </a:prstGeom>
          <a:ln>
            <a:solidFill>
              <a:srgbClr val="28A7E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272" y="1562621"/>
            <a:ext cx="7134990" cy="5158854"/>
          </a:xfrm>
          <a:prstGeom prst="rect">
            <a:avLst/>
          </a:prstGeom>
          <a:ln>
            <a:solidFill>
              <a:srgbClr val="28A7E1"/>
            </a:solidFill>
          </a:ln>
        </p:spPr>
      </p:pic>
    </p:spTree>
    <p:extLst>
      <p:ext uri="{BB962C8B-B14F-4D97-AF65-F5344CB8AC3E}">
        <p14:creationId xmlns:p14="http://schemas.microsoft.com/office/powerpoint/2010/main" val="197224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Python</a:t>
            </a:r>
            <a:r>
              <a:rPr kumimoji="1" lang="zh-CN" altLang="en-US" dirty="0"/>
              <a:t>游戏工程师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24" y="1158745"/>
            <a:ext cx="7572801" cy="5197605"/>
          </a:xfrm>
          <a:prstGeom prst="rect">
            <a:avLst/>
          </a:prstGeom>
          <a:ln>
            <a:solidFill>
              <a:srgbClr val="28A7E1"/>
            </a:solidFill>
          </a:ln>
        </p:spPr>
      </p:pic>
    </p:spTree>
    <p:extLst>
      <p:ext uri="{BB962C8B-B14F-4D97-AF65-F5344CB8AC3E}">
        <p14:creationId xmlns:p14="http://schemas.microsoft.com/office/powerpoint/2010/main" val="195179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Python</a:t>
            </a:r>
            <a:r>
              <a:rPr kumimoji="1" lang="zh-CN" altLang="en-US" dirty="0"/>
              <a:t>图像处理工程师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80" y="1299977"/>
            <a:ext cx="6715682" cy="5238935"/>
          </a:xfrm>
          <a:prstGeom prst="rect">
            <a:avLst/>
          </a:prstGeom>
          <a:ln>
            <a:solidFill>
              <a:srgbClr val="28A7E1"/>
            </a:solidFill>
          </a:ln>
        </p:spPr>
      </p:pic>
    </p:spTree>
    <p:extLst>
      <p:ext uri="{BB962C8B-B14F-4D97-AF65-F5344CB8AC3E}">
        <p14:creationId xmlns:p14="http://schemas.microsoft.com/office/powerpoint/2010/main" val="4386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开发技术体系的通用性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A79-A6FB-7F4D-B6EA-9E61A6968326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18290" y="5245048"/>
            <a:ext cx="1492423" cy="558800"/>
          </a:xfrm>
          <a:prstGeom prst="roundRect">
            <a:avLst/>
          </a:prstGeom>
          <a:pattFill prst="pct2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语言</a:t>
            </a:r>
            <a:endParaRPr kumimoji="1" lang="zh-CN" altLang="en-US" b="1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18290" y="4544832"/>
            <a:ext cx="1492423" cy="558800"/>
          </a:xfrm>
          <a:prstGeom prst="roundRect">
            <a:avLst/>
          </a:prstGeom>
          <a:pattFill prst="pct2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思想</a:t>
            </a:r>
            <a:endParaRPr kumimoji="1" lang="zh-CN" altLang="en-US" b="1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18289" y="3844616"/>
            <a:ext cx="1492423" cy="558800"/>
          </a:xfrm>
          <a:prstGeom prst="roundRect">
            <a:avLst/>
          </a:prstGeom>
          <a:pattFill prst="pct2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标准库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18289" y="3144400"/>
            <a:ext cx="1492423" cy="558800"/>
          </a:xfrm>
          <a:prstGeom prst="roundRect">
            <a:avLst/>
          </a:prstGeom>
          <a:pattFill prst="pct2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通用应用库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818288" y="2444184"/>
            <a:ext cx="1492423" cy="558800"/>
          </a:xfrm>
          <a:prstGeom prst="roundRect">
            <a:avLst/>
          </a:prstGeom>
          <a:pattFill prst="pct2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企业应用库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18287" y="1758231"/>
            <a:ext cx="1492423" cy="558800"/>
          </a:xfrm>
          <a:prstGeom prst="roundRect">
            <a:avLst/>
          </a:prstGeom>
          <a:pattFill prst="pct2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企业框架</a:t>
            </a:r>
          </a:p>
        </p:txBody>
      </p:sp>
      <p:sp>
        <p:nvSpPr>
          <p:cNvPr id="11" name="矩形 10"/>
          <p:cNvSpPr/>
          <p:nvPr/>
        </p:nvSpPr>
        <p:spPr>
          <a:xfrm>
            <a:off x="2579304" y="5381779"/>
            <a:ext cx="1930400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语言结构三要素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9323" y="5381779"/>
            <a:ext cx="1930400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语言语法三要素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36752" y="5381779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入门</a:t>
            </a:r>
            <a:r>
              <a:rPr kumimoji="1" lang="en-US" altLang="zh-CN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+</a:t>
            </a:r>
            <a:r>
              <a:rPr kumimoji="1"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开发常识</a:t>
            </a:r>
          </a:p>
        </p:txBody>
      </p:sp>
      <p:sp>
        <p:nvSpPr>
          <p:cNvPr id="14" name="矩形 13"/>
          <p:cNvSpPr/>
          <p:nvPr/>
        </p:nvSpPr>
        <p:spPr>
          <a:xfrm>
            <a:off x="2579304" y="4681563"/>
            <a:ext cx="1930400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面向过程</a:t>
            </a:r>
            <a:endParaRPr kumimoji="1" lang="en-US" altLang="zh-CN" sz="14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29323" y="4686659"/>
            <a:ext cx="1930400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面向对象</a:t>
            </a:r>
            <a:endParaRPr kumimoji="1" lang="en-US" altLang="zh-CN" sz="14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43687" y="435364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能编写程序</a:t>
            </a:r>
          </a:p>
        </p:txBody>
      </p:sp>
      <p:sp>
        <p:nvSpPr>
          <p:cNvPr id="17" name="矩形 16"/>
          <p:cNvSpPr/>
          <p:nvPr/>
        </p:nvSpPr>
        <p:spPr>
          <a:xfrm>
            <a:off x="2579304" y="3981347"/>
            <a:ext cx="1930400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操作系统</a:t>
            </a:r>
            <a:r>
              <a:rPr kumimoji="1" lang="zh-CN" altLang="en-US" sz="1400" b="1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的接口</a:t>
            </a:r>
            <a:endParaRPr kumimoji="1" lang="en-US" altLang="zh-CN" sz="14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29323" y="3978206"/>
            <a:ext cx="1930400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数据结构与计算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08998" y="4270458"/>
            <a:ext cx="1321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charset="-122"/>
                <a:ea typeface="Microsoft YaHei" charset="-122"/>
                <a:cs typeface="Microsoft YaHei" charset="-122"/>
              </a:rPr>
              <a:t>Python</a:t>
            </a:r>
            <a:r>
              <a:rPr kumimoji="1" lang="zh-CN" altLang="en-US" sz="1200" dirty="0">
                <a:latin typeface="Microsoft YaHei" charset="-122"/>
                <a:ea typeface="Microsoft YaHei" charset="-122"/>
                <a:cs typeface="Microsoft YaHei" charset="-122"/>
              </a:rPr>
              <a:t>内置实现</a:t>
            </a:r>
          </a:p>
        </p:txBody>
      </p:sp>
      <p:sp>
        <p:nvSpPr>
          <p:cNvPr id="20" name="矩形 19"/>
          <p:cNvSpPr/>
          <p:nvPr/>
        </p:nvSpPr>
        <p:spPr>
          <a:xfrm>
            <a:off x="2579305" y="3281131"/>
            <a:ext cx="831159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GUI</a:t>
            </a:r>
            <a:endParaRPr kumimoji="1" lang="en-US" altLang="zh-CN" sz="14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03032" y="3281131"/>
            <a:ext cx="906672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数据库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02272" y="3281131"/>
            <a:ext cx="906672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网络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01511" y="3281131"/>
            <a:ext cx="1058211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正则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01511" y="35620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>
                <a:latin typeface="Microsoft YaHei" charset="-122"/>
                <a:ea typeface="Microsoft YaHei" charset="-122"/>
                <a:cs typeface="Microsoft YaHei" charset="-122"/>
              </a:rPr>
              <a:t>格式数据解析</a:t>
            </a:r>
            <a:endParaRPr kumimoji="1" lang="zh-CN" altLang="en-US" sz="12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02074" y="3281131"/>
            <a:ext cx="1058211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数值计算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402637" y="3281131"/>
            <a:ext cx="1058211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科学计算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79304" y="2580915"/>
            <a:ext cx="1058211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Web</a:t>
            </a:r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应用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71112" y="2580915"/>
            <a:ext cx="1058211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爬虫应用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62920" y="2580915"/>
            <a:ext cx="1058211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3D</a:t>
            </a:r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应用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54728" y="2572678"/>
            <a:ext cx="1058211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办公应用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05351" y="2573655"/>
            <a:ext cx="1058211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网络应用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997159" y="2580915"/>
            <a:ext cx="1132289" cy="2998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云计算应用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98877" y="1897282"/>
            <a:ext cx="1058211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Web</a:t>
            </a:r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框架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878329" y="1897282"/>
            <a:ext cx="1730615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机器</a:t>
            </a:r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学习框架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8967" y="2572677"/>
            <a:ext cx="1250623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区块链应用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65207" y="1899682"/>
            <a:ext cx="1512924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自动化框架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77994" y="1899682"/>
            <a:ext cx="1512924" cy="2998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运维框架</a:t>
            </a:r>
            <a:endParaRPr kumimoji="1" lang="en-US" altLang="zh-CN" sz="14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922513" y="32418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能</a:t>
            </a:r>
            <a:r>
              <a:rPr kumimoji="1" lang="zh-CN" altLang="en-US" b="1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写企业应用</a:t>
            </a:r>
            <a:endParaRPr kumimoji="1" lang="zh-CN" altLang="en-US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460848" y="188044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能高效率</a:t>
            </a:r>
            <a:r>
              <a:rPr kumimoji="1" lang="zh-CN" altLang="en-US" b="1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架构企业应用</a:t>
            </a:r>
            <a:endParaRPr kumimoji="1" lang="zh-CN" altLang="en-US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42" name="直线箭头连接符 41"/>
          <p:cNvCxnSpPr>
            <a:stCxn id="13" idx="0"/>
            <a:endCxn id="16" idx="2"/>
          </p:cNvCxnSpPr>
          <p:nvPr/>
        </p:nvCxnSpPr>
        <p:spPr>
          <a:xfrm flipV="1">
            <a:off x="10707343" y="4722972"/>
            <a:ext cx="5758" cy="658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/>
          <p:cNvCxnSpPr>
            <a:stCxn id="16" idx="0"/>
            <a:endCxn id="39" idx="2"/>
          </p:cNvCxnSpPr>
          <p:nvPr/>
        </p:nvCxnSpPr>
        <p:spPr>
          <a:xfrm flipH="1" flipV="1">
            <a:off x="10707343" y="3611198"/>
            <a:ext cx="5758" cy="742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>
            <a:stCxn id="39" idx="0"/>
            <a:endCxn id="40" idx="2"/>
          </p:cNvCxnSpPr>
          <p:nvPr/>
        </p:nvCxnSpPr>
        <p:spPr>
          <a:xfrm flipV="1">
            <a:off x="10707343" y="2249773"/>
            <a:ext cx="0" cy="992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 flipV="1">
            <a:off x="436729" y="1758231"/>
            <a:ext cx="0" cy="404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5602" y="12289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>
                <a:latin typeface="Microsoft YaHei" charset="-122"/>
                <a:ea typeface="Microsoft YaHei" charset="-122"/>
                <a:cs typeface="Microsoft YaHei" charset="-122"/>
              </a:rPr>
              <a:t>操作系统</a:t>
            </a:r>
          </a:p>
        </p:txBody>
      </p:sp>
      <p:cxnSp>
        <p:nvCxnSpPr>
          <p:cNvPr id="45" name="直线箭头连接符 44"/>
          <p:cNvCxnSpPr/>
          <p:nvPr/>
        </p:nvCxnSpPr>
        <p:spPr>
          <a:xfrm flipV="1">
            <a:off x="11834884" y="1802684"/>
            <a:ext cx="0" cy="404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1084004" y="13646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>
                <a:latin typeface="Microsoft YaHei" charset="-122"/>
                <a:ea typeface="Microsoft YaHei" charset="-122"/>
                <a:cs typeface="Microsoft YaHei" charset="-122"/>
              </a:rPr>
              <a:t>软件工程</a:t>
            </a:r>
          </a:p>
        </p:txBody>
      </p:sp>
      <p:cxnSp>
        <p:nvCxnSpPr>
          <p:cNvPr id="48" name="直线箭头连接符 47"/>
          <p:cNvCxnSpPr>
            <a:stCxn id="41" idx="3"/>
            <a:endCxn id="47" idx="1"/>
          </p:cNvCxnSpPr>
          <p:nvPr/>
        </p:nvCxnSpPr>
        <p:spPr>
          <a:xfrm>
            <a:off x="1163598" y="1413614"/>
            <a:ext cx="9920406" cy="1356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5397279" y="11085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>
                <a:latin typeface="Microsoft YaHei" charset="-122"/>
                <a:ea typeface="Microsoft YaHei" charset="-122"/>
                <a:cs typeface="Microsoft YaHei" charset="-122"/>
              </a:rPr>
              <a:t>行业背景</a:t>
            </a:r>
          </a:p>
        </p:txBody>
      </p:sp>
    </p:spTree>
    <p:extLst>
      <p:ext uri="{BB962C8B-B14F-4D97-AF65-F5344CB8AC3E}">
        <p14:creationId xmlns:p14="http://schemas.microsoft.com/office/powerpoint/2010/main" val="122165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理解游戏元素的实现</a:t>
            </a:r>
          </a:p>
        </p:txBody>
      </p:sp>
    </p:spTree>
    <p:extLst>
      <p:ext uri="{BB962C8B-B14F-4D97-AF65-F5344CB8AC3E}">
        <p14:creationId xmlns:p14="http://schemas.microsoft.com/office/powerpoint/2010/main" val="27408594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十年开发老兵亲授-工程师为什么必须要学Python" id="{5DBDC1CE-8B9A-0343-8967-C90C859723C0}" vid="{D8CE397F-CAE2-D843-9EF3-59F9D1FB910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十年开发老兵亲授-工程师为什么必须要学Python</Template>
  <TotalTime>947</TotalTime>
  <Pages>0</Pages>
  <Words>1214</Words>
  <Characters>0</Characters>
  <Application>Microsoft Office PowerPoint</Application>
  <DocSecurity>0</DocSecurity>
  <PresentationFormat>宽屏</PresentationFormat>
  <Lines>0</Lines>
  <Paragraphs>162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微软雅黑</vt:lpstr>
      <vt:lpstr>Arial</vt:lpstr>
      <vt:lpstr>Calibri</vt:lpstr>
      <vt:lpstr>Wingdings</vt:lpstr>
      <vt:lpstr>自定义设计方案</vt:lpstr>
      <vt:lpstr>用Python实现小游戏</vt:lpstr>
      <vt:lpstr>本章内容</vt:lpstr>
      <vt:lpstr>序言.Python的历史与发展趋势</vt:lpstr>
      <vt:lpstr>Python爬虫与开发工程师技能要求</vt:lpstr>
      <vt:lpstr>爬虫工程师，Ai工程师</vt:lpstr>
      <vt:lpstr>Python游戏工程师</vt:lpstr>
      <vt:lpstr>Python图像处理工程师</vt:lpstr>
      <vt:lpstr>开发技术体系的通用性</vt:lpstr>
      <vt:lpstr>理解游戏元素的实现</vt:lpstr>
      <vt:lpstr>1.游戏场景的元素</vt:lpstr>
      <vt:lpstr>2.理解场景与主角的绘制关系</vt:lpstr>
      <vt:lpstr>实现游戏场景</vt:lpstr>
      <vt:lpstr>3.程序结构关系</vt:lpstr>
      <vt:lpstr>多任务与动画</vt:lpstr>
      <vt:lpstr>4.桢-行走行为</vt:lpstr>
      <vt:lpstr>5. 桢-转向行为</vt:lpstr>
      <vt:lpstr>游戏主角的行为实现</vt:lpstr>
      <vt:lpstr>6.行为定义</vt:lpstr>
      <vt:lpstr>7.行为驱动</vt:lpstr>
      <vt:lpstr>谢   谢</vt:lpstr>
    </vt:vector>
  </TitlesOfParts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工程师为什么必须要学Python</dc:title>
  <dc:creator>young louis</dc:creator>
  <cp:lastModifiedBy>震旦 中国</cp:lastModifiedBy>
  <cp:revision>542</cp:revision>
  <dcterms:created xsi:type="dcterms:W3CDTF">2018-10-29T03:59:54Z</dcterms:created>
  <dcterms:modified xsi:type="dcterms:W3CDTF">2020-10-18T04:17:28Z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